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1388388" cy="30275213"/>
  <p:notesSz cx="6858000" cy="9144000"/>
  <p:defaultTextStyle>
    <a:defPPr>
      <a:defRPr lang="en-US"/>
    </a:defPPr>
    <a:lvl1pPr marL="0" algn="l" defTabSz="1476070" rtl="0" eaLnBrk="1" latinLnBrk="0" hangingPunct="1">
      <a:defRPr sz="5800" kern="1200">
        <a:solidFill>
          <a:schemeClr val="tx1"/>
        </a:solidFill>
        <a:latin typeface="+mn-lt"/>
        <a:ea typeface="+mn-ea"/>
        <a:cs typeface="+mn-cs"/>
      </a:defRPr>
    </a:lvl1pPr>
    <a:lvl2pPr marL="1476070" algn="l" defTabSz="1476070" rtl="0" eaLnBrk="1" latinLnBrk="0" hangingPunct="1">
      <a:defRPr sz="5800" kern="1200">
        <a:solidFill>
          <a:schemeClr val="tx1"/>
        </a:solidFill>
        <a:latin typeface="+mn-lt"/>
        <a:ea typeface="+mn-ea"/>
        <a:cs typeface="+mn-cs"/>
      </a:defRPr>
    </a:lvl2pPr>
    <a:lvl3pPr marL="2952140" algn="l" defTabSz="1476070" rtl="0" eaLnBrk="1" latinLnBrk="0" hangingPunct="1">
      <a:defRPr sz="5800" kern="1200">
        <a:solidFill>
          <a:schemeClr val="tx1"/>
        </a:solidFill>
        <a:latin typeface="+mn-lt"/>
        <a:ea typeface="+mn-ea"/>
        <a:cs typeface="+mn-cs"/>
      </a:defRPr>
    </a:lvl3pPr>
    <a:lvl4pPr marL="4428211" algn="l" defTabSz="1476070" rtl="0" eaLnBrk="1" latinLnBrk="0" hangingPunct="1">
      <a:defRPr sz="5800" kern="1200">
        <a:solidFill>
          <a:schemeClr val="tx1"/>
        </a:solidFill>
        <a:latin typeface="+mn-lt"/>
        <a:ea typeface="+mn-ea"/>
        <a:cs typeface="+mn-cs"/>
      </a:defRPr>
    </a:lvl4pPr>
    <a:lvl5pPr marL="5904281" algn="l" defTabSz="1476070" rtl="0" eaLnBrk="1" latinLnBrk="0" hangingPunct="1">
      <a:defRPr sz="5800" kern="1200">
        <a:solidFill>
          <a:schemeClr val="tx1"/>
        </a:solidFill>
        <a:latin typeface="+mn-lt"/>
        <a:ea typeface="+mn-ea"/>
        <a:cs typeface="+mn-cs"/>
      </a:defRPr>
    </a:lvl5pPr>
    <a:lvl6pPr marL="7380351" algn="l" defTabSz="1476070" rtl="0" eaLnBrk="1" latinLnBrk="0" hangingPunct="1">
      <a:defRPr sz="5800" kern="1200">
        <a:solidFill>
          <a:schemeClr val="tx1"/>
        </a:solidFill>
        <a:latin typeface="+mn-lt"/>
        <a:ea typeface="+mn-ea"/>
        <a:cs typeface="+mn-cs"/>
      </a:defRPr>
    </a:lvl6pPr>
    <a:lvl7pPr marL="8856421" algn="l" defTabSz="1476070" rtl="0" eaLnBrk="1" latinLnBrk="0" hangingPunct="1">
      <a:defRPr sz="5800" kern="1200">
        <a:solidFill>
          <a:schemeClr val="tx1"/>
        </a:solidFill>
        <a:latin typeface="+mn-lt"/>
        <a:ea typeface="+mn-ea"/>
        <a:cs typeface="+mn-cs"/>
      </a:defRPr>
    </a:lvl7pPr>
    <a:lvl8pPr marL="10332491" algn="l" defTabSz="1476070" rtl="0" eaLnBrk="1" latinLnBrk="0" hangingPunct="1">
      <a:defRPr sz="5800" kern="1200">
        <a:solidFill>
          <a:schemeClr val="tx1"/>
        </a:solidFill>
        <a:latin typeface="+mn-lt"/>
        <a:ea typeface="+mn-ea"/>
        <a:cs typeface="+mn-cs"/>
      </a:defRPr>
    </a:lvl8pPr>
    <a:lvl9pPr marL="11808562" algn="l" defTabSz="1476070" rtl="0" eaLnBrk="1" latinLnBrk="0" hangingPunct="1">
      <a:defRPr sz="5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462" autoAdjust="0"/>
  </p:normalViewPr>
  <p:slideViewPr>
    <p:cSldViewPr snapToGrid="0" snapToObjects="1">
      <p:cViewPr>
        <p:scale>
          <a:sx n="20" d="100"/>
          <a:sy n="20" d="100"/>
        </p:scale>
        <p:origin x="-2688" y="96"/>
      </p:cViewPr>
      <p:guideLst>
        <p:guide orient="horz" pos="9536"/>
        <p:guide pos="67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129" y="9404941"/>
            <a:ext cx="18180130" cy="6489548"/>
          </a:xfrm>
        </p:spPr>
        <p:txBody>
          <a:bodyPr/>
          <a:lstStyle/>
          <a:p>
            <a:r>
              <a:rPr lang="en-GB" smtClean="0"/>
              <a:t>Click to edit Master title style</a:t>
            </a:r>
            <a:endParaRPr lang="en-US"/>
          </a:p>
        </p:txBody>
      </p:sp>
      <p:sp>
        <p:nvSpPr>
          <p:cNvPr id="3" name="Subtitle 2"/>
          <p:cNvSpPr>
            <a:spLocks noGrp="1"/>
          </p:cNvSpPr>
          <p:nvPr>
            <p:ph type="subTitle" idx="1"/>
          </p:nvPr>
        </p:nvSpPr>
        <p:spPr>
          <a:xfrm>
            <a:off x="3208258" y="17155954"/>
            <a:ext cx="14971872" cy="7736999"/>
          </a:xfrm>
        </p:spPr>
        <p:txBody>
          <a:bodyPr/>
          <a:lstStyle>
            <a:lvl1pPr marL="0" indent="0" algn="ctr">
              <a:buNone/>
              <a:defRPr>
                <a:solidFill>
                  <a:schemeClr val="tx1">
                    <a:tint val="75000"/>
                  </a:schemeClr>
                </a:solidFill>
              </a:defRPr>
            </a:lvl1pPr>
            <a:lvl2pPr marL="1476070" indent="0" algn="ctr">
              <a:buNone/>
              <a:defRPr>
                <a:solidFill>
                  <a:schemeClr val="tx1">
                    <a:tint val="75000"/>
                  </a:schemeClr>
                </a:solidFill>
              </a:defRPr>
            </a:lvl2pPr>
            <a:lvl3pPr marL="2952140" indent="0" algn="ctr">
              <a:buNone/>
              <a:defRPr>
                <a:solidFill>
                  <a:schemeClr val="tx1">
                    <a:tint val="75000"/>
                  </a:schemeClr>
                </a:solidFill>
              </a:defRPr>
            </a:lvl3pPr>
            <a:lvl4pPr marL="4428211" indent="0" algn="ctr">
              <a:buNone/>
              <a:defRPr>
                <a:solidFill>
                  <a:schemeClr val="tx1">
                    <a:tint val="75000"/>
                  </a:schemeClr>
                </a:solidFill>
              </a:defRPr>
            </a:lvl4pPr>
            <a:lvl5pPr marL="5904281" indent="0" algn="ctr">
              <a:buNone/>
              <a:defRPr>
                <a:solidFill>
                  <a:schemeClr val="tx1">
                    <a:tint val="75000"/>
                  </a:schemeClr>
                </a:solidFill>
              </a:defRPr>
            </a:lvl5pPr>
            <a:lvl6pPr marL="7380351" indent="0" algn="ctr">
              <a:buNone/>
              <a:defRPr>
                <a:solidFill>
                  <a:schemeClr val="tx1">
                    <a:tint val="75000"/>
                  </a:schemeClr>
                </a:solidFill>
              </a:defRPr>
            </a:lvl6pPr>
            <a:lvl7pPr marL="8856421" indent="0" algn="ctr">
              <a:buNone/>
              <a:defRPr>
                <a:solidFill>
                  <a:schemeClr val="tx1">
                    <a:tint val="75000"/>
                  </a:schemeClr>
                </a:solidFill>
              </a:defRPr>
            </a:lvl7pPr>
            <a:lvl8pPr marL="10332491" indent="0" algn="ctr">
              <a:buNone/>
              <a:defRPr>
                <a:solidFill>
                  <a:schemeClr val="tx1">
                    <a:tint val="75000"/>
                  </a:schemeClr>
                </a:solidFill>
              </a:defRPr>
            </a:lvl8pPr>
            <a:lvl9pPr marL="11808562"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D13ECB36-A06B-2E44-8DD1-D5E2A1E365E1}"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CEF51-30C1-F847-BFF9-9223C560350C}" type="slidenum">
              <a:rPr lang="en-US" smtClean="0"/>
              <a:t>‹#›</a:t>
            </a:fld>
            <a:endParaRPr lang="en-US"/>
          </a:p>
        </p:txBody>
      </p:sp>
    </p:spTree>
    <p:extLst>
      <p:ext uri="{BB962C8B-B14F-4D97-AF65-F5344CB8AC3E}">
        <p14:creationId xmlns:p14="http://schemas.microsoft.com/office/powerpoint/2010/main" val="856072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13ECB36-A06B-2E44-8DD1-D5E2A1E365E1}"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CEF51-30C1-F847-BFF9-9223C560350C}" type="slidenum">
              <a:rPr lang="en-US" smtClean="0"/>
              <a:t>‹#›</a:t>
            </a:fld>
            <a:endParaRPr lang="en-US"/>
          </a:p>
        </p:txBody>
      </p:sp>
    </p:spTree>
    <p:extLst>
      <p:ext uri="{BB962C8B-B14F-4D97-AF65-F5344CB8AC3E}">
        <p14:creationId xmlns:p14="http://schemas.microsoft.com/office/powerpoint/2010/main" val="4266652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271142" y="5354227"/>
            <a:ext cx="11254898" cy="114036636"/>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2502739" y="5354227"/>
            <a:ext cx="33411930" cy="114036636"/>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13ECB36-A06B-2E44-8DD1-D5E2A1E365E1}"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CEF51-30C1-F847-BFF9-9223C560350C}" type="slidenum">
              <a:rPr lang="en-US" smtClean="0"/>
              <a:t>‹#›</a:t>
            </a:fld>
            <a:endParaRPr lang="en-US"/>
          </a:p>
        </p:txBody>
      </p:sp>
    </p:spTree>
    <p:extLst>
      <p:ext uri="{BB962C8B-B14F-4D97-AF65-F5344CB8AC3E}">
        <p14:creationId xmlns:p14="http://schemas.microsoft.com/office/powerpoint/2010/main" val="3890899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13ECB36-A06B-2E44-8DD1-D5E2A1E365E1}"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CEF51-30C1-F847-BFF9-9223C560350C}" type="slidenum">
              <a:rPr lang="en-US" smtClean="0"/>
              <a:t>‹#›</a:t>
            </a:fld>
            <a:endParaRPr lang="en-US"/>
          </a:p>
        </p:txBody>
      </p:sp>
    </p:spTree>
    <p:extLst>
      <p:ext uri="{BB962C8B-B14F-4D97-AF65-F5344CB8AC3E}">
        <p14:creationId xmlns:p14="http://schemas.microsoft.com/office/powerpoint/2010/main" val="165726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535" y="19454630"/>
            <a:ext cx="18180130" cy="6012994"/>
          </a:xfrm>
        </p:spPr>
        <p:txBody>
          <a:bodyPr anchor="t"/>
          <a:lstStyle>
            <a:lvl1pPr algn="l">
              <a:defRPr sz="12900" b="1" cap="all"/>
            </a:lvl1pPr>
          </a:lstStyle>
          <a:p>
            <a:r>
              <a:rPr lang="en-GB" smtClean="0"/>
              <a:t>Click to edit Master title style</a:t>
            </a:r>
            <a:endParaRPr lang="en-US"/>
          </a:p>
        </p:txBody>
      </p:sp>
      <p:sp>
        <p:nvSpPr>
          <p:cNvPr id="3" name="Text Placeholder 2"/>
          <p:cNvSpPr>
            <a:spLocks noGrp="1"/>
          </p:cNvSpPr>
          <p:nvPr>
            <p:ph type="body" idx="1"/>
          </p:nvPr>
        </p:nvSpPr>
        <p:spPr>
          <a:xfrm>
            <a:off x="1689535" y="12831929"/>
            <a:ext cx="18180130" cy="6622701"/>
          </a:xfrm>
        </p:spPr>
        <p:txBody>
          <a:bodyPr anchor="b"/>
          <a:lstStyle>
            <a:lvl1pPr marL="0" indent="0">
              <a:buNone/>
              <a:defRPr sz="6500">
                <a:solidFill>
                  <a:schemeClr val="tx1">
                    <a:tint val="75000"/>
                  </a:schemeClr>
                </a:solidFill>
              </a:defRPr>
            </a:lvl1pPr>
            <a:lvl2pPr marL="1476070" indent="0">
              <a:buNone/>
              <a:defRPr sz="5800">
                <a:solidFill>
                  <a:schemeClr val="tx1">
                    <a:tint val="75000"/>
                  </a:schemeClr>
                </a:solidFill>
              </a:defRPr>
            </a:lvl2pPr>
            <a:lvl3pPr marL="2952140" indent="0">
              <a:buNone/>
              <a:defRPr sz="5200">
                <a:solidFill>
                  <a:schemeClr val="tx1">
                    <a:tint val="75000"/>
                  </a:schemeClr>
                </a:solidFill>
              </a:defRPr>
            </a:lvl3pPr>
            <a:lvl4pPr marL="4428211" indent="0">
              <a:buNone/>
              <a:defRPr sz="4500">
                <a:solidFill>
                  <a:schemeClr val="tx1">
                    <a:tint val="75000"/>
                  </a:schemeClr>
                </a:solidFill>
              </a:defRPr>
            </a:lvl4pPr>
            <a:lvl5pPr marL="5904281" indent="0">
              <a:buNone/>
              <a:defRPr sz="4500">
                <a:solidFill>
                  <a:schemeClr val="tx1">
                    <a:tint val="75000"/>
                  </a:schemeClr>
                </a:solidFill>
              </a:defRPr>
            </a:lvl5pPr>
            <a:lvl6pPr marL="7380351" indent="0">
              <a:buNone/>
              <a:defRPr sz="4500">
                <a:solidFill>
                  <a:schemeClr val="tx1">
                    <a:tint val="75000"/>
                  </a:schemeClr>
                </a:solidFill>
              </a:defRPr>
            </a:lvl6pPr>
            <a:lvl7pPr marL="8856421" indent="0">
              <a:buNone/>
              <a:defRPr sz="4500">
                <a:solidFill>
                  <a:schemeClr val="tx1">
                    <a:tint val="75000"/>
                  </a:schemeClr>
                </a:solidFill>
              </a:defRPr>
            </a:lvl7pPr>
            <a:lvl8pPr marL="10332491" indent="0">
              <a:buNone/>
              <a:defRPr sz="4500">
                <a:solidFill>
                  <a:schemeClr val="tx1">
                    <a:tint val="75000"/>
                  </a:schemeClr>
                </a:solidFill>
              </a:defRPr>
            </a:lvl8pPr>
            <a:lvl9pPr marL="11808562" indent="0">
              <a:buNone/>
              <a:defRPr sz="45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13ECB36-A06B-2E44-8DD1-D5E2A1E365E1}"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CEF51-30C1-F847-BFF9-9223C560350C}" type="slidenum">
              <a:rPr lang="en-US" smtClean="0"/>
              <a:t>‹#›</a:t>
            </a:fld>
            <a:endParaRPr lang="en-US"/>
          </a:p>
        </p:txBody>
      </p:sp>
    </p:spTree>
    <p:extLst>
      <p:ext uri="{BB962C8B-B14F-4D97-AF65-F5344CB8AC3E}">
        <p14:creationId xmlns:p14="http://schemas.microsoft.com/office/powerpoint/2010/main" val="458175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2502740" y="31186275"/>
            <a:ext cx="22331556" cy="88204590"/>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25190769" y="31186275"/>
            <a:ext cx="22335271" cy="88204590"/>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D13ECB36-A06B-2E44-8DD1-D5E2A1E365E1}"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ECEF51-30C1-F847-BFF9-9223C560350C}" type="slidenum">
              <a:rPr lang="en-US" smtClean="0"/>
              <a:t>‹#›</a:t>
            </a:fld>
            <a:endParaRPr lang="en-US"/>
          </a:p>
        </p:txBody>
      </p:sp>
    </p:spTree>
    <p:extLst>
      <p:ext uri="{BB962C8B-B14F-4D97-AF65-F5344CB8AC3E}">
        <p14:creationId xmlns:p14="http://schemas.microsoft.com/office/powerpoint/2010/main" val="775924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420" y="1212412"/>
            <a:ext cx="19249549" cy="5045869"/>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069420" y="6776884"/>
            <a:ext cx="9450252" cy="2824283"/>
          </a:xfrm>
        </p:spPr>
        <p:txBody>
          <a:bodyPr anchor="b"/>
          <a:lstStyle>
            <a:lvl1pPr marL="0" indent="0">
              <a:buNone/>
              <a:defRPr sz="7700" b="1"/>
            </a:lvl1pPr>
            <a:lvl2pPr marL="1476070" indent="0">
              <a:buNone/>
              <a:defRPr sz="6500" b="1"/>
            </a:lvl2pPr>
            <a:lvl3pPr marL="2952140" indent="0">
              <a:buNone/>
              <a:defRPr sz="5800" b="1"/>
            </a:lvl3pPr>
            <a:lvl4pPr marL="4428211" indent="0">
              <a:buNone/>
              <a:defRPr sz="5200" b="1"/>
            </a:lvl4pPr>
            <a:lvl5pPr marL="5904281" indent="0">
              <a:buNone/>
              <a:defRPr sz="5200" b="1"/>
            </a:lvl5pPr>
            <a:lvl6pPr marL="7380351" indent="0">
              <a:buNone/>
              <a:defRPr sz="5200" b="1"/>
            </a:lvl6pPr>
            <a:lvl7pPr marL="8856421" indent="0">
              <a:buNone/>
              <a:defRPr sz="5200" b="1"/>
            </a:lvl7pPr>
            <a:lvl8pPr marL="10332491" indent="0">
              <a:buNone/>
              <a:defRPr sz="5200" b="1"/>
            </a:lvl8pPr>
            <a:lvl9pPr marL="11808562" indent="0">
              <a:buNone/>
              <a:defRPr sz="5200" b="1"/>
            </a:lvl9pPr>
          </a:lstStyle>
          <a:p>
            <a:pPr lvl="0"/>
            <a:r>
              <a:rPr lang="en-GB" smtClean="0"/>
              <a:t>Click to edit Master text styles</a:t>
            </a:r>
          </a:p>
        </p:txBody>
      </p:sp>
      <p:sp>
        <p:nvSpPr>
          <p:cNvPr id="4" name="Content Placeholder 3"/>
          <p:cNvSpPr>
            <a:spLocks noGrp="1"/>
          </p:cNvSpPr>
          <p:nvPr>
            <p:ph sz="half" idx="2"/>
          </p:nvPr>
        </p:nvSpPr>
        <p:spPr>
          <a:xfrm>
            <a:off x="1069420" y="9601167"/>
            <a:ext cx="9450252" cy="17443290"/>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10865005" y="6776884"/>
            <a:ext cx="9453965" cy="2824283"/>
          </a:xfrm>
        </p:spPr>
        <p:txBody>
          <a:bodyPr anchor="b"/>
          <a:lstStyle>
            <a:lvl1pPr marL="0" indent="0">
              <a:buNone/>
              <a:defRPr sz="7700" b="1"/>
            </a:lvl1pPr>
            <a:lvl2pPr marL="1476070" indent="0">
              <a:buNone/>
              <a:defRPr sz="6500" b="1"/>
            </a:lvl2pPr>
            <a:lvl3pPr marL="2952140" indent="0">
              <a:buNone/>
              <a:defRPr sz="5800" b="1"/>
            </a:lvl3pPr>
            <a:lvl4pPr marL="4428211" indent="0">
              <a:buNone/>
              <a:defRPr sz="5200" b="1"/>
            </a:lvl4pPr>
            <a:lvl5pPr marL="5904281" indent="0">
              <a:buNone/>
              <a:defRPr sz="5200" b="1"/>
            </a:lvl5pPr>
            <a:lvl6pPr marL="7380351" indent="0">
              <a:buNone/>
              <a:defRPr sz="5200" b="1"/>
            </a:lvl6pPr>
            <a:lvl7pPr marL="8856421" indent="0">
              <a:buNone/>
              <a:defRPr sz="5200" b="1"/>
            </a:lvl7pPr>
            <a:lvl8pPr marL="10332491" indent="0">
              <a:buNone/>
              <a:defRPr sz="5200" b="1"/>
            </a:lvl8pPr>
            <a:lvl9pPr marL="11808562" indent="0">
              <a:buNone/>
              <a:defRPr sz="5200" b="1"/>
            </a:lvl9pPr>
          </a:lstStyle>
          <a:p>
            <a:pPr lvl="0"/>
            <a:r>
              <a:rPr lang="en-GB" smtClean="0"/>
              <a:t>Click to edit Master text styles</a:t>
            </a:r>
          </a:p>
        </p:txBody>
      </p:sp>
      <p:sp>
        <p:nvSpPr>
          <p:cNvPr id="6" name="Content Placeholder 5"/>
          <p:cNvSpPr>
            <a:spLocks noGrp="1"/>
          </p:cNvSpPr>
          <p:nvPr>
            <p:ph sz="quarter" idx="4"/>
          </p:nvPr>
        </p:nvSpPr>
        <p:spPr>
          <a:xfrm>
            <a:off x="10865005" y="9601167"/>
            <a:ext cx="9453965" cy="17443290"/>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D13ECB36-A06B-2E44-8DD1-D5E2A1E365E1}"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ECEF51-30C1-F847-BFF9-9223C560350C}" type="slidenum">
              <a:rPr lang="en-US" smtClean="0"/>
              <a:t>‹#›</a:t>
            </a:fld>
            <a:endParaRPr lang="en-US"/>
          </a:p>
        </p:txBody>
      </p:sp>
    </p:spTree>
    <p:extLst>
      <p:ext uri="{BB962C8B-B14F-4D97-AF65-F5344CB8AC3E}">
        <p14:creationId xmlns:p14="http://schemas.microsoft.com/office/powerpoint/2010/main" val="368685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13ECB36-A06B-2E44-8DD1-D5E2A1E365E1}"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ECEF51-30C1-F847-BFF9-9223C560350C}" type="slidenum">
              <a:rPr lang="en-US" smtClean="0"/>
              <a:t>‹#›</a:t>
            </a:fld>
            <a:endParaRPr lang="en-US"/>
          </a:p>
        </p:txBody>
      </p:sp>
    </p:spTree>
    <p:extLst>
      <p:ext uri="{BB962C8B-B14F-4D97-AF65-F5344CB8AC3E}">
        <p14:creationId xmlns:p14="http://schemas.microsoft.com/office/powerpoint/2010/main" val="1849186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ECB36-A06B-2E44-8DD1-D5E2A1E365E1}"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ECEF51-30C1-F847-BFF9-9223C560350C}" type="slidenum">
              <a:rPr lang="en-US" smtClean="0"/>
              <a:t>‹#›</a:t>
            </a:fld>
            <a:endParaRPr lang="en-US"/>
          </a:p>
        </p:txBody>
      </p:sp>
    </p:spTree>
    <p:extLst>
      <p:ext uri="{BB962C8B-B14F-4D97-AF65-F5344CB8AC3E}">
        <p14:creationId xmlns:p14="http://schemas.microsoft.com/office/powerpoint/2010/main" val="296386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421" y="1205402"/>
            <a:ext cx="7036632" cy="5129967"/>
          </a:xfrm>
        </p:spPr>
        <p:txBody>
          <a:bodyPr anchor="b"/>
          <a:lstStyle>
            <a:lvl1pPr algn="l">
              <a:defRPr sz="6500" b="1"/>
            </a:lvl1pPr>
          </a:lstStyle>
          <a:p>
            <a:r>
              <a:rPr lang="en-GB" smtClean="0"/>
              <a:t>Click to edit Master title style</a:t>
            </a:r>
            <a:endParaRPr lang="en-US"/>
          </a:p>
        </p:txBody>
      </p:sp>
      <p:sp>
        <p:nvSpPr>
          <p:cNvPr id="3" name="Content Placeholder 2"/>
          <p:cNvSpPr>
            <a:spLocks noGrp="1"/>
          </p:cNvSpPr>
          <p:nvPr>
            <p:ph idx="1"/>
          </p:nvPr>
        </p:nvSpPr>
        <p:spPr>
          <a:xfrm>
            <a:off x="8362266" y="1205404"/>
            <a:ext cx="11956703" cy="25839056"/>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1069421" y="6335371"/>
            <a:ext cx="7036632" cy="20709089"/>
          </a:xfrm>
        </p:spPr>
        <p:txBody>
          <a:bodyPr/>
          <a:lstStyle>
            <a:lvl1pPr marL="0" indent="0">
              <a:buNone/>
              <a:defRPr sz="4500"/>
            </a:lvl1pPr>
            <a:lvl2pPr marL="1476070" indent="0">
              <a:buNone/>
              <a:defRPr sz="3900"/>
            </a:lvl2pPr>
            <a:lvl3pPr marL="2952140" indent="0">
              <a:buNone/>
              <a:defRPr sz="3200"/>
            </a:lvl3pPr>
            <a:lvl4pPr marL="4428211" indent="0">
              <a:buNone/>
              <a:defRPr sz="2900"/>
            </a:lvl4pPr>
            <a:lvl5pPr marL="5904281" indent="0">
              <a:buNone/>
              <a:defRPr sz="2900"/>
            </a:lvl5pPr>
            <a:lvl6pPr marL="7380351" indent="0">
              <a:buNone/>
              <a:defRPr sz="2900"/>
            </a:lvl6pPr>
            <a:lvl7pPr marL="8856421" indent="0">
              <a:buNone/>
              <a:defRPr sz="2900"/>
            </a:lvl7pPr>
            <a:lvl8pPr marL="10332491" indent="0">
              <a:buNone/>
              <a:defRPr sz="2900"/>
            </a:lvl8pPr>
            <a:lvl9pPr marL="11808562" indent="0">
              <a:buNone/>
              <a:defRPr sz="2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13ECB36-A06B-2E44-8DD1-D5E2A1E365E1}"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ECEF51-30C1-F847-BFF9-9223C560350C}" type="slidenum">
              <a:rPr lang="en-US" smtClean="0"/>
              <a:t>‹#›</a:t>
            </a:fld>
            <a:endParaRPr lang="en-US"/>
          </a:p>
        </p:txBody>
      </p:sp>
    </p:spTree>
    <p:extLst>
      <p:ext uri="{BB962C8B-B14F-4D97-AF65-F5344CB8AC3E}">
        <p14:creationId xmlns:p14="http://schemas.microsoft.com/office/powerpoint/2010/main" val="4170000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274" y="21192649"/>
            <a:ext cx="12833033" cy="2501912"/>
          </a:xfrm>
        </p:spPr>
        <p:txBody>
          <a:bodyPr anchor="b"/>
          <a:lstStyle>
            <a:lvl1pPr algn="l">
              <a:defRPr sz="6500" b="1"/>
            </a:lvl1pPr>
          </a:lstStyle>
          <a:p>
            <a:r>
              <a:rPr lang="en-GB" smtClean="0"/>
              <a:t>Click to edit Master title style</a:t>
            </a:r>
            <a:endParaRPr lang="en-US"/>
          </a:p>
        </p:txBody>
      </p:sp>
      <p:sp>
        <p:nvSpPr>
          <p:cNvPr id="3" name="Picture Placeholder 2"/>
          <p:cNvSpPr>
            <a:spLocks noGrp="1"/>
          </p:cNvSpPr>
          <p:nvPr>
            <p:ph type="pic" idx="1"/>
          </p:nvPr>
        </p:nvSpPr>
        <p:spPr>
          <a:xfrm>
            <a:off x="4192274" y="2705146"/>
            <a:ext cx="12833033" cy="18165128"/>
          </a:xfrm>
        </p:spPr>
        <p:txBody>
          <a:bodyPr/>
          <a:lstStyle>
            <a:lvl1pPr marL="0" indent="0">
              <a:buNone/>
              <a:defRPr sz="10300"/>
            </a:lvl1pPr>
            <a:lvl2pPr marL="1476070" indent="0">
              <a:buNone/>
              <a:defRPr sz="9000"/>
            </a:lvl2pPr>
            <a:lvl3pPr marL="2952140" indent="0">
              <a:buNone/>
              <a:defRPr sz="7700"/>
            </a:lvl3pPr>
            <a:lvl4pPr marL="4428211" indent="0">
              <a:buNone/>
              <a:defRPr sz="6500"/>
            </a:lvl4pPr>
            <a:lvl5pPr marL="5904281" indent="0">
              <a:buNone/>
              <a:defRPr sz="6500"/>
            </a:lvl5pPr>
            <a:lvl6pPr marL="7380351" indent="0">
              <a:buNone/>
              <a:defRPr sz="6500"/>
            </a:lvl6pPr>
            <a:lvl7pPr marL="8856421" indent="0">
              <a:buNone/>
              <a:defRPr sz="6500"/>
            </a:lvl7pPr>
            <a:lvl8pPr marL="10332491" indent="0">
              <a:buNone/>
              <a:defRPr sz="6500"/>
            </a:lvl8pPr>
            <a:lvl9pPr marL="11808562" indent="0">
              <a:buNone/>
              <a:defRPr sz="6500"/>
            </a:lvl9pPr>
          </a:lstStyle>
          <a:p>
            <a:endParaRPr lang="en-US"/>
          </a:p>
        </p:txBody>
      </p:sp>
      <p:sp>
        <p:nvSpPr>
          <p:cNvPr id="4" name="Text Placeholder 3"/>
          <p:cNvSpPr>
            <a:spLocks noGrp="1"/>
          </p:cNvSpPr>
          <p:nvPr>
            <p:ph type="body" sz="half" idx="2"/>
          </p:nvPr>
        </p:nvSpPr>
        <p:spPr>
          <a:xfrm>
            <a:off x="4192274" y="23694561"/>
            <a:ext cx="12833033" cy="3553130"/>
          </a:xfrm>
        </p:spPr>
        <p:txBody>
          <a:bodyPr/>
          <a:lstStyle>
            <a:lvl1pPr marL="0" indent="0">
              <a:buNone/>
              <a:defRPr sz="4500"/>
            </a:lvl1pPr>
            <a:lvl2pPr marL="1476070" indent="0">
              <a:buNone/>
              <a:defRPr sz="3900"/>
            </a:lvl2pPr>
            <a:lvl3pPr marL="2952140" indent="0">
              <a:buNone/>
              <a:defRPr sz="3200"/>
            </a:lvl3pPr>
            <a:lvl4pPr marL="4428211" indent="0">
              <a:buNone/>
              <a:defRPr sz="2900"/>
            </a:lvl4pPr>
            <a:lvl5pPr marL="5904281" indent="0">
              <a:buNone/>
              <a:defRPr sz="2900"/>
            </a:lvl5pPr>
            <a:lvl6pPr marL="7380351" indent="0">
              <a:buNone/>
              <a:defRPr sz="2900"/>
            </a:lvl6pPr>
            <a:lvl7pPr marL="8856421" indent="0">
              <a:buNone/>
              <a:defRPr sz="2900"/>
            </a:lvl7pPr>
            <a:lvl8pPr marL="10332491" indent="0">
              <a:buNone/>
              <a:defRPr sz="2900"/>
            </a:lvl8pPr>
            <a:lvl9pPr marL="11808562" indent="0">
              <a:buNone/>
              <a:defRPr sz="2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13ECB36-A06B-2E44-8DD1-D5E2A1E365E1}"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ECEF51-30C1-F847-BFF9-9223C560350C}" type="slidenum">
              <a:rPr lang="en-US" smtClean="0"/>
              <a:t>‹#›</a:t>
            </a:fld>
            <a:endParaRPr lang="en-US"/>
          </a:p>
        </p:txBody>
      </p:sp>
    </p:spTree>
    <p:extLst>
      <p:ext uri="{BB962C8B-B14F-4D97-AF65-F5344CB8AC3E}">
        <p14:creationId xmlns:p14="http://schemas.microsoft.com/office/powerpoint/2010/main" val="3089229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420" y="1212412"/>
            <a:ext cx="19249549" cy="5045869"/>
          </a:xfrm>
          <a:prstGeom prst="rect">
            <a:avLst/>
          </a:prstGeom>
        </p:spPr>
        <p:txBody>
          <a:bodyPr vert="horz" lIns="295214" tIns="147607" rIns="295214" bIns="147607"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1069420" y="7064219"/>
            <a:ext cx="19249549" cy="19980241"/>
          </a:xfrm>
          <a:prstGeom prst="rect">
            <a:avLst/>
          </a:prstGeom>
        </p:spPr>
        <p:txBody>
          <a:bodyPr vert="horz" lIns="295214" tIns="147607" rIns="295214" bIns="147607"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1069419" y="28060639"/>
            <a:ext cx="4990624" cy="1611875"/>
          </a:xfrm>
          <a:prstGeom prst="rect">
            <a:avLst/>
          </a:prstGeom>
        </p:spPr>
        <p:txBody>
          <a:bodyPr vert="horz" lIns="295214" tIns="147607" rIns="295214" bIns="147607" rtlCol="0" anchor="ctr"/>
          <a:lstStyle>
            <a:lvl1pPr algn="l">
              <a:defRPr sz="3900">
                <a:solidFill>
                  <a:schemeClr val="tx1">
                    <a:tint val="75000"/>
                  </a:schemeClr>
                </a:solidFill>
              </a:defRPr>
            </a:lvl1pPr>
          </a:lstStyle>
          <a:p>
            <a:fld id="{D13ECB36-A06B-2E44-8DD1-D5E2A1E365E1}" type="datetimeFigureOut">
              <a:rPr lang="en-US" smtClean="0"/>
              <a:t>9/29/2016</a:t>
            </a:fld>
            <a:endParaRPr lang="en-US"/>
          </a:p>
        </p:txBody>
      </p:sp>
      <p:sp>
        <p:nvSpPr>
          <p:cNvPr id="5" name="Footer Placeholder 4"/>
          <p:cNvSpPr>
            <a:spLocks noGrp="1"/>
          </p:cNvSpPr>
          <p:nvPr>
            <p:ph type="ftr" sz="quarter" idx="3"/>
          </p:nvPr>
        </p:nvSpPr>
        <p:spPr>
          <a:xfrm>
            <a:off x="7307699" y="28060639"/>
            <a:ext cx="6772990" cy="1611875"/>
          </a:xfrm>
          <a:prstGeom prst="rect">
            <a:avLst/>
          </a:prstGeom>
        </p:spPr>
        <p:txBody>
          <a:bodyPr vert="horz" lIns="295214" tIns="147607" rIns="295214" bIns="147607" rtlCol="0" anchor="ctr"/>
          <a:lstStyle>
            <a:lvl1pPr algn="ctr">
              <a:defRPr sz="3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328345" y="28060639"/>
            <a:ext cx="4990624" cy="1611875"/>
          </a:xfrm>
          <a:prstGeom prst="rect">
            <a:avLst/>
          </a:prstGeom>
        </p:spPr>
        <p:txBody>
          <a:bodyPr vert="horz" lIns="295214" tIns="147607" rIns="295214" bIns="147607" rtlCol="0" anchor="ctr"/>
          <a:lstStyle>
            <a:lvl1pPr algn="r">
              <a:defRPr sz="3900">
                <a:solidFill>
                  <a:schemeClr val="tx1">
                    <a:tint val="75000"/>
                  </a:schemeClr>
                </a:solidFill>
              </a:defRPr>
            </a:lvl1pPr>
          </a:lstStyle>
          <a:p>
            <a:fld id="{FFECEF51-30C1-F847-BFF9-9223C560350C}" type="slidenum">
              <a:rPr lang="en-US" smtClean="0"/>
              <a:t>‹#›</a:t>
            </a:fld>
            <a:endParaRPr lang="en-US"/>
          </a:p>
        </p:txBody>
      </p:sp>
    </p:spTree>
    <p:extLst>
      <p:ext uri="{BB962C8B-B14F-4D97-AF65-F5344CB8AC3E}">
        <p14:creationId xmlns:p14="http://schemas.microsoft.com/office/powerpoint/2010/main" val="2872591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6070" rtl="0" eaLnBrk="1" latinLnBrk="0" hangingPunct="1">
        <a:spcBef>
          <a:spcPct val="0"/>
        </a:spcBef>
        <a:buNone/>
        <a:defRPr sz="14200" kern="1200">
          <a:solidFill>
            <a:schemeClr val="tx1"/>
          </a:solidFill>
          <a:latin typeface="+mj-lt"/>
          <a:ea typeface="+mj-ea"/>
          <a:cs typeface="+mj-cs"/>
        </a:defRPr>
      </a:lvl1pPr>
    </p:titleStyle>
    <p:bodyStyle>
      <a:lvl1pPr marL="1107053" indent="-1107053" algn="l" defTabSz="1476070" rtl="0" eaLnBrk="1" latinLnBrk="0" hangingPunct="1">
        <a:spcBef>
          <a:spcPct val="20000"/>
        </a:spcBef>
        <a:buFont typeface="Arial"/>
        <a:buChar char="•"/>
        <a:defRPr sz="10300" kern="1200">
          <a:solidFill>
            <a:schemeClr val="tx1"/>
          </a:solidFill>
          <a:latin typeface="+mn-lt"/>
          <a:ea typeface="+mn-ea"/>
          <a:cs typeface="+mn-cs"/>
        </a:defRPr>
      </a:lvl1pPr>
      <a:lvl2pPr marL="2398614" indent="-922544" algn="l" defTabSz="1476070" rtl="0" eaLnBrk="1" latinLnBrk="0" hangingPunct="1">
        <a:spcBef>
          <a:spcPct val="20000"/>
        </a:spcBef>
        <a:buFont typeface="Arial"/>
        <a:buChar char="–"/>
        <a:defRPr sz="9000" kern="1200">
          <a:solidFill>
            <a:schemeClr val="tx1"/>
          </a:solidFill>
          <a:latin typeface="+mn-lt"/>
          <a:ea typeface="+mn-ea"/>
          <a:cs typeface="+mn-cs"/>
        </a:defRPr>
      </a:lvl2pPr>
      <a:lvl3pPr marL="3690176" indent="-738035" algn="l" defTabSz="1476070" rtl="0" eaLnBrk="1" latinLnBrk="0" hangingPunct="1">
        <a:spcBef>
          <a:spcPct val="20000"/>
        </a:spcBef>
        <a:buFont typeface="Arial"/>
        <a:buChar char="•"/>
        <a:defRPr sz="7700" kern="1200">
          <a:solidFill>
            <a:schemeClr val="tx1"/>
          </a:solidFill>
          <a:latin typeface="+mn-lt"/>
          <a:ea typeface="+mn-ea"/>
          <a:cs typeface="+mn-cs"/>
        </a:defRPr>
      </a:lvl3pPr>
      <a:lvl4pPr marL="5166246" indent="-738035" algn="l" defTabSz="1476070" rtl="0" eaLnBrk="1" latinLnBrk="0" hangingPunct="1">
        <a:spcBef>
          <a:spcPct val="20000"/>
        </a:spcBef>
        <a:buFont typeface="Arial"/>
        <a:buChar char="–"/>
        <a:defRPr sz="6500" kern="1200">
          <a:solidFill>
            <a:schemeClr val="tx1"/>
          </a:solidFill>
          <a:latin typeface="+mn-lt"/>
          <a:ea typeface="+mn-ea"/>
          <a:cs typeface="+mn-cs"/>
        </a:defRPr>
      </a:lvl4pPr>
      <a:lvl5pPr marL="6642316" indent="-738035" algn="l" defTabSz="1476070" rtl="0" eaLnBrk="1" latinLnBrk="0" hangingPunct="1">
        <a:spcBef>
          <a:spcPct val="20000"/>
        </a:spcBef>
        <a:buFont typeface="Arial"/>
        <a:buChar char="»"/>
        <a:defRPr sz="6500" kern="1200">
          <a:solidFill>
            <a:schemeClr val="tx1"/>
          </a:solidFill>
          <a:latin typeface="+mn-lt"/>
          <a:ea typeface="+mn-ea"/>
          <a:cs typeface="+mn-cs"/>
        </a:defRPr>
      </a:lvl5pPr>
      <a:lvl6pPr marL="8118386" indent="-738035" algn="l" defTabSz="1476070" rtl="0" eaLnBrk="1" latinLnBrk="0" hangingPunct="1">
        <a:spcBef>
          <a:spcPct val="20000"/>
        </a:spcBef>
        <a:buFont typeface="Arial"/>
        <a:buChar char="•"/>
        <a:defRPr sz="6500" kern="1200">
          <a:solidFill>
            <a:schemeClr val="tx1"/>
          </a:solidFill>
          <a:latin typeface="+mn-lt"/>
          <a:ea typeface="+mn-ea"/>
          <a:cs typeface="+mn-cs"/>
        </a:defRPr>
      </a:lvl6pPr>
      <a:lvl7pPr marL="9594456" indent="-738035" algn="l" defTabSz="1476070" rtl="0" eaLnBrk="1" latinLnBrk="0" hangingPunct="1">
        <a:spcBef>
          <a:spcPct val="20000"/>
        </a:spcBef>
        <a:buFont typeface="Arial"/>
        <a:buChar char="•"/>
        <a:defRPr sz="6500" kern="1200">
          <a:solidFill>
            <a:schemeClr val="tx1"/>
          </a:solidFill>
          <a:latin typeface="+mn-lt"/>
          <a:ea typeface="+mn-ea"/>
          <a:cs typeface="+mn-cs"/>
        </a:defRPr>
      </a:lvl7pPr>
      <a:lvl8pPr marL="11070527" indent="-738035" algn="l" defTabSz="1476070" rtl="0" eaLnBrk="1" latinLnBrk="0" hangingPunct="1">
        <a:spcBef>
          <a:spcPct val="20000"/>
        </a:spcBef>
        <a:buFont typeface="Arial"/>
        <a:buChar char="•"/>
        <a:defRPr sz="6500" kern="1200">
          <a:solidFill>
            <a:schemeClr val="tx1"/>
          </a:solidFill>
          <a:latin typeface="+mn-lt"/>
          <a:ea typeface="+mn-ea"/>
          <a:cs typeface="+mn-cs"/>
        </a:defRPr>
      </a:lvl8pPr>
      <a:lvl9pPr marL="12546597" indent="-738035" algn="l" defTabSz="1476070" rtl="0" eaLnBrk="1" latinLnBrk="0" hangingPunct="1">
        <a:spcBef>
          <a:spcPct val="20000"/>
        </a:spcBef>
        <a:buFont typeface="Arial"/>
        <a:buChar char="•"/>
        <a:defRPr sz="6500" kern="1200">
          <a:solidFill>
            <a:schemeClr val="tx1"/>
          </a:solidFill>
          <a:latin typeface="+mn-lt"/>
          <a:ea typeface="+mn-ea"/>
          <a:cs typeface="+mn-cs"/>
        </a:defRPr>
      </a:lvl9pPr>
    </p:bodyStyle>
    <p:otherStyle>
      <a:defPPr>
        <a:defRPr lang="en-US"/>
      </a:defPPr>
      <a:lvl1pPr marL="0" algn="l" defTabSz="1476070" rtl="0" eaLnBrk="1" latinLnBrk="0" hangingPunct="1">
        <a:defRPr sz="5800" kern="1200">
          <a:solidFill>
            <a:schemeClr val="tx1"/>
          </a:solidFill>
          <a:latin typeface="+mn-lt"/>
          <a:ea typeface="+mn-ea"/>
          <a:cs typeface="+mn-cs"/>
        </a:defRPr>
      </a:lvl1pPr>
      <a:lvl2pPr marL="1476070" algn="l" defTabSz="1476070" rtl="0" eaLnBrk="1" latinLnBrk="0" hangingPunct="1">
        <a:defRPr sz="5800" kern="1200">
          <a:solidFill>
            <a:schemeClr val="tx1"/>
          </a:solidFill>
          <a:latin typeface="+mn-lt"/>
          <a:ea typeface="+mn-ea"/>
          <a:cs typeface="+mn-cs"/>
        </a:defRPr>
      </a:lvl2pPr>
      <a:lvl3pPr marL="2952140" algn="l" defTabSz="1476070" rtl="0" eaLnBrk="1" latinLnBrk="0" hangingPunct="1">
        <a:defRPr sz="5800" kern="1200">
          <a:solidFill>
            <a:schemeClr val="tx1"/>
          </a:solidFill>
          <a:latin typeface="+mn-lt"/>
          <a:ea typeface="+mn-ea"/>
          <a:cs typeface="+mn-cs"/>
        </a:defRPr>
      </a:lvl3pPr>
      <a:lvl4pPr marL="4428211" algn="l" defTabSz="1476070" rtl="0" eaLnBrk="1" latinLnBrk="0" hangingPunct="1">
        <a:defRPr sz="5800" kern="1200">
          <a:solidFill>
            <a:schemeClr val="tx1"/>
          </a:solidFill>
          <a:latin typeface="+mn-lt"/>
          <a:ea typeface="+mn-ea"/>
          <a:cs typeface="+mn-cs"/>
        </a:defRPr>
      </a:lvl4pPr>
      <a:lvl5pPr marL="5904281" algn="l" defTabSz="1476070" rtl="0" eaLnBrk="1" latinLnBrk="0" hangingPunct="1">
        <a:defRPr sz="5800" kern="1200">
          <a:solidFill>
            <a:schemeClr val="tx1"/>
          </a:solidFill>
          <a:latin typeface="+mn-lt"/>
          <a:ea typeface="+mn-ea"/>
          <a:cs typeface="+mn-cs"/>
        </a:defRPr>
      </a:lvl5pPr>
      <a:lvl6pPr marL="7380351" algn="l" defTabSz="1476070" rtl="0" eaLnBrk="1" latinLnBrk="0" hangingPunct="1">
        <a:defRPr sz="5800" kern="1200">
          <a:solidFill>
            <a:schemeClr val="tx1"/>
          </a:solidFill>
          <a:latin typeface="+mn-lt"/>
          <a:ea typeface="+mn-ea"/>
          <a:cs typeface="+mn-cs"/>
        </a:defRPr>
      </a:lvl6pPr>
      <a:lvl7pPr marL="8856421" algn="l" defTabSz="1476070" rtl="0" eaLnBrk="1" latinLnBrk="0" hangingPunct="1">
        <a:defRPr sz="5800" kern="1200">
          <a:solidFill>
            <a:schemeClr val="tx1"/>
          </a:solidFill>
          <a:latin typeface="+mn-lt"/>
          <a:ea typeface="+mn-ea"/>
          <a:cs typeface="+mn-cs"/>
        </a:defRPr>
      </a:lvl7pPr>
      <a:lvl8pPr marL="10332491" algn="l" defTabSz="1476070" rtl="0" eaLnBrk="1" latinLnBrk="0" hangingPunct="1">
        <a:defRPr sz="5800" kern="1200">
          <a:solidFill>
            <a:schemeClr val="tx1"/>
          </a:solidFill>
          <a:latin typeface="+mn-lt"/>
          <a:ea typeface="+mn-ea"/>
          <a:cs typeface="+mn-cs"/>
        </a:defRPr>
      </a:lvl8pPr>
      <a:lvl9pPr marL="11808562" algn="l" defTabSz="1476070"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package" Target="../embeddings/Microsoft_Word_Document1.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Object 24"/>
          <p:cNvGraphicFramePr>
            <a:graphicFrameLocks noChangeAspect="1"/>
          </p:cNvGraphicFramePr>
          <p:nvPr>
            <p:extLst>
              <p:ext uri="{D42A27DB-BD31-4B8C-83A1-F6EECF244321}">
                <p14:modId xmlns:p14="http://schemas.microsoft.com/office/powerpoint/2010/main" val="1418319051"/>
              </p:ext>
            </p:extLst>
          </p:nvPr>
        </p:nvGraphicFramePr>
        <p:xfrm>
          <a:off x="7465555" y="18715769"/>
          <a:ext cx="9004300" cy="2628900"/>
        </p:xfrm>
        <a:graphic>
          <a:graphicData uri="http://schemas.openxmlformats.org/presentationml/2006/ole">
            <mc:AlternateContent xmlns:mc="http://schemas.openxmlformats.org/markup-compatibility/2006">
              <mc:Choice xmlns:v="urn:schemas-microsoft-com:vml" Requires="v">
                <p:oleObj spid="_x0000_s1050" name="Document" r:id="rId4" imgW="9004300" imgH="2628900" progId="Word.Document.12">
                  <p:embed/>
                </p:oleObj>
              </mc:Choice>
              <mc:Fallback>
                <p:oleObj name="Document" r:id="rId4" imgW="9004300" imgH="2628900" progId="Word.Document.12">
                  <p:embed/>
                  <p:pic>
                    <p:nvPicPr>
                      <p:cNvPr id="0" name=""/>
                      <p:cNvPicPr/>
                      <p:nvPr/>
                    </p:nvPicPr>
                    <p:blipFill>
                      <a:blip r:embed="rId5"/>
                      <a:stretch>
                        <a:fillRect/>
                      </a:stretch>
                    </p:blipFill>
                    <p:spPr>
                      <a:xfrm>
                        <a:off x="7465555" y="18715769"/>
                        <a:ext cx="9004300" cy="2628900"/>
                      </a:xfrm>
                      <a:prstGeom prst="rect">
                        <a:avLst/>
                      </a:prstGeom>
                    </p:spPr>
                  </p:pic>
                </p:oleObj>
              </mc:Fallback>
            </mc:AlternateContent>
          </a:graphicData>
        </a:graphic>
      </p:graphicFrame>
      <p:sp>
        <p:nvSpPr>
          <p:cNvPr id="2" name="Title 1"/>
          <p:cNvSpPr>
            <a:spLocks noGrp="1"/>
          </p:cNvSpPr>
          <p:nvPr>
            <p:ph type="ctrTitle"/>
          </p:nvPr>
        </p:nvSpPr>
        <p:spPr>
          <a:xfrm>
            <a:off x="1604129" y="1544653"/>
            <a:ext cx="17926450" cy="3604192"/>
          </a:xfrm>
          <a:solidFill>
            <a:schemeClr val="accent3">
              <a:lumMod val="20000"/>
              <a:lumOff val="80000"/>
            </a:schemeClr>
          </a:solidFill>
          <a:effectLst>
            <a:glow rad="850900">
              <a:schemeClr val="accent3">
                <a:lumMod val="20000"/>
                <a:lumOff val="80000"/>
                <a:alpha val="75000"/>
              </a:schemeClr>
            </a:glow>
          </a:effectLst>
        </p:spPr>
        <p:txBody>
          <a:bodyPr>
            <a:normAutofit fontScale="90000"/>
          </a:bodyPr>
          <a:lstStyle/>
          <a:p>
            <a:r>
              <a:rPr lang="en-US" sz="5400" b="1" dirty="0" smtClean="0"/>
              <a:t>The role of Magnetic Resonance Imaging (MRI) in the diagnosis and management of patients with suspected scaphoid fractures</a:t>
            </a:r>
            <a:br>
              <a:rPr lang="en-US" sz="5400" b="1" dirty="0" smtClean="0"/>
            </a:br>
            <a:r>
              <a:rPr lang="en-US" sz="3600" dirty="0" smtClean="0"/>
              <a:t/>
            </a:r>
            <a:br>
              <a:rPr lang="en-US" sz="3600" dirty="0" smtClean="0"/>
            </a:br>
            <a:r>
              <a:rPr lang="en-US" sz="3600" dirty="0" smtClean="0"/>
              <a:t>Jack Lannie and Janice St. John-Matthews </a:t>
            </a:r>
            <a:br>
              <a:rPr lang="en-US" sz="3600" dirty="0" smtClean="0"/>
            </a:br>
            <a:r>
              <a:rPr lang="en-US" sz="3600" dirty="0" smtClean="0"/>
              <a:t>Department of Allied health Professions; Faculty of Health and Applied Sciences, </a:t>
            </a:r>
            <a:br>
              <a:rPr lang="en-US" sz="3600" dirty="0" smtClean="0"/>
            </a:br>
            <a:r>
              <a:rPr lang="en-US" sz="3600" dirty="0" smtClean="0"/>
              <a:t>University of the West of England</a:t>
            </a:r>
            <a:endParaRPr lang="en-US" sz="3600" dirty="0"/>
          </a:p>
        </p:txBody>
      </p:sp>
      <p:sp>
        <p:nvSpPr>
          <p:cNvPr id="5" name="Rectangle 4"/>
          <p:cNvSpPr/>
          <p:nvPr/>
        </p:nvSpPr>
        <p:spPr>
          <a:xfrm>
            <a:off x="1604129" y="5801033"/>
            <a:ext cx="17926451" cy="1938992"/>
          </a:xfrm>
          <a:prstGeom prst="rect">
            <a:avLst/>
          </a:prstGeom>
          <a:solidFill>
            <a:schemeClr val="accent3">
              <a:lumMod val="40000"/>
              <a:lumOff val="60000"/>
            </a:schemeClr>
          </a:solidFill>
          <a:effectLst>
            <a:glow rad="241300">
              <a:schemeClr val="accent3">
                <a:lumMod val="40000"/>
                <a:lumOff val="60000"/>
                <a:alpha val="75000"/>
              </a:schemeClr>
            </a:glow>
          </a:effectLst>
        </p:spPr>
        <p:txBody>
          <a:bodyPr wrap="square">
            <a:spAutoFit/>
          </a:bodyPr>
          <a:lstStyle/>
          <a:p>
            <a:pPr algn="just"/>
            <a:r>
              <a:rPr lang="en-US" sz="2400" b="1" dirty="0" smtClean="0"/>
              <a:t>INTRODUCTION</a:t>
            </a:r>
            <a:r>
              <a:rPr lang="en-US" sz="2400" dirty="0" smtClean="0"/>
              <a:t> The </a:t>
            </a:r>
            <a:r>
              <a:rPr lang="en-US" sz="2400" dirty="0"/>
              <a:t>scaphoid is the most commonly fractured carpal </a:t>
            </a:r>
            <a:r>
              <a:rPr lang="en-US" sz="2400" dirty="0" smtClean="0"/>
              <a:t>bone (1). </a:t>
            </a:r>
            <a:r>
              <a:rPr lang="en-US" sz="2400" dirty="0"/>
              <a:t>Radiography has a low diagnostic accuracy resulting in missed diagnoses and conditions such as osteoarthritis and avascular necrosis (1). In UK practice, equal weighting is given to alternative techniques for second line imaging (2</a:t>
            </a:r>
            <a:r>
              <a:rPr lang="en-US" sz="2400" dirty="0" smtClean="0"/>
              <a:t>) and there is a lack of clarity in regards to the best imaging techniques for diagnosing scaphoid fractures in clinical guidelines. </a:t>
            </a:r>
            <a:r>
              <a:rPr lang="en-US" sz="2400" dirty="0"/>
              <a:t>MRI is more sensitive and specific than radiography (3,4) and could be </a:t>
            </a:r>
            <a:r>
              <a:rPr lang="en-GB" sz="2400" dirty="0" smtClean="0"/>
              <a:t>more</a:t>
            </a:r>
            <a:r>
              <a:rPr lang="en-US" sz="2400" dirty="0" smtClean="0"/>
              <a:t> </a:t>
            </a:r>
            <a:r>
              <a:rPr lang="en-US" sz="2400" dirty="0"/>
              <a:t>ethical and economical due to reduced immobilization and outpatient visits (5).</a:t>
            </a:r>
            <a:endParaRPr lang="en-GB" sz="2400" dirty="0"/>
          </a:p>
        </p:txBody>
      </p:sp>
      <p:sp>
        <p:nvSpPr>
          <p:cNvPr id="7" name="Rectangle 6"/>
          <p:cNvSpPr/>
          <p:nvPr/>
        </p:nvSpPr>
        <p:spPr>
          <a:xfrm>
            <a:off x="1604129" y="8139599"/>
            <a:ext cx="8607378" cy="3416320"/>
          </a:xfrm>
          <a:prstGeom prst="rect">
            <a:avLst/>
          </a:prstGeom>
          <a:solidFill>
            <a:schemeClr val="accent5">
              <a:lumMod val="40000"/>
              <a:lumOff val="60000"/>
            </a:schemeClr>
          </a:solidFill>
          <a:effectLst>
            <a:glow rad="355600">
              <a:schemeClr val="accent5">
                <a:lumMod val="40000"/>
                <a:lumOff val="60000"/>
                <a:alpha val="75000"/>
              </a:schemeClr>
            </a:glow>
          </a:effectLst>
        </p:spPr>
        <p:txBody>
          <a:bodyPr wrap="square">
            <a:spAutoFit/>
          </a:bodyPr>
          <a:lstStyle/>
          <a:p>
            <a:r>
              <a:rPr lang="en-US" sz="2400" b="1" dirty="0" smtClean="0"/>
              <a:t>AIMS</a:t>
            </a:r>
          </a:p>
          <a:p>
            <a:pPr marL="342900" indent="-342900">
              <a:buFont typeface="Wingdings" charset="2"/>
              <a:buChar char="Ø"/>
            </a:pPr>
            <a:r>
              <a:rPr lang="en-US" sz="2400" dirty="0" smtClean="0"/>
              <a:t>To understand the role of MRI in the diagnosis and         management of patients with </a:t>
            </a:r>
            <a:r>
              <a:rPr lang="en-US" sz="2400" dirty="0"/>
              <a:t>scaphoid fractures</a:t>
            </a:r>
            <a:endParaRPr lang="en-GB" sz="2400" dirty="0"/>
          </a:p>
          <a:p>
            <a:pPr marL="342900" indent="-342900">
              <a:buFont typeface="Wingdings" charset="2"/>
              <a:buChar char="Ø"/>
            </a:pPr>
            <a:r>
              <a:rPr lang="en-US" sz="2400" dirty="0" smtClean="0"/>
              <a:t>To </a:t>
            </a:r>
            <a:r>
              <a:rPr lang="en-US" sz="2400" dirty="0"/>
              <a:t>compare MRI to other imaging </a:t>
            </a:r>
            <a:r>
              <a:rPr lang="en-US" sz="2400" dirty="0" smtClean="0"/>
              <a:t>modalities </a:t>
            </a:r>
            <a:r>
              <a:rPr lang="en-US" sz="2400" dirty="0"/>
              <a:t>and </a:t>
            </a:r>
            <a:endParaRPr lang="en-US" sz="2400" dirty="0" smtClean="0"/>
          </a:p>
          <a:p>
            <a:pPr marL="342900" indent="-342900">
              <a:buFont typeface="Wingdings" charset="2"/>
              <a:buChar char="Ø"/>
            </a:pPr>
            <a:r>
              <a:rPr lang="en-US" sz="2400" dirty="0" smtClean="0"/>
              <a:t>To establish the best imaging </a:t>
            </a:r>
            <a:r>
              <a:rPr lang="en-US" sz="2400" dirty="0"/>
              <a:t>method</a:t>
            </a:r>
            <a:endParaRPr lang="en-GB" sz="2400" dirty="0"/>
          </a:p>
          <a:p>
            <a:pPr marL="342900" indent="-342900">
              <a:buFont typeface="Wingdings" charset="2"/>
              <a:buChar char="Ø"/>
            </a:pPr>
            <a:r>
              <a:rPr lang="en-US" sz="2400" dirty="0" smtClean="0"/>
              <a:t>To assess economic viability of MRI over traditional protocol</a:t>
            </a:r>
            <a:endParaRPr lang="en-GB" sz="2400" dirty="0" smtClean="0"/>
          </a:p>
          <a:p>
            <a:pPr marL="342900" indent="-342900">
              <a:buFont typeface="Wingdings" charset="2"/>
              <a:buChar char="Ø"/>
            </a:pPr>
            <a:r>
              <a:rPr lang="en-US" sz="2400" dirty="0" smtClean="0"/>
              <a:t>To define a new protocol allowing fast scanning and accurate diagnosis</a:t>
            </a:r>
          </a:p>
          <a:p>
            <a:endParaRPr lang="en-GB" sz="2400" dirty="0"/>
          </a:p>
        </p:txBody>
      </p:sp>
      <p:sp>
        <p:nvSpPr>
          <p:cNvPr id="9" name="Rectangle 8"/>
          <p:cNvSpPr/>
          <p:nvPr/>
        </p:nvSpPr>
        <p:spPr>
          <a:xfrm>
            <a:off x="10941268" y="8139599"/>
            <a:ext cx="8589311" cy="3416320"/>
          </a:xfrm>
          <a:prstGeom prst="rect">
            <a:avLst/>
          </a:prstGeom>
          <a:solidFill>
            <a:schemeClr val="tx2">
              <a:lumMod val="40000"/>
              <a:lumOff val="60000"/>
            </a:schemeClr>
          </a:solidFill>
          <a:effectLst>
            <a:glow rad="292100">
              <a:schemeClr val="tx2">
                <a:lumMod val="40000"/>
                <a:lumOff val="60000"/>
                <a:alpha val="75000"/>
              </a:schemeClr>
            </a:glow>
          </a:effectLst>
        </p:spPr>
        <p:txBody>
          <a:bodyPr wrap="square">
            <a:spAutoFit/>
          </a:bodyPr>
          <a:lstStyle/>
          <a:p>
            <a:pPr algn="just"/>
            <a:r>
              <a:rPr lang="en-US" sz="2400" b="1" dirty="0" smtClean="0"/>
              <a:t>METHODOLOGY</a:t>
            </a:r>
            <a:r>
              <a:rPr lang="en-US" sz="2400" dirty="0" smtClean="0"/>
              <a:t> </a:t>
            </a:r>
          </a:p>
          <a:p>
            <a:pPr algn="just"/>
            <a:r>
              <a:rPr lang="en-US" sz="2400" dirty="0" smtClean="0"/>
              <a:t>A </a:t>
            </a:r>
            <a:r>
              <a:rPr lang="en-US" sz="2400" dirty="0"/>
              <a:t>literature review took place using a systematic method. Five databases were searched using key terms and all research published from 2006 onwards was subject to inclusion criteria to ensure relevant literature. Selected literature was </a:t>
            </a:r>
            <a:r>
              <a:rPr lang="en-US" sz="2400" dirty="0" smtClean="0"/>
              <a:t>then critiqued </a:t>
            </a:r>
            <a:r>
              <a:rPr lang="en-US" sz="2400" dirty="0"/>
              <a:t>using critical appraisal tools (6) to reduce </a:t>
            </a:r>
            <a:r>
              <a:rPr lang="en-US" sz="2400" dirty="0" smtClean="0"/>
              <a:t>bias. The critical appraisal primarily used neglected analysis of statistics identified within research. Hence a statistical model flow chart was used to ensure that each study utilized the correct statistical analysis (7). </a:t>
            </a:r>
            <a:endParaRPr lang="en-GB" dirty="0"/>
          </a:p>
        </p:txBody>
      </p:sp>
      <p:sp>
        <p:nvSpPr>
          <p:cNvPr id="10" name="TextBox 9"/>
          <p:cNvSpPr txBox="1"/>
          <p:nvPr/>
        </p:nvSpPr>
        <p:spPr>
          <a:xfrm>
            <a:off x="1604128" y="13027671"/>
            <a:ext cx="5192101" cy="6370974"/>
          </a:xfrm>
          <a:prstGeom prst="rect">
            <a:avLst/>
          </a:prstGeom>
          <a:noFill/>
        </p:spPr>
        <p:txBody>
          <a:bodyPr wrap="square" rtlCol="0">
            <a:spAutoFit/>
          </a:bodyPr>
          <a:lstStyle/>
          <a:p>
            <a:pPr algn="just"/>
            <a:r>
              <a:rPr lang="en-US" sz="2400" dirty="0" smtClean="0"/>
              <a:t>A </a:t>
            </a:r>
            <a:r>
              <a:rPr lang="en-US" sz="2400" dirty="0"/>
              <a:t>meta-analysis </a:t>
            </a:r>
            <a:r>
              <a:rPr lang="en-US" sz="2400" dirty="0" smtClean="0"/>
              <a:t>(8)</a:t>
            </a:r>
            <a:r>
              <a:rPr lang="en-US" sz="2400" dirty="0"/>
              <a:t>, excluded from the review, calculated MRI has sensitivity and specificity of 97.7% and 99.8%, respectively. Research comparing radiography to MRI often found an increased prevalence of scaphoid fractures of 7-11% when patients had MRI </a:t>
            </a:r>
            <a:r>
              <a:rPr lang="en-US" sz="2400" dirty="0" smtClean="0"/>
              <a:t>(9,10,11)</a:t>
            </a:r>
            <a:r>
              <a:rPr lang="en-US" sz="2400" dirty="0"/>
              <a:t>. Just one study used 3.0T scanning but reasons and justifications for this were not discussed (</a:t>
            </a:r>
            <a:r>
              <a:rPr lang="en-US" sz="2400" dirty="0" smtClean="0"/>
              <a:t>10)</a:t>
            </a:r>
            <a:r>
              <a:rPr lang="en-US" sz="2400" dirty="0"/>
              <a:t>. Likewise, one study used a 0.2T extremity scanner but neglected its impact on patient pathway and experience </a:t>
            </a:r>
            <a:r>
              <a:rPr lang="en-US" sz="2400" dirty="0" smtClean="0"/>
              <a:t>(</a:t>
            </a:r>
            <a:r>
              <a:rPr lang="en-US" sz="2400" dirty="0"/>
              <a:t>9</a:t>
            </a:r>
            <a:r>
              <a:rPr lang="en-US" sz="2400" dirty="0" smtClean="0"/>
              <a:t>), and so the benefits and impact upon patient experience are not discussed. </a:t>
            </a:r>
            <a:endParaRPr lang="en-GB" sz="2400" dirty="0"/>
          </a:p>
          <a:p>
            <a:endParaRPr lang="en-US" sz="2400" dirty="0"/>
          </a:p>
        </p:txBody>
      </p:sp>
      <p:sp>
        <p:nvSpPr>
          <p:cNvPr id="11" name="TextBox 10"/>
          <p:cNvSpPr txBox="1"/>
          <p:nvPr/>
        </p:nvSpPr>
        <p:spPr>
          <a:xfrm>
            <a:off x="1604130" y="20369337"/>
            <a:ext cx="5192101" cy="5632311"/>
          </a:xfrm>
          <a:prstGeom prst="rect">
            <a:avLst/>
          </a:prstGeom>
          <a:noFill/>
        </p:spPr>
        <p:txBody>
          <a:bodyPr wrap="square" rtlCol="0">
            <a:spAutoFit/>
          </a:bodyPr>
          <a:lstStyle/>
          <a:p>
            <a:pPr algn="just"/>
            <a:r>
              <a:rPr lang="en-US" sz="2400" dirty="0" smtClean="0"/>
              <a:t>MRI </a:t>
            </a:r>
            <a:r>
              <a:rPr lang="en-US" sz="2400" dirty="0"/>
              <a:t>demonstrated better diagnostic capabilities than CT </a:t>
            </a:r>
            <a:r>
              <a:rPr lang="en-US" sz="2400" dirty="0" smtClean="0"/>
              <a:t>(4,12) </a:t>
            </a:r>
            <a:r>
              <a:rPr lang="en-US" sz="2400" dirty="0"/>
              <a:t>although both had higher specificities indicating their ability to exclude than diagnose. Nuclear medicine had a better sensitivity, making it a better tool for </a:t>
            </a:r>
            <a:r>
              <a:rPr lang="en-US" sz="2400" dirty="0" smtClean="0"/>
              <a:t>diagnosing, however, it poses problems in that it is an invasive procedure with a high radiation dos where as </a:t>
            </a:r>
            <a:r>
              <a:rPr lang="en-US" sz="2400" dirty="0"/>
              <a:t>MRI has the advantage of no ionizing radiation However, much of the literature is flawed by small sample sizes, absent reference standards and inappropriate statistical analysis. </a:t>
            </a:r>
            <a:endParaRPr lang="en-GB" sz="2400" dirty="0"/>
          </a:p>
          <a:p>
            <a:endParaRPr lang="en-US" sz="2400" dirty="0"/>
          </a:p>
        </p:txBody>
      </p:sp>
      <p:sp>
        <p:nvSpPr>
          <p:cNvPr id="12" name="TextBox 11"/>
          <p:cNvSpPr txBox="1"/>
          <p:nvPr/>
        </p:nvSpPr>
        <p:spPr>
          <a:xfrm>
            <a:off x="7465555" y="13093500"/>
            <a:ext cx="6212716" cy="5632311"/>
          </a:xfrm>
          <a:prstGeom prst="rect">
            <a:avLst/>
          </a:prstGeom>
          <a:noFill/>
        </p:spPr>
        <p:txBody>
          <a:bodyPr wrap="square" rtlCol="0">
            <a:spAutoFit/>
          </a:bodyPr>
          <a:lstStyle/>
          <a:p>
            <a:pPr algn="just"/>
            <a:r>
              <a:rPr lang="en-US" sz="2400" dirty="0" smtClean="0"/>
              <a:t>Raw </a:t>
            </a:r>
            <a:r>
              <a:rPr lang="en-US" sz="2400" dirty="0"/>
              <a:t>data suggested a saving when using MRI through reduced immobilization and outpatient visits, however, this was not deemed statistically significant (</a:t>
            </a:r>
            <a:r>
              <a:rPr lang="en-US" sz="2400" dirty="0" smtClean="0"/>
              <a:t>13, 14,15)</a:t>
            </a:r>
            <a:r>
              <a:rPr lang="en-US" sz="2400" dirty="0"/>
              <a:t>. This is an under researched area that would benefit from larger samples and longitudinal methodology. </a:t>
            </a:r>
            <a:r>
              <a:rPr lang="en-US" sz="2400" dirty="0" smtClean="0"/>
              <a:t>Blue-Collar workers were most affected by immobilization with more time spent off work resulting in a higher loss of earnings. Because of this, it was suggested in this project to prioritize workers in more laborious trades for MRI in order to reduce the time spent in cast, thus reducing the cost to the patient and society, which is both ethical and economical. </a:t>
            </a:r>
            <a:endParaRPr lang="en-GB" sz="2400" dirty="0"/>
          </a:p>
          <a:p>
            <a:endParaRPr lang="en-US" sz="2400" dirty="0"/>
          </a:p>
        </p:txBody>
      </p:sp>
      <p:sp>
        <p:nvSpPr>
          <p:cNvPr id="13" name="TextBox 12"/>
          <p:cNvSpPr txBox="1"/>
          <p:nvPr/>
        </p:nvSpPr>
        <p:spPr>
          <a:xfrm>
            <a:off x="7465555" y="22583665"/>
            <a:ext cx="6105990" cy="2308324"/>
          </a:xfrm>
          <a:prstGeom prst="rect">
            <a:avLst/>
          </a:prstGeom>
          <a:noFill/>
        </p:spPr>
        <p:txBody>
          <a:bodyPr wrap="square" rtlCol="0">
            <a:spAutoFit/>
          </a:bodyPr>
          <a:lstStyle/>
          <a:p>
            <a:pPr algn="just"/>
            <a:r>
              <a:rPr lang="en-US" sz="2400" dirty="0" smtClean="0"/>
              <a:t>A </a:t>
            </a:r>
            <a:r>
              <a:rPr lang="en-US" sz="2400" dirty="0"/>
              <a:t>fast scan protocol of coronal </a:t>
            </a:r>
            <a:r>
              <a:rPr lang="en-US" sz="2400" dirty="0" smtClean="0"/>
              <a:t>T1-SE </a:t>
            </a:r>
            <a:r>
              <a:rPr lang="en-US" sz="2400" dirty="0"/>
              <a:t>and STIR sequences was recommended, allowing demonstration of fractures and lesions (T1-SE) and </a:t>
            </a:r>
            <a:r>
              <a:rPr lang="en-US" sz="2400" dirty="0" err="1"/>
              <a:t>oedema</a:t>
            </a:r>
            <a:r>
              <a:rPr lang="en-US" sz="2400" dirty="0"/>
              <a:t> (STIR). High risk groups should be prioritized when MRI facilities are limited. </a:t>
            </a:r>
            <a:endParaRPr lang="en-GB" sz="2400" dirty="0"/>
          </a:p>
          <a:p>
            <a:endParaRPr lang="en-US" sz="2400" dirty="0"/>
          </a:p>
        </p:txBody>
      </p:sp>
      <p:sp>
        <p:nvSpPr>
          <p:cNvPr id="14" name="TextBox 13"/>
          <p:cNvSpPr txBox="1"/>
          <p:nvPr/>
        </p:nvSpPr>
        <p:spPr>
          <a:xfrm>
            <a:off x="14038674" y="13093500"/>
            <a:ext cx="5756889" cy="6370975"/>
          </a:xfrm>
          <a:prstGeom prst="rect">
            <a:avLst/>
          </a:prstGeom>
          <a:solidFill>
            <a:schemeClr val="bg1">
              <a:lumMod val="65000"/>
            </a:schemeClr>
          </a:solidFill>
          <a:effectLst>
            <a:glow rad="292100">
              <a:schemeClr val="bg1">
                <a:lumMod val="65000"/>
                <a:alpha val="75000"/>
              </a:schemeClr>
            </a:glow>
          </a:effectLst>
        </p:spPr>
        <p:txBody>
          <a:bodyPr wrap="square" rtlCol="0">
            <a:spAutoFit/>
          </a:bodyPr>
          <a:lstStyle/>
          <a:p>
            <a:pPr algn="just"/>
            <a:r>
              <a:rPr lang="en-US" sz="2400" dirty="0" smtClean="0"/>
              <a:t>MRI </a:t>
            </a:r>
            <a:r>
              <a:rPr lang="en-US" sz="2400" dirty="0"/>
              <a:t>is a useful tool for diagnosing and managing scaphoid fractures, with reduced immobilization and no ionizing radiation although it does have contraindications and is more time consuming. It is less invasive than nuclear medicine whilst having a better diagnostic accuracy than CT, although it is better at excluding than diagnosing. The limited research in regards to economic viability indicates a financial saving when using MRI although further research is required to support this. A general flaw throughout the research of this project was the absence of reference standards and adequate sample sizes. MRI should be used as first choice second line imaging where facilities allow it. </a:t>
            </a:r>
            <a:endParaRPr lang="en-GB" sz="2400" dirty="0"/>
          </a:p>
        </p:txBody>
      </p:sp>
      <p:sp>
        <p:nvSpPr>
          <p:cNvPr id="15" name="TextBox 14"/>
          <p:cNvSpPr txBox="1"/>
          <p:nvPr/>
        </p:nvSpPr>
        <p:spPr>
          <a:xfrm>
            <a:off x="1604130" y="12139600"/>
            <a:ext cx="5192101" cy="646331"/>
          </a:xfrm>
          <a:prstGeom prst="rect">
            <a:avLst/>
          </a:prstGeom>
          <a:solidFill>
            <a:schemeClr val="accent1">
              <a:lumMod val="40000"/>
              <a:lumOff val="60000"/>
            </a:schemeClr>
          </a:solidFill>
          <a:effectLst>
            <a:glow rad="254000">
              <a:schemeClr val="accent1">
                <a:lumMod val="40000"/>
                <a:lumOff val="60000"/>
                <a:alpha val="75000"/>
              </a:schemeClr>
            </a:glow>
          </a:effectLst>
        </p:spPr>
        <p:txBody>
          <a:bodyPr wrap="square" rtlCol="0">
            <a:spAutoFit/>
          </a:bodyPr>
          <a:lstStyle/>
          <a:p>
            <a:pPr algn="ctr"/>
            <a:r>
              <a:rPr lang="en-US" sz="3600" b="1" dirty="0" smtClean="0"/>
              <a:t>USING MRI</a:t>
            </a:r>
            <a:endParaRPr lang="en-US" sz="3600" b="1" dirty="0"/>
          </a:p>
        </p:txBody>
      </p:sp>
      <p:sp>
        <p:nvSpPr>
          <p:cNvPr id="16" name="TextBox 15"/>
          <p:cNvSpPr txBox="1"/>
          <p:nvPr/>
        </p:nvSpPr>
        <p:spPr>
          <a:xfrm>
            <a:off x="1604128" y="19399841"/>
            <a:ext cx="5192100" cy="646331"/>
          </a:xfrm>
          <a:prstGeom prst="rect">
            <a:avLst/>
          </a:prstGeom>
          <a:solidFill>
            <a:srgbClr val="B9CDE5"/>
          </a:solidFill>
          <a:effectLst>
            <a:glow rad="266700">
              <a:schemeClr val="accent1">
                <a:lumMod val="40000"/>
                <a:lumOff val="60000"/>
                <a:alpha val="75000"/>
              </a:schemeClr>
            </a:glow>
          </a:effectLst>
        </p:spPr>
        <p:txBody>
          <a:bodyPr wrap="square" rtlCol="0">
            <a:spAutoFit/>
          </a:bodyPr>
          <a:lstStyle/>
          <a:p>
            <a:pPr algn="ctr"/>
            <a:r>
              <a:rPr lang="en-US" sz="3600" b="1" dirty="0" smtClean="0"/>
              <a:t>MODALITY COMPARISON</a:t>
            </a:r>
            <a:endParaRPr lang="en-US" sz="3600" b="1" dirty="0"/>
          </a:p>
        </p:txBody>
      </p:sp>
      <p:sp>
        <p:nvSpPr>
          <p:cNvPr id="18" name="TextBox 17"/>
          <p:cNvSpPr txBox="1"/>
          <p:nvPr/>
        </p:nvSpPr>
        <p:spPr>
          <a:xfrm flipH="1">
            <a:off x="7465555" y="12151703"/>
            <a:ext cx="6212716" cy="646331"/>
          </a:xfrm>
          <a:prstGeom prst="rect">
            <a:avLst/>
          </a:prstGeom>
          <a:solidFill>
            <a:srgbClr val="B9CDE5"/>
          </a:solidFill>
          <a:effectLst>
            <a:glow rad="266700">
              <a:schemeClr val="accent1">
                <a:lumMod val="40000"/>
                <a:lumOff val="60000"/>
                <a:alpha val="75000"/>
              </a:schemeClr>
            </a:glow>
          </a:effectLst>
        </p:spPr>
        <p:txBody>
          <a:bodyPr wrap="square" rtlCol="0">
            <a:spAutoFit/>
          </a:bodyPr>
          <a:lstStyle/>
          <a:p>
            <a:pPr algn="ctr"/>
            <a:r>
              <a:rPr lang="en-US" sz="3600" b="1" dirty="0" smtClean="0"/>
              <a:t>ECONOMICS</a:t>
            </a:r>
            <a:endParaRPr lang="en-US" sz="3600" b="1" dirty="0"/>
          </a:p>
        </p:txBody>
      </p:sp>
      <p:sp>
        <p:nvSpPr>
          <p:cNvPr id="20" name="TextBox 19"/>
          <p:cNvSpPr txBox="1"/>
          <p:nvPr/>
        </p:nvSpPr>
        <p:spPr>
          <a:xfrm>
            <a:off x="7465555" y="21667834"/>
            <a:ext cx="6105990" cy="646331"/>
          </a:xfrm>
          <a:prstGeom prst="rect">
            <a:avLst/>
          </a:prstGeom>
          <a:solidFill>
            <a:srgbClr val="B9CDE5"/>
          </a:solidFill>
          <a:effectLst>
            <a:glow rad="254000">
              <a:schemeClr val="accent1">
                <a:lumMod val="40000"/>
                <a:lumOff val="60000"/>
                <a:alpha val="75000"/>
              </a:schemeClr>
            </a:glow>
          </a:effectLst>
        </p:spPr>
        <p:txBody>
          <a:bodyPr wrap="square" rtlCol="0">
            <a:spAutoFit/>
          </a:bodyPr>
          <a:lstStyle/>
          <a:p>
            <a:pPr algn="ctr"/>
            <a:r>
              <a:rPr lang="en-US" sz="3600" b="1" dirty="0" smtClean="0"/>
              <a:t>PROPOSED PROTOCOL</a:t>
            </a:r>
            <a:endParaRPr lang="en-US" sz="3600" b="1" dirty="0"/>
          </a:p>
        </p:txBody>
      </p:sp>
      <p:sp>
        <p:nvSpPr>
          <p:cNvPr id="21" name="TextBox 20"/>
          <p:cNvSpPr txBox="1"/>
          <p:nvPr/>
        </p:nvSpPr>
        <p:spPr>
          <a:xfrm>
            <a:off x="14038676" y="12159245"/>
            <a:ext cx="5756889" cy="646331"/>
          </a:xfrm>
          <a:prstGeom prst="rect">
            <a:avLst/>
          </a:prstGeom>
          <a:solidFill>
            <a:srgbClr val="B9CDE5"/>
          </a:solidFill>
          <a:effectLst>
            <a:glow rad="254000">
              <a:schemeClr val="accent1">
                <a:lumMod val="40000"/>
                <a:lumOff val="60000"/>
                <a:alpha val="75000"/>
              </a:schemeClr>
            </a:glow>
          </a:effectLst>
        </p:spPr>
        <p:txBody>
          <a:bodyPr wrap="square" rtlCol="0">
            <a:spAutoFit/>
          </a:bodyPr>
          <a:lstStyle/>
          <a:p>
            <a:pPr algn="ctr"/>
            <a:r>
              <a:rPr lang="en-US" sz="3600" b="1" dirty="0" smtClean="0"/>
              <a:t>CONCLUSION</a:t>
            </a:r>
            <a:endParaRPr lang="en-US" sz="3600" b="1" dirty="0"/>
          </a:p>
        </p:txBody>
      </p:sp>
      <p:pic>
        <p:nvPicPr>
          <p:cNvPr id="3" name="Picture 2"/>
          <p:cNvPicPr>
            <a:picLocks noChangeAspect="1"/>
          </p:cNvPicPr>
          <p:nvPr/>
        </p:nvPicPr>
        <p:blipFill rotWithShape="1">
          <a:blip r:embed="rId6"/>
          <a:srcRect r="63218"/>
          <a:stretch/>
        </p:blipFill>
        <p:spPr>
          <a:xfrm>
            <a:off x="7465554" y="24625738"/>
            <a:ext cx="3209127" cy="2827813"/>
          </a:xfrm>
          <a:prstGeom prst="rect">
            <a:avLst/>
          </a:prstGeom>
        </p:spPr>
      </p:pic>
      <p:pic>
        <p:nvPicPr>
          <p:cNvPr id="6" name="Picture 5"/>
          <p:cNvPicPr>
            <a:picLocks noChangeAspect="1"/>
          </p:cNvPicPr>
          <p:nvPr/>
        </p:nvPicPr>
        <p:blipFill>
          <a:blip r:embed="rId7"/>
          <a:stretch>
            <a:fillRect/>
          </a:stretch>
        </p:blipFill>
        <p:spPr>
          <a:xfrm>
            <a:off x="1604130" y="26047814"/>
            <a:ext cx="4953000" cy="2413000"/>
          </a:xfrm>
          <a:prstGeom prst="rect">
            <a:avLst/>
          </a:prstGeom>
        </p:spPr>
      </p:pic>
      <p:sp>
        <p:nvSpPr>
          <p:cNvPr id="8" name="TextBox 7"/>
          <p:cNvSpPr txBox="1"/>
          <p:nvPr/>
        </p:nvSpPr>
        <p:spPr>
          <a:xfrm>
            <a:off x="7465555" y="27498908"/>
            <a:ext cx="6212716" cy="1200328"/>
          </a:xfrm>
          <a:prstGeom prst="rect">
            <a:avLst/>
          </a:prstGeom>
          <a:noFill/>
        </p:spPr>
        <p:txBody>
          <a:bodyPr wrap="square" rtlCol="0">
            <a:spAutoFit/>
          </a:bodyPr>
          <a:lstStyle/>
          <a:p>
            <a:pPr algn="ctr"/>
            <a:r>
              <a:rPr lang="en-US" sz="2400" dirty="0" smtClean="0"/>
              <a:t>Undetected minimally displaced scaphoid fracture on radiograph demonstrated on T1 weighted image (16)</a:t>
            </a:r>
            <a:endParaRPr lang="en-US" sz="2400" dirty="0"/>
          </a:p>
        </p:txBody>
      </p:sp>
      <p:pic>
        <p:nvPicPr>
          <p:cNvPr id="22" name="Picture 21"/>
          <p:cNvPicPr>
            <a:picLocks noChangeAspect="1"/>
          </p:cNvPicPr>
          <p:nvPr/>
        </p:nvPicPr>
        <p:blipFill rotWithShape="1">
          <a:blip r:embed="rId6"/>
          <a:srcRect l="68506"/>
          <a:stretch/>
        </p:blipFill>
        <p:spPr>
          <a:xfrm>
            <a:off x="10652878" y="24625738"/>
            <a:ext cx="2747812" cy="2827813"/>
          </a:xfrm>
          <a:prstGeom prst="rect">
            <a:avLst/>
          </a:prstGeom>
        </p:spPr>
      </p:pic>
      <p:sp>
        <p:nvSpPr>
          <p:cNvPr id="23" name="TextBox 22"/>
          <p:cNvSpPr txBox="1"/>
          <p:nvPr/>
        </p:nvSpPr>
        <p:spPr>
          <a:xfrm>
            <a:off x="14038677" y="20859658"/>
            <a:ext cx="5756889" cy="8348439"/>
          </a:xfrm>
          <a:prstGeom prst="rect">
            <a:avLst/>
          </a:prstGeom>
          <a:noFill/>
        </p:spPr>
        <p:txBody>
          <a:bodyPr wrap="square" rtlCol="0">
            <a:spAutoFit/>
          </a:bodyPr>
          <a:lstStyle/>
          <a:p>
            <a:pPr marL="228600" indent="-228600">
              <a:buFont typeface="+mj-lt"/>
              <a:buAutoNum type="arabicPeriod"/>
            </a:pPr>
            <a:r>
              <a:rPr lang="en-US" sz="1050" dirty="0" err="1" smtClean="0"/>
              <a:t>Ramponi</a:t>
            </a:r>
            <a:r>
              <a:rPr lang="en-US" sz="1050" dirty="0"/>
              <a:t>, D. (2012) Scaphoid fractures. Advance Emergency Nursing Journal [online]. 34 (4), pp. 300-305. </a:t>
            </a:r>
          </a:p>
          <a:p>
            <a:pPr marL="228600" indent="-228600">
              <a:buFont typeface="+mj-lt"/>
              <a:buAutoNum type="arabicPeriod"/>
            </a:pPr>
            <a:r>
              <a:rPr lang="en-US" sz="1050" dirty="0" smtClean="0"/>
              <a:t>Royal </a:t>
            </a:r>
            <a:r>
              <a:rPr lang="en-US" sz="1050" dirty="0"/>
              <a:t>College of Radiologists, (2011) Making the Best Use of Clinical Radiology Services: </a:t>
            </a:r>
            <a:r>
              <a:rPr lang="en-US" sz="1050" dirty="0" err="1"/>
              <a:t>Referall</a:t>
            </a:r>
            <a:r>
              <a:rPr lang="en-US" sz="1050" dirty="0"/>
              <a:t> Guidelines. 7th ed. London: Royal College of Radiologists</a:t>
            </a:r>
            <a:r>
              <a:rPr lang="en-US" sz="1050" dirty="0" smtClean="0"/>
              <a:t>.</a:t>
            </a:r>
            <a:endParaRPr lang="en-US" sz="1050" dirty="0"/>
          </a:p>
          <a:p>
            <a:pPr marL="228600" indent="-228600">
              <a:buFont typeface="+mj-lt"/>
              <a:buAutoNum type="arabicPeriod"/>
            </a:pPr>
            <a:r>
              <a:rPr lang="en-US" sz="1050" dirty="0" err="1"/>
              <a:t>Malle</a:t>
            </a:r>
            <a:r>
              <a:rPr lang="en-US" sz="1050" dirty="0"/>
              <a:t>, W., </a:t>
            </a:r>
            <a:r>
              <a:rPr lang="en-US" sz="1050" dirty="0" err="1"/>
              <a:t>Doomberg</a:t>
            </a:r>
            <a:r>
              <a:rPr lang="en-US" sz="1050" dirty="0"/>
              <a:t>, J.N., Ring, D., van </a:t>
            </a:r>
            <a:r>
              <a:rPr lang="en-US" sz="1050" dirty="0" err="1"/>
              <a:t>Dijk</a:t>
            </a:r>
            <a:r>
              <a:rPr lang="en-US" sz="1050" dirty="0"/>
              <a:t>, N., Maas, M., Goslings, J.C. (2011) Comparison of CT and MRI for diagnosis of suspected scaphoid fractures. Journal of Bone and Joint surgery [online]. 93 (1), pp.20-</a:t>
            </a:r>
            <a:r>
              <a:rPr lang="en-US" sz="1050" dirty="0" smtClean="0"/>
              <a:t>28</a:t>
            </a:r>
          </a:p>
          <a:p>
            <a:pPr marL="228600" indent="-228600">
              <a:buFont typeface="+mj-lt"/>
              <a:buAutoNum type="arabicPeriod"/>
            </a:pPr>
            <a:r>
              <a:rPr lang="en-US" sz="1050" dirty="0" err="1" smtClean="0"/>
              <a:t>Memarsadeghi</a:t>
            </a:r>
            <a:r>
              <a:rPr lang="en-US" sz="1050" dirty="0"/>
              <a:t>, M., </a:t>
            </a:r>
            <a:r>
              <a:rPr lang="en-US" sz="1050" dirty="0" err="1"/>
              <a:t>Breitenseher</a:t>
            </a:r>
            <a:r>
              <a:rPr lang="en-US" sz="1050" dirty="0"/>
              <a:t>, M.J., Schaefer-</a:t>
            </a:r>
            <a:r>
              <a:rPr lang="en-US" sz="1050" dirty="0" err="1"/>
              <a:t>Prokop</a:t>
            </a:r>
            <a:r>
              <a:rPr lang="en-US" sz="1050" dirty="0"/>
              <a:t>, C., Weber, M.</a:t>
            </a:r>
            <a:r>
              <a:rPr lang="en-US" sz="1050" dirty="0" smtClean="0"/>
              <a:t>, </a:t>
            </a:r>
            <a:r>
              <a:rPr lang="en-US" sz="1050" dirty="0" err="1" smtClean="0"/>
              <a:t>Aldrian</a:t>
            </a:r>
            <a:r>
              <a:rPr lang="en-US" sz="1050" dirty="0"/>
              <a:t>, S., </a:t>
            </a:r>
            <a:r>
              <a:rPr lang="en-US" sz="1050" dirty="0" err="1"/>
              <a:t>Gabler</a:t>
            </a:r>
            <a:r>
              <a:rPr lang="en-US" sz="1050" dirty="0"/>
              <a:t>, C., </a:t>
            </a:r>
            <a:r>
              <a:rPr lang="en-US" sz="1050" dirty="0" err="1"/>
              <a:t>Prokop</a:t>
            </a:r>
            <a:r>
              <a:rPr lang="en-US" sz="1050" dirty="0"/>
              <a:t>, M. (2006) Occult scaphoid </a:t>
            </a:r>
            <a:r>
              <a:rPr lang="en-US" sz="1050" dirty="0" err="1" smtClean="0"/>
              <a:t>fractures:Comparison</a:t>
            </a:r>
            <a:r>
              <a:rPr lang="en-US" sz="1050" dirty="0" smtClean="0"/>
              <a:t> </a:t>
            </a:r>
            <a:r>
              <a:rPr lang="en-US" sz="1050" dirty="0"/>
              <a:t>of </a:t>
            </a:r>
            <a:r>
              <a:rPr lang="en-US" sz="1050" dirty="0" err="1"/>
              <a:t>multidetector</a:t>
            </a:r>
            <a:r>
              <a:rPr lang="en-US" sz="1050" dirty="0"/>
              <a:t> CT and MR imaging</a:t>
            </a:r>
            <a:r>
              <a:rPr lang="en-US" sz="1050" dirty="0" smtClean="0"/>
              <a:t>-Initial experience. Radiology </a:t>
            </a:r>
            <a:r>
              <a:rPr lang="en-US" sz="1050" dirty="0"/>
              <a:t>[online]. 240 (1), pp.169-176. </a:t>
            </a:r>
            <a:endParaRPr lang="en-US" sz="1050" dirty="0" smtClean="0"/>
          </a:p>
          <a:p>
            <a:pPr marL="228600" indent="-228600">
              <a:buFont typeface="+mj-lt"/>
              <a:buAutoNum type="arabicPeriod"/>
            </a:pPr>
            <a:r>
              <a:rPr lang="en-US" sz="1050" dirty="0" smtClean="0"/>
              <a:t>Bergh</a:t>
            </a:r>
            <a:r>
              <a:rPr lang="en-US" sz="1050" dirty="0"/>
              <a:t>, T.H., Steen, K., </a:t>
            </a:r>
            <a:r>
              <a:rPr lang="en-US" sz="1050" dirty="0" err="1"/>
              <a:t>Lindau</a:t>
            </a:r>
            <a:r>
              <a:rPr lang="en-US" sz="1050" dirty="0"/>
              <a:t>, T., </a:t>
            </a:r>
            <a:r>
              <a:rPr lang="en-US" sz="1050" dirty="0" err="1"/>
              <a:t>Soldal</a:t>
            </a:r>
            <a:r>
              <a:rPr lang="en-US" sz="1050" dirty="0"/>
              <a:t>, L.A., </a:t>
            </a:r>
            <a:r>
              <a:rPr lang="en-US" sz="1050" dirty="0" err="1"/>
              <a:t>Bernardshaw</a:t>
            </a:r>
            <a:r>
              <a:rPr lang="en-US" sz="1050" dirty="0"/>
              <a:t>, S.V., </a:t>
            </a:r>
            <a:r>
              <a:rPr lang="en-US" sz="1050" dirty="0" err="1"/>
              <a:t>Lunde</a:t>
            </a:r>
            <a:r>
              <a:rPr lang="en-US" sz="1050" dirty="0"/>
              <a:t>, L., Lie, S.A., </a:t>
            </a:r>
            <a:r>
              <a:rPr lang="en-US" sz="1050" dirty="0" err="1"/>
              <a:t>Brudvik</a:t>
            </a:r>
            <a:r>
              <a:rPr lang="en-US" sz="1050" dirty="0"/>
              <a:t>. </a:t>
            </a:r>
            <a:r>
              <a:rPr lang="en-US" sz="1050" dirty="0" smtClean="0"/>
              <a:t>   (</a:t>
            </a:r>
            <a:r>
              <a:rPr lang="en-US" sz="1050" dirty="0"/>
              <a:t>2015) Costs analysis and comparison of usefulness of acute MRI and 2 weeks of cast </a:t>
            </a:r>
            <a:r>
              <a:rPr lang="en-US" sz="1050" dirty="0" err="1"/>
              <a:t>immobilisation</a:t>
            </a:r>
            <a:r>
              <a:rPr lang="en-US" sz="1050" dirty="0"/>
              <a:t> for clinically suspected scaphoid fractures. </a:t>
            </a:r>
            <a:r>
              <a:rPr lang="en-US" sz="1050" dirty="0" err="1"/>
              <a:t>Acta</a:t>
            </a:r>
            <a:r>
              <a:rPr lang="en-US" sz="1050" dirty="0"/>
              <a:t> </a:t>
            </a:r>
            <a:r>
              <a:rPr lang="en-US" sz="1050" dirty="0" err="1"/>
              <a:t>Orthopaedica</a:t>
            </a:r>
            <a:r>
              <a:rPr lang="en-US" sz="1050" dirty="0"/>
              <a:t> [online]. 86 (3), pp.303</a:t>
            </a:r>
            <a:r>
              <a:rPr lang="en-US" sz="1050" dirty="0" smtClean="0"/>
              <a:t>-309</a:t>
            </a:r>
            <a:r>
              <a:rPr lang="en-US" sz="1050" dirty="0"/>
              <a:t>. </a:t>
            </a:r>
            <a:r>
              <a:rPr lang="en-US" sz="1050" dirty="0" smtClean="0"/>
              <a:t> </a:t>
            </a:r>
          </a:p>
          <a:p>
            <a:pPr marL="228600" indent="-228600">
              <a:buFont typeface="+mj-lt"/>
              <a:buAutoNum type="arabicPeriod"/>
            </a:pPr>
            <a:r>
              <a:rPr lang="en-US" sz="1050" dirty="0" smtClean="0"/>
              <a:t>Critical </a:t>
            </a:r>
            <a:r>
              <a:rPr lang="en-US" sz="1050" dirty="0"/>
              <a:t>Appraisal Skills </a:t>
            </a:r>
            <a:r>
              <a:rPr lang="en-US" sz="1050" dirty="0" err="1"/>
              <a:t>Programme</a:t>
            </a:r>
            <a:r>
              <a:rPr lang="en-US" sz="1050" dirty="0"/>
              <a:t> (CASP)(2014) CASP Checklists [online]. Available at: http:/</a:t>
            </a:r>
            <a:r>
              <a:rPr lang="en-US" sz="1050" dirty="0" smtClean="0"/>
              <a:t>/      </a:t>
            </a:r>
            <a:r>
              <a:rPr lang="en-US" sz="1050" dirty="0" err="1" smtClean="0"/>
              <a:t>www.casp</a:t>
            </a:r>
            <a:r>
              <a:rPr lang="en-US" sz="1050" dirty="0" err="1"/>
              <a:t>-uk.net</a:t>
            </a:r>
            <a:r>
              <a:rPr lang="en-US" sz="1050" dirty="0"/>
              <a:t>/#!</a:t>
            </a:r>
            <a:r>
              <a:rPr lang="en-US" sz="1050" dirty="0" err="1"/>
              <a:t>casp</a:t>
            </a:r>
            <a:r>
              <a:rPr lang="en-US" sz="1050" dirty="0"/>
              <a:t>-tools-checklists/c18f8. Oxford: </a:t>
            </a:r>
            <a:r>
              <a:rPr lang="en-US" sz="1050" dirty="0" err="1"/>
              <a:t>Casp</a:t>
            </a:r>
            <a:r>
              <a:rPr lang="en-US" sz="1050" dirty="0"/>
              <a:t>. </a:t>
            </a:r>
          </a:p>
          <a:p>
            <a:pPr marL="228600" indent="-228600">
              <a:buFont typeface="+mj-lt"/>
              <a:buAutoNum type="arabicPeriod"/>
            </a:pPr>
            <a:r>
              <a:rPr lang="en-US" sz="1050" dirty="0" err="1" smtClean="0"/>
              <a:t>Jaykaran</a:t>
            </a:r>
            <a:r>
              <a:rPr lang="en-US" sz="1050" dirty="0"/>
              <a:t>, (2010) How to select an appropriate statistical test. Technical Note [online]. 1 (2), pp. 61-63. </a:t>
            </a:r>
            <a:endParaRPr lang="en-US" sz="1050" dirty="0" smtClean="0"/>
          </a:p>
          <a:p>
            <a:pPr marL="228600" indent="-228600">
              <a:buFont typeface="+mj-lt"/>
              <a:buAutoNum type="arabicPeriod"/>
            </a:pPr>
            <a:r>
              <a:rPr lang="en-US" sz="1050" dirty="0"/>
              <a:t>Yin, Z.G., Zhang, J.B., </a:t>
            </a:r>
            <a:r>
              <a:rPr lang="en-US" sz="1050" dirty="0" err="1"/>
              <a:t>Kan</a:t>
            </a:r>
            <a:r>
              <a:rPr lang="en-US" sz="1050" dirty="0"/>
              <a:t>, S.L., Wang, Z.G. (2010) Diagnosing suspected scaphoid fractures: A systematic review and meta-</a:t>
            </a:r>
            <a:r>
              <a:rPr lang="en-US" sz="1050" dirty="0" smtClean="0"/>
              <a:t>analysis. Clinical </a:t>
            </a:r>
            <a:r>
              <a:rPr lang="en-US" sz="1050" dirty="0"/>
              <a:t>Orthopaedics and Related Research [online]. 468 (3), pp</a:t>
            </a:r>
            <a:r>
              <a:rPr lang="en-US" sz="1050" dirty="0" smtClean="0"/>
              <a:t>.723-734. </a:t>
            </a:r>
          </a:p>
          <a:p>
            <a:pPr marL="228600" indent="-228600">
              <a:buFont typeface="+mj-lt"/>
              <a:buAutoNum type="arabicPeriod"/>
            </a:pPr>
            <a:r>
              <a:rPr lang="en-US" sz="1050" dirty="0" err="1" smtClean="0"/>
              <a:t>McCollough</a:t>
            </a:r>
            <a:r>
              <a:rPr lang="en-US" sz="1050" dirty="0"/>
              <a:t>, N.P., Smith, F.W. and Cooper, J.G. (2011) Early MRI in the management of the clinical scaphoid fracture. European Journal of Emergency Medicine. 18 (3), pp. 133-136</a:t>
            </a:r>
            <a:r>
              <a:rPr lang="en-US" sz="1050" dirty="0" smtClean="0"/>
              <a:t>.</a:t>
            </a:r>
          </a:p>
          <a:p>
            <a:pPr marL="228600" indent="-228600">
              <a:buFont typeface="+mj-lt"/>
              <a:buAutoNum type="arabicPeriod"/>
            </a:pPr>
            <a:r>
              <a:rPr lang="en-US" sz="1050" dirty="0"/>
              <a:t>Pierre-Jerome, C., </a:t>
            </a:r>
            <a:r>
              <a:rPr lang="en-US" sz="1050" dirty="0" err="1"/>
              <a:t>Moncayo</a:t>
            </a:r>
            <a:r>
              <a:rPr lang="en-US" sz="1050" dirty="0"/>
              <a:t>, V., </a:t>
            </a:r>
            <a:r>
              <a:rPr lang="en-US" sz="1050" dirty="0" err="1"/>
              <a:t>Albastaki</a:t>
            </a:r>
            <a:r>
              <a:rPr lang="en-US" sz="1050" dirty="0"/>
              <a:t>, U., </a:t>
            </a:r>
            <a:r>
              <a:rPr lang="en-US" sz="1050" dirty="0" err="1"/>
              <a:t>Terk</a:t>
            </a:r>
            <a:r>
              <a:rPr lang="en-US" sz="1050" dirty="0"/>
              <a:t>, M.R. (2010) Multiple occult wrist bone injuries and joint effusions: prevalence and distribution on MRI. Emergency radiology [online]. 17 (30, pp.179-184. </a:t>
            </a:r>
          </a:p>
          <a:p>
            <a:pPr marL="228600" indent="-228600">
              <a:buFont typeface="+mj-lt"/>
              <a:buAutoNum type="arabicPeriod"/>
            </a:pPr>
            <a:r>
              <a:rPr lang="en-US" sz="1050" dirty="0" err="1" smtClean="0"/>
              <a:t>Tibrewal</a:t>
            </a:r>
            <a:r>
              <a:rPr lang="en-US" sz="1050" dirty="0"/>
              <a:t>, S., </a:t>
            </a:r>
            <a:r>
              <a:rPr lang="en-US" sz="1050" dirty="0" err="1"/>
              <a:t>Jayakumar</a:t>
            </a:r>
            <a:r>
              <a:rPr lang="en-US" sz="1050" dirty="0"/>
              <a:t>, P., </a:t>
            </a:r>
            <a:r>
              <a:rPr lang="en-US" sz="1050" dirty="0" err="1"/>
              <a:t>Vaidya</a:t>
            </a:r>
            <a:r>
              <a:rPr lang="en-US" sz="1050" dirty="0"/>
              <a:t>, S., Chai </a:t>
            </a:r>
            <a:r>
              <a:rPr lang="en-US" sz="1050" dirty="0" err="1"/>
              <a:t>Ang</a:t>
            </a:r>
            <a:r>
              <a:rPr lang="en-US" sz="1050" dirty="0"/>
              <a:t>, S. (2012) Role of MRI in the diagnosis and management of patients with clinical scaphoid fracture. International Orthopaedics [online]. 36 (1), pp.107-</a:t>
            </a:r>
            <a:r>
              <a:rPr lang="en-US" sz="1050" dirty="0" smtClean="0"/>
              <a:t>110</a:t>
            </a:r>
          </a:p>
          <a:p>
            <a:pPr marL="228600" indent="-228600">
              <a:buFont typeface="+mj-lt"/>
              <a:buAutoNum type="arabicPeriod"/>
            </a:pPr>
            <a:r>
              <a:rPr lang="en-US" sz="1050" dirty="0" err="1"/>
              <a:t>Jorgsholm</a:t>
            </a:r>
            <a:r>
              <a:rPr lang="en-US" sz="1050" dirty="0"/>
              <a:t>, P., Thomsen, N.O.B., </a:t>
            </a:r>
            <a:r>
              <a:rPr lang="en-US" sz="1050" dirty="0" err="1"/>
              <a:t>Besjakov</a:t>
            </a:r>
            <a:r>
              <a:rPr lang="en-US" sz="1050" dirty="0"/>
              <a:t>, J., </a:t>
            </a:r>
            <a:r>
              <a:rPr lang="en-US" sz="1050" dirty="0" err="1"/>
              <a:t>Abrahamsson</a:t>
            </a:r>
            <a:r>
              <a:rPr lang="en-US" sz="1050" dirty="0"/>
              <a:t>, S., </a:t>
            </a:r>
            <a:r>
              <a:rPr lang="en-US" sz="1050" dirty="0" err="1"/>
              <a:t>Bjorkman</a:t>
            </a:r>
            <a:r>
              <a:rPr lang="en-US" sz="1050" dirty="0"/>
              <a:t>, A. (2013) The benefit of Magnetic resonance imaging for patient with post traumatic radial wrist tenderness. Journal of Hand Surgery [online]. 38 (1), pp.29-33. </a:t>
            </a:r>
          </a:p>
          <a:p>
            <a:pPr marL="228600" indent="-228600">
              <a:buFont typeface="+mj-lt"/>
              <a:buAutoNum type="arabicPeriod"/>
            </a:pPr>
            <a:r>
              <a:rPr lang="en-US" sz="1050" dirty="0" smtClean="0"/>
              <a:t>Bergh</a:t>
            </a:r>
            <a:r>
              <a:rPr lang="en-US" sz="1050" dirty="0"/>
              <a:t>, T.H., Steen, K., </a:t>
            </a:r>
            <a:r>
              <a:rPr lang="en-US" sz="1050" dirty="0" err="1"/>
              <a:t>Lindau</a:t>
            </a:r>
            <a:r>
              <a:rPr lang="en-US" sz="1050" dirty="0"/>
              <a:t>, T., </a:t>
            </a:r>
            <a:r>
              <a:rPr lang="en-US" sz="1050" dirty="0" err="1"/>
              <a:t>Soldal</a:t>
            </a:r>
            <a:r>
              <a:rPr lang="en-US" sz="1050" dirty="0"/>
              <a:t>, L.A., </a:t>
            </a:r>
            <a:r>
              <a:rPr lang="en-US" sz="1050" dirty="0" err="1"/>
              <a:t>Bernardshaw</a:t>
            </a:r>
            <a:r>
              <a:rPr lang="en-US" sz="1050" dirty="0"/>
              <a:t>, S.V., </a:t>
            </a:r>
            <a:r>
              <a:rPr lang="en-US" sz="1050" dirty="0" err="1"/>
              <a:t>Lunde</a:t>
            </a:r>
            <a:r>
              <a:rPr lang="en-US" sz="1050" dirty="0"/>
              <a:t>, L., Lie, S.A., </a:t>
            </a:r>
            <a:r>
              <a:rPr lang="en-US" sz="1050" dirty="0" err="1"/>
              <a:t>Brudvik</a:t>
            </a:r>
            <a:r>
              <a:rPr lang="en-US" sz="1050" dirty="0"/>
              <a:t>. (2015) Costs analysis and comparison of usefulness of acute MRI and 2 weeks of cast </a:t>
            </a:r>
            <a:r>
              <a:rPr lang="en-US" sz="1050" dirty="0" err="1"/>
              <a:t>immobilisation</a:t>
            </a:r>
            <a:r>
              <a:rPr lang="en-US" sz="1050" dirty="0"/>
              <a:t> for clinically suspected scaphoid fractures. </a:t>
            </a:r>
            <a:r>
              <a:rPr lang="en-US" sz="1050" dirty="0" err="1"/>
              <a:t>Acta</a:t>
            </a:r>
            <a:r>
              <a:rPr lang="en-US" sz="1050" dirty="0"/>
              <a:t> </a:t>
            </a:r>
            <a:r>
              <a:rPr lang="en-US" sz="1050" dirty="0" err="1"/>
              <a:t>Orthopaedica</a:t>
            </a:r>
            <a:r>
              <a:rPr lang="en-US" sz="1050" dirty="0"/>
              <a:t> [online]. 86 (3), pp.303</a:t>
            </a:r>
            <a:r>
              <a:rPr lang="en-US" sz="1050" dirty="0" smtClean="0"/>
              <a:t>-309</a:t>
            </a:r>
            <a:r>
              <a:rPr lang="en-US" sz="1050" dirty="0"/>
              <a:t>. </a:t>
            </a:r>
          </a:p>
          <a:p>
            <a:pPr marL="228600" indent="-228600">
              <a:buFont typeface="+mj-lt"/>
              <a:buAutoNum type="arabicPeriod"/>
            </a:pPr>
            <a:r>
              <a:rPr lang="en-US" sz="1050" dirty="0" smtClean="0"/>
              <a:t>Hansen</a:t>
            </a:r>
            <a:r>
              <a:rPr lang="en-US" sz="1050" dirty="0"/>
              <a:t>, T.B., Petersen, R.B., </a:t>
            </a:r>
            <a:r>
              <a:rPr lang="en-US" sz="1050" dirty="0" err="1"/>
              <a:t>Barckman</a:t>
            </a:r>
            <a:r>
              <a:rPr lang="en-US" sz="1050" dirty="0"/>
              <a:t>, J., </a:t>
            </a:r>
            <a:r>
              <a:rPr lang="en-US" sz="1050" dirty="0" err="1"/>
              <a:t>Uhre</a:t>
            </a:r>
            <a:r>
              <a:rPr lang="en-US" sz="1050" dirty="0"/>
              <a:t>, P., Larsen, K. (2009) Cost-effectiveness of MRI in managing suspected scaphoid fractures. The journal of hand surgery [online]. 34 (5), pp.627-630. </a:t>
            </a:r>
            <a:endParaRPr lang="en-US" sz="1050" dirty="0" smtClean="0"/>
          </a:p>
          <a:p>
            <a:pPr marL="228600" indent="-228600">
              <a:buFont typeface="+mj-lt"/>
              <a:buAutoNum type="arabicPeriod"/>
            </a:pPr>
            <a:r>
              <a:rPr lang="en-US" sz="1050" dirty="0"/>
              <a:t>Patel, N.K., Davies, N., </a:t>
            </a:r>
            <a:r>
              <a:rPr lang="en-US" sz="1050" dirty="0" err="1"/>
              <a:t>Mirza</a:t>
            </a:r>
            <a:r>
              <a:rPr lang="en-US" sz="1050" dirty="0"/>
              <a:t>, Z., Watson, M. (2013) Cost and Clinical effectiveness of MRI in occult scaphoid fractures: A </a:t>
            </a:r>
            <a:r>
              <a:rPr lang="en-US" sz="1050" dirty="0" err="1"/>
              <a:t>randomised</a:t>
            </a:r>
            <a:r>
              <a:rPr lang="en-US" sz="1050" dirty="0"/>
              <a:t> controlled trial. Emergency Medicine Journal [online]. 30 (3)</a:t>
            </a:r>
            <a:r>
              <a:rPr lang="en-US" sz="1050" dirty="0" smtClean="0"/>
              <a:t>,pp</a:t>
            </a:r>
            <a:r>
              <a:rPr lang="en-US" sz="1050" dirty="0"/>
              <a:t>.202-207. [Accessed 19 March 2016]</a:t>
            </a:r>
            <a:r>
              <a:rPr lang="en-US" sz="1050" dirty="0" smtClean="0"/>
              <a:t>.</a:t>
            </a:r>
          </a:p>
          <a:p>
            <a:pPr marL="228600" indent="-228600">
              <a:buFont typeface="+mj-lt"/>
              <a:buAutoNum type="arabicPeriod"/>
            </a:pPr>
            <a:r>
              <a:rPr lang="en-US" sz="1050" dirty="0"/>
              <a:t>De </a:t>
            </a:r>
            <a:r>
              <a:rPr lang="en-US" sz="1050" dirty="0" err="1"/>
              <a:t>Zwart</a:t>
            </a:r>
            <a:r>
              <a:rPr lang="en-US" sz="1050" dirty="0"/>
              <a:t>, A.D., </a:t>
            </a:r>
            <a:r>
              <a:rPr lang="en-US" sz="1050" dirty="0" err="1"/>
              <a:t>Beeres</a:t>
            </a:r>
            <a:r>
              <a:rPr lang="en-US" sz="1050" dirty="0"/>
              <a:t>, F.J.P., </a:t>
            </a:r>
            <a:r>
              <a:rPr lang="en-US" sz="1050" dirty="0" err="1"/>
              <a:t>Rhemrev</a:t>
            </a:r>
            <a:r>
              <a:rPr lang="en-US" sz="1050" dirty="0"/>
              <a:t>, S.J., </a:t>
            </a:r>
            <a:r>
              <a:rPr lang="en-US" sz="1050" dirty="0" err="1"/>
              <a:t>Bartlema</a:t>
            </a:r>
            <a:r>
              <a:rPr lang="en-US" sz="1050" dirty="0"/>
              <a:t>, K., </a:t>
            </a:r>
            <a:r>
              <a:rPr lang="en-US" sz="1050" dirty="0" err="1"/>
              <a:t>Schipper</a:t>
            </a:r>
            <a:r>
              <a:rPr lang="en-US" sz="1050" dirty="0"/>
              <a:t>, B. (2015) Comparison of MRI, CT and bone scintigraphy for suspected scaphoid fractures. European journal of trauma and emergency surgery [online]. [Accessed 20 April 2016]</a:t>
            </a:r>
            <a:r>
              <a:rPr lang="en-US" sz="1050" dirty="0" smtClean="0"/>
              <a:t>.</a:t>
            </a:r>
          </a:p>
          <a:p>
            <a:pPr marL="228600" indent="-228600">
              <a:buFont typeface="+mj-lt"/>
              <a:buAutoNum type="arabicPeriod"/>
            </a:pPr>
            <a:r>
              <a:rPr lang="en-US" sz="1050" dirty="0" err="1"/>
              <a:t>Beeres</a:t>
            </a:r>
            <a:r>
              <a:rPr lang="en-US" sz="1050" dirty="0"/>
              <a:t>, J.P.P, </a:t>
            </a:r>
            <a:r>
              <a:rPr lang="en-US" sz="1050" dirty="0" err="1"/>
              <a:t>Rhemrev</a:t>
            </a:r>
            <a:r>
              <a:rPr lang="en-US" sz="1050" dirty="0"/>
              <a:t>, S.J., den Hollander, p., </a:t>
            </a:r>
            <a:r>
              <a:rPr lang="en-US" sz="1050" dirty="0" err="1"/>
              <a:t>Kingma</a:t>
            </a:r>
            <a:r>
              <a:rPr lang="en-US" sz="1050" dirty="0"/>
              <a:t>, L.M.</a:t>
            </a:r>
            <a:r>
              <a:rPr lang="en-US" sz="1050" dirty="0" smtClean="0"/>
              <a:t>, </a:t>
            </a:r>
            <a:r>
              <a:rPr lang="en-US" sz="1050" dirty="0" err="1" smtClean="0"/>
              <a:t>Meylaerts</a:t>
            </a:r>
            <a:r>
              <a:rPr lang="en-US" sz="1050" dirty="0"/>
              <a:t>, S.A.G., le </a:t>
            </a:r>
            <a:r>
              <a:rPr lang="en-US" sz="1050" dirty="0" err="1"/>
              <a:t>Cessie</a:t>
            </a:r>
            <a:r>
              <a:rPr lang="en-US" sz="1050" dirty="0"/>
              <a:t>, S., </a:t>
            </a:r>
            <a:r>
              <a:rPr lang="en-US" sz="1050" dirty="0" err="1"/>
              <a:t>Bartlema</a:t>
            </a:r>
            <a:r>
              <a:rPr lang="en-US" sz="1050" dirty="0"/>
              <a:t>, K.A., Hamming, J.F., </a:t>
            </a:r>
            <a:r>
              <a:rPr lang="en-US" sz="1050" dirty="0" err="1"/>
              <a:t>Hogervorst</a:t>
            </a:r>
            <a:r>
              <a:rPr lang="en-US" sz="1050" dirty="0"/>
              <a:t>, M. (2008b) Early magnetic resonance imaging compared with bone scintigraphy in suspected scaphoid fractures. The Journal </a:t>
            </a:r>
            <a:r>
              <a:rPr lang="en-US" sz="1050" dirty="0" smtClean="0"/>
              <a:t>of Bone </a:t>
            </a:r>
            <a:r>
              <a:rPr lang="en-US" sz="1050" dirty="0"/>
              <a:t>and Joint Surgery [online]. 90 (9), pp.1205-1209. [Accessed 19 March 2016]</a:t>
            </a:r>
            <a:r>
              <a:rPr lang="en-US" sz="1050" dirty="0" smtClean="0"/>
              <a:t>.</a:t>
            </a:r>
          </a:p>
          <a:p>
            <a:pPr marL="228600" indent="-228600">
              <a:buFont typeface="+mj-lt"/>
              <a:buAutoNum type="arabicPeriod"/>
            </a:pPr>
            <a:r>
              <a:rPr lang="en-US" sz="1050" dirty="0" smtClean="0"/>
              <a:t>Boles, C.A. (2015) Scaphoid fracture imaging. </a:t>
            </a:r>
            <a:r>
              <a:rPr lang="en-US" sz="1050" dirty="0"/>
              <a:t>Available from: http://</a:t>
            </a:r>
            <a:r>
              <a:rPr lang="en-US" sz="1050" dirty="0" err="1"/>
              <a:t>emedicine.medscape.com</a:t>
            </a:r>
            <a:r>
              <a:rPr lang="en-US" sz="1050" dirty="0"/>
              <a:t>/article/397230-overview</a:t>
            </a:r>
            <a:endParaRPr lang="en-US" sz="1050" dirty="0" smtClean="0"/>
          </a:p>
          <a:p>
            <a:pPr marL="228600" indent="-228600">
              <a:buFont typeface="+mj-lt"/>
              <a:buAutoNum type="arabicPeriod"/>
            </a:pPr>
            <a:endParaRPr lang="en-US" sz="1100" dirty="0"/>
          </a:p>
          <a:p>
            <a:pPr marL="228600" indent="-228600">
              <a:buFont typeface="+mj-lt"/>
              <a:buAutoNum type="arabicPeriod"/>
            </a:pPr>
            <a:endParaRPr lang="en-US" sz="1100" dirty="0" smtClean="0"/>
          </a:p>
        </p:txBody>
      </p:sp>
      <p:sp>
        <p:nvSpPr>
          <p:cNvPr id="26" name="TextBox 25"/>
          <p:cNvSpPr txBox="1"/>
          <p:nvPr/>
        </p:nvSpPr>
        <p:spPr>
          <a:xfrm>
            <a:off x="14038677" y="20046172"/>
            <a:ext cx="5756889" cy="646331"/>
          </a:xfrm>
          <a:prstGeom prst="rect">
            <a:avLst/>
          </a:prstGeom>
          <a:solidFill>
            <a:schemeClr val="accent1">
              <a:lumMod val="40000"/>
              <a:lumOff val="60000"/>
            </a:schemeClr>
          </a:solidFill>
          <a:effectLst>
            <a:glow rad="254000">
              <a:schemeClr val="accent1">
                <a:lumMod val="40000"/>
                <a:lumOff val="60000"/>
                <a:alpha val="75000"/>
              </a:schemeClr>
            </a:glow>
          </a:effectLst>
        </p:spPr>
        <p:txBody>
          <a:bodyPr wrap="square" rtlCol="0">
            <a:spAutoFit/>
          </a:bodyPr>
          <a:lstStyle/>
          <a:p>
            <a:pPr algn="ctr"/>
            <a:r>
              <a:rPr lang="en-US" sz="3600" b="1" dirty="0" smtClean="0"/>
              <a:t>REFERENCES</a:t>
            </a:r>
            <a:endParaRPr lang="en-US" sz="3600" b="1" dirty="0"/>
          </a:p>
        </p:txBody>
      </p:sp>
    </p:spTree>
    <p:extLst>
      <p:ext uri="{BB962C8B-B14F-4D97-AF65-F5344CB8AC3E}">
        <p14:creationId xmlns:p14="http://schemas.microsoft.com/office/powerpoint/2010/main" val="6067839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459</TotalTime>
  <Words>1546</Words>
  <Application>Microsoft Office PowerPoint</Application>
  <PresentationFormat>Custom</PresentationFormat>
  <Paragraphs>40</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Document</vt:lpstr>
      <vt:lpstr>The role of Magnetic Resonance Imaging (MRI) in the diagnosis and management of patients with suspected scaphoid fractures  Jack Lannie and Janice St. John-Matthews  Department of Allied health Professions; Faculty of Health and Applied Sciences,  University of the West of England</vt:lpstr>
    </vt:vector>
  </TitlesOfParts>
  <Company>UWE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Magnetic Resonance Imaging in the diagnosis and management of patients with suspected scaphoid fractures Jack Lannie and Janice St. John-Matthews: Faculty of Health and Life Sciences, University of the West of England</dc:title>
  <dc:creator>Jack Lannie</dc:creator>
  <cp:lastModifiedBy>Janice St. John</cp:lastModifiedBy>
  <cp:revision>27</cp:revision>
  <dcterms:created xsi:type="dcterms:W3CDTF">2016-08-04T11:48:45Z</dcterms:created>
  <dcterms:modified xsi:type="dcterms:W3CDTF">2016-09-29T08:55:48Z</dcterms:modified>
</cp:coreProperties>
</file>