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
  </p:notesMasterIdLst>
  <p:sldIdLst>
    <p:sldId id="256" r:id="rId2"/>
  </p:sldIdLst>
  <p:sldSz cx="30243463" cy="21242338"/>
  <p:notesSz cx="6742113" cy="9872663"/>
  <p:custDataLst>
    <p:tags r:id="rId4"/>
  </p:custDataLst>
  <p:defaultTextStyle>
    <a:defPPr>
      <a:defRPr lang="en-US"/>
    </a:defPPr>
    <a:lvl1pPr marL="0" algn="l" defTabSz="2941991" rtl="0" eaLnBrk="1" latinLnBrk="0" hangingPunct="1">
      <a:defRPr sz="5800" kern="1200">
        <a:solidFill>
          <a:schemeClr val="tx1"/>
        </a:solidFill>
        <a:latin typeface="+mn-lt"/>
        <a:ea typeface="+mn-ea"/>
        <a:cs typeface="+mn-cs"/>
      </a:defRPr>
    </a:lvl1pPr>
    <a:lvl2pPr marL="1470995" algn="l" defTabSz="2941991" rtl="0" eaLnBrk="1" latinLnBrk="0" hangingPunct="1">
      <a:defRPr sz="5800" kern="1200">
        <a:solidFill>
          <a:schemeClr val="tx1"/>
        </a:solidFill>
        <a:latin typeface="+mn-lt"/>
        <a:ea typeface="+mn-ea"/>
        <a:cs typeface="+mn-cs"/>
      </a:defRPr>
    </a:lvl2pPr>
    <a:lvl3pPr marL="2941991" algn="l" defTabSz="2941991" rtl="0" eaLnBrk="1" latinLnBrk="0" hangingPunct="1">
      <a:defRPr sz="5800" kern="1200">
        <a:solidFill>
          <a:schemeClr val="tx1"/>
        </a:solidFill>
        <a:latin typeface="+mn-lt"/>
        <a:ea typeface="+mn-ea"/>
        <a:cs typeface="+mn-cs"/>
      </a:defRPr>
    </a:lvl3pPr>
    <a:lvl4pPr marL="4412986" algn="l" defTabSz="2941991" rtl="0" eaLnBrk="1" latinLnBrk="0" hangingPunct="1">
      <a:defRPr sz="5800" kern="1200">
        <a:solidFill>
          <a:schemeClr val="tx1"/>
        </a:solidFill>
        <a:latin typeface="+mn-lt"/>
        <a:ea typeface="+mn-ea"/>
        <a:cs typeface="+mn-cs"/>
      </a:defRPr>
    </a:lvl4pPr>
    <a:lvl5pPr marL="5883981" algn="l" defTabSz="2941991" rtl="0" eaLnBrk="1" latinLnBrk="0" hangingPunct="1">
      <a:defRPr sz="5800" kern="1200">
        <a:solidFill>
          <a:schemeClr val="tx1"/>
        </a:solidFill>
        <a:latin typeface="+mn-lt"/>
        <a:ea typeface="+mn-ea"/>
        <a:cs typeface="+mn-cs"/>
      </a:defRPr>
    </a:lvl5pPr>
    <a:lvl6pPr marL="7354976" algn="l" defTabSz="2941991" rtl="0" eaLnBrk="1" latinLnBrk="0" hangingPunct="1">
      <a:defRPr sz="5800" kern="1200">
        <a:solidFill>
          <a:schemeClr val="tx1"/>
        </a:solidFill>
        <a:latin typeface="+mn-lt"/>
        <a:ea typeface="+mn-ea"/>
        <a:cs typeface="+mn-cs"/>
      </a:defRPr>
    </a:lvl6pPr>
    <a:lvl7pPr marL="8825972" algn="l" defTabSz="2941991" rtl="0" eaLnBrk="1" latinLnBrk="0" hangingPunct="1">
      <a:defRPr sz="5800" kern="1200">
        <a:solidFill>
          <a:schemeClr val="tx1"/>
        </a:solidFill>
        <a:latin typeface="+mn-lt"/>
        <a:ea typeface="+mn-ea"/>
        <a:cs typeface="+mn-cs"/>
      </a:defRPr>
    </a:lvl7pPr>
    <a:lvl8pPr marL="10296967" algn="l" defTabSz="2941991" rtl="0" eaLnBrk="1" latinLnBrk="0" hangingPunct="1">
      <a:defRPr sz="5800" kern="1200">
        <a:solidFill>
          <a:schemeClr val="tx1"/>
        </a:solidFill>
        <a:latin typeface="+mn-lt"/>
        <a:ea typeface="+mn-ea"/>
        <a:cs typeface="+mn-cs"/>
      </a:defRPr>
    </a:lvl8pPr>
    <a:lvl9pPr marL="11767962" algn="l" defTabSz="2941991" rtl="0" eaLnBrk="1" latinLnBrk="0" hangingPunct="1">
      <a:defRPr sz="5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idi Williamson" initials="H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00D0"/>
    <a:srgbClr val="12CCBA"/>
    <a:srgbClr val="9900CC"/>
    <a:srgbClr val="3333CC"/>
    <a:srgbClr val="F17BE9"/>
    <a:srgbClr val="B66DED"/>
    <a:srgbClr val="009999"/>
    <a:srgbClr val="C6F7F6"/>
    <a:srgbClr val="E9FBFB"/>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632" y="1998"/>
      </p:cViewPr>
      <p:guideLst>
        <p:guide orient="horz" pos="6691"/>
        <p:guide pos="95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tags" Target="tags/tag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51799283697486E-2"/>
          <c:y val="1.3481574642073431E-2"/>
          <c:w val="0.8463354698860226"/>
          <c:h val="0.77038287553821194"/>
        </c:manualLayout>
      </c:layout>
      <c:barChart>
        <c:barDir val="col"/>
        <c:grouping val="percentStacked"/>
        <c:varyColors val="0"/>
        <c:ser>
          <c:idx val="0"/>
          <c:order val="0"/>
          <c:tx>
            <c:strRef>
              <c:f>Sheet1!$A$3</c:f>
              <c:strCache>
                <c:ptCount val="1"/>
                <c:pt idx="0">
                  <c:v>Strong</c:v>
                </c:pt>
              </c:strCache>
            </c:strRef>
          </c:tx>
          <c:spPr>
            <a:solidFill>
              <a:srgbClr val="14CAC1"/>
            </a:solidFill>
          </c:spPr>
          <c:invertIfNegative val="0"/>
          <c:dPt>
            <c:idx val="6"/>
            <c:invertIfNegative val="0"/>
            <c:bubble3D val="0"/>
            <c:spPr>
              <a:solidFill>
                <a:srgbClr val="12CCBA"/>
              </a:solidFill>
            </c:spPr>
          </c:dPt>
          <c:cat>
            <c:multiLvlStrRef>
              <c:f>Sheet1!$B$1:$M$2</c:f>
              <c:multiLvlStrCache>
                <c:ptCount val="12"/>
                <c:lvl>
                  <c:pt idx="0">
                    <c:v>Psychosocial </c:v>
                  </c:pt>
                  <c:pt idx="1">
                    <c:v>Surgical</c:v>
                  </c:pt>
                  <c:pt idx="2">
                    <c:v>Psychosocial</c:v>
                  </c:pt>
                  <c:pt idx="3">
                    <c:v>Surgical</c:v>
                  </c:pt>
                  <c:pt idx="4">
                    <c:v>Psychosocial</c:v>
                  </c:pt>
                  <c:pt idx="5">
                    <c:v>Surgical</c:v>
                  </c:pt>
                  <c:pt idx="6">
                    <c:v>Psychosocial</c:v>
                  </c:pt>
                  <c:pt idx="7">
                    <c:v>Surgical </c:v>
                  </c:pt>
                  <c:pt idx="8">
                    <c:v>Psychosocial </c:v>
                  </c:pt>
                  <c:pt idx="9">
                    <c:v>Surgical</c:v>
                  </c:pt>
                  <c:pt idx="10">
                    <c:v>Psychosocial</c:v>
                  </c:pt>
                  <c:pt idx="11">
                    <c:v>Surgical</c:v>
                  </c:pt>
                </c:lvl>
                <c:lvl>
                  <c:pt idx="0">
                    <c:v>Selection Bias</c:v>
                  </c:pt>
                  <c:pt idx="2">
                    <c:v>Study Design</c:v>
                  </c:pt>
                  <c:pt idx="4">
                    <c:v>Blinding</c:v>
                  </c:pt>
                  <c:pt idx="6">
                    <c:v>Data Collection</c:v>
                  </c:pt>
                  <c:pt idx="8">
                    <c:v>Withdrawals </c:v>
                  </c:pt>
                  <c:pt idx="10">
                    <c:v>Global Rating</c:v>
                  </c:pt>
                </c:lvl>
              </c:multiLvlStrCache>
            </c:multiLvlStrRef>
          </c:cat>
          <c:val>
            <c:numRef>
              <c:f>Sheet1!$B$3:$M$3</c:f>
              <c:numCache>
                <c:formatCode>General</c:formatCode>
                <c:ptCount val="12"/>
                <c:pt idx="0">
                  <c:v>0</c:v>
                </c:pt>
                <c:pt idx="1">
                  <c:v>4</c:v>
                </c:pt>
                <c:pt idx="2">
                  <c:v>7</c:v>
                </c:pt>
                <c:pt idx="3">
                  <c:v>0</c:v>
                </c:pt>
                <c:pt idx="4">
                  <c:v>0</c:v>
                </c:pt>
                <c:pt idx="5">
                  <c:v>0</c:v>
                </c:pt>
                <c:pt idx="6">
                  <c:v>10</c:v>
                </c:pt>
                <c:pt idx="7">
                  <c:v>10</c:v>
                </c:pt>
                <c:pt idx="8">
                  <c:v>6</c:v>
                </c:pt>
                <c:pt idx="9">
                  <c:v>3</c:v>
                </c:pt>
                <c:pt idx="10">
                  <c:v>0</c:v>
                </c:pt>
                <c:pt idx="11">
                  <c:v>0</c:v>
                </c:pt>
              </c:numCache>
            </c:numRef>
          </c:val>
        </c:ser>
        <c:ser>
          <c:idx val="1"/>
          <c:order val="1"/>
          <c:tx>
            <c:strRef>
              <c:f>Sheet1!$A$4</c:f>
              <c:strCache>
                <c:ptCount val="1"/>
                <c:pt idx="0">
                  <c:v>Moderate</c:v>
                </c:pt>
              </c:strCache>
            </c:strRef>
          </c:tx>
          <c:spPr>
            <a:solidFill>
              <a:schemeClr val="tx2">
                <a:lumMod val="40000"/>
                <a:lumOff val="60000"/>
              </a:schemeClr>
            </a:solidFill>
          </c:spPr>
          <c:invertIfNegative val="0"/>
          <c:cat>
            <c:multiLvlStrRef>
              <c:f>Sheet1!$B$1:$M$2</c:f>
              <c:multiLvlStrCache>
                <c:ptCount val="12"/>
                <c:lvl>
                  <c:pt idx="0">
                    <c:v>Psychosocial </c:v>
                  </c:pt>
                  <c:pt idx="1">
                    <c:v>Surgical</c:v>
                  </c:pt>
                  <c:pt idx="2">
                    <c:v>Psychosocial</c:v>
                  </c:pt>
                  <c:pt idx="3">
                    <c:v>Surgical</c:v>
                  </c:pt>
                  <c:pt idx="4">
                    <c:v>Psychosocial</c:v>
                  </c:pt>
                  <c:pt idx="5">
                    <c:v>Surgical</c:v>
                  </c:pt>
                  <c:pt idx="6">
                    <c:v>Psychosocial</c:v>
                  </c:pt>
                  <c:pt idx="7">
                    <c:v>Surgical </c:v>
                  </c:pt>
                  <c:pt idx="8">
                    <c:v>Psychosocial </c:v>
                  </c:pt>
                  <c:pt idx="9">
                    <c:v>Surgical</c:v>
                  </c:pt>
                  <c:pt idx="10">
                    <c:v>Psychosocial</c:v>
                  </c:pt>
                  <c:pt idx="11">
                    <c:v>Surgical</c:v>
                  </c:pt>
                </c:lvl>
                <c:lvl>
                  <c:pt idx="0">
                    <c:v>Selection Bias</c:v>
                  </c:pt>
                  <c:pt idx="2">
                    <c:v>Study Design</c:v>
                  </c:pt>
                  <c:pt idx="4">
                    <c:v>Blinding</c:v>
                  </c:pt>
                  <c:pt idx="6">
                    <c:v>Data Collection</c:v>
                  </c:pt>
                  <c:pt idx="8">
                    <c:v>Withdrawals </c:v>
                  </c:pt>
                  <c:pt idx="10">
                    <c:v>Global Rating</c:v>
                  </c:pt>
                </c:lvl>
              </c:multiLvlStrCache>
            </c:multiLvlStrRef>
          </c:cat>
          <c:val>
            <c:numRef>
              <c:f>Sheet1!$B$4:$M$4</c:f>
              <c:numCache>
                <c:formatCode>General</c:formatCode>
                <c:ptCount val="12"/>
                <c:pt idx="0">
                  <c:v>0</c:v>
                </c:pt>
                <c:pt idx="1">
                  <c:v>4</c:v>
                </c:pt>
                <c:pt idx="2">
                  <c:v>4</c:v>
                </c:pt>
                <c:pt idx="3">
                  <c:v>10</c:v>
                </c:pt>
                <c:pt idx="4">
                  <c:v>9</c:v>
                </c:pt>
                <c:pt idx="5">
                  <c:v>0</c:v>
                </c:pt>
                <c:pt idx="6">
                  <c:v>1</c:v>
                </c:pt>
                <c:pt idx="7">
                  <c:v>0</c:v>
                </c:pt>
                <c:pt idx="8">
                  <c:v>4</c:v>
                </c:pt>
                <c:pt idx="9">
                  <c:v>1</c:v>
                </c:pt>
                <c:pt idx="10">
                  <c:v>7</c:v>
                </c:pt>
                <c:pt idx="11">
                  <c:v>4</c:v>
                </c:pt>
              </c:numCache>
            </c:numRef>
          </c:val>
        </c:ser>
        <c:ser>
          <c:idx val="2"/>
          <c:order val="2"/>
          <c:tx>
            <c:strRef>
              <c:f>Sheet1!$A$5</c:f>
              <c:strCache>
                <c:ptCount val="1"/>
                <c:pt idx="0">
                  <c:v>Weak</c:v>
                </c:pt>
              </c:strCache>
            </c:strRef>
          </c:tx>
          <c:spPr>
            <a:solidFill>
              <a:srgbClr val="DE82CA"/>
            </a:solidFill>
          </c:spPr>
          <c:invertIfNegative val="0"/>
          <c:cat>
            <c:multiLvlStrRef>
              <c:f>Sheet1!$B$1:$M$2</c:f>
              <c:multiLvlStrCache>
                <c:ptCount val="12"/>
                <c:lvl>
                  <c:pt idx="0">
                    <c:v>Psychosocial </c:v>
                  </c:pt>
                  <c:pt idx="1">
                    <c:v>Surgical</c:v>
                  </c:pt>
                  <c:pt idx="2">
                    <c:v>Psychosocial</c:v>
                  </c:pt>
                  <c:pt idx="3">
                    <c:v>Surgical</c:v>
                  </c:pt>
                  <c:pt idx="4">
                    <c:v>Psychosocial</c:v>
                  </c:pt>
                  <c:pt idx="5">
                    <c:v>Surgical</c:v>
                  </c:pt>
                  <c:pt idx="6">
                    <c:v>Psychosocial</c:v>
                  </c:pt>
                  <c:pt idx="7">
                    <c:v>Surgical </c:v>
                  </c:pt>
                  <c:pt idx="8">
                    <c:v>Psychosocial </c:v>
                  </c:pt>
                  <c:pt idx="9">
                    <c:v>Surgical</c:v>
                  </c:pt>
                  <c:pt idx="10">
                    <c:v>Psychosocial</c:v>
                  </c:pt>
                  <c:pt idx="11">
                    <c:v>Surgical</c:v>
                  </c:pt>
                </c:lvl>
                <c:lvl>
                  <c:pt idx="0">
                    <c:v>Selection Bias</c:v>
                  </c:pt>
                  <c:pt idx="2">
                    <c:v>Study Design</c:v>
                  </c:pt>
                  <c:pt idx="4">
                    <c:v>Blinding</c:v>
                  </c:pt>
                  <c:pt idx="6">
                    <c:v>Data Collection</c:v>
                  </c:pt>
                  <c:pt idx="8">
                    <c:v>Withdrawals </c:v>
                  </c:pt>
                  <c:pt idx="10">
                    <c:v>Global Rating</c:v>
                  </c:pt>
                </c:lvl>
              </c:multiLvlStrCache>
            </c:multiLvlStrRef>
          </c:cat>
          <c:val>
            <c:numRef>
              <c:f>Sheet1!$B$5:$M$5</c:f>
              <c:numCache>
                <c:formatCode>General</c:formatCode>
                <c:ptCount val="12"/>
                <c:pt idx="0">
                  <c:v>11</c:v>
                </c:pt>
                <c:pt idx="1">
                  <c:v>2</c:v>
                </c:pt>
                <c:pt idx="2">
                  <c:v>0</c:v>
                </c:pt>
                <c:pt idx="3">
                  <c:v>0</c:v>
                </c:pt>
                <c:pt idx="4">
                  <c:v>2</c:v>
                </c:pt>
                <c:pt idx="5">
                  <c:v>10</c:v>
                </c:pt>
                <c:pt idx="6">
                  <c:v>0</c:v>
                </c:pt>
                <c:pt idx="7">
                  <c:v>0</c:v>
                </c:pt>
                <c:pt idx="8">
                  <c:v>1</c:v>
                </c:pt>
                <c:pt idx="9">
                  <c:v>6</c:v>
                </c:pt>
                <c:pt idx="10">
                  <c:v>4</c:v>
                </c:pt>
                <c:pt idx="11">
                  <c:v>6</c:v>
                </c:pt>
              </c:numCache>
            </c:numRef>
          </c:val>
        </c:ser>
        <c:dLbls>
          <c:showLegendKey val="0"/>
          <c:showVal val="0"/>
          <c:showCatName val="0"/>
          <c:showSerName val="0"/>
          <c:showPercent val="0"/>
          <c:showBubbleSize val="0"/>
        </c:dLbls>
        <c:gapWidth val="150"/>
        <c:overlap val="100"/>
        <c:axId val="168980864"/>
        <c:axId val="168982400"/>
      </c:barChart>
      <c:catAx>
        <c:axId val="168980864"/>
        <c:scaling>
          <c:orientation val="minMax"/>
        </c:scaling>
        <c:delete val="0"/>
        <c:axPos val="b"/>
        <c:majorTickMark val="out"/>
        <c:minorTickMark val="none"/>
        <c:tickLblPos val="nextTo"/>
        <c:txPr>
          <a:bodyPr rot="-5400000" vert="horz" anchor="t" anchorCtr="0"/>
          <a:lstStyle/>
          <a:p>
            <a:pPr>
              <a:defRPr/>
            </a:pPr>
            <a:endParaRPr lang="en-US"/>
          </a:p>
        </c:txPr>
        <c:crossAx val="168982400"/>
        <c:crosses val="autoZero"/>
        <c:auto val="1"/>
        <c:lblAlgn val="ctr"/>
        <c:lblOffset val="100"/>
        <c:noMultiLvlLbl val="0"/>
      </c:catAx>
      <c:valAx>
        <c:axId val="168982400"/>
        <c:scaling>
          <c:orientation val="minMax"/>
        </c:scaling>
        <c:delete val="0"/>
        <c:axPos val="l"/>
        <c:majorGridlines/>
        <c:numFmt formatCode="0%" sourceLinked="1"/>
        <c:majorTickMark val="out"/>
        <c:minorTickMark val="none"/>
        <c:tickLblPos val="nextTo"/>
        <c:crossAx val="168980864"/>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2DABC7C8-917D-42DD-84DD-FDC8F4AE3C74}" type="datetimeFigureOut">
              <a:rPr lang="en-GB" smtClean="0"/>
              <a:t>06/06/2016</a:t>
            </a:fld>
            <a:endParaRPr lang="en-GB"/>
          </a:p>
        </p:txBody>
      </p:sp>
      <p:sp>
        <p:nvSpPr>
          <p:cNvPr id="4" name="Slide Image Placeholder 3"/>
          <p:cNvSpPr>
            <a:spLocks noGrp="1" noRot="1" noChangeAspect="1"/>
          </p:cNvSpPr>
          <p:nvPr>
            <p:ph type="sldImg" idx="2"/>
          </p:nvPr>
        </p:nvSpPr>
        <p:spPr>
          <a:xfrm>
            <a:off x="735013" y="739775"/>
            <a:ext cx="5272087"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40AF7A8B-6134-48AC-AB80-82B01008899D}" type="slidenum">
              <a:rPr lang="en-GB" smtClean="0"/>
              <a:t>‹#›</a:t>
            </a:fld>
            <a:endParaRPr lang="en-GB"/>
          </a:p>
        </p:txBody>
      </p:sp>
    </p:spTree>
    <p:extLst>
      <p:ext uri="{BB962C8B-B14F-4D97-AF65-F5344CB8AC3E}">
        <p14:creationId xmlns:p14="http://schemas.microsoft.com/office/powerpoint/2010/main" val="1524461772"/>
      </p:ext>
    </p:extLst>
  </p:cSld>
  <p:clrMap bg1="lt1" tx1="dk1" bg2="lt2" tx2="dk2" accent1="accent1" accent2="accent2" accent3="accent3" accent4="accent4" accent5="accent5" accent6="accent6" hlink="hlink" folHlink="folHlink"/>
  <p:notesStyle>
    <a:lvl1pPr marL="0" algn="l" defTabSz="2941991" rtl="0" eaLnBrk="1" latinLnBrk="0" hangingPunct="1">
      <a:defRPr sz="3900" kern="1200">
        <a:solidFill>
          <a:schemeClr val="tx1"/>
        </a:solidFill>
        <a:latin typeface="+mn-lt"/>
        <a:ea typeface="+mn-ea"/>
        <a:cs typeface="+mn-cs"/>
      </a:defRPr>
    </a:lvl1pPr>
    <a:lvl2pPr marL="1470995" algn="l" defTabSz="2941991" rtl="0" eaLnBrk="1" latinLnBrk="0" hangingPunct="1">
      <a:defRPr sz="3900" kern="1200">
        <a:solidFill>
          <a:schemeClr val="tx1"/>
        </a:solidFill>
        <a:latin typeface="+mn-lt"/>
        <a:ea typeface="+mn-ea"/>
        <a:cs typeface="+mn-cs"/>
      </a:defRPr>
    </a:lvl2pPr>
    <a:lvl3pPr marL="2941991" algn="l" defTabSz="2941991" rtl="0" eaLnBrk="1" latinLnBrk="0" hangingPunct="1">
      <a:defRPr sz="3900" kern="1200">
        <a:solidFill>
          <a:schemeClr val="tx1"/>
        </a:solidFill>
        <a:latin typeface="+mn-lt"/>
        <a:ea typeface="+mn-ea"/>
        <a:cs typeface="+mn-cs"/>
      </a:defRPr>
    </a:lvl3pPr>
    <a:lvl4pPr marL="4412986" algn="l" defTabSz="2941991" rtl="0" eaLnBrk="1" latinLnBrk="0" hangingPunct="1">
      <a:defRPr sz="3900" kern="1200">
        <a:solidFill>
          <a:schemeClr val="tx1"/>
        </a:solidFill>
        <a:latin typeface="+mn-lt"/>
        <a:ea typeface="+mn-ea"/>
        <a:cs typeface="+mn-cs"/>
      </a:defRPr>
    </a:lvl4pPr>
    <a:lvl5pPr marL="5883981" algn="l" defTabSz="2941991" rtl="0" eaLnBrk="1" latinLnBrk="0" hangingPunct="1">
      <a:defRPr sz="3900" kern="1200">
        <a:solidFill>
          <a:schemeClr val="tx1"/>
        </a:solidFill>
        <a:latin typeface="+mn-lt"/>
        <a:ea typeface="+mn-ea"/>
        <a:cs typeface="+mn-cs"/>
      </a:defRPr>
    </a:lvl5pPr>
    <a:lvl6pPr marL="7354976" algn="l" defTabSz="2941991" rtl="0" eaLnBrk="1" latinLnBrk="0" hangingPunct="1">
      <a:defRPr sz="3900" kern="1200">
        <a:solidFill>
          <a:schemeClr val="tx1"/>
        </a:solidFill>
        <a:latin typeface="+mn-lt"/>
        <a:ea typeface="+mn-ea"/>
        <a:cs typeface="+mn-cs"/>
      </a:defRPr>
    </a:lvl6pPr>
    <a:lvl7pPr marL="8825972" algn="l" defTabSz="2941991" rtl="0" eaLnBrk="1" latinLnBrk="0" hangingPunct="1">
      <a:defRPr sz="3900" kern="1200">
        <a:solidFill>
          <a:schemeClr val="tx1"/>
        </a:solidFill>
        <a:latin typeface="+mn-lt"/>
        <a:ea typeface="+mn-ea"/>
        <a:cs typeface="+mn-cs"/>
      </a:defRPr>
    </a:lvl7pPr>
    <a:lvl8pPr marL="10296967" algn="l" defTabSz="2941991" rtl="0" eaLnBrk="1" latinLnBrk="0" hangingPunct="1">
      <a:defRPr sz="3900" kern="1200">
        <a:solidFill>
          <a:schemeClr val="tx1"/>
        </a:solidFill>
        <a:latin typeface="+mn-lt"/>
        <a:ea typeface="+mn-ea"/>
        <a:cs typeface="+mn-cs"/>
      </a:defRPr>
    </a:lvl8pPr>
    <a:lvl9pPr marL="11767962" algn="l" defTabSz="2941991" rtl="0" eaLnBrk="1" latinLnBrk="0" hangingPunct="1">
      <a:defRPr sz="3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AF7A8B-6134-48AC-AB80-82B01008899D}" type="slidenum">
              <a:rPr lang="en-GB" smtClean="0"/>
              <a:t>1</a:t>
            </a:fld>
            <a:endParaRPr lang="en-GB"/>
          </a:p>
        </p:txBody>
      </p:sp>
    </p:spTree>
    <p:extLst>
      <p:ext uri="{BB962C8B-B14F-4D97-AF65-F5344CB8AC3E}">
        <p14:creationId xmlns:p14="http://schemas.microsoft.com/office/powerpoint/2010/main" val="288945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8260" y="6598904"/>
            <a:ext cx="25706944" cy="4553334"/>
          </a:xfrm>
        </p:spPr>
        <p:txBody>
          <a:bodyPr/>
          <a:lstStyle/>
          <a:p>
            <a:r>
              <a:rPr lang="en-US" smtClean="0"/>
              <a:t>Click to edit Master title style</a:t>
            </a:r>
            <a:endParaRPr lang="en-GB"/>
          </a:p>
        </p:txBody>
      </p:sp>
      <p:sp>
        <p:nvSpPr>
          <p:cNvPr id="3" name="Subtitle 2"/>
          <p:cNvSpPr>
            <a:spLocks noGrp="1"/>
          </p:cNvSpPr>
          <p:nvPr>
            <p:ph type="subTitle" idx="1"/>
          </p:nvPr>
        </p:nvSpPr>
        <p:spPr>
          <a:xfrm>
            <a:off x="4536520" y="12037325"/>
            <a:ext cx="21170424" cy="5428597"/>
          </a:xfrm>
        </p:spPr>
        <p:txBody>
          <a:bodyPr/>
          <a:lstStyle>
            <a:lvl1pPr marL="0" indent="0" algn="ctr">
              <a:buNone/>
              <a:defRPr>
                <a:solidFill>
                  <a:schemeClr val="tx1">
                    <a:tint val="75000"/>
                  </a:schemeClr>
                </a:solidFill>
              </a:defRPr>
            </a:lvl1pPr>
            <a:lvl2pPr marL="1470850" indent="0" algn="ctr">
              <a:buNone/>
              <a:defRPr>
                <a:solidFill>
                  <a:schemeClr val="tx1">
                    <a:tint val="75000"/>
                  </a:schemeClr>
                </a:solidFill>
              </a:defRPr>
            </a:lvl2pPr>
            <a:lvl3pPr marL="2941711" indent="0" algn="ctr">
              <a:buNone/>
              <a:defRPr>
                <a:solidFill>
                  <a:schemeClr val="tx1">
                    <a:tint val="75000"/>
                  </a:schemeClr>
                </a:solidFill>
              </a:defRPr>
            </a:lvl3pPr>
            <a:lvl4pPr marL="4412561" indent="0" algn="ctr">
              <a:buNone/>
              <a:defRPr>
                <a:solidFill>
                  <a:schemeClr val="tx1">
                    <a:tint val="75000"/>
                  </a:schemeClr>
                </a:solidFill>
              </a:defRPr>
            </a:lvl4pPr>
            <a:lvl5pPr marL="5883412" indent="0" algn="ctr">
              <a:buNone/>
              <a:defRPr>
                <a:solidFill>
                  <a:schemeClr val="tx1">
                    <a:tint val="75000"/>
                  </a:schemeClr>
                </a:solidFill>
              </a:defRPr>
            </a:lvl5pPr>
            <a:lvl6pPr marL="7354272" indent="0" algn="ctr">
              <a:buNone/>
              <a:defRPr>
                <a:solidFill>
                  <a:schemeClr val="tx1">
                    <a:tint val="75000"/>
                  </a:schemeClr>
                </a:solidFill>
              </a:defRPr>
            </a:lvl6pPr>
            <a:lvl7pPr marL="8825122" indent="0" algn="ctr">
              <a:buNone/>
              <a:defRPr>
                <a:solidFill>
                  <a:schemeClr val="tx1">
                    <a:tint val="75000"/>
                  </a:schemeClr>
                </a:solidFill>
              </a:defRPr>
            </a:lvl7pPr>
            <a:lvl8pPr marL="10295973" indent="0" algn="ctr">
              <a:buNone/>
              <a:defRPr>
                <a:solidFill>
                  <a:schemeClr val="tx1">
                    <a:tint val="75000"/>
                  </a:schemeClr>
                </a:solidFill>
              </a:defRPr>
            </a:lvl8pPr>
            <a:lvl9pPr marL="1176683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5B919F-25D2-4246-B8D6-57A693FDB069}"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C5F2D2-C942-4543-AFBD-969C16BA5EAC}" type="slidenum">
              <a:rPr lang="en-GB" smtClean="0"/>
              <a:t>‹#›</a:t>
            </a:fld>
            <a:endParaRPr lang="en-GB"/>
          </a:p>
        </p:txBody>
      </p:sp>
    </p:spTree>
    <p:extLst>
      <p:ext uri="{BB962C8B-B14F-4D97-AF65-F5344CB8AC3E}">
        <p14:creationId xmlns:p14="http://schemas.microsoft.com/office/powerpoint/2010/main" val="201169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5B919F-25D2-4246-B8D6-57A693FDB069}"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C5F2D2-C942-4543-AFBD-969C16BA5EAC}" type="slidenum">
              <a:rPr lang="en-GB" smtClean="0"/>
              <a:t>‹#›</a:t>
            </a:fld>
            <a:endParaRPr lang="en-GB"/>
          </a:p>
        </p:txBody>
      </p:sp>
    </p:spTree>
    <p:extLst>
      <p:ext uri="{BB962C8B-B14F-4D97-AF65-F5344CB8AC3E}">
        <p14:creationId xmlns:p14="http://schemas.microsoft.com/office/powerpoint/2010/main" val="181041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21315" y="2635623"/>
            <a:ext cx="22504077" cy="5613976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03824" y="2635623"/>
            <a:ext cx="67013422" cy="561397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5B919F-25D2-4246-B8D6-57A693FDB069}"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C5F2D2-C942-4543-AFBD-969C16BA5EAC}" type="slidenum">
              <a:rPr lang="en-GB" smtClean="0"/>
              <a:t>‹#›</a:t>
            </a:fld>
            <a:endParaRPr lang="en-GB"/>
          </a:p>
        </p:txBody>
      </p:sp>
    </p:spTree>
    <p:extLst>
      <p:ext uri="{BB962C8B-B14F-4D97-AF65-F5344CB8AC3E}">
        <p14:creationId xmlns:p14="http://schemas.microsoft.com/office/powerpoint/2010/main" val="174876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5B919F-25D2-4246-B8D6-57A693FDB069}"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C5F2D2-C942-4543-AFBD-969C16BA5EAC}" type="slidenum">
              <a:rPr lang="en-GB" smtClean="0"/>
              <a:t>‹#›</a:t>
            </a:fld>
            <a:endParaRPr lang="en-GB"/>
          </a:p>
        </p:txBody>
      </p:sp>
    </p:spTree>
    <p:extLst>
      <p:ext uri="{BB962C8B-B14F-4D97-AF65-F5344CB8AC3E}">
        <p14:creationId xmlns:p14="http://schemas.microsoft.com/office/powerpoint/2010/main" val="211635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9025" y="13650180"/>
            <a:ext cx="25706944" cy="4218964"/>
          </a:xfrm>
        </p:spPr>
        <p:txBody>
          <a:bodyPr anchor="t"/>
          <a:lstStyle>
            <a:lvl1pPr algn="l">
              <a:defRPr sz="12900" b="1" cap="all"/>
            </a:lvl1pPr>
          </a:lstStyle>
          <a:p>
            <a:r>
              <a:rPr lang="en-US" smtClean="0"/>
              <a:t>Click to edit Master title style</a:t>
            </a:r>
            <a:endParaRPr lang="en-GB"/>
          </a:p>
        </p:txBody>
      </p:sp>
      <p:sp>
        <p:nvSpPr>
          <p:cNvPr id="3" name="Text Placeholder 2"/>
          <p:cNvSpPr>
            <a:spLocks noGrp="1"/>
          </p:cNvSpPr>
          <p:nvPr>
            <p:ph type="body" idx="1"/>
          </p:nvPr>
        </p:nvSpPr>
        <p:spPr>
          <a:xfrm>
            <a:off x="2389025" y="9003420"/>
            <a:ext cx="25706944" cy="4646760"/>
          </a:xfrm>
        </p:spPr>
        <p:txBody>
          <a:bodyPr anchor="b"/>
          <a:lstStyle>
            <a:lvl1pPr marL="0" indent="0">
              <a:buNone/>
              <a:defRPr sz="6400">
                <a:solidFill>
                  <a:schemeClr val="tx1">
                    <a:tint val="75000"/>
                  </a:schemeClr>
                </a:solidFill>
              </a:defRPr>
            </a:lvl1pPr>
            <a:lvl2pPr marL="1470850" indent="0">
              <a:buNone/>
              <a:defRPr sz="5800">
                <a:solidFill>
                  <a:schemeClr val="tx1">
                    <a:tint val="75000"/>
                  </a:schemeClr>
                </a:solidFill>
              </a:defRPr>
            </a:lvl2pPr>
            <a:lvl3pPr marL="2941711" indent="0">
              <a:buNone/>
              <a:defRPr sz="5100">
                <a:solidFill>
                  <a:schemeClr val="tx1">
                    <a:tint val="75000"/>
                  </a:schemeClr>
                </a:solidFill>
              </a:defRPr>
            </a:lvl3pPr>
            <a:lvl4pPr marL="4412561" indent="0">
              <a:buNone/>
              <a:defRPr sz="4500">
                <a:solidFill>
                  <a:schemeClr val="tx1">
                    <a:tint val="75000"/>
                  </a:schemeClr>
                </a:solidFill>
              </a:defRPr>
            </a:lvl4pPr>
            <a:lvl5pPr marL="5883412" indent="0">
              <a:buNone/>
              <a:defRPr sz="4500">
                <a:solidFill>
                  <a:schemeClr val="tx1">
                    <a:tint val="75000"/>
                  </a:schemeClr>
                </a:solidFill>
              </a:defRPr>
            </a:lvl5pPr>
            <a:lvl6pPr marL="7354272" indent="0">
              <a:buNone/>
              <a:defRPr sz="4500">
                <a:solidFill>
                  <a:schemeClr val="tx1">
                    <a:tint val="75000"/>
                  </a:schemeClr>
                </a:solidFill>
              </a:defRPr>
            </a:lvl6pPr>
            <a:lvl7pPr marL="8825122" indent="0">
              <a:buNone/>
              <a:defRPr sz="4500">
                <a:solidFill>
                  <a:schemeClr val="tx1">
                    <a:tint val="75000"/>
                  </a:schemeClr>
                </a:solidFill>
              </a:defRPr>
            </a:lvl7pPr>
            <a:lvl8pPr marL="10295973" indent="0">
              <a:buNone/>
              <a:defRPr sz="4500">
                <a:solidFill>
                  <a:schemeClr val="tx1">
                    <a:tint val="75000"/>
                  </a:schemeClr>
                </a:solidFill>
              </a:defRPr>
            </a:lvl8pPr>
            <a:lvl9pPr marL="11766833" indent="0">
              <a:buNone/>
              <a:defRPr sz="4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5B919F-25D2-4246-B8D6-57A693FDB069}"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C5F2D2-C942-4543-AFBD-969C16BA5EAC}" type="slidenum">
              <a:rPr lang="en-GB" smtClean="0"/>
              <a:t>‹#›</a:t>
            </a:fld>
            <a:endParaRPr lang="en-GB"/>
          </a:p>
        </p:txBody>
      </p:sp>
    </p:spTree>
    <p:extLst>
      <p:ext uri="{BB962C8B-B14F-4D97-AF65-F5344CB8AC3E}">
        <p14:creationId xmlns:p14="http://schemas.microsoft.com/office/powerpoint/2010/main" val="148643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03824" y="15351534"/>
            <a:ext cx="44756125" cy="43423864"/>
          </a:xfrm>
        </p:spPr>
        <p:txBody>
          <a:bodyPr/>
          <a:lstStyle>
            <a:lvl1pPr>
              <a:defRPr sz="9000"/>
            </a:lvl1pPr>
            <a:lvl2pPr>
              <a:defRPr sz="7700"/>
            </a:lvl2pPr>
            <a:lvl3pPr>
              <a:defRPr sz="64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64015" y="15351534"/>
            <a:ext cx="44761374" cy="43423864"/>
          </a:xfrm>
        </p:spPr>
        <p:txBody>
          <a:bodyPr/>
          <a:lstStyle>
            <a:lvl1pPr>
              <a:defRPr sz="9000"/>
            </a:lvl1pPr>
            <a:lvl2pPr>
              <a:defRPr sz="7700"/>
            </a:lvl2pPr>
            <a:lvl3pPr>
              <a:defRPr sz="64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5B919F-25D2-4246-B8D6-57A693FDB069}" type="datetimeFigureOut">
              <a:rPr lang="en-GB" smtClean="0"/>
              <a:t>06/06/2016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C5F2D2-C942-4543-AFBD-969C16BA5EAC}" type="slidenum">
              <a:rPr lang="en-GB" smtClean="0"/>
              <a:t>‹#›</a:t>
            </a:fld>
            <a:endParaRPr lang="en-GB"/>
          </a:p>
        </p:txBody>
      </p:sp>
    </p:spTree>
    <p:extLst>
      <p:ext uri="{BB962C8B-B14F-4D97-AF65-F5344CB8AC3E}">
        <p14:creationId xmlns:p14="http://schemas.microsoft.com/office/powerpoint/2010/main" val="2585854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2173" y="850678"/>
            <a:ext cx="27219117" cy="354039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2173" y="4754942"/>
            <a:ext cx="13362782" cy="1981633"/>
          </a:xfrm>
        </p:spPr>
        <p:txBody>
          <a:bodyPr anchor="b"/>
          <a:lstStyle>
            <a:lvl1pPr marL="0" indent="0">
              <a:buNone/>
              <a:defRPr sz="7700" b="1"/>
            </a:lvl1pPr>
            <a:lvl2pPr marL="1470850" indent="0">
              <a:buNone/>
              <a:defRPr sz="6400" b="1"/>
            </a:lvl2pPr>
            <a:lvl3pPr marL="2941711" indent="0">
              <a:buNone/>
              <a:defRPr sz="5800" b="1"/>
            </a:lvl3pPr>
            <a:lvl4pPr marL="4412561" indent="0">
              <a:buNone/>
              <a:defRPr sz="5100" b="1"/>
            </a:lvl4pPr>
            <a:lvl5pPr marL="5883412" indent="0">
              <a:buNone/>
              <a:defRPr sz="5100" b="1"/>
            </a:lvl5pPr>
            <a:lvl6pPr marL="7354272" indent="0">
              <a:buNone/>
              <a:defRPr sz="5100" b="1"/>
            </a:lvl6pPr>
            <a:lvl7pPr marL="8825122" indent="0">
              <a:buNone/>
              <a:defRPr sz="5100" b="1"/>
            </a:lvl7pPr>
            <a:lvl8pPr marL="10295973" indent="0">
              <a:buNone/>
              <a:defRPr sz="5100" b="1"/>
            </a:lvl8pPr>
            <a:lvl9pPr marL="11766833" indent="0">
              <a:buNone/>
              <a:defRPr sz="5100" b="1"/>
            </a:lvl9pPr>
          </a:lstStyle>
          <a:p>
            <a:pPr lvl="0"/>
            <a:r>
              <a:rPr lang="en-US" smtClean="0"/>
              <a:t>Click to edit Master text styles</a:t>
            </a:r>
          </a:p>
        </p:txBody>
      </p:sp>
      <p:sp>
        <p:nvSpPr>
          <p:cNvPr id="4" name="Content Placeholder 3"/>
          <p:cNvSpPr>
            <a:spLocks noGrp="1"/>
          </p:cNvSpPr>
          <p:nvPr>
            <p:ph sz="half" idx="2"/>
          </p:nvPr>
        </p:nvSpPr>
        <p:spPr>
          <a:xfrm>
            <a:off x="1512173" y="6736575"/>
            <a:ext cx="13362782" cy="12238932"/>
          </a:xfrm>
        </p:spPr>
        <p:txBody>
          <a:bodyPr/>
          <a:lstStyle>
            <a:lvl1pPr>
              <a:defRPr sz="7700"/>
            </a:lvl1pPr>
            <a:lvl2pPr>
              <a:defRPr sz="6400"/>
            </a:lvl2pPr>
            <a:lvl3pPr>
              <a:defRPr sz="58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63271" y="4754942"/>
            <a:ext cx="13368031" cy="1981633"/>
          </a:xfrm>
        </p:spPr>
        <p:txBody>
          <a:bodyPr anchor="b"/>
          <a:lstStyle>
            <a:lvl1pPr marL="0" indent="0">
              <a:buNone/>
              <a:defRPr sz="7700" b="1"/>
            </a:lvl1pPr>
            <a:lvl2pPr marL="1470850" indent="0">
              <a:buNone/>
              <a:defRPr sz="6400" b="1"/>
            </a:lvl2pPr>
            <a:lvl3pPr marL="2941711" indent="0">
              <a:buNone/>
              <a:defRPr sz="5800" b="1"/>
            </a:lvl3pPr>
            <a:lvl4pPr marL="4412561" indent="0">
              <a:buNone/>
              <a:defRPr sz="5100" b="1"/>
            </a:lvl4pPr>
            <a:lvl5pPr marL="5883412" indent="0">
              <a:buNone/>
              <a:defRPr sz="5100" b="1"/>
            </a:lvl5pPr>
            <a:lvl6pPr marL="7354272" indent="0">
              <a:buNone/>
              <a:defRPr sz="5100" b="1"/>
            </a:lvl6pPr>
            <a:lvl7pPr marL="8825122" indent="0">
              <a:buNone/>
              <a:defRPr sz="5100" b="1"/>
            </a:lvl7pPr>
            <a:lvl8pPr marL="10295973" indent="0">
              <a:buNone/>
              <a:defRPr sz="5100" b="1"/>
            </a:lvl8pPr>
            <a:lvl9pPr marL="11766833" indent="0">
              <a:buNone/>
              <a:defRPr sz="5100" b="1"/>
            </a:lvl9pPr>
          </a:lstStyle>
          <a:p>
            <a:pPr lvl="0"/>
            <a:r>
              <a:rPr lang="en-US" smtClean="0"/>
              <a:t>Click to edit Master text styles</a:t>
            </a:r>
          </a:p>
        </p:txBody>
      </p:sp>
      <p:sp>
        <p:nvSpPr>
          <p:cNvPr id="6" name="Content Placeholder 5"/>
          <p:cNvSpPr>
            <a:spLocks noGrp="1"/>
          </p:cNvSpPr>
          <p:nvPr>
            <p:ph sz="quarter" idx="4"/>
          </p:nvPr>
        </p:nvSpPr>
        <p:spPr>
          <a:xfrm>
            <a:off x="15363271" y="6736575"/>
            <a:ext cx="13368031" cy="12238932"/>
          </a:xfrm>
        </p:spPr>
        <p:txBody>
          <a:bodyPr/>
          <a:lstStyle>
            <a:lvl1pPr>
              <a:defRPr sz="7700"/>
            </a:lvl1pPr>
            <a:lvl2pPr>
              <a:defRPr sz="6400"/>
            </a:lvl2pPr>
            <a:lvl3pPr>
              <a:defRPr sz="58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5B919F-25D2-4246-B8D6-57A693FDB069}" type="datetimeFigureOut">
              <a:rPr lang="en-GB" smtClean="0"/>
              <a:t>06/06/2016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C5F2D2-C942-4543-AFBD-969C16BA5EAC}" type="slidenum">
              <a:rPr lang="en-GB" smtClean="0"/>
              <a:t>‹#›</a:t>
            </a:fld>
            <a:endParaRPr lang="en-GB"/>
          </a:p>
        </p:txBody>
      </p:sp>
    </p:spTree>
    <p:extLst>
      <p:ext uri="{BB962C8B-B14F-4D97-AF65-F5344CB8AC3E}">
        <p14:creationId xmlns:p14="http://schemas.microsoft.com/office/powerpoint/2010/main" val="144805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5B919F-25D2-4246-B8D6-57A693FDB069}" type="datetimeFigureOut">
              <a:rPr lang="en-GB" smtClean="0"/>
              <a:t>06/06/2016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C5F2D2-C942-4543-AFBD-969C16BA5EAC}" type="slidenum">
              <a:rPr lang="en-GB" smtClean="0"/>
              <a:t>‹#›</a:t>
            </a:fld>
            <a:endParaRPr lang="en-GB"/>
          </a:p>
        </p:txBody>
      </p:sp>
    </p:spTree>
    <p:extLst>
      <p:ext uri="{BB962C8B-B14F-4D97-AF65-F5344CB8AC3E}">
        <p14:creationId xmlns:p14="http://schemas.microsoft.com/office/powerpoint/2010/main" val="425644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B919F-25D2-4246-B8D6-57A693FDB069}" type="datetimeFigureOut">
              <a:rPr lang="en-GB" smtClean="0"/>
              <a:t>06/06/2016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C5F2D2-C942-4543-AFBD-969C16BA5EAC}" type="slidenum">
              <a:rPr lang="en-GB" smtClean="0"/>
              <a:t>‹#›</a:t>
            </a:fld>
            <a:endParaRPr lang="en-GB"/>
          </a:p>
        </p:txBody>
      </p:sp>
    </p:spTree>
    <p:extLst>
      <p:ext uri="{BB962C8B-B14F-4D97-AF65-F5344CB8AC3E}">
        <p14:creationId xmlns:p14="http://schemas.microsoft.com/office/powerpoint/2010/main" val="235300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2185" y="845760"/>
            <a:ext cx="9949891" cy="3599396"/>
          </a:xfrm>
        </p:spPr>
        <p:txBody>
          <a:bodyPr anchor="b"/>
          <a:lstStyle>
            <a:lvl1pPr algn="l">
              <a:defRPr sz="6400" b="1"/>
            </a:lvl1pPr>
          </a:lstStyle>
          <a:p>
            <a:r>
              <a:rPr lang="en-US" smtClean="0"/>
              <a:t>Click to edit Master title style</a:t>
            </a:r>
            <a:endParaRPr lang="en-GB"/>
          </a:p>
        </p:txBody>
      </p:sp>
      <p:sp>
        <p:nvSpPr>
          <p:cNvPr id="3" name="Content Placeholder 2"/>
          <p:cNvSpPr>
            <a:spLocks noGrp="1"/>
          </p:cNvSpPr>
          <p:nvPr>
            <p:ph idx="1"/>
          </p:nvPr>
        </p:nvSpPr>
        <p:spPr>
          <a:xfrm>
            <a:off x="11824354" y="845771"/>
            <a:ext cx="16906936" cy="18129747"/>
          </a:xfrm>
        </p:spPr>
        <p:txBody>
          <a:bodyPr/>
          <a:lstStyle>
            <a:lvl1pPr>
              <a:defRPr sz="10300"/>
            </a:lvl1pPr>
            <a:lvl2pPr>
              <a:defRPr sz="9000"/>
            </a:lvl2pPr>
            <a:lvl3pPr>
              <a:defRPr sz="77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2185" y="4445167"/>
            <a:ext cx="9949891" cy="14530351"/>
          </a:xfrm>
        </p:spPr>
        <p:txBody>
          <a:bodyPr/>
          <a:lstStyle>
            <a:lvl1pPr marL="0" indent="0">
              <a:buNone/>
              <a:defRPr sz="4500"/>
            </a:lvl1pPr>
            <a:lvl2pPr marL="1470850" indent="0">
              <a:buNone/>
              <a:defRPr sz="3900"/>
            </a:lvl2pPr>
            <a:lvl3pPr marL="2941711" indent="0">
              <a:buNone/>
              <a:defRPr sz="3200"/>
            </a:lvl3pPr>
            <a:lvl4pPr marL="4412561" indent="0">
              <a:buNone/>
              <a:defRPr sz="2900"/>
            </a:lvl4pPr>
            <a:lvl5pPr marL="5883412" indent="0">
              <a:buNone/>
              <a:defRPr sz="2900"/>
            </a:lvl5pPr>
            <a:lvl6pPr marL="7354272" indent="0">
              <a:buNone/>
              <a:defRPr sz="2900"/>
            </a:lvl6pPr>
            <a:lvl7pPr marL="8825122" indent="0">
              <a:buNone/>
              <a:defRPr sz="2900"/>
            </a:lvl7pPr>
            <a:lvl8pPr marL="10295973" indent="0">
              <a:buNone/>
              <a:defRPr sz="2900"/>
            </a:lvl8pPr>
            <a:lvl9pPr marL="11766833"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5B919F-25D2-4246-B8D6-57A693FDB069}" type="datetimeFigureOut">
              <a:rPr lang="en-GB" smtClean="0"/>
              <a:t>06/06/2016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C5F2D2-C942-4543-AFBD-969C16BA5EAC}" type="slidenum">
              <a:rPr lang="en-GB" smtClean="0"/>
              <a:t>‹#›</a:t>
            </a:fld>
            <a:endParaRPr lang="en-GB"/>
          </a:p>
        </p:txBody>
      </p:sp>
    </p:spTree>
    <p:extLst>
      <p:ext uri="{BB962C8B-B14F-4D97-AF65-F5344CB8AC3E}">
        <p14:creationId xmlns:p14="http://schemas.microsoft.com/office/powerpoint/2010/main" val="69153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7930" y="14869636"/>
            <a:ext cx="18146078" cy="1755445"/>
          </a:xfrm>
        </p:spPr>
        <p:txBody>
          <a:bodyPr anchor="b"/>
          <a:lstStyle>
            <a:lvl1pPr algn="l">
              <a:defRPr sz="6400" b="1"/>
            </a:lvl1pPr>
          </a:lstStyle>
          <a:p>
            <a:r>
              <a:rPr lang="en-US" smtClean="0"/>
              <a:t>Click to edit Master title style</a:t>
            </a:r>
            <a:endParaRPr lang="en-GB"/>
          </a:p>
        </p:txBody>
      </p:sp>
      <p:sp>
        <p:nvSpPr>
          <p:cNvPr id="3" name="Picture Placeholder 2"/>
          <p:cNvSpPr>
            <a:spLocks noGrp="1"/>
          </p:cNvSpPr>
          <p:nvPr>
            <p:ph type="pic" idx="1"/>
          </p:nvPr>
        </p:nvSpPr>
        <p:spPr>
          <a:xfrm>
            <a:off x="5927930" y="1898042"/>
            <a:ext cx="18146078" cy="12745403"/>
          </a:xfrm>
        </p:spPr>
        <p:txBody>
          <a:bodyPr/>
          <a:lstStyle>
            <a:lvl1pPr marL="0" indent="0">
              <a:buNone/>
              <a:defRPr sz="10300"/>
            </a:lvl1pPr>
            <a:lvl2pPr marL="1470850" indent="0">
              <a:buNone/>
              <a:defRPr sz="9000"/>
            </a:lvl2pPr>
            <a:lvl3pPr marL="2941711" indent="0">
              <a:buNone/>
              <a:defRPr sz="7700"/>
            </a:lvl3pPr>
            <a:lvl4pPr marL="4412561" indent="0">
              <a:buNone/>
              <a:defRPr sz="6400"/>
            </a:lvl4pPr>
            <a:lvl5pPr marL="5883412" indent="0">
              <a:buNone/>
              <a:defRPr sz="6400"/>
            </a:lvl5pPr>
            <a:lvl6pPr marL="7354272" indent="0">
              <a:buNone/>
              <a:defRPr sz="6400"/>
            </a:lvl6pPr>
            <a:lvl7pPr marL="8825122" indent="0">
              <a:buNone/>
              <a:defRPr sz="6400"/>
            </a:lvl7pPr>
            <a:lvl8pPr marL="10295973" indent="0">
              <a:buNone/>
              <a:defRPr sz="6400"/>
            </a:lvl8pPr>
            <a:lvl9pPr marL="11766833" indent="0">
              <a:buNone/>
              <a:defRPr sz="6400"/>
            </a:lvl9pPr>
          </a:lstStyle>
          <a:p>
            <a:endParaRPr lang="en-GB"/>
          </a:p>
        </p:txBody>
      </p:sp>
      <p:sp>
        <p:nvSpPr>
          <p:cNvPr id="4" name="Text Placeholder 3"/>
          <p:cNvSpPr>
            <a:spLocks noGrp="1"/>
          </p:cNvSpPr>
          <p:nvPr>
            <p:ph type="body" sz="half" idx="2"/>
          </p:nvPr>
        </p:nvSpPr>
        <p:spPr>
          <a:xfrm>
            <a:off x="5927930" y="16625081"/>
            <a:ext cx="18146078" cy="2493023"/>
          </a:xfrm>
        </p:spPr>
        <p:txBody>
          <a:bodyPr/>
          <a:lstStyle>
            <a:lvl1pPr marL="0" indent="0">
              <a:buNone/>
              <a:defRPr sz="4500"/>
            </a:lvl1pPr>
            <a:lvl2pPr marL="1470850" indent="0">
              <a:buNone/>
              <a:defRPr sz="3900"/>
            </a:lvl2pPr>
            <a:lvl3pPr marL="2941711" indent="0">
              <a:buNone/>
              <a:defRPr sz="3200"/>
            </a:lvl3pPr>
            <a:lvl4pPr marL="4412561" indent="0">
              <a:buNone/>
              <a:defRPr sz="2900"/>
            </a:lvl4pPr>
            <a:lvl5pPr marL="5883412" indent="0">
              <a:buNone/>
              <a:defRPr sz="2900"/>
            </a:lvl5pPr>
            <a:lvl6pPr marL="7354272" indent="0">
              <a:buNone/>
              <a:defRPr sz="2900"/>
            </a:lvl6pPr>
            <a:lvl7pPr marL="8825122" indent="0">
              <a:buNone/>
              <a:defRPr sz="2900"/>
            </a:lvl7pPr>
            <a:lvl8pPr marL="10295973" indent="0">
              <a:buNone/>
              <a:defRPr sz="2900"/>
            </a:lvl8pPr>
            <a:lvl9pPr marL="11766833"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5B919F-25D2-4246-B8D6-57A693FDB069}" type="datetimeFigureOut">
              <a:rPr lang="en-GB" smtClean="0"/>
              <a:t>06/06/2016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C5F2D2-C942-4543-AFBD-969C16BA5EAC}" type="slidenum">
              <a:rPr lang="en-GB" smtClean="0"/>
              <a:t>‹#›</a:t>
            </a:fld>
            <a:endParaRPr lang="en-GB"/>
          </a:p>
        </p:txBody>
      </p:sp>
    </p:spTree>
    <p:extLst>
      <p:ext uri="{BB962C8B-B14F-4D97-AF65-F5344CB8AC3E}">
        <p14:creationId xmlns:p14="http://schemas.microsoft.com/office/powerpoint/2010/main" val="105339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2173" y="850678"/>
            <a:ext cx="27219117" cy="3540390"/>
          </a:xfrm>
          <a:prstGeom prst="rect">
            <a:avLst/>
          </a:prstGeom>
        </p:spPr>
        <p:txBody>
          <a:bodyPr vert="horz" lIns="294170" tIns="147087" rIns="294170" bIns="147087"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512173" y="4956556"/>
            <a:ext cx="27219117" cy="14018961"/>
          </a:xfrm>
          <a:prstGeom prst="rect">
            <a:avLst/>
          </a:prstGeom>
        </p:spPr>
        <p:txBody>
          <a:bodyPr vert="horz" lIns="294170" tIns="147087" rIns="294170" bIns="1470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512173" y="19688511"/>
            <a:ext cx="7056808" cy="1130958"/>
          </a:xfrm>
          <a:prstGeom prst="rect">
            <a:avLst/>
          </a:prstGeom>
        </p:spPr>
        <p:txBody>
          <a:bodyPr vert="horz" lIns="294170" tIns="147087" rIns="294170" bIns="147087" rtlCol="0" anchor="ctr"/>
          <a:lstStyle>
            <a:lvl1pPr algn="l">
              <a:defRPr sz="3900">
                <a:solidFill>
                  <a:schemeClr val="tx1">
                    <a:tint val="75000"/>
                  </a:schemeClr>
                </a:solidFill>
              </a:defRPr>
            </a:lvl1pPr>
          </a:lstStyle>
          <a:p>
            <a:fld id="{895B919F-25D2-4246-B8D6-57A693FDB069}" type="datetimeFigureOut">
              <a:rPr lang="en-GB" smtClean="0"/>
              <a:t>06/06/2016</a:t>
            </a:fld>
            <a:endParaRPr lang="en-GB"/>
          </a:p>
        </p:txBody>
      </p:sp>
      <p:sp>
        <p:nvSpPr>
          <p:cNvPr id="5" name="Footer Placeholder 4"/>
          <p:cNvSpPr>
            <a:spLocks noGrp="1"/>
          </p:cNvSpPr>
          <p:nvPr>
            <p:ph type="ftr" sz="quarter" idx="3"/>
          </p:nvPr>
        </p:nvSpPr>
        <p:spPr>
          <a:xfrm>
            <a:off x="10333183" y="19688511"/>
            <a:ext cx="9577097" cy="1130958"/>
          </a:xfrm>
          <a:prstGeom prst="rect">
            <a:avLst/>
          </a:prstGeom>
        </p:spPr>
        <p:txBody>
          <a:bodyPr vert="horz" lIns="294170" tIns="147087" rIns="294170" bIns="147087" rtlCol="0" anchor="ctr"/>
          <a:lstStyle>
            <a:lvl1pPr algn="ctr">
              <a:defRPr sz="3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674482" y="19688511"/>
            <a:ext cx="7056808" cy="1130958"/>
          </a:xfrm>
          <a:prstGeom prst="rect">
            <a:avLst/>
          </a:prstGeom>
        </p:spPr>
        <p:txBody>
          <a:bodyPr vert="horz" lIns="294170" tIns="147087" rIns="294170" bIns="147087" rtlCol="0" anchor="ctr"/>
          <a:lstStyle>
            <a:lvl1pPr algn="r">
              <a:defRPr sz="3900">
                <a:solidFill>
                  <a:schemeClr val="tx1">
                    <a:tint val="75000"/>
                  </a:schemeClr>
                </a:solidFill>
              </a:defRPr>
            </a:lvl1pPr>
          </a:lstStyle>
          <a:p>
            <a:fld id="{31C5F2D2-C942-4543-AFBD-969C16BA5EAC}" type="slidenum">
              <a:rPr lang="en-GB" smtClean="0"/>
              <a:t>‹#›</a:t>
            </a:fld>
            <a:endParaRPr lang="en-GB"/>
          </a:p>
        </p:txBody>
      </p:sp>
    </p:spTree>
    <p:extLst>
      <p:ext uri="{BB962C8B-B14F-4D97-AF65-F5344CB8AC3E}">
        <p14:creationId xmlns:p14="http://schemas.microsoft.com/office/powerpoint/2010/main" val="404250888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2941711" rtl="0" eaLnBrk="1" latinLnBrk="0" hangingPunct="1">
        <a:spcBef>
          <a:spcPct val="0"/>
        </a:spcBef>
        <a:buNone/>
        <a:defRPr sz="14200" kern="1200">
          <a:solidFill>
            <a:schemeClr val="tx1"/>
          </a:solidFill>
          <a:latin typeface="+mj-lt"/>
          <a:ea typeface="+mj-ea"/>
          <a:cs typeface="+mj-cs"/>
        </a:defRPr>
      </a:lvl1pPr>
    </p:titleStyle>
    <p:bodyStyle>
      <a:lvl1pPr marL="1103140" indent="-1103140" algn="l" defTabSz="2941711"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1pPr>
      <a:lvl2pPr marL="2390136" indent="-919285" algn="l" defTabSz="2941711"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2pPr>
      <a:lvl3pPr marL="3677131" indent="-735430" algn="l" defTabSz="2941711"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3pPr>
      <a:lvl4pPr marL="5147991" indent="-735430" algn="l" defTabSz="2941711"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4pPr>
      <a:lvl5pPr marL="6618842" indent="-735430" algn="l" defTabSz="2941711"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5pPr>
      <a:lvl6pPr marL="8089692" indent="-735430" algn="l" defTabSz="2941711"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6pPr>
      <a:lvl7pPr marL="9560552" indent="-735430" algn="l" defTabSz="2941711"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7pPr>
      <a:lvl8pPr marL="11031403" indent="-735430" algn="l" defTabSz="2941711"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8pPr>
      <a:lvl9pPr marL="12502253" indent="-735430" algn="l" defTabSz="2941711"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9pPr>
    </p:bodyStyle>
    <p:otherStyle>
      <a:defPPr>
        <a:defRPr lang="en-US"/>
      </a:defPPr>
      <a:lvl1pPr marL="0" algn="l" defTabSz="2941711" rtl="0" eaLnBrk="1" latinLnBrk="0" hangingPunct="1">
        <a:defRPr sz="5800" kern="1200">
          <a:solidFill>
            <a:schemeClr val="tx1"/>
          </a:solidFill>
          <a:latin typeface="+mn-lt"/>
          <a:ea typeface="+mn-ea"/>
          <a:cs typeface="+mn-cs"/>
        </a:defRPr>
      </a:lvl1pPr>
      <a:lvl2pPr marL="1470850" algn="l" defTabSz="2941711" rtl="0" eaLnBrk="1" latinLnBrk="0" hangingPunct="1">
        <a:defRPr sz="5800" kern="1200">
          <a:solidFill>
            <a:schemeClr val="tx1"/>
          </a:solidFill>
          <a:latin typeface="+mn-lt"/>
          <a:ea typeface="+mn-ea"/>
          <a:cs typeface="+mn-cs"/>
        </a:defRPr>
      </a:lvl2pPr>
      <a:lvl3pPr marL="2941711" algn="l" defTabSz="2941711" rtl="0" eaLnBrk="1" latinLnBrk="0" hangingPunct="1">
        <a:defRPr sz="5800" kern="1200">
          <a:solidFill>
            <a:schemeClr val="tx1"/>
          </a:solidFill>
          <a:latin typeface="+mn-lt"/>
          <a:ea typeface="+mn-ea"/>
          <a:cs typeface="+mn-cs"/>
        </a:defRPr>
      </a:lvl3pPr>
      <a:lvl4pPr marL="4412561" algn="l" defTabSz="2941711" rtl="0" eaLnBrk="1" latinLnBrk="0" hangingPunct="1">
        <a:defRPr sz="5800" kern="1200">
          <a:solidFill>
            <a:schemeClr val="tx1"/>
          </a:solidFill>
          <a:latin typeface="+mn-lt"/>
          <a:ea typeface="+mn-ea"/>
          <a:cs typeface="+mn-cs"/>
        </a:defRPr>
      </a:lvl4pPr>
      <a:lvl5pPr marL="5883412" algn="l" defTabSz="2941711" rtl="0" eaLnBrk="1" latinLnBrk="0" hangingPunct="1">
        <a:defRPr sz="5800" kern="1200">
          <a:solidFill>
            <a:schemeClr val="tx1"/>
          </a:solidFill>
          <a:latin typeface="+mn-lt"/>
          <a:ea typeface="+mn-ea"/>
          <a:cs typeface="+mn-cs"/>
        </a:defRPr>
      </a:lvl5pPr>
      <a:lvl6pPr marL="7354272" algn="l" defTabSz="2941711" rtl="0" eaLnBrk="1" latinLnBrk="0" hangingPunct="1">
        <a:defRPr sz="5800" kern="1200">
          <a:solidFill>
            <a:schemeClr val="tx1"/>
          </a:solidFill>
          <a:latin typeface="+mn-lt"/>
          <a:ea typeface="+mn-ea"/>
          <a:cs typeface="+mn-cs"/>
        </a:defRPr>
      </a:lvl6pPr>
      <a:lvl7pPr marL="8825122" algn="l" defTabSz="2941711" rtl="0" eaLnBrk="1" latinLnBrk="0" hangingPunct="1">
        <a:defRPr sz="5800" kern="1200">
          <a:solidFill>
            <a:schemeClr val="tx1"/>
          </a:solidFill>
          <a:latin typeface="+mn-lt"/>
          <a:ea typeface="+mn-ea"/>
          <a:cs typeface="+mn-cs"/>
        </a:defRPr>
      </a:lvl7pPr>
      <a:lvl8pPr marL="10295973" algn="l" defTabSz="2941711" rtl="0" eaLnBrk="1" latinLnBrk="0" hangingPunct="1">
        <a:defRPr sz="5800" kern="1200">
          <a:solidFill>
            <a:schemeClr val="tx1"/>
          </a:solidFill>
          <a:latin typeface="+mn-lt"/>
          <a:ea typeface="+mn-ea"/>
          <a:cs typeface="+mn-cs"/>
        </a:defRPr>
      </a:lvl8pPr>
      <a:lvl9pPr marL="11766833" algn="l" defTabSz="2941711"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google.co.uk/url?sa=i&amp;rct=j&amp;q=&amp;esrc=s&amp;source=images&amp;cd=&amp;cad=rja&amp;uact=8&amp;ved=0ahUKEwjO09aV3YvNAhVMK8AKHWVpCkgQjRwIBw&amp;url=http://naturetherapies.com.au/?page_id%3D253&amp;psig=AFQjCNHmNsbfh5NIisZ9gXfvrLNK6AomCA&amp;ust=1465038844816195" TargetMode="External"/><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3CC">
            <a:alpha val="34000"/>
          </a:srgbClr>
        </a:solidFill>
        <a:effectLst/>
      </p:bgPr>
    </p:bg>
    <p:spTree>
      <p:nvGrpSpPr>
        <p:cNvPr id="1" name=""/>
        <p:cNvGrpSpPr/>
        <p:nvPr/>
      </p:nvGrpSpPr>
      <p:grpSpPr>
        <a:xfrm>
          <a:off x="0" y="0"/>
          <a:ext cx="0" cy="0"/>
          <a:chOff x="0" y="0"/>
          <a:chExt cx="0" cy="0"/>
        </a:xfrm>
      </p:grpSpPr>
      <p:sp>
        <p:nvSpPr>
          <p:cNvPr id="4" name="TextBox 3"/>
          <p:cNvSpPr txBox="1"/>
          <p:nvPr/>
        </p:nvSpPr>
        <p:spPr>
          <a:xfrm>
            <a:off x="202172" y="192155"/>
            <a:ext cx="29701224" cy="1631216"/>
          </a:xfrm>
          <a:prstGeom prst="rect">
            <a:avLst/>
          </a:prstGeom>
          <a:solidFill>
            <a:schemeClr val="bg1">
              <a:lumMod val="95000"/>
            </a:schemeClr>
          </a:solidFill>
          <a:ln w="76200">
            <a:solidFill>
              <a:srgbClr val="12CCBA"/>
            </a:solidFill>
          </a:ln>
          <a:effectLst>
            <a:glow rad="165100">
              <a:srgbClr val="12CCBA">
                <a:alpha val="40000"/>
              </a:srgbClr>
            </a:glow>
          </a:effectLst>
        </p:spPr>
        <p:txBody>
          <a:bodyPr wrap="square" rtlCol="0">
            <a:spAutoFit/>
          </a:bodyPr>
          <a:lstStyle/>
          <a:p>
            <a:pPr algn="ctr"/>
            <a:r>
              <a:rPr lang="en-GB" sz="4000" b="1" dirty="0">
                <a:solidFill>
                  <a:srgbClr val="3333CC"/>
                </a:solidFill>
              </a:rPr>
              <a:t>The effect of psychosocial versus surgical weight loss interventions on body image:  </a:t>
            </a:r>
            <a:r>
              <a:rPr lang="en-GB" sz="4000" b="1" dirty="0" smtClean="0">
                <a:solidFill>
                  <a:srgbClr val="3333CC"/>
                </a:solidFill>
              </a:rPr>
              <a:t>A </a:t>
            </a:r>
            <a:r>
              <a:rPr lang="en-GB" sz="4000" b="1" dirty="0">
                <a:solidFill>
                  <a:srgbClr val="3333CC"/>
                </a:solidFill>
              </a:rPr>
              <a:t>systematic </a:t>
            </a:r>
            <a:r>
              <a:rPr lang="en-GB" sz="4000" b="1" dirty="0" smtClean="0">
                <a:solidFill>
                  <a:srgbClr val="3333CC"/>
                </a:solidFill>
              </a:rPr>
              <a:t>review</a:t>
            </a:r>
          </a:p>
          <a:p>
            <a:pPr algn="ctr"/>
            <a:r>
              <a:rPr lang="en-GB" sz="3200" b="1" dirty="0" smtClean="0">
                <a:solidFill>
                  <a:srgbClr val="12CCBA"/>
                </a:solidFill>
              </a:rPr>
              <a:t>Hamlet C</a:t>
            </a:r>
            <a:r>
              <a:rPr lang="en-GB" sz="3200" b="1" baseline="30000" dirty="0" smtClean="0">
                <a:solidFill>
                  <a:srgbClr val="12CCBA"/>
                </a:solidFill>
              </a:rPr>
              <a:t>1</a:t>
            </a:r>
            <a:r>
              <a:rPr lang="en-GB" sz="3200" b="1" dirty="0" smtClean="0">
                <a:solidFill>
                  <a:srgbClr val="12CCBA"/>
                </a:solidFill>
              </a:rPr>
              <a:t>, Williamson H</a:t>
            </a:r>
            <a:r>
              <a:rPr lang="en-GB" sz="3200" b="1" baseline="30000" dirty="0" smtClean="0">
                <a:solidFill>
                  <a:srgbClr val="12CCBA"/>
                </a:solidFill>
              </a:rPr>
              <a:t>1</a:t>
            </a:r>
            <a:r>
              <a:rPr lang="en-GB" sz="3200" b="1" dirty="0">
                <a:solidFill>
                  <a:srgbClr val="12CCBA"/>
                </a:solidFill>
              </a:rPr>
              <a:t>,</a:t>
            </a:r>
            <a:r>
              <a:rPr lang="en-GB" sz="3200" b="1" dirty="0" smtClean="0">
                <a:solidFill>
                  <a:srgbClr val="12CCBA"/>
                </a:solidFill>
              </a:rPr>
              <a:t> Moss T</a:t>
            </a:r>
            <a:r>
              <a:rPr lang="en-GB" sz="3200" b="1" baseline="30000" dirty="0" smtClean="0">
                <a:solidFill>
                  <a:srgbClr val="12CCBA"/>
                </a:solidFill>
              </a:rPr>
              <a:t>1</a:t>
            </a:r>
            <a:r>
              <a:rPr lang="en-GB" sz="3200" b="1" dirty="0" smtClean="0">
                <a:solidFill>
                  <a:srgbClr val="12CCBA"/>
                </a:solidFill>
              </a:rPr>
              <a:t>, Meyrick, J</a:t>
            </a:r>
            <a:r>
              <a:rPr lang="en-GB" sz="3200" b="1" baseline="30000" dirty="0" smtClean="0">
                <a:solidFill>
                  <a:srgbClr val="12CCBA"/>
                </a:solidFill>
              </a:rPr>
              <a:t>2</a:t>
            </a:r>
          </a:p>
          <a:p>
            <a:pPr algn="ctr"/>
            <a:r>
              <a:rPr lang="en-GB" sz="2400" b="1" dirty="0" smtClean="0">
                <a:solidFill>
                  <a:schemeClr val="tx1">
                    <a:lumMod val="65000"/>
                    <a:lumOff val="35000"/>
                  </a:schemeClr>
                </a:solidFill>
              </a:rPr>
              <a:t>1.The Centre for Appearance Research, University of the West of England 2. Health and Social  Sciences, University of the West of England</a:t>
            </a:r>
            <a:endParaRPr lang="en-GB" sz="2400" baseline="30000" dirty="0">
              <a:solidFill>
                <a:schemeClr val="tx1">
                  <a:lumMod val="65000"/>
                  <a:lumOff val="35000"/>
                </a:schemeClr>
              </a:solidFill>
            </a:endParaRPr>
          </a:p>
        </p:txBody>
      </p:sp>
      <p:sp>
        <p:nvSpPr>
          <p:cNvPr id="5" name="TextBox 4"/>
          <p:cNvSpPr txBox="1"/>
          <p:nvPr/>
        </p:nvSpPr>
        <p:spPr>
          <a:xfrm>
            <a:off x="191199" y="2125454"/>
            <a:ext cx="9591169" cy="5201424"/>
          </a:xfrm>
          <a:prstGeom prst="rect">
            <a:avLst/>
          </a:prstGeom>
          <a:solidFill>
            <a:srgbClr val="C6F6F6">
              <a:alpha val="87000"/>
            </a:srgbClr>
          </a:solidFill>
          <a:ln w="76200">
            <a:solidFill>
              <a:srgbClr val="009999"/>
            </a:solidFill>
          </a:ln>
        </p:spPr>
        <p:txBody>
          <a:bodyPr wrap="square" rtlCol="0">
            <a:spAutoFit/>
          </a:bodyPr>
          <a:lstStyle/>
          <a:p>
            <a:r>
              <a:rPr lang="en-GB" sz="3200" b="1" dirty="0" smtClean="0">
                <a:solidFill>
                  <a:srgbClr val="D000D0"/>
                </a:solidFill>
              </a:rPr>
              <a:t>Background: </a:t>
            </a:r>
            <a:r>
              <a:rPr lang="en-GB" sz="3000" dirty="0"/>
              <a:t>Bariatric </a:t>
            </a:r>
            <a:r>
              <a:rPr lang="en-GB" sz="3000" dirty="0" smtClean="0"/>
              <a:t>surgery </a:t>
            </a:r>
            <a:r>
              <a:rPr lang="en-GB" sz="3000" dirty="0"/>
              <a:t>is </a:t>
            </a:r>
            <a:r>
              <a:rPr lang="en-GB" sz="3000" dirty="0" smtClean="0"/>
              <a:t>the </a:t>
            </a:r>
            <a:r>
              <a:rPr lang="en-GB" sz="3000" dirty="0"/>
              <a:t>most effective </a:t>
            </a:r>
            <a:r>
              <a:rPr lang="en-GB" sz="3000" dirty="0" smtClean="0"/>
              <a:t>medical treatment </a:t>
            </a:r>
            <a:r>
              <a:rPr lang="en-GB" sz="3000" dirty="0"/>
              <a:t>for short and long term weight </a:t>
            </a:r>
            <a:r>
              <a:rPr lang="en-GB" sz="3000" dirty="0" smtClean="0"/>
              <a:t>loss</a:t>
            </a:r>
            <a:r>
              <a:rPr lang="en-GB" sz="3000" baseline="30000" dirty="0" smtClean="0"/>
              <a:t>1</a:t>
            </a:r>
            <a:r>
              <a:rPr lang="en-GB" sz="3000" dirty="0" smtClean="0"/>
              <a:t> but should only be carried out </a:t>
            </a:r>
            <a:r>
              <a:rPr lang="en-GB" sz="3000" smtClean="0"/>
              <a:t>once psychosocial </a:t>
            </a:r>
            <a:r>
              <a:rPr lang="en-GB" sz="3000" dirty="0" smtClean="0"/>
              <a:t>interventions</a:t>
            </a:r>
            <a:r>
              <a:rPr lang="en-GB" sz="3000" baseline="30000" dirty="0" smtClean="0"/>
              <a:t>*</a:t>
            </a:r>
            <a:r>
              <a:rPr lang="en-GB" sz="3000" dirty="0" smtClean="0"/>
              <a:t> in combination with diet and exercise changes are attempted </a:t>
            </a:r>
            <a:r>
              <a:rPr lang="en-GB" sz="3000" baseline="30000" dirty="0" smtClean="0"/>
              <a:t>2</a:t>
            </a:r>
            <a:r>
              <a:rPr lang="en-GB" sz="3000" dirty="0" smtClean="0"/>
              <a:t>. Body </a:t>
            </a:r>
            <a:r>
              <a:rPr lang="en-GB" sz="3000" dirty="0"/>
              <a:t>image (BI) dissatisfaction is cited as a key reason people seek weight loss (WL) </a:t>
            </a:r>
            <a:r>
              <a:rPr lang="en-GB" sz="3000" dirty="0" smtClean="0"/>
              <a:t>treatment</a:t>
            </a:r>
            <a:r>
              <a:rPr lang="en-GB" sz="3000" baseline="30000" dirty="0" smtClean="0"/>
              <a:t>3</a:t>
            </a:r>
            <a:r>
              <a:rPr lang="en-GB" sz="3000" dirty="0" smtClean="0"/>
              <a:t>.</a:t>
            </a:r>
            <a:r>
              <a:rPr lang="en-GB" sz="3000" baseline="30000" dirty="0" smtClean="0"/>
              <a:t> </a:t>
            </a:r>
            <a:r>
              <a:rPr lang="en-GB" sz="3000" dirty="0"/>
              <a:t>No systematic </a:t>
            </a:r>
            <a:r>
              <a:rPr lang="en-GB" sz="3000" dirty="0" smtClean="0"/>
              <a:t>reviews to date </a:t>
            </a:r>
            <a:r>
              <a:rPr lang="en-GB" sz="3000" dirty="0"/>
              <a:t>have compared the impact of surgical and psychological interventions on </a:t>
            </a:r>
            <a:r>
              <a:rPr lang="en-GB" sz="3000" dirty="0" smtClean="0"/>
              <a:t>BI, despite bariatric surgery </a:t>
            </a:r>
            <a:r>
              <a:rPr lang="en-GB" sz="3000" dirty="0"/>
              <a:t>patients </a:t>
            </a:r>
            <a:r>
              <a:rPr lang="en-GB" sz="3000" dirty="0" smtClean="0"/>
              <a:t>losing, on average, a quarter of </a:t>
            </a:r>
            <a:r>
              <a:rPr lang="en-GB" sz="3000" dirty="0"/>
              <a:t>their initial body weight in 12 months </a:t>
            </a:r>
            <a:r>
              <a:rPr lang="en-GB" sz="3000" baseline="30000" dirty="0"/>
              <a:t>4</a:t>
            </a:r>
            <a:r>
              <a:rPr lang="en-GB" sz="3000" dirty="0" smtClean="0"/>
              <a:t>, more than twice as much as those receiving </a:t>
            </a:r>
            <a:r>
              <a:rPr lang="en-GB" sz="3000" dirty="0"/>
              <a:t>psychosocial </a:t>
            </a:r>
            <a:r>
              <a:rPr lang="en-GB" sz="3000" dirty="0" smtClean="0"/>
              <a:t>interventions</a:t>
            </a:r>
            <a:r>
              <a:rPr lang="en-GB" sz="3000" baseline="30000" dirty="0" smtClean="0"/>
              <a:t>5</a:t>
            </a:r>
            <a:r>
              <a:rPr lang="en-GB" sz="3000" dirty="0" smtClean="0"/>
              <a:t>. </a:t>
            </a:r>
          </a:p>
        </p:txBody>
      </p:sp>
      <p:sp>
        <p:nvSpPr>
          <p:cNvPr id="6" name="TextBox 5"/>
          <p:cNvSpPr txBox="1"/>
          <p:nvPr/>
        </p:nvSpPr>
        <p:spPr>
          <a:xfrm>
            <a:off x="180898" y="7578676"/>
            <a:ext cx="9648792" cy="2431435"/>
          </a:xfrm>
          <a:prstGeom prst="rect">
            <a:avLst/>
          </a:prstGeom>
          <a:solidFill>
            <a:schemeClr val="bg1">
              <a:lumMod val="95000"/>
            </a:schemeClr>
          </a:solidFill>
          <a:ln w="76200">
            <a:solidFill>
              <a:srgbClr val="009999"/>
            </a:solidFill>
          </a:ln>
        </p:spPr>
        <p:txBody>
          <a:bodyPr wrap="square" rtlCol="0">
            <a:spAutoFit/>
          </a:bodyPr>
          <a:lstStyle/>
          <a:p>
            <a:r>
              <a:rPr lang="en-GB" sz="3200" b="1" dirty="0" smtClean="0">
                <a:solidFill>
                  <a:srgbClr val="D000D0"/>
                </a:solidFill>
              </a:rPr>
              <a:t>Aim: </a:t>
            </a:r>
            <a:r>
              <a:rPr lang="en-GB" sz="3000" dirty="0" smtClean="0"/>
              <a:t>To</a:t>
            </a:r>
            <a:r>
              <a:rPr lang="en-GB" sz="3000" b="1" dirty="0" smtClean="0"/>
              <a:t> </a:t>
            </a:r>
            <a:r>
              <a:rPr lang="en-GB" sz="3000" dirty="0" smtClean="0"/>
              <a:t>investigate </a:t>
            </a:r>
            <a:r>
              <a:rPr lang="en-GB" sz="3000" dirty="0"/>
              <a:t>and compare </a:t>
            </a:r>
            <a:r>
              <a:rPr lang="en-GB" sz="3000" dirty="0" smtClean="0"/>
              <a:t>the </a:t>
            </a:r>
            <a:r>
              <a:rPr lang="en-GB" sz="3000" dirty="0"/>
              <a:t>impact of psychosocial and surgical weight loss interventions </a:t>
            </a:r>
            <a:r>
              <a:rPr lang="en-GB" sz="3000" dirty="0" smtClean="0"/>
              <a:t>on </a:t>
            </a:r>
            <a:r>
              <a:rPr lang="en-GB" sz="3000" dirty="0"/>
              <a:t>body image </a:t>
            </a:r>
            <a:r>
              <a:rPr lang="en-GB" sz="3000" dirty="0" smtClean="0"/>
              <a:t>among </a:t>
            </a:r>
            <a:r>
              <a:rPr lang="en-GB" sz="3000" dirty="0"/>
              <a:t>overweight or obese individuals. </a:t>
            </a:r>
            <a:r>
              <a:rPr lang="en-GB" sz="3000" dirty="0" smtClean="0"/>
              <a:t>How much does body </a:t>
            </a:r>
            <a:r>
              <a:rPr lang="en-GB" sz="3000" dirty="0"/>
              <a:t>image </a:t>
            </a:r>
            <a:r>
              <a:rPr lang="en-GB" sz="3000" dirty="0" smtClean="0"/>
              <a:t>change </a:t>
            </a:r>
            <a:r>
              <a:rPr lang="en-GB" sz="3000" dirty="0"/>
              <a:t>following weight loss </a:t>
            </a:r>
            <a:r>
              <a:rPr lang="en-GB" sz="3000" dirty="0" smtClean="0"/>
              <a:t>treatment? Is this related </a:t>
            </a:r>
            <a:r>
              <a:rPr lang="en-GB" sz="3000" dirty="0"/>
              <a:t>to the amount of weight </a:t>
            </a:r>
            <a:r>
              <a:rPr lang="en-GB" sz="3000" dirty="0" smtClean="0"/>
              <a:t>loss?</a:t>
            </a:r>
            <a:endParaRPr lang="en-GB" sz="3000" dirty="0"/>
          </a:p>
        </p:txBody>
      </p:sp>
      <p:sp>
        <p:nvSpPr>
          <p:cNvPr id="8" name="TextBox 7"/>
          <p:cNvSpPr txBox="1"/>
          <p:nvPr/>
        </p:nvSpPr>
        <p:spPr>
          <a:xfrm>
            <a:off x="10185029" y="2175310"/>
            <a:ext cx="9735510" cy="10618291"/>
          </a:xfrm>
          <a:prstGeom prst="rect">
            <a:avLst/>
          </a:prstGeom>
          <a:solidFill>
            <a:schemeClr val="bg1">
              <a:lumMod val="95000"/>
            </a:schemeClr>
          </a:solidFill>
          <a:ln w="127000">
            <a:solidFill>
              <a:srgbClr val="B66DED">
                <a:alpha val="68000"/>
              </a:srgbClr>
            </a:solidFill>
          </a:ln>
          <a:effectLst>
            <a:glow rad="101600">
              <a:schemeClr val="accent1">
                <a:satMod val="175000"/>
                <a:alpha val="40000"/>
              </a:schemeClr>
            </a:glow>
            <a:outerShdw blurRad="50800" dist="38100" dir="16200000" rotWithShape="0">
              <a:prstClr val="black">
                <a:alpha val="40000"/>
              </a:prstClr>
            </a:outerShdw>
            <a:softEdge rad="12700"/>
          </a:effectLst>
        </p:spPr>
        <p:txBody>
          <a:bodyPr wrap="square" rtlCol="0">
            <a:spAutoFit/>
          </a:bodyPr>
          <a:lstStyle/>
          <a:p>
            <a:pPr algn="ctr"/>
            <a:endParaRPr lang="en-GB" sz="100" b="1" dirty="0">
              <a:solidFill>
                <a:srgbClr val="D000D0"/>
              </a:solidFill>
            </a:endParaRPr>
          </a:p>
          <a:p>
            <a:pPr algn="ctr"/>
            <a:endParaRPr lang="en-GB" sz="100" b="1" dirty="0" smtClean="0">
              <a:solidFill>
                <a:srgbClr val="D000D0"/>
              </a:solidFill>
            </a:endParaRPr>
          </a:p>
          <a:p>
            <a:pPr algn="ctr"/>
            <a:r>
              <a:rPr lang="en-GB" sz="3600" b="1" dirty="0" smtClean="0">
                <a:solidFill>
                  <a:srgbClr val="D000D0"/>
                </a:solidFill>
              </a:rPr>
              <a:t>PRISMA flow chart of study selection</a:t>
            </a:r>
            <a:endParaRPr lang="en-GB" sz="3600" dirty="0">
              <a:solidFill>
                <a:srgbClr val="D000D0"/>
              </a:solidFill>
            </a:endParaRPr>
          </a:p>
          <a:p>
            <a:endParaRPr lang="en-GB" sz="3200" dirty="0" smtClean="0">
              <a:solidFill>
                <a:srgbClr val="D000D0"/>
              </a:solidFill>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sz="1600" dirty="0"/>
          </a:p>
          <a:p>
            <a:endParaRPr lang="en-GB" sz="1600" dirty="0" smtClean="0"/>
          </a:p>
          <a:p>
            <a:endParaRPr lang="en-GB" sz="1600" dirty="0"/>
          </a:p>
          <a:p>
            <a:endParaRPr lang="en-GB" sz="1600" dirty="0" smtClean="0"/>
          </a:p>
          <a:p>
            <a:endParaRPr lang="en-GB" sz="1600" dirty="0" smtClean="0"/>
          </a:p>
          <a:p>
            <a:endParaRPr lang="en-GB" sz="1600" dirty="0"/>
          </a:p>
          <a:p>
            <a:endParaRPr lang="en-GB" sz="1600" dirty="0" smtClean="0"/>
          </a:p>
          <a:p>
            <a:endParaRPr lang="en-GB" sz="1600" dirty="0"/>
          </a:p>
          <a:p>
            <a:endParaRPr lang="en-GB" sz="1600" dirty="0" smtClean="0"/>
          </a:p>
          <a:p>
            <a:endParaRPr lang="en-GB" sz="1600" dirty="0" smtClean="0"/>
          </a:p>
          <a:p>
            <a:endParaRPr lang="en-GB" sz="1600" dirty="0"/>
          </a:p>
          <a:p>
            <a:endParaRPr lang="en-GB" sz="1600" dirty="0" smtClean="0"/>
          </a:p>
          <a:p>
            <a:endParaRPr lang="en-GB" sz="1600" dirty="0"/>
          </a:p>
        </p:txBody>
      </p:sp>
      <p:sp>
        <p:nvSpPr>
          <p:cNvPr id="9" name="TextBox 8"/>
          <p:cNvSpPr txBox="1"/>
          <p:nvPr/>
        </p:nvSpPr>
        <p:spPr>
          <a:xfrm>
            <a:off x="10198088" y="12877512"/>
            <a:ext cx="9735510" cy="6432530"/>
          </a:xfrm>
          <a:prstGeom prst="rect">
            <a:avLst/>
          </a:prstGeom>
          <a:solidFill>
            <a:schemeClr val="bg1">
              <a:lumMod val="95000"/>
            </a:schemeClr>
          </a:solidFill>
          <a:ln w="120650">
            <a:solidFill>
              <a:srgbClr val="B66DED"/>
            </a:solidFill>
          </a:ln>
          <a:effectLst>
            <a:glow rad="228600">
              <a:schemeClr val="accent1">
                <a:satMod val="175000"/>
                <a:alpha val="40000"/>
              </a:schemeClr>
            </a:glow>
          </a:effectLst>
        </p:spPr>
        <p:txBody>
          <a:bodyPr wrap="square" rtlCol="0">
            <a:spAutoFit/>
          </a:bodyPr>
          <a:lstStyle/>
          <a:p>
            <a:pPr algn="ctr"/>
            <a:r>
              <a:rPr lang="en-GB" sz="3600" b="1" dirty="0" smtClean="0">
                <a:solidFill>
                  <a:srgbClr val="009999"/>
                </a:solidFill>
              </a:rPr>
              <a:t>Quality appraisal of studies using the EPHPP tool</a:t>
            </a:r>
            <a:endParaRPr lang="en-GB" sz="3600" dirty="0" smtClean="0">
              <a:solidFill>
                <a:srgbClr val="009999"/>
              </a:solidFill>
            </a:endParaRPr>
          </a:p>
          <a:p>
            <a:endParaRPr lang="en-GB" sz="1600" dirty="0" smtClean="0">
              <a:solidFill>
                <a:srgbClr val="009999"/>
              </a:solidFill>
            </a:endParaRPr>
          </a:p>
          <a:p>
            <a:endParaRPr lang="en-GB" dirty="0"/>
          </a:p>
          <a:p>
            <a:endParaRPr lang="en-GB" dirty="0" smtClean="0"/>
          </a:p>
          <a:p>
            <a:endParaRPr lang="en-GB" dirty="0" smtClean="0"/>
          </a:p>
          <a:p>
            <a:endParaRPr lang="en-GB" dirty="0" smtClean="0"/>
          </a:p>
          <a:p>
            <a:endParaRPr lang="en-GB" dirty="0"/>
          </a:p>
          <a:p>
            <a:endParaRPr lang="en-GB" dirty="0" smtClean="0"/>
          </a:p>
          <a:p>
            <a:r>
              <a:rPr lang="en-GB" sz="1600" b="1" dirty="0" smtClean="0"/>
              <a:t>Figure 1</a:t>
            </a:r>
          </a:p>
        </p:txBody>
      </p:sp>
      <p:sp>
        <p:nvSpPr>
          <p:cNvPr id="11" name="TextBox 10"/>
          <p:cNvSpPr txBox="1"/>
          <p:nvPr/>
        </p:nvSpPr>
        <p:spPr>
          <a:xfrm>
            <a:off x="20304472" y="2081016"/>
            <a:ext cx="9580369" cy="7109639"/>
          </a:xfrm>
          <a:prstGeom prst="rect">
            <a:avLst/>
          </a:prstGeom>
          <a:solidFill>
            <a:srgbClr val="C6F6F6">
              <a:alpha val="87000"/>
            </a:srgbClr>
          </a:solidFill>
          <a:ln w="76200">
            <a:solidFill>
              <a:srgbClr val="009999"/>
            </a:solidFill>
          </a:ln>
        </p:spPr>
        <p:txBody>
          <a:bodyPr wrap="square" rtlCol="0">
            <a:spAutoFit/>
          </a:bodyPr>
          <a:lstStyle/>
          <a:p>
            <a:pPr algn="ctr"/>
            <a:r>
              <a:rPr lang="en-GB" sz="3600" b="1" dirty="0" smtClean="0">
                <a:solidFill>
                  <a:srgbClr val="D000D0"/>
                </a:solidFill>
              </a:rPr>
              <a:t>Results</a:t>
            </a:r>
          </a:p>
          <a:p>
            <a:pPr marL="457200" indent="-457200">
              <a:buFont typeface="Wingdings" panose="05000000000000000000" pitchFamily="2" charset="2"/>
              <a:buChar char="v"/>
            </a:pPr>
            <a:r>
              <a:rPr lang="en-GB" sz="3000" dirty="0" smtClean="0"/>
              <a:t>Despite marked differences in the amount of WL, both bariatric and psychological interventions reported significant improvements </a:t>
            </a:r>
            <a:r>
              <a:rPr lang="en-GB" sz="3000" dirty="0"/>
              <a:t>on at least one measure of </a:t>
            </a:r>
            <a:r>
              <a:rPr lang="en-GB" sz="3000" dirty="0" smtClean="0"/>
              <a:t>BI.</a:t>
            </a:r>
          </a:p>
          <a:p>
            <a:pPr marL="457200" indent="-457200">
              <a:buFont typeface="Wingdings" panose="05000000000000000000" pitchFamily="2" charset="2"/>
              <a:buChar char="v"/>
            </a:pPr>
            <a:r>
              <a:rPr lang="en-GB" sz="3000" dirty="0"/>
              <a:t>I</a:t>
            </a:r>
            <a:r>
              <a:rPr lang="en-GB" sz="3000" dirty="0" smtClean="0"/>
              <a:t>mproved BI in psychosocial interventions was not always concurrent with WL- some had improved BI with no WL. Confounded by 91% of psychosocial </a:t>
            </a:r>
            <a:r>
              <a:rPr lang="en-GB" sz="3000" dirty="0"/>
              <a:t>interventions </a:t>
            </a:r>
            <a:r>
              <a:rPr lang="en-US" sz="3000" dirty="0" smtClean="0"/>
              <a:t>targeting </a:t>
            </a:r>
            <a:r>
              <a:rPr lang="en-US" sz="3000" dirty="0"/>
              <a:t>BI during </a:t>
            </a:r>
            <a:r>
              <a:rPr lang="en-US" sz="3000" dirty="0" smtClean="0"/>
              <a:t>treatment?</a:t>
            </a:r>
            <a:endParaRPr lang="en-GB" sz="3000" dirty="0"/>
          </a:p>
          <a:p>
            <a:pPr marL="457200" indent="-457200">
              <a:buFont typeface="Wingdings" panose="05000000000000000000" pitchFamily="2" charset="2"/>
              <a:buChar char="v"/>
            </a:pPr>
            <a:r>
              <a:rPr lang="en-GB" sz="3000" dirty="0" smtClean="0"/>
              <a:t>A total of 9 different BI measures were utilised across studies. The Body Shape Questionnaire was most widely used (57%) with reports of significant improvements of medium </a:t>
            </a:r>
            <a:r>
              <a:rPr lang="en-GB" sz="3000" dirty="0"/>
              <a:t>to large </a:t>
            </a:r>
            <a:r>
              <a:rPr lang="en-GB" sz="3000" dirty="0" smtClean="0"/>
              <a:t>effect in all studies. </a:t>
            </a:r>
            <a:endParaRPr lang="en-GB" sz="3000" dirty="0" smtClean="0">
              <a:solidFill>
                <a:srgbClr val="FF0000"/>
              </a:solidFill>
            </a:endParaRPr>
          </a:p>
          <a:p>
            <a:pPr marL="457200" indent="-457200">
              <a:buFont typeface="Wingdings" panose="05000000000000000000" pitchFamily="2" charset="2"/>
              <a:buChar char="v"/>
            </a:pPr>
            <a:r>
              <a:rPr lang="en-US" sz="3000" dirty="0" smtClean="0"/>
              <a:t>A distinct </a:t>
            </a:r>
            <a:r>
              <a:rPr lang="en-US" sz="3000" dirty="0"/>
              <a:t>lack of long term follow up (&gt;12 months) </a:t>
            </a:r>
            <a:r>
              <a:rPr lang="en-US" sz="3000" dirty="0" smtClean="0"/>
              <a:t>, RCTS </a:t>
            </a:r>
            <a:r>
              <a:rPr lang="en-US" sz="3000" dirty="0"/>
              <a:t>(n=3/21</a:t>
            </a:r>
            <a:r>
              <a:rPr lang="en-US" sz="3000" dirty="0" smtClean="0"/>
              <a:t>) and females massively </a:t>
            </a:r>
            <a:r>
              <a:rPr lang="en-US" sz="2800" dirty="0"/>
              <a:t>outweighed </a:t>
            </a:r>
            <a:r>
              <a:rPr lang="en-US" sz="2800" dirty="0" smtClean="0"/>
              <a:t>males </a:t>
            </a:r>
            <a:r>
              <a:rPr lang="en-US" sz="3000" dirty="0" smtClean="0"/>
              <a:t>across studies. </a:t>
            </a:r>
          </a:p>
        </p:txBody>
      </p:sp>
      <p:sp>
        <p:nvSpPr>
          <p:cNvPr id="12" name="TextBox 11"/>
          <p:cNvSpPr txBox="1"/>
          <p:nvPr/>
        </p:nvSpPr>
        <p:spPr>
          <a:xfrm>
            <a:off x="20304472" y="9585624"/>
            <a:ext cx="9580369" cy="10341293"/>
          </a:xfrm>
          <a:prstGeom prst="rect">
            <a:avLst/>
          </a:prstGeom>
          <a:solidFill>
            <a:schemeClr val="bg1">
              <a:lumMod val="95000"/>
              <a:alpha val="87000"/>
            </a:schemeClr>
          </a:solidFill>
          <a:ln w="69850">
            <a:solidFill>
              <a:srgbClr val="009999"/>
            </a:solidFill>
          </a:ln>
        </p:spPr>
        <p:txBody>
          <a:bodyPr wrap="square" rtlCol="0">
            <a:spAutoFit/>
          </a:bodyPr>
          <a:lstStyle/>
          <a:p>
            <a:pPr algn="ctr"/>
            <a:r>
              <a:rPr lang="en-GB" sz="3600" b="1" dirty="0" smtClean="0">
                <a:solidFill>
                  <a:srgbClr val="D000D0"/>
                </a:solidFill>
              </a:rPr>
              <a:t>Discussion </a:t>
            </a:r>
          </a:p>
          <a:p>
            <a:r>
              <a:rPr lang="en-GB" sz="3000" dirty="0" smtClean="0"/>
              <a:t>Surgical and psychosocial WL interventions appear to improve BI. It is unclear whether BI improvements are an outcome, a mediator or play a reciprocal role with WL. BI change only appears </a:t>
            </a:r>
            <a:r>
              <a:rPr lang="en-GB" sz="3000" dirty="0"/>
              <a:t>to </a:t>
            </a:r>
            <a:r>
              <a:rPr lang="en-GB" sz="3000" dirty="0" smtClean="0"/>
              <a:t>be considered a worthwhile outcome </a:t>
            </a:r>
            <a:r>
              <a:rPr lang="en-US" sz="3000" dirty="0" smtClean="0"/>
              <a:t>if the WL intervention targets it. However</a:t>
            </a:r>
            <a:r>
              <a:rPr lang="en-GB" sz="3000" dirty="0" smtClean="0"/>
              <a:t> improvements could be indicative of broader psychological benefits which are often not considered when evaluating the success of ‘traditional’ WL programs. Many studies </a:t>
            </a:r>
            <a:r>
              <a:rPr lang="en-GB" sz="3000" dirty="0"/>
              <a:t>had </a:t>
            </a:r>
            <a:r>
              <a:rPr lang="en-GB" sz="3000" dirty="0" smtClean="0"/>
              <a:t>limitations that </a:t>
            </a:r>
            <a:r>
              <a:rPr lang="en-GB" sz="3000" dirty="0"/>
              <a:t>compromised their integrity and the </a:t>
            </a:r>
            <a:r>
              <a:rPr lang="en-GB" sz="3000" dirty="0" smtClean="0"/>
              <a:t>reliability of their findings </a:t>
            </a:r>
            <a:r>
              <a:rPr lang="en-GB" sz="2000" dirty="0" smtClean="0"/>
              <a:t>(Figure 1). </a:t>
            </a:r>
            <a:r>
              <a:rPr lang="en-GB" sz="3000" dirty="0" smtClean="0"/>
              <a:t>Furthermore ,there was a lack of data on the long-term effect on WL and BI – a particular issue following bariatric surgery</a:t>
            </a:r>
            <a:r>
              <a:rPr lang="en-US" sz="3000" dirty="0" smtClean="0"/>
              <a:t> where WL typically occurs rapidly </a:t>
            </a:r>
            <a:r>
              <a:rPr lang="en-US" sz="3000" dirty="0"/>
              <a:t>during the first 6 </a:t>
            </a:r>
            <a:r>
              <a:rPr lang="en-US" sz="3000" dirty="0" smtClean="0"/>
              <a:t>months, </a:t>
            </a:r>
            <a:r>
              <a:rPr lang="en-US" sz="3000" dirty="0"/>
              <a:t>then slows down until </a:t>
            </a:r>
            <a:r>
              <a:rPr lang="en-US" sz="3000" dirty="0" smtClean="0"/>
              <a:t>WL stops</a:t>
            </a:r>
            <a:r>
              <a:rPr lang="en-US" sz="3000" baseline="30000" dirty="0"/>
              <a:t>6</a:t>
            </a:r>
            <a:r>
              <a:rPr lang="en-US" sz="3000" baseline="30000" dirty="0" smtClean="0"/>
              <a:t>,</a:t>
            </a:r>
            <a:r>
              <a:rPr lang="en-US" sz="3000" dirty="0" smtClean="0"/>
              <a:t> often </a:t>
            </a:r>
            <a:r>
              <a:rPr lang="en-GB" sz="3000" dirty="0" smtClean="0"/>
              <a:t>resulting in skin/soft </a:t>
            </a:r>
            <a:r>
              <a:rPr lang="en-GB" sz="3000" dirty="0"/>
              <a:t>tissue excess </a:t>
            </a:r>
            <a:r>
              <a:rPr lang="en-GB" sz="3000" dirty="0" smtClean="0"/>
              <a:t>which can leave patients dissatisfied </a:t>
            </a:r>
            <a:r>
              <a:rPr lang="en-GB" sz="3000" dirty="0"/>
              <a:t>with their </a:t>
            </a:r>
            <a:r>
              <a:rPr lang="en-GB" sz="3000" dirty="0" smtClean="0"/>
              <a:t>appearance</a:t>
            </a:r>
            <a:r>
              <a:rPr lang="en-GB" sz="3000" baseline="30000" dirty="0" smtClean="0"/>
              <a:t>7</a:t>
            </a:r>
            <a:r>
              <a:rPr lang="en-GB" sz="3000" dirty="0" smtClean="0"/>
              <a:t>.</a:t>
            </a:r>
            <a:r>
              <a:rPr lang="en-GB" sz="3000" b="1" dirty="0" smtClean="0">
                <a:solidFill>
                  <a:srgbClr val="D000D0"/>
                </a:solidFill>
              </a:rPr>
              <a:t>Future research </a:t>
            </a:r>
            <a:r>
              <a:rPr lang="en-GB" sz="3000" dirty="0"/>
              <a:t>should </a:t>
            </a:r>
            <a:r>
              <a:rPr lang="en-GB" sz="3000" dirty="0" smtClean="0"/>
              <a:t>include measurement of the long-term impact of WL interventions on BI, even </a:t>
            </a:r>
            <a:r>
              <a:rPr lang="en-GB" sz="3000" dirty="0"/>
              <a:t>if </a:t>
            </a:r>
            <a:r>
              <a:rPr lang="en-GB" sz="3000" dirty="0" smtClean="0"/>
              <a:t>BI </a:t>
            </a:r>
            <a:r>
              <a:rPr lang="en-GB" sz="3000" dirty="0"/>
              <a:t>is not directly </a:t>
            </a:r>
            <a:r>
              <a:rPr lang="en-GB" sz="3000" dirty="0" smtClean="0"/>
              <a:t>targeted </a:t>
            </a:r>
            <a:r>
              <a:rPr lang="en-GB" sz="3000" dirty="0"/>
              <a:t>during the intervention. This could </a:t>
            </a:r>
            <a:r>
              <a:rPr lang="en-GB" sz="3000" dirty="0" smtClean="0"/>
              <a:t>help clarify </a:t>
            </a:r>
            <a:r>
              <a:rPr lang="en-GB" sz="3000" dirty="0"/>
              <a:t>the nature of relationship between </a:t>
            </a:r>
            <a:r>
              <a:rPr lang="en-GB" sz="3000" dirty="0" smtClean="0"/>
              <a:t>WL and BI, </a:t>
            </a:r>
            <a:r>
              <a:rPr lang="en-GB" sz="3000" dirty="0"/>
              <a:t>what role </a:t>
            </a:r>
            <a:r>
              <a:rPr lang="en-GB" sz="3000" dirty="0" smtClean="0"/>
              <a:t>BI plays </a:t>
            </a:r>
            <a:r>
              <a:rPr lang="en-GB" sz="3000" dirty="0"/>
              <a:t>during </a:t>
            </a:r>
            <a:r>
              <a:rPr lang="en-GB" sz="3000" dirty="0" smtClean="0"/>
              <a:t>treatment. In addition, </a:t>
            </a:r>
            <a:r>
              <a:rPr lang="en-GB" sz="3000" dirty="0"/>
              <a:t>c</a:t>
            </a:r>
            <a:r>
              <a:rPr lang="en-GB" sz="3000" dirty="0" smtClean="0"/>
              <a:t>onsistent use of BI measures would allow comparison across studies.</a:t>
            </a:r>
          </a:p>
        </p:txBody>
      </p:sp>
      <p:sp>
        <p:nvSpPr>
          <p:cNvPr id="27" name="Text Box 2"/>
          <p:cNvSpPr txBox="1">
            <a:spLocks noChangeArrowheads="1"/>
          </p:cNvSpPr>
          <p:nvPr/>
        </p:nvSpPr>
        <p:spPr bwMode="auto">
          <a:xfrm>
            <a:off x="14988809" y="3189618"/>
            <a:ext cx="4618800" cy="1077218"/>
          </a:xfrm>
          <a:prstGeom prst="rect">
            <a:avLst/>
          </a:prstGeom>
          <a:solidFill>
            <a:srgbClr val="C6F6F6"/>
          </a:solidFill>
          <a:ln w="25400">
            <a:solidFill>
              <a:srgbClr val="3333CC"/>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2600" dirty="0">
                <a:effectLst/>
                <a:ea typeface="Calibri"/>
                <a:cs typeface="Times New Roman"/>
              </a:rPr>
              <a:t>Additional records identified through other sources (n= 4)</a:t>
            </a:r>
          </a:p>
        </p:txBody>
      </p:sp>
      <p:sp>
        <p:nvSpPr>
          <p:cNvPr id="28" name="TextBox 27"/>
          <p:cNvSpPr txBox="1"/>
          <p:nvPr/>
        </p:nvSpPr>
        <p:spPr>
          <a:xfrm>
            <a:off x="10343409" y="3182925"/>
            <a:ext cx="4548041" cy="984885"/>
          </a:xfrm>
          <a:prstGeom prst="rect">
            <a:avLst/>
          </a:prstGeom>
          <a:solidFill>
            <a:srgbClr val="C6F6F6"/>
          </a:solidFill>
          <a:ln w="25400">
            <a:solidFill>
              <a:srgbClr val="3333CC"/>
            </a:solidFill>
          </a:ln>
        </p:spPr>
        <p:txBody>
          <a:bodyPr wrap="square" rtlCol="0">
            <a:spAutoFit/>
          </a:bodyPr>
          <a:lstStyle/>
          <a:p>
            <a:r>
              <a:rPr lang="en-GB" sz="2600" dirty="0"/>
              <a:t>R</a:t>
            </a:r>
            <a:r>
              <a:rPr lang="en-GB" sz="2600" dirty="0" smtClean="0"/>
              <a:t>ecords identified through </a:t>
            </a:r>
          </a:p>
          <a:p>
            <a:r>
              <a:rPr lang="en-GB" sz="2600" dirty="0" smtClean="0"/>
              <a:t>database searching (n= 6218</a:t>
            </a:r>
            <a:r>
              <a:rPr lang="en-GB" sz="2600" dirty="0" smtClean="0">
                <a:solidFill>
                  <a:schemeClr val="tx1">
                    <a:lumMod val="65000"/>
                    <a:lumOff val="35000"/>
                  </a:schemeClr>
                </a:solidFill>
              </a:rPr>
              <a:t>)</a:t>
            </a:r>
          </a:p>
          <a:p>
            <a:pPr algn="ctr"/>
            <a:endParaRPr lang="en-GB" sz="600" dirty="0">
              <a:solidFill>
                <a:schemeClr val="tx1">
                  <a:lumMod val="65000"/>
                  <a:lumOff val="35000"/>
                </a:schemeClr>
              </a:solidFill>
            </a:endParaRPr>
          </a:p>
        </p:txBody>
      </p:sp>
      <p:sp>
        <p:nvSpPr>
          <p:cNvPr id="29" name="TextBox 28"/>
          <p:cNvSpPr txBox="1"/>
          <p:nvPr/>
        </p:nvSpPr>
        <p:spPr>
          <a:xfrm>
            <a:off x="10343409" y="4784672"/>
            <a:ext cx="5173622" cy="892552"/>
          </a:xfrm>
          <a:prstGeom prst="rect">
            <a:avLst/>
          </a:prstGeom>
          <a:solidFill>
            <a:srgbClr val="C6F6F6"/>
          </a:solidFill>
          <a:ln w="25400">
            <a:solidFill>
              <a:srgbClr val="0070C0"/>
            </a:solidFill>
          </a:ln>
        </p:spPr>
        <p:txBody>
          <a:bodyPr wrap="square" rtlCol="0">
            <a:spAutoFit/>
          </a:bodyPr>
          <a:lstStyle/>
          <a:p>
            <a:pPr algn="ctr"/>
            <a:r>
              <a:rPr lang="en-GB" sz="2600" dirty="0"/>
              <a:t>Records after duplicates removed (n= 4282</a:t>
            </a:r>
            <a:r>
              <a:rPr lang="en-GB" sz="2600" dirty="0" smtClean="0"/>
              <a:t>)</a:t>
            </a:r>
          </a:p>
        </p:txBody>
      </p:sp>
      <p:sp>
        <p:nvSpPr>
          <p:cNvPr id="30" name="Text Box 5"/>
          <p:cNvSpPr txBox="1">
            <a:spLocks noChangeArrowheads="1"/>
          </p:cNvSpPr>
          <p:nvPr/>
        </p:nvSpPr>
        <p:spPr bwMode="auto">
          <a:xfrm>
            <a:off x="16369585" y="5093515"/>
            <a:ext cx="3429896" cy="1011991"/>
          </a:xfrm>
          <a:prstGeom prst="rect">
            <a:avLst/>
          </a:prstGeom>
          <a:solidFill>
            <a:srgbClr val="C6F6F6"/>
          </a:solidFill>
          <a:ln w="25400">
            <a:solidFill>
              <a:srgbClr val="0070C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2600" dirty="0"/>
              <a:t>Records </a:t>
            </a:r>
            <a:r>
              <a:rPr lang="en-GB" sz="2600" dirty="0" smtClean="0"/>
              <a:t>excluded on title/abstract (</a:t>
            </a:r>
            <a:r>
              <a:rPr lang="en-GB" sz="2600" dirty="0"/>
              <a:t>n= 4202</a:t>
            </a:r>
            <a:r>
              <a:rPr lang="en-GB" sz="2600" b="1" dirty="0">
                <a:solidFill>
                  <a:schemeClr val="tx1">
                    <a:lumMod val="65000"/>
                    <a:lumOff val="35000"/>
                  </a:schemeClr>
                </a:solidFill>
              </a:rPr>
              <a:t>)</a:t>
            </a:r>
          </a:p>
          <a:p>
            <a:pPr>
              <a:lnSpc>
                <a:spcPct val="115000"/>
              </a:lnSpc>
              <a:spcAft>
                <a:spcPts val="1000"/>
              </a:spcAft>
            </a:pPr>
            <a:endParaRPr lang="en-GB" sz="2800" dirty="0">
              <a:effectLst/>
              <a:latin typeface="Calibri"/>
              <a:ea typeface="Calibri"/>
              <a:cs typeface="Times New Roman"/>
            </a:endParaRPr>
          </a:p>
        </p:txBody>
      </p:sp>
      <p:sp>
        <p:nvSpPr>
          <p:cNvPr id="31" name="TextBox 30"/>
          <p:cNvSpPr txBox="1"/>
          <p:nvPr/>
        </p:nvSpPr>
        <p:spPr>
          <a:xfrm>
            <a:off x="10516674" y="6799652"/>
            <a:ext cx="2729071" cy="1369606"/>
          </a:xfrm>
          <a:prstGeom prst="rect">
            <a:avLst/>
          </a:prstGeom>
          <a:solidFill>
            <a:srgbClr val="C6F6F6"/>
          </a:solidFill>
          <a:ln w="25400">
            <a:solidFill>
              <a:srgbClr val="0070C0"/>
            </a:solidFill>
          </a:ln>
        </p:spPr>
        <p:txBody>
          <a:bodyPr wrap="square" rtlCol="0">
            <a:spAutoFit/>
          </a:bodyPr>
          <a:lstStyle/>
          <a:p>
            <a:pPr algn="ctr"/>
            <a:endParaRPr lang="en-GB" sz="500" b="1" dirty="0" smtClean="0">
              <a:solidFill>
                <a:schemeClr val="tx1">
                  <a:lumMod val="65000"/>
                  <a:lumOff val="35000"/>
                </a:schemeClr>
              </a:solidFill>
            </a:endParaRPr>
          </a:p>
          <a:p>
            <a:pPr algn="ctr"/>
            <a:r>
              <a:rPr lang="en-GB" sz="2600" dirty="0" smtClean="0"/>
              <a:t>Full-text </a:t>
            </a:r>
            <a:r>
              <a:rPr lang="en-GB" sz="2600" dirty="0"/>
              <a:t>articles assessed for eligibility (</a:t>
            </a:r>
            <a:r>
              <a:rPr lang="en-GB" sz="2600" dirty="0" smtClean="0"/>
              <a:t>n=80</a:t>
            </a:r>
            <a:r>
              <a:rPr lang="en-GB" sz="2600" dirty="0" smtClean="0">
                <a:solidFill>
                  <a:schemeClr val="tx1">
                    <a:lumMod val="65000"/>
                    <a:lumOff val="35000"/>
                  </a:schemeClr>
                </a:solidFill>
              </a:rPr>
              <a:t>)</a:t>
            </a:r>
            <a:endParaRPr lang="en-GB" sz="2600" dirty="0">
              <a:solidFill>
                <a:schemeClr val="tx1">
                  <a:lumMod val="65000"/>
                  <a:lumOff val="35000"/>
                </a:schemeClr>
              </a:solidFill>
            </a:endParaRPr>
          </a:p>
        </p:txBody>
      </p:sp>
      <p:sp>
        <p:nvSpPr>
          <p:cNvPr id="32" name="TextBox 31"/>
          <p:cNvSpPr txBox="1"/>
          <p:nvPr/>
        </p:nvSpPr>
        <p:spPr>
          <a:xfrm>
            <a:off x="14070022" y="6572629"/>
            <a:ext cx="5603061" cy="3293209"/>
          </a:xfrm>
          <a:prstGeom prst="rect">
            <a:avLst/>
          </a:prstGeom>
          <a:solidFill>
            <a:srgbClr val="C6F6F6"/>
          </a:solidFill>
          <a:ln w="25400">
            <a:solidFill>
              <a:srgbClr val="0070C0"/>
            </a:solidFill>
          </a:ln>
        </p:spPr>
        <p:txBody>
          <a:bodyPr wrap="square" rtlCol="0">
            <a:spAutoFit/>
          </a:bodyPr>
          <a:lstStyle/>
          <a:p>
            <a:r>
              <a:rPr lang="en-GB" sz="2600" b="1" dirty="0"/>
              <a:t>Full text articles excluded (n= 59)</a:t>
            </a:r>
          </a:p>
          <a:p>
            <a:r>
              <a:rPr lang="en-GB" sz="2600" dirty="0"/>
              <a:t>Collapsed data at analysis (n=2)</a:t>
            </a:r>
          </a:p>
          <a:p>
            <a:r>
              <a:rPr lang="en-GB" sz="2600" dirty="0"/>
              <a:t>Co-morbidities (n=4)</a:t>
            </a:r>
          </a:p>
          <a:p>
            <a:r>
              <a:rPr lang="en-GB" sz="2600" dirty="0"/>
              <a:t>Mixed psychosocial intervention (n=5)</a:t>
            </a:r>
          </a:p>
          <a:p>
            <a:r>
              <a:rPr lang="en-GB" sz="2600" dirty="0"/>
              <a:t>No </a:t>
            </a:r>
            <a:r>
              <a:rPr lang="en-GB" sz="2600" dirty="0" smtClean="0"/>
              <a:t>pre to </a:t>
            </a:r>
            <a:r>
              <a:rPr lang="en-GB" sz="2600" dirty="0"/>
              <a:t>post </a:t>
            </a:r>
            <a:r>
              <a:rPr lang="en-GB" sz="2600" dirty="0" smtClean="0"/>
              <a:t>BI /WL data (n=18</a:t>
            </a:r>
            <a:r>
              <a:rPr lang="en-GB" sz="2600" dirty="0"/>
              <a:t>)</a:t>
            </a:r>
          </a:p>
          <a:p>
            <a:r>
              <a:rPr lang="en-GB" sz="2600" dirty="0"/>
              <a:t>Non-validated </a:t>
            </a:r>
            <a:r>
              <a:rPr lang="en-GB" sz="2600" dirty="0" smtClean="0"/>
              <a:t>BI measure (n=8</a:t>
            </a:r>
            <a:r>
              <a:rPr lang="en-GB" sz="2600" dirty="0"/>
              <a:t>)</a:t>
            </a:r>
          </a:p>
          <a:p>
            <a:r>
              <a:rPr lang="en-GB" sz="2600" dirty="0"/>
              <a:t>Prescriptive diet or exercise component (n=22)</a:t>
            </a:r>
          </a:p>
        </p:txBody>
      </p:sp>
      <p:sp>
        <p:nvSpPr>
          <p:cNvPr id="33" name="TextBox 32"/>
          <p:cNvSpPr txBox="1"/>
          <p:nvPr/>
        </p:nvSpPr>
        <p:spPr>
          <a:xfrm>
            <a:off x="10516674" y="10263791"/>
            <a:ext cx="9072219" cy="492443"/>
          </a:xfrm>
          <a:prstGeom prst="rect">
            <a:avLst/>
          </a:prstGeom>
          <a:solidFill>
            <a:srgbClr val="C6F6F6"/>
          </a:solidFill>
          <a:ln w="25400">
            <a:solidFill>
              <a:srgbClr val="0070C0"/>
            </a:solidFill>
          </a:ln>
        </p:spPr>
        <p:txBody>
          <a:bodyPr wrap="square" rtlCol="0">
            <a:spAutoFit/>
          </a:bodyPr>
          <a:lstStyle/>
          <a:p>
            <a:pPr algn="ctr"/>
            <a:r>
              <a:rPr lang="en-GB" sz="2600" dirty="0"/>
              <a:t>Studies included in the review (</a:t>
            </a:r>
            <a:r>
              <a:rPr lang="en-GB" sz="2600" dirty="0" smtClean="0"/>
              <a:t>n=21)</a:t>
            </a:r>
            <a:endParaRPr lang="en-GB" sz="2600" dirty="0"/>
          </a:p>
        </p:txBody>
      </p:sp>
      <p:sp>
        <p:nvSpPr>
          <p:cNvPr id="34" name="Text Box 2"/>
          <p:cNvSpPr txBox="1">
            <a:spLocks noChangeArrowheads="1"/>
          </p:cNvSpPr>
          <p:nvPr/>
        </p:nvSpPr>
        <p:spPr bwMode="auto">
          <a:xfrm>
            <a:off x="10503167" y="11449234"/>
            <a:ext cx="4267687" cy="892087"/>
          </a:xfrm>
          <a:prstGeom prst="rect">
            <a:avLst/>
          </a:prstGeom>
          <a:solidFill>
            <a:srgbClr val="C6F6F6"/>
          </a:solidFill>
          <a:ln w="25400">
            <a:solidFill>
              <a:srgbClr val="0070C0"/>
            </a:solidFill>
            <a:miter lim="800000"/>
            <a:headEnd/>
            <a:tailEnd/>
          </a:ln>
        </p:spPr>
        <p:txBody>
          <a:bodyPr rot="0" vert="horz" wrap="square" lIns="91440" tIns="45720" rIns="91440" bIns="45720" anchor="t" anchorCtr="0">
            <a:noAutofit/>
          </a:bodyPr>
          <a:lstStyle/>
          <a:p>
            <a:pPr algn="ctr"/>
            <a:r>
              <a:rPr lang="en-GB" sz="2600" dirty="0" smtClean="0"/>
              <a:t>Psychosocial interventions </a:t>
            </a:r>
            <a:r>
              <a:rPr lang="en-GB" sz="2600" dirty="0"/>
              <a:t>(n=11</a:t>
            </a:r>
            <a:r>
              <a:rPr lang="en-GB" sz="2600" dirty="0" smtClean="0"/>
              <a:t>)</a:t>
            </a:r>
            <a:endParaRPr lang="en-GB" sz="2600" dirty="0"/>
          </a:p>
        </p:txBody>
      </p:sp>
      <p:sp>
        <p:nvSpPr>
          <p:cNvPr id="35" name="Text Box 2"/>
          <p:cNvSpPr txBox="1">
            <a:spLocks noChangeArrowheads="1"/>
          </p:cNvSpPr>
          <p:nvPr/>
        </p:nvSpPr>
        <p:spPr bwMode="auto">
          <a:xfrm>
            <a:off x="14935175" y="11464440"/>
            <a:ext cx="4653718" cy="936104"/>
          </a:xfrm>
          <a:prstGeom prst="rect">
            <a:avLst/>
          </a:prstGeom>
          <a:solidFill>
            <a:srgbClr val="C6F6F6"/>
          </a:solidFill>
          <a:ln w="25400">
            <a:solidFill>
              <a:srgbClr val="0070C0"/>
            </a:solidFill>
            <a:miter lim="800000"/>
            <a:headEnd/>
            <a:tailEnd/>
          </a:ln>
        </p:spPr>
        <p:txBody>
          <a:bodyPr rot="0" vert="horz" wrap="square" lIns="91440" tIns="45720" rIns="91440" bIns="45720" anchor="t" anchorCtr="0">
            <a:noAutofit/>
          </a:bodyPr>
          <a:lstStyle/>
          <a:p>
            <a:pPr algn="ctr"/>
            <a:r>
              <a:rPr lang="en-GB" sz="2600" dirty="0" smtClean="0"/>
              <a:t>Surgical interventions  </a:t>
            </a:r>
          </a:p>
          <a:p>
            <a:pPr algn="ctr"/>
            <a:r>
              <a:rPr lang="en-GB" sz="2600" dirty="0" smtClean="0"/>
              <a:t>(</a:t>
            </a:r>
            <a:r>
              <a:rPr lang="en-GB" sz="2600" dirty="0"/>
              <a:t>n=10)</a:t>
            </a:r>
          </a:p>
        </p:txBody>
      </p:sp>
      <p:sp>
        <p:nvSpPr>
          <p:cNvPr id="39" name="TextBox 38"/>
          <p:cNvSpPr txBox="1"/>
          <p:nvPr/>
        </p:nvSpPr>
        <p:spPr>
          <a:xfrm>
            <a:off x="109410" y="19946928"/>
            <a:ext cx="29886745" cy="1323439"/>
          </a:xfrm>
          <a:prstGeom prst="rect">
            <a:avLst/>
          </a:prstGeom>
          <a:noFill/>
          <a:ln w="0">
            <a:noFill/>
          </a:ln>
        </p:spPr>
        <p:txBody>
          <a:bodyPr wrap="square" rtlCol="0">
            <a:spAutoFit/>
          </a:bodyPr>
          <a:lstStyle/>
          <a:p>
            <a:r>
              <a:rPr lang="en-GB" sz="1600" b="1" dirty="0" smtClean="0"/>
              <a:t>Footnote: </a:t>
            </a:r>
            <a:r>
              <a:rPr lang="en-GB" sz="1600" dirty="0"/>
              <a:t>*The terms to describe weight loss interventions that incorporate psychological principles are used interchangeably in the literature (e.g. behaviour therapy, lifestyle modification, psychological treatment) but for the purposes of the current review they will be referred to as psychosocial interventions</a:t>
            </a:r>
            <a:r>
              <a:rPr lang="en-GB" sz="1600" dirty="0" smtClean="0"/>
              <a:t>.</a:t>
            </a:r>
            <a:endParaRPr lang="en-GB" sz="1600" b="1" dirty="0" smtClean="0"/>
          </a:p>
          <a:p>
            <a:r>
              <a:rPr lang="en-GB" sz="1600" b="1" dirty="0" smtClean="0"/>
              <a:t>References:</a:t>
            </a:r>
            <a:r>
              <a:rPr lang="en-GB" sz="1600" dirty="0" smtClean="0"/>
              <a:t> (</a:t>
            </a:r>
            <a:r>
              <a:rPr lang="en-GB" sz="1600" b="1" dirty="0" smtClean="0"/>
              <a:t>1) </a:t>
            </a:r>
            <a:r>
              <a:rPr lang="en-GB" sz="1600" dirty="0"/>
              <a:t>Buchwald, H., </a:t>
            </a:r>
            <a:r>
              <a:rPr lang="en-GB" sz="1600" dirty="0" err="1"/>
              <a:t>Avidor</a:t>
            </a:r>
            <a:r>
              <a:rPr lang="en-GB" sz="1600" dirty="0"/>
              <a:t>, Y., </a:t>
            </a:r>
            <a:r>
              <a:rPr lang="en-GB" sz="1600" dirty="0" err="1"/>
              <a:t>Braunwald</a:t>
            </a:r>
            <a:r>
              <a:rPr lang="en-GB" sz="1600" dirty="0"/>
              <a:t>, E., Jensen, M.D., </a:t>
            </a:r>
            <a:r>
              <a:rPr lang="en-GB" sz="1600" dirty="0" err="1"/>
              <a:t>Pories</a:t>
            </a:r>
            <a:r>
              <a:rPr lang="en-GB" sz="1600" dirty="0"/>
              <a:t>, W., </a:t>
            </a:r>
            <a:r>
              <a:rPr lang="en-GB" sz="1600" dirty="0" err="1"/>
              <a:t>Fahrbach</a:t>
            </a:r>
            <a:r>
              <a:rPr lang="en-GB" sz="1600" dirty="0"/>
              <a:t>, K. and </a:t>
            </a:r>
            <a:r>
              <a:rPr lang="en-GB" sz="1600" dirty="0" err="1"/>
              <a:t>Schoelles</a:t>
            </a:r>
            <a:r>
              <a:rPr lang="en-GB" sz="1600" dirty="0"/>
              <a:t>, K., 2004. Bariatric surgery: a systematic review and meta-analysis. </a:t>
            </a:r>
            <a:r>
              <a:rPr lang="en-GB" sz="1600" i="1" dirty="0"/>
              <a:t>Jama</a:t>
            </a:r>
            <a:r>
              <a:rPr lang="en-GB" sz="1600" dirty="0"/>
              <a:t>, </a:t>
            </a:r>
            <a:r>
              <a:rPr lang="en-GB" sz="1600" i="1" dirty="0"/>
              <a:t>292</a:t>
            </a:r>
            <a:r>
              <a:rPr lang="en-GB" sz="1600" dirty="0"/>
              <a:t>(14), </a:t>
            </a:r>
            <a:r>
              <a:rPr lang="en-GB" sz="1600" dirty="0" smtClean="0"/>
              <a:t>pp.1724-1737.</a:t>
            </a:r>
            <a:r>
              <a:rPr lang="en-GB" sz="1600" b="1" dirty="0" smtClean="0"/>
              <a:t>(2)</a:t>
            </a:r>
            <a:r>
              <a:rPr lang="en-GB" sz="1600" b="1" dirty="0"/>
              <a:t> </a:t>
            </a:r>
            <a:r>
              <a:rPr lang="en-GB" sz="1600" dirty="0"/>
              <a:t>National </a:t>
            </a:r>
            <a:r>
              <a:rPr lang="en-GB" sz="1600" dirty="0" smtClean="0"/>
              <a:t>Institute </a:t>
            </a:r>
            <a:r>
              <a:rPr lang="en-GB" sz="1600" dirty="0"/>
              <a:t>of Health and Clinical Excellence (2014). Managing overweight and obesity in adults-lifestyle weight management </a:t>
            </a:r>
            <a:r>
              <a:rPr lang="en-GB" sz="1600" dirty="0" smtClean="0"/>
              <a:t>services. </a:t>
            </a:r>
            <a:r>
              <a:rPr lang="en-GB" sz="1600" b="1" dirty="0" smtClean="0"/>
              <a:t>(3) </a:t>
            </a:r>
            <a:r>
              <a:rPr lang="en-GB" sz="1600" dirty="0" err="1"/>
              <a:t>Sarwer</a:t>
            </a:r>
            <a:r>
              <a:rPr lang="en-GB" sz="1600" dirty="0"/>
              <a:t>, D.B., Thompson, J.K. and Cash, T.F., 2005. Body image and obesity in adulthood. </a:t>
            </a:r>
            <a:r>
              <a:rPr lang="en-GB" sz="1600" i="1" dirty="0"/>
              <a:t>Psychiatric Clinics</a:t>
            </a:r>
            <a:r>
              <a:rPr lang="en-GB" sz="1600" dirty="0"/>
              <a:t>, </a:t>
            </a:r>
            <a:r>
              <a:rPr lang="en-GB" sz="1600" i="1" dirty="0"/>
              <a:t>28</a:t>
            </a:r>
            <a:r>
              <a:rPr lang="en-GB" sz="1600" dirty="0"/>
              <a:t>(1), pp.69-87 </a:t>
            </a:r>
            <a:r>
              <a:rPr lang="en-GB" sz="1600" b="1" dirty="0" smtClean="0"/>
              <a:t>(4) </a:t>
            </a:r>
            <a:r>
              <a:rPr lang="en-GB" sz="1600" dirty="0" err="1" smtClean="0"/>
              <a:t>Karlsson</a:t>
            </a:r>
            <a:r>
              <a:rPr lang="en-GB" sz="1600" dirty="0"/>
              <a:t>, J., Taft, C., </a:t>
            </a:r>
            <a:r>
              <a:rPr lang="en-GB" sz="1600" dirty="0" err="1"/>
              <a:t>Rydén</a:t>
            </a:r>
            <a:r>
              <a:rPr lang="en-GB" sz="1600" dirty="0"/>
              <a:t>, A., </a:t>
            </a:r>
            <a:r>
              <a:rPr lang="en-GB" sz="1600" dirty="0" err="1"/>
              <a:t>Sjöström</a:t>
            </a:r>
            <a:r>
              <a:rPr lang="en-GB" sz="1600" dirty="0"/>
              <a:t>, L. and Sullivan, M., 2007. Ten-year trends in health-related quality of life after surgical and conventional treatment for severe obesity: the SOS intervention study. </a:t>
            </a:r>
            <a:r>
              <a:rPr lang="en-GB" sz="1600" i="1" dirty="0"/>
              <a:t>International journal of obesity</a:t>
            </a:r>
            <a:r>
              <a:rPr lang="en-GB" sz="1600" dirty="0"/>
              <a:t>, </a:t>
            </a:r>
            <a:r>
              <a:rPr lang="en-GB" sz="1600" i="1" dirty="0"/>
              <a:t>31</a:t>
            </a:r>
            <a:r>
              <a:rPr lang="en-GB" sz="1600" dirty="0"/>
              <a:t>(8), </a:t>
            </a:r>
            <a:r>
              <a:rPr lang="en-GB" sz="1600" dirty="0" smtClean="0"/>
              <a:t>pp.1248-1261. </a:t>
            </a:r>
            <a:r>
              <a:rPr lang="en-GB" sz="1600" b="1" dirty="0" smtClean="0"/>
              <a:t>(5) </a:t>
            </a:r>
            <a:r>
              <a:rPr lang="en-GB" sz="1600" dirty="0" err="1" smtClean="0"/>
              <a:t>Wadden</a:t>
            </a:r>
            <a:r>
              <a:rPr lang="en-GB" sz="1600" dirty="0"/>
              <a:t>, T.A. and Foster, G.D., 2000. </a:t>
            </a:r>
            <a:r>
              <a:rPr lang="en-GB" sz="1600" dirty="0" err="1"/>
              <a:t>Behavioral</a:t>
            </a:r>
            <a:r>
              <a:rPr lang="en-GB" sz="1600" dirty="0"/>
              <a:t> treatment of obesity. </a:t>
            </a:r>
            <a:r>
              <a:rPr lang="en-GB" sz="1600" i="1" dirty="0"/>
              <a:t>Medical Clinics of North America</a:t>
            </a:r>
            <a:r>
              <a:rPr lang="en-GB" sz="1600" dirty="0"/>
              <a:t>, </a:t>
            </a:r>
            <a:r>
              <a:rPr lang="en-GB" sz="1600" i="1" dirty="0"/>
              <a:t>84</a:t>
            </a:r>
            <a:r>
              <a:rPr lang="en-GB" sz="1600" dirty="0"/>
              <a:t>(2), </a:t>
            </a:r>
            <a:r>
              <a:rPr lang="en-GB" sz="1600" dirty="0" smtClean="0"/>
              <a:t>pp.441-461. </a:t>
            </a:r>
            <a:r>
              <a:rPr lang="en-GB" sz="1600" b="1" dirty="0" smtClean="0"/>
              <a:t>(6) </a:t>
            </a:r>
            <a:r>
              <a:rPr lang="en-GB" sz="1600" dirty="0" smtClean="0"/>
              <a:t>Bond</a:t>
            </a:r>
            <a:r>
              <a:rPr lang="en-GB" sz="1600" dirty="0"/>
              <a:t>, D.S., Phelan, S., </a:t>
            </a:r>
            <a:r>
              <a:rPr lang="en-GB" sz="1600" dirty="0" err="1"/>
              <a:t>Leahey</a:t>
            </a:r>
            <a:r>
              <a:rPr lang="en-GB" sz="1600" dirty="0"/>
              <a:t>, T.M., Hill, J.O. and Wing, R.R., 2009. Weight-loss maintenance in successful weight losers: surgical vs non-surgical methods. </a:t>
            </a:r>
            <a:r>
              <a:rPr lang="en-GB" sz="1600" i="1" dirty="0"/>
              <a:t>International Journal of Obesity</a:t>
            </a:r>
            <a:r>
              <a:rPr lang="en-GB" sz="1600" dirty="0"/>
              <a:t>, </a:t>
            </a:r>
            <a:r>
              <a:rPr lang="en-GB" sz="1600" i="1" dirty="0"/>
              <a:t>33</a:t>
            </a:r>
            <a:r>
              <a:rPr lang="en-GB" sz="1600" dirty="0"/>
              <a:t>(1), </a:t>
            </a:r>
            <a:r>
              <a:rPr lang="en-GB" sz="1600" dirty="0" smtClean="0"/>
              <a:t>pp.173-180 .</a:t>
            </a:r>
            <a:r>
              <a:rPr lang="en-GB" sz="1600" b="1" dirty="0" smtClean="0"/>
              <a:t>(7) </a:t>
            </a:r>
            <a:r>
              <a:rPr lang="en-GB" sz="1600" dirty="0" err="1" smtClean="0"/>
              <a:t>Kinzl</a:t>
            </a:r>
            <a:r>
              <a:rPr lang="en-GB" sz="1600" dirty="0"/>
              <a:t>, J.F., </a:t>
            </a:r>
            <a:r>
              <a:rPr lang="en-GB" sz="1600" dirty="0" err="1"/>
              <a:t>Traweger</a:t>
            </a:r>
            <a:r>
              <a:rPr lang="en-GB" sz="1600" dirty="0"/>
              <a:t>, C., </a:t>
            </a:r>
            <a:r>
              <a:rPr lang="en-GB" sz="1600" dirty="0" err="1"/>
              <a:t>Trefalt</a:t>
            </a:r>
            <a:r>
              <a:rPr lang="en-GB" sz="1600" dirty="0"/>
              <a:t>, E. and </a:t>
            </a:r>
            <a:r>
              <a:rPr lang="en-GB" sz="1600" dirty="0" err="1"/>
              <a:t>Biebl</a:t>
            </a:r>
            <a:r>
              <a:rPr lang="en-GB" sz="1600" dirty="0"/>
              <a:t>, W., 2003. Psychosocial consequences of weight loss following gastric banding for morbid obesity. </a:t>
            </a:r>
            <a:r>
              <a:rPr lang="en-GB" sz="1600" i="1" dirty="0"/>
              <a:t>Obesity surgery</a:t>
            </a:r>
            <a:r>
              <a:rPr lang="en-GB" sz="1600" dirty="0"/>
              <a:t>, </a:t>
            </a:r>
            <a:r>
              <a:rPr lang="en-GB" sz="1600" i="1" dirty="0"/>
              <a:t>13</a:t>
            </a:r>
            <a:r>
              <a:rPr lang="en-GB" sz="1600" dirty="0"/>
              <a:t>(1), pp.105-110</a:t>
            </a:r>
            <a:r>
              <a:rPr lang="en-GB" sz="1600" dirty="0" smtClean="0"/>
              <a:t>.</a:t>
            </a:r>
            <a:endParaRPr lang="en-GB" sz="1600" dirty="0"/>
          </a:p>
        </p:txBody>
      </p:sp>
      <p:sp>
        <p:nvSpPr>
          <p:cNvPr id="40" name="TextBox 39"/>
          <p:cNvSpPr txBox="1"/>
          <p:nvPr/>
        </p:nvSpPr>
        <p:spPr>
          <a:xfrm>
            <a:off x="228020" y="10241673"/>
            <a:ext cx="9648791" cy="5663089"/>
          </a:xfrm>
          <a:prstGeom prst="rect">
            <a:avLst/>
          </a:prstGeom>
          <a:solidFill>
            <a:srgbClr val="C6F6F6">
              <a:alpha val="87000"/>
            </a:srgbClr>
          </a:solidFill>
          <a:ln w="76200">
            <a:solidFill>
              <a:srgbClr val="009999"/>
            </a:solidFill>
          </a:ln>
        </p:spPr>
        <p:txBody>
          <a:bodyPr wrap="square" rtlCol="0">
            <a:spAutoFit/>
          </a:bodyPr>
          <a:lstStyle/>
          <a:p>
            <a:pPr algn="ctr"/>
            <a:r>
              <a:rPr lang="en-GB" sz="3200" b="1" dirty="0" smtClean="0">
                <a:solidFill>
                  <a:srgbClr val="D000D0"/>
                </a:solidFill>
              </a:rPr>
              <a:t>Methods</a:t>
            </a:r>
          </a:p>
          <a:p>
            <a:r>
              <a:rPr lang="en-GB" sz="3000" b="1" dirty="0" smtClean="0">
                <a:solidFill>
                  <a:srgbClr val="D000D0"/>
                </a:solidFill>
              </a:rPr>
              <a:t>Data Source: </a:t>
            </a:r>
            <a:r>
              <a:rPr lang="en-GB" sz="3000" dirty="0" err="1"/>
              <a:t>PsycINFO</a:t>
            </a:r>
            <a:r>
              <a:rPr lang="en-GB" sz="3000" dirty="0"/>
              <a:t>, CINAHL, </a:t>
            </a:r>
            <a:r>
              <a:rPr lang="en-GB" sz="3000" dirty="0" err="1"/>
              <a:t>Psycharticles</a:t>
            </a:r>
            <a:r>
              <a:rPr lang="en-GB" sz="3000" dirty="0"/>
              <a:t>, ERIC, </a:t>
            </a:r>
            <a:r>
              <a:rPr lang="en-GB" sz="3000" dirty="0" smtClean="0"/>
              <a:t>MEDLINE, EMBASE and hand searching (1995-2015)</a:t>
            </a:r>
          </a:p>
          <a:p>
            <a:r>
              <a:rPr lang="en-GB" sz="3000" b="1" dirty="0" smtClean="0">
                <a:solidFill>
                  <a:srgbClr val="D000D0"/>
                </a:solidFill>
              </a:rPr>
              <a:t>Design: </a:t>
            </a:r>
            <a:r>
              <a:rPr lang="en-GB" sz="3000" dirty="0" smtClean="0"/>
              <a:t>Systematic review, calculation of Hedges G effect sizes with a narrative synthesis</a:t>
            </a:r>
          </a:p>
          <a:p>
            <a:r>
              <a:rPr lang="en-GB" sz="3000" b="1" dirty="0" smtClean="0">
                <a:solidFill>
                  <a:srgbClr val="D000D0"/>
                </a:solidFill>
              </a:rPr>
              <a:t>Study selection</a:t>
            </a:r>
            <a:r>
              <a:rPr lang="en-GB" sz="3000" b="1" dirty="0" smtClean="0"/>
              <a:t>: </a:t>
            </a:r>
            <a:r>
              <a:rPr lang="en-GB" sz="3000" dirty="0"/>
              <a:t>papers that </a:t>
            </a:r>
            <a:r>
              <a:rPr lang="en-GB" sz="3000" dirty="0" smtClean="0"/>
              <a:t>included overweight or obese adults (BMI&gt;25), at </a:t>
            </a:r>
            <a:r>
              <a:rPr lang="en-GB" sz="3000" dirty="0"/>
              <a:t>least one psychosocial or surgical intervention arm and </a:t>
            </a:r>
            <a:r>
              <a:rPr lang="en-GB" sz="3000" dirty="0" smtClean="0"/>
              <a:t>provided pre and post </a:t>
            </a:r>
            <a:r>
              <a:rPr lang="en-GB" sz="3000" dirty="0"/>
              <a:t>intervention data on </a:t>
            </a:r>
            <a:r>
              <a:rPr lang="en-GB" sz="3000" dirty="0" smtClean="0"/>
              <a:t>BI and WL.</a:t>
            </a:r>
          </a:p>
          <a:p>
            <a:r>
              <a:rPr lang="en-GB" sz="3000" b="1" dirty="0" smtClean="0">
                <a:solidFill>
                  <a:srgbClr val="D000D0"/>
                </a:solidFill>
              </a:rPr>
              <a:t>Study quality</a:t>
            </a:r>
            <a:r>
              <a:rPr lang="en-GB" sz="3000" b="1" dirty="0" smtClean="0"/>
              <a:t>:  </a:t>
            </a:r>
            <a:r>
              <a:rPr lang="en-GB" sz="3000" dirty="0" smtClean="0"/>
              <a:t>assessed </a:t>
            </a:r>
            <a:r>
              <a:rPr lang="en-GB" sz="3000" dirty="0"/>
              <a:t>using the Effective Public Health Project (EPHPP</a:t>
            </a:r>
            <a:r>
              <a:rPr lang="en-GB" sz="3000" dirty="0" smtClean="0"/>
              <a:t>) tool </a:t>
            </a:r>
            <a:r>
              <a:rPr lang="en-US" sz="3000" dirty="0" smtClean="0"/>
              <a:t>developed to </a:t>
            </a:r>
            <a:r>
              <a:rPr lang="en-US" sz="3000" dirty="0"/>
              <a:t>evaluate the study design of RCTs, </a:t>
            </a:r>
            <a:r>
              <a:rPr lang="en-US" sz="3000" dirty="0" smtClean="0"/>
              <a:t>non-</a:t>
            </a:r>
            <a:r>
              <a:rPr lang="en-US" sz="3000" dirty="0" err="1" smtClean="0"/>
              <a:t>randomised</a:t>
            </a:r>
            <a:r>
              <a:rPr lang="en-US" sz="3000" dirty="0"/>
              <a:t> </a:t>
            </a:r>
            <a:r>
              <a:rPr lang="en-US" sz="3000" dirty="0" smtClean="0"/>
              <a:t>trials and pre </a:t>
            </a:r>
            <a:r>
              <a:rPr lang="en-US" sz="3000" dirty="0"/>
              <a:t>to </a:t>
            </a:r>
            <a:r>
              <a:rPr lang="en-US" sz="3000" dirty="0" smtClean="0"/>
              <a:t>post studies</a:t>
            </a:r>
            <a:endParaRPr lang="en-GB" sz="3000" dirty="0" smtClean="0"/>
          </a:p>
        </p:txBody>
      </p:sp>
      <p:cxnSp>
        <p:nvCxnSpPr>
          <p:cNvPr id="42" name="Straight Arrow Connector 41"/>
          <p:cNvCxnSpPr/>
          <p:nvPr/>
        </p:nvCxnSpPr>
        <p:spPr>
          <a:xfrm>
            <a:off x="12091454" y="5677224"/>
            <a:ext cx="0" cy="1082843"/>
          </a:xfrm>
          <a:prstGeom prst="straightConnector1">
            <a:avLst/>
          </a:prstGeom>
          <a:ln w="41275" cmpd="sng">
            <a:solidFill>
              <a:srgbClr val="B66DED"/>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2091454" y="8219233"/>
            <a:ext cx="0" cy="1944491"/>
          </a:xfrm>
          <a:prstGeom prst="straightConnector1">
            <a:avLst/>
          </a:prstGeom>
          <a:ln w="41275" cmpd="sng">
            <a:solidFill>
              <a:srgbClr val="B66DED"/>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3245745" y="7578676"/>
            <a:ext cx="700741" cy="0"/>
          </a:xfrm>
          <a:prstGeom prst="straightConnector1">
            <a:avLst/>
          </a:prstGeom>
          <a:ln w="41275" cmpd="sng">
            <a:solidFill>
              <a:srgbClr val="B66DED"/>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2013046" y="4167810"/>
            <a:ext cx="0" cy="522572"/>
          </a:xfrm>
          <a:prstGeom prst="straightConnector1">
            <a:avLst/>
          </a:prstGeom>
          <a:ln w="41275" cmpd="sng">
            <a:solidFill>
              <a:srgbClr val="B66DED"/>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5541158" y="5626496"/>
            <a:ext cx="851129" cy="0"/>
          </a:xfrm>
          <a:prstGeom prst="straightConnector1">
            <a:avLst/>
          </a:prstGeom>
          <a:ln w="41275" cmpd="sng">
            <a:solidFill>
              <a:srgbClr val="B66DED"/>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5422510" y="4266836"/>
            <a:ext cx="0" cy="470765"/>
          </a:xfrm>
          <a:prstGeom prst="straightConnector1">
            <a:avLst/>
          </a:prstGeom>
          <a:ln w="41275" cmpd="sng">
            <a:solidFill>
              <a:srgbClr val="B66DED"/>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17229574" y="10847690"/>
            <a:ext cx="0" cy="601544"/>
          </a:xfrm>
          <a:prstGeom prst="straightConnector1">
            <a:avLst/>
          </a:prstGeom>
          <a:ln w="41275" cmpd="sng">
            <a:solidFill>
              <a:srgbClr val="B66DED"/>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79" name="Chart 78"/>
          <p:cNvGraphicFramePr>
            <a:graphicFrameLocks/>
          </p:cNvGraphicFramePr>
          <p:nvPr>
            <p:extLst>
              <p:ext uri="{D42A27DB-BD31-4B8C-83A1-F6EECF244321}">
                <p14:modId xmlns:p14="http://schemas.microsoft.com/office/powerpoint/2010/main" val="3730006624"/>
              </p:ext>
            </p:extLst>
          </p:nvPr>
        </p:nvGraphicFramePr>
        <p:xfrm>
          <a:off x="10462103" y="13545680"/>
          <a:ext cx="9498780" cy="5748735"/>
        </p:xfrm>
        <a:graphic>
          <a:graphicData uri="http://schemas.openxmlformats.org/drawingml/2006/chart">
            <c:chart xmlns:c="http://schemas.openxmlformats.org/drawingml/2006/chart" xmlns:r="http://schemas.openxmlformats.org/officeDocument/2006/relationships" r:id="rId3"/>
          </a:graphicData>
        </a:graphic>
      </p:graphicFrame>
      <p:pic>
        <p:nvPicPr>
          <p:cNvPr id="37" name="Picture 36" descr="C:\Users\c-hamlet\AppData\Local\Microsoft\Windows\Temporary Internet Files\Content.Outlook\WOG8SL79\uwe logo 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54980" y="312110"/>
            <a:ext cx="3514278" cy="138042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S:\HLS\Groups\CAR\Useful logos\CAR logo\For word docs (jpeg)\CAR_red_JPEG.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067" y="312109"/>
            <a:ext cx="1440000" cy="1440000"/>
          </a:xfrm>
          <a:prstGeom prst="rect">
            <a:avLst/>
          </a:prstGeom>
          <a:noFill/>
          <a:ln>
            <a:noFill/>
          </a:ln>
        </p:spPr>
      </p:pic>
      <p:pic>
        <p:nvPicPr>
          <p:cNvPr id="1026" name="Picture 2" descr="http://naturetherapies.com.au/wp-content/uploads/2013/06/Scales1.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2594" y="16093777"/>
            <a:ext cx="6433435" cy="3531956"/>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Arrow Connector 40"/>
          <p:cNvCxnSpPr/>
          <p:nvPr/>
        </p:nvCxnSpPr>
        <p:spPr>
          <a:xfrm>
            <a:off x="12091454" y="10847690"/>
            <a:ext cx="0" cy="601544"/>
          </a:xfrm>
          <a:prstGeom prst="straightConnector1">
            <a:avLst/>
          </a:prstGeom>
          <a:ln w="41275" cmpd="sng">
            <a:solidFill>
              <a:srgbClr val="B66DED"/>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416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gt;&lt;object type=&quot;8&quot; unique_id=&quot;1000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803</TotalTime>
  <Words>1087</Words>
  <Application>Microsoft Office PowerPoint</Application>
  <PresentationFormat>Custom</PresentationFormat>
  <Paragraphs>69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the West of England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Hamlet</dc:creator>
  <cp:lastModifiedBy>Jane Meyrick</cp:lastModifiedBy>
  <cp:revision>65</cp:revision>
  <cp:lastPrinted>2016-06-06T09:06:50Z</cp:lastPrinted>
  <dcterms:created xsi:type="dcterms:W3CDTF">2016-05-25T08:27:52Z</dcterms:created>
  <dcterms:modified xsi:type="dcterms:W3CDTF">2016-06-06T09:07:15Z</dcterms:modified>
</cp:coreProperties>
</file>