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25"/>
  </p:notesMasterIdLst>
  <p:handoutMasterIdLst>
    <p:handoutMasterId r:id="rId26"/>
  </p:handoutMasterIdLst>
  <p:sldIdLst>
    <p:sldId id="256" r:id="rId2"/>
    <p:sldId id="276" r:id="rId3"/>
    <p:sldId id="280" r:id="rId4"/>
    <p:sldId id="277" r:id="rId5"/>
    <p:sldId id="278" r:id="rId6"/>
    <p:sldId id="281" r:id="rId7"/>
    <p:sldId id="282" r:id="rId8"/>
    <p:sldId id="284" r:id="rId9"/>
    <p:sldId id="291" r:id="rId10"/>
    <p:sldId id="283" r:id="rId11"/>
    <p:sldId id="285" r:id="rId12"/>
    <p:sldId id="286" r:id="rId13"/>
    <p:sldId id="293" r:id="rId14"/>
    <p:sldId id="287" r:id="rId15"/>
    <p:sldId id="274" r:id="rId16"/>
    <p:sldId id="273" r:id="rId17"/>
    <p:sldId id="289" r:id="rId18"/>
    <p:sldId id="294" r:id="rId19"/>
    <p:sldId id="292" r:id="rId20"/>
    <p:sldId id="295" r:id="rId21"/>
    <p:sldId id="290" r:id="rId22"/>
    <p:sldId id="288" r:id="rId23"/>
    <p:sldId id="271" r:id="rId24"/>
  </p:sldIdLst>
  <p:sldSz cx="12192000" cy="6858000"/>
  <p:notesSz cx="6875463" cy="100028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053" autoAdjust="0"/>
    <p:restoredTop sz="94660"/>
  </p:normalViewPr>
  <p:slideViewPr>
    <p:cSldViewPr snapToGrid="0">
      <p:cViewPr varScale="1">
        <p:scale>
          <a:sx n="85" d="100"/>
          <a:sy n="85" d="100"/>
        </p:scale>
        <p:origin x="822" y="90"/>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9367" cy="501879"/>
          </a:xfrm>
          <a:prstGeom prst="rect">
            <a:avLst/>
          </a:prstGeom>
        </p:spPr>
        <p:txBody>
          <a:bodyPr vert="horz" lIns="96442" tIns="48221" rIns="96442" bIns="48221" rtlCol="0"/>
          <a:lstStyle>
            <a:lvl1pPr algn="l">
              <a:defRPr sz="1300"/>
            </a:lvl1pPr>
          </a:lstStyle>
          <a:p>
            <a:endParaRPr lang="en-GB"/>
          </a:p>
        </p:txBody>
      </p:sp>
      <p:sp>
        <p:nvSpPr>
          <p:cNvPr id="3" name="Date Placeholder 2"/>
          <p:cNvSpPr>
            <a:spLocks noGrp="1"/>
          </p:cNvSpPr>
          <p:nvPr>
            <p:ph type="dt" sz="quarter" idx="1"/>
          </p:nvPr>
        </p:nvSpPr>
        <p:spPr>
          <a:xfrm>
            <a:off x="3894505" y="0"/>
            <a:ext cx="2979367" cy="501879"/>
          </a:xfrm>
          <a:prstGeom prst="rect">
            <a:avLst/>
          </a:prstGeom>
        </p:spPr>
        <p:txBody>
          <a:bodyPr vert="horz" lIns="96442" tIns="48221" rIns="96442" bIns="48221" rtlCol="0"/>
          <a:lstStyle>
            <a:lvl1pPr algn="r">
              <a:defRPr sz="1300"/>
            </a:lvl1pPr>
          </a:lstStyle>
          <a:p>
            <a:fld id="{CB5798BF-5632-458B-9307-339FE6919DAA}" type="datetimeFigureOut">
              <a:rPr lang="en-GB" smtClean="0"/>
              <a:t>18/03/2016</a:t>
            </a:fld>
            <a:endParaRPr lang="en-GB"/>
          </a:p>
        </p:txBody>
      </p:sp>
      <p:sp>
        <p:nvSpPr>
          <p:cNvPr id="4" name="Footer Placeholder 3"/>
          <p:cNvSpPr>
            <a:spLocks noGrp="1"/>
          </p:cNvSpPr>
          <p:nvPr>
            <p:ph type="ftr" sz="quarter" idx="2"/>
          </p:nvPr>
        </p:nvSpPr>
        <p:spPr>
          <a:xfrm>
            <a:off x="0" y="9500961"/>
            <a:ext cx="2979367" cy="501878"/>
          </a:xfrm>
          <a:prstGeom prst="rect">
            <a:avLst/>
          </a:prstGeom>
        </p:spPr>
        <p:txBody>
          <a:bodyPr vert="horz" lIns="96442" tIns="48221" rIns="96442" bIns="48221" rtlCol="0" anchor="b"/>
          <a:lstStyle>
            <a:lvl1pPr algn="l">
              <a:defRPr sz="1300"/>
            </a:lvl1pPr>
          </a:lstStyle>
          <a:p>
            <a:endParaRPr lang="en-GB"/>
          </a:p>
        </p:txBody>
      </p:sp>
      <p:sp>
        <p:nvSpPr>
          <p:cNvPr id="5" name="Slide Number Placeholder 4"/>
          <p:cNvSpPr>
            <a:spLocks noGrp="1"/>
          </p:cNvSpPr>
          <p:nvPr>
            <p:ph type="sldNum" sz="quarter" idx="3"/>
          </p:nvPr>
        </p:nvSpPr>
        <p:spPr>
          <a:xfrm>
            <a:off x="3894505" y="9500961"/>
            <a:ext cx="2979367" cy="501878"/>
          </a:xfrm>
          <a:prstGeom prst="rect">
            <a:avLst/>
          </a:prstGeom>
        </p:spPr>
        <p:txBody>
          <a:bodyPr vert="horz" lIns="96442" tIns="48221" rIns="96442" bIns="48221" rtlCol="0" anchor="b"/>
          <a:lstStyle>
            <a:lvl1pPr algn="r">
              <a:defRPr sz="1300"/>
            </a:lvl1pPr>
          </a:lstStyle>
          <a:p>
            <a:fld id="{890B9837-FE39-401D-844D-69E4E359F002}" type="slidenum">
              <a:rPr lang="en-GB" smtClean="0"/>
              <a:t>‹#›</a:t>
            </a:fld>
            <a:endParaRPr lang="en-GB"/>
          </a:p>
        </p:txBody>
      </p:sp>
    </p:spTree>
    <p:extLst>
      <p:ext uri="{BB962C8B-B14F-4D97-AF65-F5344CB8AC3E}">
        <p14:creationId xmlns:p14="http://schemas.microsoft.com/office/powerpoint/2010/main" val="310224326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9367" cy="501879"/>
          </a:xfrm>
          <a:prstGeom prst="rect">
            <a:avLst/>
          </a:prstGeom>
        </p:spPr>
        <p:txBody>
          <a:bodyPr vert="horz" lIns="96442" tIns="48221" rIns="96442" bIns="48221" rtlCol="0"/>
          <a:lstStyle>
            <a:lvl1pPr algn="l">
              <a:defRPr sz="1300"/>
            </a:lvl1pPr>
          </a:lstStyle>
          <a:p>
            <a:endParaRPr lang="en-GB"/>
          </a:p>
        </p:txBody>
      </p:sp>
      <p:sp>
        <p:nvSpPr>
          <p:cNvPr id="3" name="Date Placeholder 2"/>
          <p:cNvSpPr>
            <a:spLocks noGrp="1"/>
          </p:cNvSpPr>
          <p:nvPr>
            <p:ph type="dt" idx="1"/>
          </p:nvPr>
        </p:nvSpPr>
        <p:spPr>
          <a:xfrm>
            <a:off x="3894505" y="0"/>
            <a:ext cx="2979367" cy="501879"/>
          </a:xfrm>
          <a:prstGeom prst="rect">
            <a:avLst/>
          </a:prstGeom>
        </p:spPr>
        <p:txBody>
          <a:bodyPr vert="horz" lIns="96442" tIns="48221" rIns="96442" bIns="48221" rtlCol="0"/>
          <a:lstStyle>
            <a:lvl1pPr algn="r">
              <a:defRPr sz="1300"/>
            </a:lvl1pPr>
          </a:lstStyle>
          <a:p>
            <a:fld id="{1AB3A431-0408-4EAD-A7B1-79AC6223CBC4}" type="datetimeFigureOut">
              <a:rPr lang="en-GB" smtClean="0"/>
              <a:t>18/03/2016</a:t>
            </a:fld>
            <a:endParaRPr lang="en-GB"/>
          </a:p>
        </p:txBody>
      </p:sp>
      <p:sp>
        <p:nvSpPr>
          <p:cNvPr id="4" name="Slide Image Placeholder 3"/>
          <p:cNvSpPr>
            <a:spLocks noGrp="1" noRot="1" noChangeAspect="1"/>
          </p:cNvSpPr>
          <p:nvPr>
            <p:ph type="sldImg" idx="2"/>
          </p:nvPr>
        </p:nvSpPr>
        <p:spPr>
          <a:xfrm>
            <a:off x="438150" y="1250950"/>
            <a:ext cx="5999163" cy="3375025"/>
          </a:xfrm>
          <a:prstGeom prst="rect">
            <a:avLst/>
          </a:prstGeom>
          <a:noFill/>
          <a:ln w="12700">
            <a:solidFill>
              <a:prstClr val="black"/>
            </a:solidFill>
          </a:ln>
        </p:spPr>
        <p:txBody>
          <a:bodyPr vert="horz" lIns="96442" tIns="48221" rIns="96442" bIns="48221" rtlCol="0" anchor="ctr"/>
          <a:lstStyle/>
          <a:p>
            <a:endParaRPr lang="en-GB"/>
          </a:p>
        </p:txBody>
      </p:sp>
      <p:sp>
        <p:nvSpPr>
          <p:cNvPr id="5" name="Notes Placeholder 4"/>
          <p:cNvSpPr>
            <a:spLocks noGrp="1"/>
          </p:cNvSpPr>
          <p:nvPr>
            <p:ph type="body" sz="quarter" idx="3"/>
          </p:nvPr>
        </p:nvSpPr>
        <p:spPr>
          <a:xfrm>
            <a:off x="687547" y="4813866"/>
            <a:ext cx="5500370" cy="3938617"/>
          </a:xfrm>
          <a:prstGeom prst="rect">
            <a:avLst/>
          </a:prstGeom>
        </p:spPr>
        <p:txBody>
          <a:bodyPr vert="horz" lIns="96442" tIns="48221" rIns="96442" bIns="4822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500961"/>
            <a:ext cx="2979367" cy="501878"/>
          </a:xfrm>
          <a:prstGeom prst="rect">
            <a:avLst/>
          </a:prstGeom>
        </p:spPr>
        <p:txBody>
          <a:bodyPr vert="horz" lIns="96442" tIns="48221" rIns="96442" bIns="48221" rtlCol="0" anchor="b"/>
          <a:lstStyle>
            <a:lvl1pPr algn="l">
              <a:defRPr sz="1300"/>
            </a:lvl1pPr>
          </a:lstStyle>
          <a:p>
            <a:endParaRPr lang="en-GB"/>
          </a:p>
        </p:txBody>
      </p:sp>
      <p:sp>
        <p:nvSpPr>
          <p:cNvPr id="7" name="Slide Number Placeholder 6"/>
          <p:cNvSpPr>
            <a:spLocks noGrp="1"/>
          </p:cNvSpPr>
          <p:nvPr>
            <p:ph type="sldNum" sz="quarter" idx="5"/>
          </p:nvPr>
        </p:nvSpPr>
        <p:spPr>
          <a:xfrm>
            <a:off x="3894505" y="9500961"/>
            <a:ext cx="2979367" cy="501878"/>
          </a:xfrm>
          <a:prstGeom prst="rect">
            <a:avLst/>
          </a:prstGeom>
        </p:spPr>
        <p:txBody>
          <a:bodyPr vert="horz" lIns="96442" tIns="48221" rIns="96442" bIns="48221" rtlCol="0" anchor="b"/>
          <a:lstStyle>
            <a:lvl1pPr algn="r">
              <a:defRPr sz="1300"/>
            </a:lvl1pPr>
          </a:lstStyle>
          <a:p>
            <a:fld id="{71577468-6F8E-4899-B479-31EDC4C2E0B7}" type="slidenum">
              <a:rPr lang="en-GB" smtClean="0"/>
              <a:t>‹#›</a:t>
            </a:fld>
            <a:endParaRPr lang="en-GB"/>
          </a:p>
        </p:txBody>
      </p:sp>
    </p:spTree>
    <p:extLst>
      <p:ext uri="{BB962C8B-B14F-4D97-AF65-F5344CB8AC3E}">
        <p14:creationId xmlns:p14="http://schemas.microsoft.com/office/powerpoint/2010/main" val="26531347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AD6194FD-32BC-4A0F-AE1E-7F0D535AD526}" type="datetimeFigureOut">
              <a:rPr lang="en-GB" smtClean="0"/>
              <a:t>18/03/2016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912018A-CCD9-4E22-B063-D719E3FDE89B}" type="slidenum">
              <a:rPr lang="en-GB" smtClean="0"/>
              <a:t>‹#›</a:t>
            </a:fld>
            <a:endParaRPr lang="en-GB"/>
          </a:p>
        </p:txBody>
      </p:sp>
    </p:spTree>
    <p:extLst>
      <p:ext uri="{BB962C8B-B14F-4D97-AF65-F5344CB8AC3E}">
        <p14:creationId xmlns:p14="http://schemas.microsoft.com/office/powerpoint/2010/main" val="26766235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D6194FD-32BC-4A0F-AE1E-7F0D535AD526}" type="datetimeFigureOut">
              <a:rPr lang="en-GB" smtClean="0"/>
              <a:t>18/03/2016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912018A-CCD9-4E22-B063-D719E3FDE89B}" type="slidenum">
              <a:rPr lang="en-GB" smtClean="0"/>
              <a:t>‹#›</a:t>
            </a:fld>
            <a:endParaRPr lang="en-GB"/>
          </a:p>
        </p:txBody>
      </p:sp>
    </p:spTree>
    <p:extLst>
      <p:ext uri="{BB962C8B-B14F-4D97-AF65-F5344CB8AC3E}">
        <p14:creationId xmlns:p14="http://schemas.microsoft.com/office/powerpoint/2010/main" val="20024276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D6194FD-32BC-4A0F-AE1E-7F0D535AD526}" type="datetimeFigureOut">
              <a:rPr lang="en-GB" smtClean="0"/>
              <a:t>18/03/2016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912018A-CCD9-4E22-B063-D719E3FDE89B}" type="slidenum">
              <a:rPr lang="en-GB" smtClean="0"/>
              <a:t>‹#›</a:t>
            </a:fld>
            <a:endParaRPr lang="en-GB"/>
          </a:p>
        </p:txBody>
      </p:sp>
    </p:spTree>
    <p:extLst>
      <p:ext uri="{BB962C8B-B14F-4D97-AF65-F5344CB8AC3E}">
        <p14:creationId xmlns:p14="http://schemas.microsoft.com/office/powerpoint/2010/main" val="15009181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D6194FD-32BC-4A0F-AE1E-7F0D535AD526}" type="datetimeFigureOut">
              <a:rPr lang="en-GB" smtClean="0"/>
              <a:t>18/03/2016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912018A-CCD9-4E22-B063-D719E3FDE89B}" type="slidenum">
              <a:rPr lang="en-GB" smtClean="0"/>
              <a:t>‹#›</a:t>
            </a:fld>
            <a:endParaRPr lang="en-GB"/>
          </a:p>
        </p:txBody>
      </p:sp>
    </p:spTree>
    <p:extLst>
      <p:ext uri="{BB962C8B-B14F-4D97-AF65-F5344CB8AC3E}">
        <p14:creationId xmlns:p14="http://schemas.microsoft.com/office/powerpoint/2010/main" val="2436632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D6194FD-32BC-4A0F-AE1E-7F0D535AD526}" type="datetimeFigureOut">
              <a:rPr lang="en-GB" smtClean="0"/>
              <a:t>18/03/2016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912018A-CCD9-4E22-B063-D719E3FDE89B}" type="slidenum">
              <a:rPr lang="en-GB" smtClean="0"/>
              <a:t>‹#›</a:t>
            </a:fld>
            <a:endParaRPr lang="en-GB"/>
          </a:p>
        </p:txBody>
      </p:sp>
    </p:spTree>
    <p:extLst>
      <p:ext uri="{BB962C8B-B14F-4D97-AF65-F5344CB8AC3E}">
        <p14:creationId xmlns:p14="http://schemas.microsoft.com/office/powerpoint/2010/main" val="13127378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D6194FD-32BC-4A0F-AE1E-7F0D535AD526}" type="datetimeFigureOut">
              <a:rPr lang="en-GB" smtClean="0"/>
              <a:t>18/03/2016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912018A-CCD9-4E22-B063-D719E3FDE89B}" type="slidenum">
              <a:rPr lang="en-GB" smtClean="0"/>
              <a:t>‹#›</a:t>
            </a:fld>
            <a:endParaRPr lang="en-GB"/>
          </a:p>
        </p:txBody>
      </p:sp>
    </p:spTree>
    <p:extLst>
      <p:ext uri="{BB962C8B-B14F-4D97-AF65-F5344CB8AC3E}">
        <p14:creationId xmlns:p14="http://schemas.microsoft.com/office/powerpoint/2010/main" val="35783503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D6194FD-32BC-4A0F-AE1E-7F0D535AD526}" type="datetimeFigureOut">
              <a:rPr lang="en-GB" smtClean="0"/>
              <a:t>18/03/2016</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3912018A-CCD9-4E22-B063-D719E3FDE89B}" type="slidenum">
              <a:rPr lang="en-GB" smtClean="0"/>
              <a:t>‹#›</a:t>
            </a:fld>
            <a:endParaRPr lang="en-GB"/>
          </a:p>
        </p:txBody>
      </p:sp>
    </p:spTree>
    <p:extLst>
      <p:ext uri="{BB962C8B-B14F-4D97-AF65-F5344CB8AC3E}">
        <p14:creationId xmlns:p14="http://schemas.microsoft.com/office/powerpoint/2010/main" val="42130756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D6194FD-32BC-4A0F-AE1E-7F0D535AD526}" type="datetimeFigureOut">
              <a:rPr lang="en-GB" smtClean="0"/>
              <a:t>18/03/2016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3912018A-CCD9-4E22-B063-D719E3FDE89B}" type="slidenum">
              <a:rPr lang="en-GB" smtClean="0"/>
              <a:t>‹#›</a:t>
            </a:fld>
            <a:endParaRPr lang="en-GB"/>
          </a:p>
        </p:txBody>
      </p:sp>
    </p:spTree>
    <p:extLst>
      <p:ext uri="{BB962C8B-B14F-4D97-AF65-F5344CB8AC3E}">
        <p14:creationId xmlns:p14="http://schemas.microsoft.com/office/powerpoint/2010/main" val="39354787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D6194FD-32BC-4A0F-AE1E-7F0D535AD526}" type="datetimeFigureOut">
              <a:rPr lang="en-GB" smtClean="0"/>
              <a:t>18/03/2016</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3912018A-CCD9-4E22-B063-D719E3FDE89B}" type="slidenum">
              <a:rPr lang="en-GB" smtClean="0"/>
              <a:t>‹#›</a:t>
            </a:fld>
            <a:endParaRPr lang="en-GB"/>
          </a:p>
        </p:txBody>
      </p:sp>
    </p:spTree>
    <p:extLst>
      <p:ext uri="{BB962C8B-B14F-4D97-AF65-F5344CB8AC3E}">
        <p14:creationId xmlns:p14="http://schemas.microsoft.com/office/powerpoint/2010/main" val="32624809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D6194FD-32BC-4A0F-AE1E-7F0D535AD526}" type="datetimeFigureOut">
              <a:rPr lang="en-GB" smtClean="0"/>
              <a:t>18/03/2016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912018A-CCD9-4E22-B063-D719E3FDE89B}" type="slidenum">
              <a:rPr lang="en-GB" smtClean="0"/>
              <a:t>‹#›</a:t>
            </a:fld>
            <a:endParaRPr lang="en-GB"/>
          </a:p>
        </p:txBody>
      </p:sp>
    </p:spTree>
    <p:extLst>
      <p:ext uri="{BB962C8B-B14F-4D97-AF65-F5344CB8AC3E}">
        <p14:creationId xmlns:p14="http://schemas.microsoft.com/office/powerpoint/2010/main" val="9553201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D6194FD-32BC-4A0F-AE1E-7F0D535AD526}" type="datetimeFigureOut">
              <a:rPr lang="en-GB" smtClean="0"/>
              <a:t>18/03/2016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912018A-CCD9-4E22-B063-D719E3FDE89B}" type="slidenum">
              <a:rPr lang="en-GB" smtClean="0"/>
              <a:t>‹#›</a:t>
            </a:fld>
            <a:endParaRPr lang="en-GB"/>
          </a:p>
        </p:txBody>
      </p:sp>
    </p:spTree>
    <p:extLst>
      <p:ext uri="{BB962C8B-B14F-4D97-AF65-F5344CB8AC3E}">
        <p14:creationId xmlns:p14="http://schemas.microsoft.com/office/powerpoint/2010/main" val="1758472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D6194FD-32BC-4A0F-AE1E-7F0D535AD526}" type="datetimeFigureOut">
              <a:rPr lang="en-GB" smtClean="0"/>
              <a:t>18/03/2016</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912018A-CCD9-4E22-B063-D719E3FDE89B}" type="slidenum">
              <a:rPr lang="en-GB" smtClean="0"/>
              <a:t>‹#›</a:t>
            </a:fld>
            <a:endParaRPr lang="en-GB"/>
          </a:p>
        </p:txBody>
      </p:sp>
    </p:spTree>
    <p:extLst>
      <p:ext uri="{BB962C8B-B14F-4D97-AF65-F5344CB8AC3E}">
        <p14:creationId xmlns:p14="http://schemas.microsoft.com/office/powerpoint/2010/main" val="41383537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4.jpe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s/_rels/slide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hyperlink" Target="http://www1.uwe.ac.uk/hls/research/healthandclinicalresearch/seminarseries.aspx" TargetMode="Externa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hyperlink" Target="mailto:sally.dowling@uwe.ac.uk" TargetMode="External"/><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Autofit/>
          </a:bodyPr>
          <a:lstStyle/>
          <a:p>
            <a:r>
              <a:rPr lang="en-GB" sz="3200" dirty="0"/>
              <a:t>‘Social experiences of breastfeeding: building bridges between research and policy’</a:t>
            </a:r>
            <a:br>
              <a:rPr lang="en-GB" sz="3200" dirty="0"/>
            </a:br>
            <a:br>
              <a:rPr lang="en-GB" sz="3200" dirty="0"/>
            </a:br>
            <a:r>
              <a:rPr lang="en-GB" sz="2800" dirty="0"/>
              <a:t>An ESRC-funded seminar series in the UK.  A report on progress to date and emerging outcomes.</a:t>
            </a:r>
          </a:p>
        </p:txBody>
      </p:sp>
      <p:sp>
        <p:nvSpPr>
          <p:cNvPr id="3" name="Subtitle 2"/>
          <p:cNvSpPr>
            <a:spLocks noGrp="1"/>
          </p:cNvSpPr>
          <p:nvPr>
            <p:ph type="subTitle" idx="1"/>
          </p:nvPr>
        </p:nvSpPr>
        <p:spPr/>
        <p:txBody>
          <a:bodyPr>
            <a:normAutofit/>
          </a:bodyPr>
          <a:lstStyle/>
          <a:p>
            <a:endParaRPr lang="en-GB" dirty="0"/>
          </a:p>
          <a:p>
            <a:r>
              <a:rPr lang="en-GB"/>
              <a:t>Dr </a:t>
            </a:r>
            <a:r>
              <a:rPr lang="en-GB" dirty="0"/>
              <a:t>Sally Dowling</a:t>
            </a:r>
          </a:p>
          <a:p>
            <a:r>
              <a:rPr lang="en-GB" dirty="0"/>
              <a:t>University of the West of England, Bristol</a:t>
            </a:r>
          </a:p>
        </p:txBody>
      </p:sp>
      <p:pic>
        <p:nvPicPr>
          <p:cNvPr id="4" name="Picture 3" descr="C:\Users\lkb1f06\AppData\Local\Microsoft\Windows\Temporary Internet Files\Content.Outlook\H3JFXZDO\UWE_clr.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50575" y="5605440"/>
            <a:ext cx="1952625" cy="754380"/>
          </a:xfrm>
          <a:prstGeom prst="rect">
            <a:avLst/>
          </a:prstGeom>
          <a:noFill/>
          <a:ln>
            <a:noFill/>
          </a:ln>
        </p:spPr>
      </p:pic>
      <p:pic>
        <p:nvPicPr>
          <p:cNvPr id="5" name="Picture 4" descr="C:\Users\sj3-dowling\AppData\Local\Microsoft\Windows\Temporary Internet Files\Content.Word\JPG RGB Small with Border.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40068" y="5531779"/>
            <a:ext cx="971550" cy="818515"/>
          </a:xfrm>
          <a:prstGeom prst="rect">
            <a:avLst/>
          </a:prstGeom>
          <a:noFill/>
          <a:ln>
            <a:noFill/>
          </a:ln>
        </p:spPr>
      </p:pic>
      <p:pic>
        <p:nvPicPr>
          <p:cNvPr id="6" name="Picture 5" descr="Uni-logo"/>
          <p:cNvPicPr/>
          <p:nvPr/>
        </p:nvPicPr>
        <p:blipFill>
          <a:blip r:embed="rId4">
            <a:extLst>
              <a:ext uri="{28A0092B-C50C-407E-A947-70E740481C1C}">
                <a14:useLocalDpi xmlns:a14="http://schemas.microsoft.com/office/drawing/2010/main" val="0"/>
              </a:ext>
            </a:extLst>
          </a:blip>
          <a:srcRect/>
          <a:stretch>
            <a:fillRect/>
          </a:stretch>
        </p:blipFill>
        <p:spPr bwMode="auto">
          <a:xfrm>
            <a:off x="7204964" y="5605440"/>
            <a:ext cx="790575" cy="761365"/>
          </a:xfrm>
          <a:prstGeom prst="rect">
            <a:avLst/>
          </a:prstGeom>
          <a:noFill/>
          <a:ln>
            <a:noFill/>
          </a:ln>
        </p:spPr>
      </p:pic>
      <p:pic>
        <p:nvPicPr>
          <p:cNvPr id="7" name="Picture 6" descr="USW logo Raspberry Screen.jpg"/>
          <p:cNvPicPr/>
          <p:nvPr/>
        </p:nvPicPr>
        <p:blipFill>
          <a:blip r:embed="rId5" cstate="print">
            <a:extLst>
              <a:ext uri="{28A0092B-C50C-407E-A947-70E740481C1C}">
                <a14:useLocalDpi xmlns:a14="http://schemas.microsoft.com/office/drawing/2010/main" val="0"/>
              </a:ext>
            </a:extLst>
          </a:blip>
          <a:stretch>
            <a:fillRect/>
          </a:stretch>
        </p:blipFill>
        <p:spPr>
          <a:xfrm>
            <a:off x="9934225" y="5541305"/>
            <a:ext cx="781050" cy="799465"/>
          </a:xfrm>
          <a:prstGeom prst="rect">
            <a:avLst/>
          </a:prstGeom>
        </p:spPr>
      </p:pic>
    </p:spTree>
    <p:extLst>
      <p:ext uri="{BB962C8B-B14F-4D97-AF65-F5344CB8AC3E}">
        <p14:creationId xmlns:p14="http://schemas.microsoft.com/office/powerpoint/2010/main" val="19577848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4000" dirty="0"/>
              <a:t>Our plan</a:t>
            </a:r>
          </a:p>
        </p:txBody>
      </p:sp>
      <p:sp>
        <p:nvSpPr>
          <p:cNvPr id="3" name="Content Placeholder 2"/>
          <p:cNvSpPr>
            <a:spLocks noGrp="1"/>
          </p:cNvSpPr>
          <p:nvPr>
            <p:ph idx="1"/>
          </p:nvPr>
        </p:nvSpPr>
        <p:spPr/>
        <p:txBody>
          <a:bodyPr/>
          <a:lstStyle/>
          <a:p>
            <a:r>
              <a:rPr lang="en-GB" dirty="0"/>
              <a:t>Hold 6 seminars over 2 years (three venues)</a:t>
            </a:r>
          </a:p>
          <a:p>
            <a:r>
              <a:rPr lang="en-GB" dirty="0"/>
              <a:t>Invite a core group of people (academics, policy-makers and practitioners) to attend each time.</a:t>
            </a:r>
          </a:p>
          <a:p>
            <a:r>
              <a:rPr lang="en-GB" dirty="0"/>
              <a:t>Make free/low cost places available to others – particularly PhD students/ECRs/people from NGOs/practitioners.</a:t>
            </a:r>
          </a:p>
          <a:p>
            <a:r>
              <a:rPr lang="en-GB" dirty="0"/>
              <a:t>Structure sessions to encourage conversations between people from different settings.</a:t>
            </a:r>
          </a:p>
          <a:p>
            <a:r>
              <a:rPr lang="en-GB" dirty="0"/>
              <a:t>Produce a book/other publications at the end of the series.</a:t>
            </a:r>
          </a:p>
        </p:txBody>
      </p:sp>
    </p:spTree>
    <p:extLst>
      <p:ext uri="{BB962C8B-B14F-4D97-AF65-F5344CB8AC3E}">
        <p14:creationId xmlns:p14="http://schemas.microsoft.com/office/powerpoint/2010/main" val="34350106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4000" dirty="0"/>
              <a:t>The seminars</a:t>
            </a:r>
          </a:p>
        </p:txBody>
      </p:sp>
      <p:sp>
        <p:nvSpPr>
          <p:cNvPr id="3" name="Content Placeholder 2"/>
          <p:cNvSpPr>
            <a:spLocks noGrp="1"/>
          </p:cNvSpPr>
          <p:nvPr>
            <p:ph idx="1"/>
          </p:nvPr>
        </p:nvSpPr>
        <p:spPr/>
        <p:txBody>
          <a:bodyPr/>
          <a:lstStyle/>
          <a:p>
            <a:pPr marL="0" indent="0">
              <a:buNone/>
            </a:pPr>
            <a:r>
              <a:rPr lang="en-GB" dirty="0"/>
              <a:t>March 2015: Breastfeeding and changing cultures of parenting</a:t>
            </a:r>
          </a:p>
          <a:p>
            <a:pPr marL="0" indent="0">
              <a:buNone/>
            </a:pPr>
            <a:r>
              <a:rPr lang="en-GB" dirty="0"/>
              <a:t>June 2015: Breastfeeding, wage-work and social exclusion</a:t>
            </a:r>
          </a:p>
          <a:p>
            <a:pPr marL="0" indent="0">
              <a:buNone/>
            </a:pPr>
            <a:r>
              <a:rPr lang="en-GB" dirty="0"/>
              <a:t>November 2015: Breastfeeding, affect and materiality</a:t>
            </a:r>
          </a:p>
          <a:p>
            <a:pPr marL="0" indent="0">
              <a:buNone/>
            </a:pPr>
            <a:r>
              <a:rPr lang="en-GB" dirty="0"/>
              <a:t>March 2016: Breastfeeding and the politics of embodiment </a:t>
            </a:r>
          </a:p>
          <a:p>
            <a:pPr marL="0" indent="0">
              <a:buNone/>
            </a:pPr>
            <a:r>
              <a:rPr lang="en-GB" dirty="0">
                <a:solidFill>
                  <a:srgbClr val="FF0000"/>
                </a:solidFill>
              </a:rPr>
              <a:t>June 2016: Breastfeeding, the media and popular culture</a:t>
            </a:r>
          </a:p>
          <a:p>
            <a:pPr marL="0" indent="0">
              <a:buNone/>
            </a:pPr>
            <a:r>
              <a:rPr lang="en-GB" dirty="0">
                <a:solidFill>
                  <a:srgbClr val="FF0000"/>
                </a:solidFill>
              </a:rPr>
              <a:t>November 2016: Thinking innovatively about breastfeeding policy</a:t>
            </a:r>
          </a:p>
          <a:p>
            <a:pPr marL="0" indent="0">
              <a:buNone/>
            </a:pPr>
            <a:endParaRPr lang="en-GB" dirty="0">
              <a:solidFill>
                <a:srgbClr val="FF0000"/>
              </a:solidFill>
            </a:endParaRPr>
          </a:p>
          <a:p>
            <a:pPr marL="0" indent="0">
              <a:buNone/>
            </a:pPr>
            <a:endParaRPr lang="en-GB" dirty="0">
              <a:solidFill>
                <a:srgbClr val="FF0000"/>
              </a:solidFill>
            </a:endParaRPr>
          </a:p>
          <a:p>
            <a:endParaRPr lang="en-GB" dirty="0"/>
          </a:p>
        </p:txBody>
      </p:sp>
    </p:spTree>
    <p:extLst>
      <p:ext uri="{BB962C8B-B14F-4D97-AF65-F5344CB8AC3E}">
        <p14:creationId xmlns:p14="http://schemas.microsoft.com/office/powerpoint/2010/main" val="190665291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4000" dirty="0"/>
              <a:t>Who has given presentations?</a:t>
            </a:r>
          </a:p>
        </p:txBody>
      </p:sp>
      <p:sp>
        <p:nvSpPr>
          <p:cNvPr id="3" name="Content Placeholder 2"/>
          <p:cNvSpPr>
            <a:spLocks noGrp="1"/>
          </p:cNvSpPr>
          <p:nvPr>
            <p:ph sz="half" idx="1"/>
          </p:nvPr>
        </p:nvSpPr>
        <p:spPr/>
        <p:txBody>
          <a:bodyPr/>
          <a:lstStyle/>
          <a:p>
            <a:r>
              <a:rPr lang="en-GB" dirty="0"/>
              <a:t>International speakers</a:t>
            </a:r>
          </a:p>
          <a:p>
            <a:pPr lvl="1"/>
            <a:r>
              <a:rPr lang="en-GB" dirty="0"/>
              <a:t>Dr Cecilia Tomori</a:t>
            </a:r>
          </a:p>
          <a:p>
            <a:pPr lvl="1"/>
            <a:r>
              <a:rPr lang="en-GB" dirty="0"/>
              <a:t>Dr Alison Bartlett</a:t>
            </a:r>
          </a:p>
          <a:p>
            <a:pPr lvl="1"/>
            <a:r>
              <a:rPr lang="en-GB" dirty="0"/>
              <a:t>Dr Danielle Groleau</a:t>
            </a:r>
          </a:p>
          <a:p>
            <a:pPr lvl="1"/>
            <a:r>
              <a:rPr lang="en-GB" dirty="0"/>
              <a:t>Maia Boswell-Penc</a:t>
            </a:r>
          </a:p>
          <a:p>
            <a:r>
              <a:rPr lang="en-GB" dirty="0"/>
              <a:t>Policy maker/practitioners</a:t>
            </a:r>
          </a:p>
          <a:p>
            <a:pPr lvl="1"/>
            <a:r>
              <a:rPr lang="en-GB" dirty="0"/>
              <a:t>Sally Tedstone </a:t>
            </a:r>
          </a:p>
          <a:p>
            <a:pPr lvl="1"/>
            <a:r>
              <a:rPr lang="en-GB" dirty="0"/>
              <a:t>Nicki Symes </a:t>
            </a:r>
          </a:p>
          <a:p>
            <a:pPr lvl="1"/>
            <a:r>
              <a:rPr lang="en-GB" dirty="0"/>
              <a:t>April Whincop</a:t>
            </a:r>
          </a:p>
          <a:p>
            <a:pPr lvl="1"/>
            <a:r>
              <a:rPr lang="en-GB" dirty="0"/>
              <a:t>Geraldine Lucas</a:t>
            </a:r>
          </a:p>
        </p:txBody>
      </p:sp>
      <p:sp>
        <p:nvSpPr>
          <p:cNvPr id="4" name="Content Placeholder 3"/>
          <p:cNvSpPr>
            <a:spLocks noGrp="1"/>
          </p:cNvSpPr>
          <p:nvPr>
            <p:ph sz="half" idx="2"/>
          </p:nvPr>
        </p:nvSpPr>
        <p:spPr/>
        <p:txBody>
          <a:bodyPr/>
          <a:lstStyle/>
          <a:p>
            <a:r>
              <a:rPr lang="en-GB" dirty="0"/>
              <a:t>UK academics</a:t>
            </a:r>
          </a:p>
          <a:p>
            <a:pPr lvl="1"/>
            <a:r>
              <a:rPr lang="en-GB" dirty="0"/>
              <a:t>Dr Amy Brown</a:t>
            </a:r>
          </a:p>
          <a:p>
            <a:pPr lvl="1"/>
            <a:r>
              <a:rPr lang="en-GB" dirty="0"/>
              <a:t>Dr Lisa Smith</a:t>
            </a:r>
          </a:p>
          <a:p>
            <a:pPr lvl="1"/>
            <a:r>
              <a:rPr lang="en-GB" dirty="0"/>
              <a:t>Dr Lucilla Newell</a:t>
            </a:r>
          </a:p>
          <a:p>
            <a:pPr lvl="1"/>
            <a:r>
              <a:rPr lang="en-GB" dirty="0"/>
              <a:t>Dr Kate Boyer</a:t>
            </a:r>
          </a:p>
          <a:p>
            <a:pPr lvl="1"/>
            <a:r>
              <a:rPr lang="en-GB" dirty="0"/>
              <a:t>Dr Louise Condon</a:t>
            </a:r>
          </a:p>
          <a:p>
            <a:pPr lvl="1"/>
            <a:r>
              <a:rPr lang="en-GB" dirty="0"/>
              <a:t>Melanie Fraser</a:t>
            </a:r>
          </a:p>
          <a:p>
            <a:pPr lvl="1"/>
            <a:r>
              <a:rPr lang="en-GB" dirty="0"/>
              <a:t>Dr Dawn Leeming</a:t>
            </a:r>
          </a:p>
          <a:p>
            <a:pPr lvl="1"/>
            <a:r>
              <a:rPr lang="en-GB" dirty="0"/>
              <a:t>Dr Sally Dowling</a:t>
            </a:r>
          </a:p>
          <a:p>
            <a:endParaRPr lang="en-GB" dirty="0"/>
          </a:p>
        </p:txBody>
      </p:sp>
    </p:spTree>
    <p:extLst>
      <p:ext uri="{BB962C8B-B14F-4D97-AF65-F5344CB8AC3E}">
        <p14:creationId xmlns:p14="http://schemas.microsoft.com/office/powerpoint/2010/main" val="26780970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GB" sz="4000" dirty="0"/>
              <a:t>Structure of the sessions</a:t>
            </a:r>
          </a:p>
        </p:txBody>
      </p:sp>
      <p:pic>
        <p:nvPicPr>
          <p:cNvPr id="7" name="Content Placeholder 6"/>
          <p:cNvPicPr>
            <a:picLocks noGrp="1" noChangeAspect="1"/>
          </p:cNvPicPr>
          <p:nvPr>
            <p:ph idx="1"/>
          </p:nvPr>
        </p:nvPicPr>
        <p:blipFill>
          <a:blip r:embed="rId2"/>
          <a:stretch>
            <a:fillRect/>
          </a:stretch>
        </p:blipFill>
        <p:spPr>
          <a:xfrm>
            <a:off x="3364090" y="1558928"/>
            <a:ext cx="5204177" cy="5003470"/>
          </a:xfrm>
          <a:prstGeom prst="rect">
            <a:avLst/>
          </a:prstGeom>
        </p:spPr>
      </p:pic>
    </p:spTree>
    <p:extLst>
      <p:ext uri="{BB962C8B-B14F-4D97-AF65-F5344CB8AC3E}">
        <p14:creationId xmlns:p14="http://schemas.microsoft.com/office/powerpoint/2010/main" val="28665805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4000" dirty="0"/>
              <a:t>Who has attended?</a:t>
            </a:r>
          </a:p>
        </p:txBody>
      </p:sp>
      <p:sp>
        <p:nvSpPr>
          <p:cNvPr id="3" name="Content Placeholder 2"/>
          <p:cNvSpPr>
            <a:spLocks noGrp="1"/>
          </p:cNvSpPr>
          <p:nvPr>
            <p:ph idx="1"/>
          </p:nvPr>
        </p:nvSpPr>
        <p:spPr>
          <a:xfrm>
            <a:off x="646289" y="1611136"/>
            <a:ext cx="10515600" cy="4351338"/>
          </a:xfrm>
        </p:spPr>
        <p:txBody>
          <a:bodyPr>
            <a:normAutofit fontScale="70000" lnSpcReduction="20000"/>
          </a:bodyPr>
          <a:lstStyle/>
          <a:p>
            <a:r>
              <a:rPr lang="en-GB" dirty="0"/>
              <a:t>20 academics</a:t>
            </a:r>
          </a:p>
          <a:p>
            <a:pPr lvl="1"/>
            <a:r>
              <a:rPr lang="en-GB" dirty="0"/>
              <a:t>Geography, sociology, psychology, nursing, anthropology, </a:t>
            </a:r>
          </a:p>
          <a:p>
            <a:pPr marL="457200" lvl="1" indent="0">
              <a:buNone/>
            </a:pPr>
            <a:r>
              <a:rPr lang="en-GB" dirty="0"/>
              <a:t>     gender studies, </a:t>
            </a:r>
            <a:r>
              <a:rPr lang="en-GB"/>
              <a:t>public health…</a:t>
            </a:r>
            <a:endParaRPr lang="en-GB" dirty="0"/>
          </a:p>
          <a:p>
            <a:r>
              <a:rPr lang="en-GB" dirty="0"/>
              <a:t>43 policy makers/practitioners</a:t>
            </a:r>
          </a:p>
          <a:p>
            <a:pPr lvl="1"/>
            <a:r>
              <a:rPr lang="en-GB" dirty="0"/>
              <a:t>Breastfeeding counsellors</a:t>
            </a:r>
          </a:p>
          <a:p>
            <a:pPr lvl="1"/>
            <a:r>
              <a:rPr lang="en-GB" dirty="0"/>
              <a:t>Breastfeeding peer supporters</a:t>
            </a:r>
          </a:p>
          <a:p>
            <a:pPr lvl="1"/>
            <a:r>
              <a:rPr lang="en-GB" dirty="0"/>
              <a:t>Public health managers</a:t>
            </a:r>
          </a:p>
          <a:p>
            <a:pPr lvl="1"/>
            <a:r>
              <a:rPr lang="en-GB" dirty="0"/>
              <a:t>Doulas</a:t>
            </a:r>
          </a:p>
          <a:p>
            <a:pPr lvl="1"/>
            <a:r>
              <a:rPr lang="en-GB" dirty="0"/>
              <a:t>Independent and NHS midwives</a:t>
            </a:r>
          </a:p>
          <a:p>
            <a:pPr lvl="1"/>
            <a:r>
              <a:rPr lang="en-GB" dirty="0"/>
              <a:t>Infant feeding co-ordinators</a:t>
            </a:r>
          </a:p>
          <a:p>
            <a:pPr lvl="1"/>
            <a:r>
              <a:rPr lang="en-GB" dirty="0"/>
              <a:t>Milk bank co-ordinator</a:t>
            </a:r>
          </a:p>
          <a:p>
            <a:pPr lvl="1"/>
            <a:r>
              <a:rPr lang="en-GB" dirty="0"/>
              <a:t>Children’s centre workers</a:t>
            </a:r>
          </a:p>
          <a:p>
            <a:pPr lvl="1"/>
            <a:r>
              <a:rPr lang="en-GB" dirty="0"/>
              <a:t>Student midwives</a:t>
            </a:r>
          </a:p>
          <a:p>
            <a:pPr lvl="1"/>
            <a:r>
              <a:rPr lang="en-GB" dirty="0"/>
              <a:t>Public health students</a:t>
            </a:r>
          </a:p>
          <a:p>
            <a:pPr lvl="1"/>
            <a:endParaRPr lang="en-GB" dirty="0"/>
          </a:p>
          <a:p>
            <a:r>
              <a:rPr lang="en-GB" dirty="0"/>
              <a:t>8 PhD students/ECRs</a:t>
            </a:r>
          </a:p>
          <a:p>
            <a:endParaRPr lang="en-GB"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7909488" y="2410316"/>
            <a:ext cx="2506135" cy="1670757"/>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98129" y="4320470"/>
            <a:ext cx="2626784" cy="1751189"/>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6200000">
            <a:off x="9172419" y="4214830"/>
            <a:ext cx="2568150" cy="1712100"/>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353992" y="1104187"/>
            <a:ext cx="2451839" cy="1634559"/>
          </a:xfrm>
          <a:prstGeom prst="rect">
            <a:avLst/>
          </a:prstGeom>
        </p:spPr>
      </p:pic>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6200000">
            <a:off x="6203705" y="1221247"/>
            <a:ext cx="2709334" cy="1806222"/>
          </a:xfrm>
          <a:prstGeom prst="rect">
            <a:avLst/>
          </a:prstGeom>
        </p:spPr>
      </p:pic>
    </p:spTree>
    <p:extLst>
      <p:ext uri="{BB962C8B-B14F-4D97-AF65-F5344CB8AC3E}">
        <p14:creationId xmlns:p14="http://schemas.microsoft.com/office/powerpoint/2010/main" val="293202443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609600" y="-311597"/>
            <a:ext cx="12801600" cy="7200899"/>
          </a:xfrm>
          <a:prstGeom prst="rect">
            <a:avLst/>
          </a:prstGeom>
        </p:spPr>
      </p:pic>
    </p:spTree>
    <p:extLst>
      <p:ext uri="{BB962C8B-B14F-4D97-AF65-F5344CB8AC3E}">
        <p14:creationId xmlns:p14="http://schemas.microsoft.com/office/powerpoint/2010/main" val="14037002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GB" sz="4000" dirty="0"/>
              <a:t>Website</a:t>
            </a:r>
            <a:endParaRPr lang="en-GB" dirty="0"/>
          </a:p>
        </p:txBody>
      </p:sp>
      <p:sp>
        <p:nvSpPr>
          <p:cNvPr id="6" name="Content Placeholder 5"/>
          <p:cNvSpPr>
            <a:spLocks noGrp="1"/>
          </p:cNvSpPr>
          <p:nvPr>
            <p:ph idx="1"/>
          </p:nvPr>
        </p:nvSpPr>
        <p:spPr/>
        <p:txBody>
          <a:bodyPr/>
          <a:lstStyle/>
          <a:p>
            <a:pPr marL="0" indent="0">
              <a:buNone/>
            </a:pPr>
            <a:r>
              <a:rPr lang="en-GB" dirty="0">
                <a:hlinkClick r:id="rId2"/>
              </a:rPr>
              <a:t>http://www1.uwe.ac.uk/hls/research/healthandclinicalresearch/seminarseries.aspx</a:t>
            </a:r>
            <a:r>
              <a:rPr lang="en-GB" dirty="0"/>
              <a:t> </a:t>
            </a:r>
          </a:p>
        </p:txBody>
      </p:sp>
    </p:spTree>
    <p:extLst>
      <p:ext uri="{BB962C8B-B14F-4D97-AF65-F5344CB8AC3E}">
        <p14:creationId xmlns:p14="http://schemas.microsoft.com/office/powerpoint/2010/main" val="96523181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4000" dirty="0"/>
              <a:t>What do people say about the seminars?</a:t>
            </a:r>
          </a:p>
        </p:txBody>
      </p:sp>
      <p:sp>
        <p:nvSpPr>
          <p:cNvPr id="3" name="Content Placeholder 2"/>
          <p:cNvSpPr>
            <a:spLocks noGrp="1"/>
          </p:cNvSpPr>
          <p:nvPr>
            <p:ph idx="1"/>
          </p:nvPr>
        </p:nvSpPr>
        <p:spPr>
          <a:xfrm>
            <a:off x="838200" y="1603022"/>
            <a:ext cx="10515600" cy="3104445"/>
          </a:xfrm>
        </p:spPr>
        <p:txBody>
          <a:bodyPr>
            <a:normAutofit fontScale="40000" lnSpcReduction="20000"/>
          </a:bodyPr>
          <a:lstStyle/>
          <a:p>
            <a:pPr marL="0" indent="0">
              <a:lnSpc>
                <a:spcPct val="120000"/>
              </a:lnSpc>
              <a:buNone/>
            </a:pPr>
            <a:r>
              <a:rPr lang="en-GB" sz="5000" dirty="0"/>
              <a:t>‘I felt as though a different language was being spoken however I could add to the real-lived on-the-ground experience of the mother and current breastfeeding support, otherwise it was theoretical - presentations were about research in the past, and recommendations of what *should* happen and I felt that I was in the middle - actually doing it…this felt like a nice balance’ </a:t>
            </a:r>
          </a:p>
          <a:p>
            <a:pPr marL="0" indent="0">
              <a:lnSpc>
                <a:spcPct val="120000"/>
              </a:lnSpc>
              <a:buNone/>
            </a:pPr>
            <a:r>
              <a:rPr lang="en-GB" sz="5000" dirty="0"/>
              <a:t>‘I wasn't expecting such a high level of academia/academic language although it seems obvious now!...The March seminar was particularly interesting from a practice point of view with the presentations on shame and longer term breastfeeding. I shall be sending the podcast links to all BFCs with a recommendation to listen.’</a:t>
            </a:r>
          </a:p>
          <a:p>
            <a:pPr marL="0" indent="0">
              <a:lnSpc>
                <a:spcPct val="120000"/>
              </a:lnSpc>
              <a:buNone/>
            </a:pPr>
            <a:r>
              <a:rPr lang="en-GB" sz="5000" dirty="0"/>
              <a:t>(BF counsellor)</a:t>
            </a:r>
          </a:p>
          <a:p>
            <a:endParaRPr lang="en-GB"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79837" y="4481688"/>
            <a:ext cx="3232325" cy="2154883"/>
          </a:xfrm>
          <a:prstGeom prst="rect">
            <a:avLst/>
          </a:prstGeom>
        </p:spPr>
      </p:pic>
    </p:spTree>
    <p:extLst>
      <p:ext uri="{BB962C8B-B14F-4D97-AF65-F5344CB8AC3E}">
        <p14:creationId xmlns:p14="http://schemas.microsoft.com/office/powerpoint/2010/main" val="351367376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2" cstate="print">
            <a:extLst>
              <a:ext uri="{28A0092B-C50C-407E-A947-70E740481C1C}">
                <a14:useLocalDpi xmlns:a14="http://schemas.microsoft.com/office/drawing/2010/main" val="0"/>
              </a:ext>
            </a:extLst>
          </a:blip>
          <a:srcRect t="2892" r="9091" b="20499"/>
          <a:stretch/>
        </p:blipFill>
        <p:spPr>
          <a:xfrm>
            <a:off x="91460" y="0"/>
            <a:ext cx="12191980" cy="6857990"/>
          </a:xfrm>
          <a:prstGeom prst="rect">
            <a:avLst/>
          </a:prstGeom>
        </p:spPr>
      </p:pic>
      <p:sp>
        <p:nvSpPr>
          <p:cNvPr id="5" name="Rectangle 4"/>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21176"/>
            <a:ext cx="5735590" cy="5896743"/>
          </a:xfrm>
          <a:prstGeom prst="rect">
            <a:avLst/>
          </a:prstGeom>
          <a:solidFill>
            <a:schemeClr val="bg1">
              <a:alpha val="90000"/>
            </a:schemeClr>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586934" y="1065093"/>
            <a:ext cx="5235490" cy="4929307"/>
          </a:xfrm>
        </p:spPr>
        <p:txBody>
          <a:bodyPr>
            <a:noAutofit/>
          </a:bodyPr>
          <a:lstStyle/>
          <a:p>
            <a:pPr marL="0" indent="0">
              <a:lnSpc>
                <a:spcPct val="100000"/>
              </a:lnSpc>
              <a:buNone/>
            </a:pPr>
            <a:r>
              <a:rPr lang="en-GB" sz="2000" dirty="0"/>
              <a:t>‘I found the approach really, really valuable, having a mix of academics and practitioners working together in groups. It is very easy to get lost through a narrow focus in academia, particularly dangerously perhaps when intellectually exploring manifestations of the maternal…as of course well we know that many mothers' lived experiences, stories and voices do not impact upon policy, cultural attitudes or healthcare provision, leading to isolation, depression and a kind of social invisibility. So being able to talk with practitioners working with breastfeeding mothers was really valuable’. (PhD student)</a:t>
            </a:r>
          </a:p>
          <a:p>
            <a:pPr>
              <a:lnSpc>
                <a:spcPct val="80000"/>
              </a:lnSpc>
            </a:pPr>
            <a:endParaRPr lang="en-GB" sz="2000" dirty="0"/>
          </a:p>
        </p:txBody>
      </p:sp>
    </p:spTree>
    <p:extLst>
      <p:ext uri="{BB962C8B-B14F-4D97-AF65-F5344CB8AC3E}">
        <p14:creationId xmlns:p14="http://schemas.microsoft.com/office/powerpoint/2010/main" val="55542539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t="17769" r="9091" b="5622"/>
          <a:stretch/>
        </p:blipFill>
        <p:spPr>
          <a:xfrm>
            <a:off x="20" y="10"/>
            <a:ext cx="12191980" cy="6857990"/>
          </a:xfrm>
          <a:prstGeom prst="rect">
            <a:avLst/>
          </a:prstGeom>
        </p:spPr>
      </p:pic>
      <p:sp>
        <p:nvSpPr>
          <p:cNvPr id="5" name="Rectangle 4"/>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21176"/>
            <a:ext cx="5735590" cy="5896743"/>
          </a:xfrm>
          <a:prstGeom prst="rect">
            <a:avLst/>
          </a:prstGeom>
          <a:solidFill>
            <a:schemeClr val="bg1">
              <a:alpha val="90000"/>
            </a:schemeClr>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594110" y="632179"/>
            <a:ext cx="5235490" cy="5262594"/>
          </a:xfrm>
        </p:spPr>
        <p:txBody>
          <a:bodyPr>
            <a:noAutofit/>
          </a:bodyPr>
          <a:lstStyle/>
          <a:p>
            <a:pPr marL="0" indent="0">
              <a:lnSpc>
                <a:spcPct val="100000"/>
              </a:lnSpc>
              <a:buNone/>
            </a:pPr>
            <a:r>
              <a:rPr lang="en-GB" sz="2000" dirty="0">
                <a:latin typeface="Calibri" panose="020F0502020204030204" pitchFamily="34" charset="0"/>
                <a:ea typeface="Calibri" panose="020F0502020204030204" pitchFamily="34" charset="0"/>
                <a:cs typeface="Times New Roman" panose="02020603050405020304" pitchFamily="18" charset="0"/>
              </a:rPr>
              <a:t>‘I wasn’t sure what to expect and wondered if it would be so academic that I would find it difficult to relate to my practice. I found the information presented in a very accessible way with very real implications for my practice which I hadn’t been expecting…The seminar caused me to challenge some of my current practice and therefore change mine and colleagues current practice with regard to young mothers’. (Breastfeeding Nurse Advisor, NICU)</a:t>
            </a:r>
          </a:p>
          <a:p>
            <a:pPr marL="0" indent="0">
              <a:lnSpc>
                <a:spcPct val="100000"/>
              </a:lnSpc>
              <a:buNone/>
            </a:pPr>
            <a:endParaRPr lang="en-GB" sz="2000" dirty="0">
              <a:latin typeface="Calibri" panose="020F0502020204030204" pitchFamily="34" charset="0"/>
              <a:ea typeface="Calibri" panose="020F0502020204030204" pitchFamily="34" charset="0"/>
              <a:cs typeface="Times New Roman" panose="02020603050405020304" pitchFamily="18" charset="0"/>
            </a:endParaRPr>
          </a:p>
          <a:p>
            <a:pPr marL="0" indent="0">
              <a:lnSpc>
                <a:spcPct val="100000"/>
              </a:lnSpc>
              <a:buNone/>
            </a:pPr>
            <a:r>
              <a:rPr lang="en-GB" sz="2000" dirty="0">
                <a:latin typeface="Calibri" panose="020F0502020204030204" pitchFamily="34" charset="0"/>
                <a:ea typeface="Calibri" panose="020F0502020204030204" pitchFamily="34" charset="0"/>
                <a:cs typeface="Times New Roman" panose="02020603050405020304" pitchFamily="18" charset="0"/>
              </a:rPr>
              <a:t>‘It’s a great seminar series.  One thing I particularly like is the idea of getting practitioners and academics together – such a wonderful opportunity!’  (ECR)</a:t>
            </a:r>
          </a:p>
          <a:p>
            <a:pPr>
              <a:lnSpc>
                <a:spcPct val="70000"/>
              </a:lnSpc>
            </a:pPr>
            <a:endParaRPr lang="en-GB" sz="2000" dirty="0">
              <a:latin typeface="Calibri" panose="020F0502020204030204" pitchFamily="34" charset="0"/>
              <a:ea typeface="Calibri" panose="020F0502020204030204" pitchFamily="34" charset="0"/>
              <a:cs typeface="Times New Roman" panose="02020603050405020304" pitchFamily="18" charset="0"/>
            </a:endParaRPr>
          </a:p>
          <a:p>
            <a:pPr>
              <a:lnSpc>
                <a:spcPct val="70000"/>
              </a:lnSpc>
            </a:pPr>
            <a:endParaRPr lang="en-GB" sz="2000" dirty="0"/>
          </a:p>
        </p:txBody>
      </p:sp>
    </p:spTree>
    <p:extLst>
      <p:ext uri="{BB962C8B-B14F-4D97-AF65-F5344CB8AC3E}">
        <p14:creationId xmlns:p14="http://schemas.microsoft.com/office/powerpoint/2010/main" val="5002945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4000" dirty="0"/>
              <a:t>How we started…</a:t>
            </a:r>
          </a:p>
        </p:txBody>
      </p:sp>
      <p:sp>
        <p:nvSpPr>
          <p:cNvPr id="3" name="Content Placeholder 2"/>
          <p:cNvSpPr>
            <a:spLocks noGrp="1"/>
          </p:cNvSpPr>
          <p:nvPr>
            <p:ph idx="1"/>
          </p:nvPr>
        </p:nvSpPr>
        <p:spPr/>
        <p:txBody>
          <a:bodyPr/>
          <a:lstStyle/>
          <a:p>
            <a:r>
              <a:rPr lang="en-GB" dirty="0"/>
              <a:t>Two academics interested in social science research and breastfeeding (Sally Dowling and Kate Boyer).</a:t>
            </a:r>
          </a:p>
          <a:p>
            <a:r>
              <a:rPr lang="en-GB" dirty="0"/>
              <a:t>How can our research ‘make a difference’?</a:t>
            </a:r>
          </a:p>
          <a:p>
            <a:r>
              <a:rPr lang="en-GB" dirty="0"/>
              <a:t>How is other social science research used by those working with breastfeeding women, planning services etc.?</a:t>
            </a:r>
          </a:p>
          <a:p>
            <a:r>
              <a:rPr lang="en-GB" dirty="0"/>
              <a:t>Could we bring together academics from a range of disciplines to talk about this with policy makers and practitioners?</a:t>
            </a:r>
          </a:p>
        </p:txBody>
      </p:sp>
    </p:spTree>
    <p:extLst>
      <p:ext uri="{BB962C8B-B14F-4D97-AF65-F5344CB8AC3E}">
        <p14:creationId xmlns:p14="http://schemas.microsoft.com/office/powerpoint/2010/main" val="403760194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t="4674" r="9091" b="18717"/>
          <a:stretch/>
        </p:blipFill>
        <p:spPr>
          <a:xfrm>
            <a:off x="20" y="5097"/>
            <a:ext cx="12191980" cy="6857990"/>
          </a:xfrm>
          <a:prstGeom prst="rect">
            <a:avLst/>
          </a:prstGeom>
        </p:spPr>
      </p:pic>
      <p:sp>
        <p:nvSpPr>
          <p:cNvPr id="5" name="Rectangle 4"/>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21176"/>
            <a:ext cx="5735590" cy="5896743"/>
          </a:xfrm>
          <a:prstGeom prst="rect">
            <a:avLst/>
          </a:prstGeom>
          <a:solidFill>
            <a:schemeClr val="bg1">
              <a:alpha val="90000"/>
            </a:schemeClr>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740865" y="1518526"/>
            <a:ext cx="5235490" cy="3773010"/>
          </a:xfrm>
        </p:spPr>
        <p:txBody>
          <a:bodyPr>
            <a:normAutofit/>
          </a:bodyPr>
          <a:lstStyle/>
          <a:p>
            <a:pPr marL="0" indent="0">
              <a:buNone/>
            </a:pPr>
            <a:r>
              <a:rPr lang="en-GB" sz="2000" dirty="0"/>
              <a:t>Occasionally discussions can be a little unfocused, though this isn't entirely negative as it does have the advantage of meaning we find out about all sorts of interesting asides e.g. local practices around supporting mothers…</a:t>
            </a:r>
          </a:p>
          <a:p>
            <a:pPr marL="0" indent="0">
              <a:buNone/>
            </a:pPr>
            <a:r>
              <a:rPr lang="en-GB" sz="2000" dirty="0"/>
              <a:t>It's also expanded my awareness of relevant literature, particularly in other disciplines.</a:t>
            </a:r>
          </a:p>
          <a:p>
            <a:pPr marL="0" indent="0">
              <a:buNone/>
            </a:pPr>
            <a:r>
              <a:rPr lang="en-GB" sz="2000" dirty="0"/>
              <a:t>(UK academic)</a:t>
            </a:r>
          </a:p>
        </p:txBody>
      </p:sp>
    </p:spTree>
    <p:extLst>
      <p:ext uri="{BB962C8B-B14F-4D97-AF65-F5344CB8AC3E}">
        <p14:creationId xmlns:p14="http://schemas.microsoft.com/office/powerpoint/2010/main" val="184395747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4000" dirty="0"/>
              <a:t>Still to come:</a:t>
            </a:r>
          </a:p>
        </p:txBody>
      </p:sp>
      <p:sp>
        <p:nvSpPr>
          <p:cNvPr id="3" name="Content Placeholder 2"/>
          <p:cNvSpPr>
            <a:spLocks noGrp="1"/>
          </p:cNvSpPr>
          <p:nvPr>
            <p:ph sz="half" idx="1"/>
          </p:nvPr>
        </p:nvSpPr>
        <p:spPr/>
        <p:txBody>
          <a:bodyPr/>
          <a:lstStyle/>
          <a:p>
            <a:r>
              <a:rPr lang="en-GB" dirty="0"/>
              <a:t>International speakers</a:t>
            </a:r>
          </a:p>
          <a:p>
            <a:pPr lvl="1"/>
            <a:r>
              <a:rPr lang="en-GB" dirty="0"/>
              <a:t>Dr Fiona Giles</a:t>
            </a:r>
          </a:p>
          <a:p>
            <a:pPr lvl="1"/>
            <a:r>
              <a:rPr lang="en-GB" dirty="0"/>
              <a:t>Prof Fiona Dykes</a:t>
            </a:r>
          </a:p>
          <a:p>
            <a:r>
              <a:rPr lang="en-GB" dirty="0"/>
              <a:t>Policy maker/practitioners</a:t>
            </a:r>
          </a:p>
          <a:p>
            <a:pPr lvl="1"/>
            <a:r>
              <a:rPr lang="en-GB" dirty="0"/>
              <a:t>Shantini Paranjothy</a:t>
            </a:r>
          </a:p>
          <a:p>
            <a:pPr lvl="1"/>
            <a:r>
              <a:rPr lang="en-GB" dirty="0"/>
              <a:t>Francesca Entwistle</a:t>
            </a:r>
          </a:p>
          <a:p>
            <a:pPr lvl="1"/>
            <a:endParaRPr lang="en-GB" dirty="0"/>
          </a:p>
        </p:txBody>
      </p:sp>
      <p:sp>
        <p:nvSpPr>
          <p:cNvPr id="4" name="Content Placeholder 3"/>
          <p:cNvSpPr>
            <a:spLocks noGrp="1"/>
          </p:cNvSpPr>
          <p:nvPr>
            <p:ph sz="half" idx="2"/>
          </p:nvPr>
        </p:nvSpPr>
        <p:spPr/>
        <p:txBody>
          <a:bodyPr/>
          <a:lstStyle/>
          <a:p>
            <a:r>
              <a:rPr lang="en-GB" dirty="0"/>
              <a:t>UK academics</a:t>
            </a:r>
          </a:p>
          <a:p>
            <a:pPr lvl="1"/>
            <a:r>
              <a:rPr lang="en-GB" dirty="0"/>
              <a:t>Dr Abigail Locke</a:t>
            </a:r>
          </a:p>
          <a:p>
            <a:pPr lvl="1"/>
            <a:r>
              <a:rPr lang="en-GB" dirty="0"/>
              <a:t>Dr Catherine Angell</a:t>
            </a:r>
          </a:p>
          <a:p>
            <a:pPr lvl="1"/>
            <a:r>
              <a:rPr lang="en-GB" dirty="0"/>
              <a:t>Dr Julie Mytton</a:t>
            </a:r>
          </a:p>
          <a:p>
            <a:pPr lvl="1"/>
            <a:endParaRPr lang="en-GB" dirty="0"/>
          </a:p>
          <a:p>
            <a:r>
              <a:rPr lang="en-GB" dirty="0"/>
              <a:t>Plus Hollie McNish, performance poet</a:t>
            </a:r>
          </a:p>
        </p:txBody>
      </p:sp>
    </p:spTree>
    <p:extLst>
      <p:ext uri="{BB962C8B-B14F-4D97-AF65-F5344CB8AC3E}">
        <p14:creationId xmlns:p14="http://schemas.microsoft.com/office/powerpoint/2010/main" val="183714457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4000" dirty="0"/>
              <a:t>Outputs so far</a:t>
            </a:r>
          </a:p>
        </p:txBody>
      </p:sp>
      <p:sp>
        <p:nvSpPr>
          <p:cNvPr id="3" name="Content Placeholder 2"/>
          <p:cNvSpPr>
            <a:spLocks noGrp="1"/>
          </p:cNvSpPr>
          <p:nvPr>
            <p:ph idx="1"/>
          </p:nvPr>
        </p:nvSpPr>
        <p:spPr/>
        <p:txBody>
          <a:bodyPr>
            <a:normAutofit fontScale="70000" lnSpcReduction="20000"/>
          </a:bodyPr>
          <a:lstStyle/>
          <a:p>
            <a:pPr>
              <a:lnSpc>
                <a:spcPct val="120000"/>
              </a:lnSpc>
            </a:pPr>
            <a:r>
              <a:rPr lang="en-GB" dirty="0"/>
              <a:t>Invitation to attend inaugural meeting of All Party Parliamentary Group (APPG) on Infant Feeding and Inequalities at the Houses of Parliament (November 2015).</a:t>
            </a:r>
          </a:p>
          <a:p>
            <a:r>
              <a:rPr lang="en-GB" dirty="0"/>
              <a:t>Publicity</a:t>
            </a:r>
          </a:p>
          <a:p>
            <a:pPr lvl="1"/>
            <a:r>
              <a:rPr lang="en-GB" dirty="0"/>
              <a:t> 2 core attendees have been interviewed for radio</a:t>
            </a:r>
          </a:p>
          <a:p>
            <a:r>
              <a:rPr lang="en-GB" dirty="0"/>
              <a:t>Bidding activities/new and emerging research collaborations.</a:t>
            </a:r>
          </a:p>
          <a:p>
            <a:pPr lvl="1"/>
            <a:r>
              <a:rPr lang="en-GB" dirty="0"/>
              <a:t>Academic/policy/practice </a:t>
            </a:r>
          </a:p>
          <a:p>
            <a:pPr lvl="1"/>
            <a:r>
              <a:rPr lang="en-GB" dirty="0"/>
              <a:t>Academic/academic</a:t>
            </a:r>
          </a:p>
          <a:p>
            <a:r>
              <a:rPr lang="en-GB" dirty="0"/>
              <a:t>Paper writing</a:t>
            </a:r>
          </a:p>
          <a:p>
            <a:pPr lvl="1"/>
            <a:r>
              <a:rPr lang="en-GB" dirty="0"/>
              <a:t>To academic journals and practitioner-facing publications</a:t>
            </a:r>
          </a:p>
          <a:p>
            <a:pPr lvl="1"/>
            <a:r>
              <a:rPr lang="en-GB" dirty="0"/>
              <a:t>Collaborations between academics from different disciplines and with practitioners</a:t>
            </a:r>
          </a:p>
          <a:p>
            <a:r>
              <a:rPr lang="en-GB" dirty="0"/>
              <a:t>Book </a:t>
            </a:r>
          </a:p>
          <a:p>
            <a:pPr lvl="1"/>
            <a:r>
              <a:rPr lang="en-GB" dirty="0"/>
              <a:t>Planned with Policy Press </a:t>
            </a:r>
          </a:p>
          <a:p>
            <a:pPr lvl="2"/>
            <a:r>
              <a:rPr lang="en-GB" dirty="0"/>
              <a:t>Broad audience – accessible to all</a:t>
            </a:r>
          </a:p>
          <a:p>
            <a:pPr lvl="2"/>
            <a:r>
              <a:rPr lang="en-GB" dirty="0"/>
              <a:t>Cost</a:t>
            </a:r>
          </a:p>
          <a:p>
            <a:pPr lvl="1"/>
            <a:r>
              <a:rPr lang="en-GB" dirty="0"/>
              <a:t>Meeting after final seminar to work together </a:t>
            </a:r>
          </a:p>
          <a:p>
            <a:pPr marL="457200" lvl="1" indent="0">
              <a:buNone/>
            </a:pPr>
            <a:endParaRPr lang="en-GB" dirty="0"/>
          </a:p>
          <a:p>
            <a:pPr lvl="1"/>
            <a:endParaRPr lang="en-GB" dirty="0"/>
          </a:p>
        </p:txBody>
      </p:sp>
    </p:spTree>
    <p:extLst>
      <p:ext uri="{BB962C8B-B14F-4D97-AF65-F5344CB8AC3E}">
        <p14:creationId xmlns:p14="http://schemas.microsoft.com/office/powerpoint/2010/main" val="268077702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cstate="print">
            <a:extLst>
              <a:ext uri="{28A0092B-C50C-407E-A947-70E740481C1C}">
                <a14:useLocalDpi xmlns:a14="http://schemas.microsoft.com/office/drawing/2010/main" val="0"/>
              </a:ext>
            </a:extLst>
          </a:blip>
          <a:srcRect l="1249" r="1" b="1"/>
          <a:stretch/>
        </p:blipFill>
        <p:spPr>
          <a:xfrm rot="5400000">
            <a:off x="-1111204" y="1111204"/>
            <a:ext cx="6858000" cy="4635591"/>
          </a:xfrm>
          <a:prstGeom prst="rect">
            <a:avLst/>
          </a:prstGeom>
          <a:effectLst/>
        </p:spPr>
      </p:pic>
      <p:cxnSp>
        <p:nvCxnSpPr>
          <p:cNvPr id="5" name="Straight Connector 4"/>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4965430" y="629268"/>
            <a:ext cx="6586491" cy="1286160"/>
          </a:xfrm>
        </p:spPr>
        <p:txBody>
          <a:bodyPr anchor="b">
            <a:normAutofit/>
          </a:bodyPr>
          <a:lstStyle/>
          <a:p>
            <a:endParaRPr lang="en-GB" dirty="0"/>
          </a:p>
        </p:txBody>
      </p:sp>
      <p:sp>
        <p:nvSpPr>
          <p:cNvPr id="3" name="Content Placeholder 2"/>
          <p:cNvSpPr>
            <a:spLocks noGrp="1"/>
          </p:cNvSpPr>
          <p:nvPr>
            <p:ph idx="1"/>
          </p:nvPr>
        </p:nvSpPr>
        <p:spPr>
          <a:xfrm>
            <a:off x="4965431" y="2438400"/>
            <a:ext cx="6586489" cy="3785419"/>
          </a:xfrm>
        </p:spPr>
        <p:txBody>
          <a:bodyPr>
            <a:normAutofit/>
          </a:bodyPr>
          <a:lstStyle/>
          <a:p>
            <a:pPr marL="0" indent="0">
              <a:buNone/>
            </a:pPr>
            <a:r>
              <a:rPr lang="en-GB" sz="2000"/>
              <a:t>Thanks also to Dr Kate Boyer, Professor David Pontin, Dr Julie Mytton and the ‘core attendees’ at the seminar series.</a:t>
            </a:r>
          </a:p>
          <a:p>
            <a:pPr marL="0" indent="0">
              <a:buNone/>
            </a:pPr>
            <a:endParaRPr lang="en-GB" sz="2000">
              <a:hlinkClick r:id="rId3"/>
            </a:endParaRPr>
          </a:p>
          <a:p>
            <a:pPr marL="0" indent="0">
              <a:buNone/>
            </a:pPr>
            <a:r>
              <a:rPr lang="en-GB" sz="2000"/>
              <a:t>Please contact me for further information</a:t>
            </a:r>
            <a:endParaRPr lang="en-GB" sz="2000">
              <a:hlinkClick r:id="rId3"/>
            </a:endParaRPr>
          </a:p>
          <a:p>
            <a:pPr marL="0" indent="0">
              <a:buNone/>
            </a:pPr>
            <a:endParaRPr lang="en-GB" sz="2000">
              <a:hlinkClick r:id="rId3"/>
            </a:endParaRPr>
          </a:p>
          <a:p>
            <a:pPr marL="0" indent="0">
              <a:buNone/>
            </a:pPr>
            <a:r>
              <a:rPr lang="en-GB" sz="2000">
                <a:hlinkClick r:id="rId3"/>
              </a:rPr>
              <a:t>sally.dowling@uwe.ac.uk</a:t>
            </a:r>
            <a:endParaRPr lang="en-GB" sz="2000"/>
          </a:p>
          <a:p>
            <a:pPr marL="0" indent="0">
              <a:buNone/>
            </a:pPr>
            <a:endParaRPr lang="en-GB" sz="2000"/>
          </a:p>
        </p:txBody>
      </p:sp>
    </p:spTree>
    <p:extLst>
      <p:ext uri="{BB962C8B-B14F-4D97-AF65-F5344CB8AC3E}">
        <p14:creationId xmlns:p14="http://schemas.microsoft.com/office/powerpoint/2010/main" val="30691347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4000" dirty="0"/>
              <a:t>Context</a:t>
            </a:r>
            <a:endParaRPr lang="en-GB" sz="3600" dirty="0"/>
          </a:p>
        </p:txBody>
      </p:sp>
      <p:sp>
        <p:nvSpPr>
          <p:cNvPr id="3" name="Content Placeholder 2"/>
          <p:cNvSpPr>
            <a:spLocks noGrp="1"/>
          </p:cNvSpPr>
          <p:nvPr>
            <p:ph idx="1"/>
          </p:nvPr>
        </p:nvSpPr>
        <p:spPr/>
        <p:txBody>
          <a:bodyPr>
            <a:normAutofit/>
          </a:bodyPr>
          <a:lstStyle/>
          <a:p>
            <a:r>
              <a:rPr lang="en-GB" dirty="0"/>
              <a:t>UK has some of the lowest breastfeeding rates in the world.</a:t>
            </a:r>
          </a:p>
          <a:p>
            <a:r>
              <a:rPr lang="en-GB" dirty="0"/>
              <a:t>Social science research is a critical accompaniment to clinical knowledge in this area.</a:t>
            </a:r>
          </a:p>
          <a:p>
            <a:r>
              <a:rPr lang="en-GB" dirty="0"/>
              <a:t>No opportunities for social science researchers working on breastfeeding to come together with UK policy-makers and practitioners to share knowledge.  </a:t>
            </a:r>
          </a:p>
          <a:p>
            <a:r>
              <a:rPr lang="en-GB" dirty="0"/>
              <a:t>Our objective is to fill this gap.</a:t>
            </a:r>
          </a:p>
          <a:p>
            <a:endParaRPr lang="en-GB" dirty="0"/>
          </a:p>
        </p:txBody>
      </p:sp>
    </p:spTree>
    <p:extLst>
      <p:ext uri="{BB962C8B-B14F-4D97-AF65-F5344CB8AC3E}">
        <p14:creationId xmlns:p14="http://schemas.microsoft.com/office/powerpoint/2010/main" val="34197039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4"/>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48518" y="1690688"/>
            <a:ext cx="7243482" cy="5167312"/>
          </a:xfrm>
          <a:custGeom>
            <a:avLst/>
            <a:gdLst>
              <a:gd name="connsiteX0" fmla="*/ 0 w 7243482"/>
              <a:gd name="connsiteY0" fmla="*/ 0 h 5167312"/>
              <a:gd name="connsiteX1" fmla="*/ 7243482 w 7243482"/>
              <a:gd name="connsiteY1" fmla="*/ 0 h 5167312"/>
              <a:gd name="connsiteX2" fmla="*/ 7243482 w 7243482"/>
              <a:gd name="connsiteY2" fmla="*/ 5167312 h 5167312"/>
              <a:gd name="connsiteX3" fmla="*/ 221324 w 7243482"/>
              <a:gd name="connsiteY3" fmla="*/ 5167312 h 5167312"/>
              <a:gd name="connsiteX4" fmla="*/ 2615203 w 7243482"/>
              <a:gd name="connsiteY4" fmla="*/ 952 h 5167312"/>
              <a:gd name="connsiteX5" fmla="*/ 0 w 7243482"/>
              <a:gd name="connsiteY5" fmla="*/ 952 h 5167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243482" h="5167312">
                <a:moveTo>
                  <a:pt x="0" y="0"/>
                </a:moveTo>
                <a:lnTo>
                  <a:pt x="7243482" y="0"/>
                </a:lnTo>
                <a:lnTo>
                  <a:pt x="7243482" y="5167312"/>
                </a:lnTo>
                <a:lnTo>
                  <a:pt x="221324" y="5167312"/>
                </a:lnTo>
                <a:lnTo>
                  <a:pt x="2615203" y="952"/>
                </a:lnTo>
                <a:lnTo>
                  <a:pt x="0" y="952"/>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Freeform 5"/>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91640"/>
            <a:ext cx="7399176" cy="5166360"/>
          </a:xfrm>
          <a:custGeom>
            <a:avLst/>
            <a:gdLst>
              <a:gd name="connsiteX0" fmla="*/ 0 w 7399176"/>
              <a:gd name="connsiteY0" fmla="*/ 0 h 5166360"/>
              <a:gd name="connsiteX1" fmla="*/ 7399176 w 7399176"/>
              <a:gd name="connsiteY1" fmla="*/ 0 h 5166360"/>
              <a:gd name="connsiteX2" fmla="*/ 5005297 w 7399176"/>
              <a:gd name="connsiteY2" fmla="*/ 5166360 h 5166360"/>
              <a:gd name="connsiteX3" fmla="*/ 0 w 7399176"/>
              <a:gd name="connsiteY3" fmla="*/ 5166360 h 5166360"/>
            </a:gdLst>
            <a:ahLst/>
            <a:cxnLst>
              <a:cxn ang="0">
                <a:pos x="connsiteX0" y="connsiteY0"/>
              </a:cxn>
              <a:cxn ang="0">
                <a:pos x="connsiteX1" y="connsiteY1"/>
              </a:cxn>
              <a:cxn ang="0">
                <a:pos x="connsiteX2" y="connsiteY2"/>
              </a:cxn>
              <a:cxn ang="0">
                <a:pos x="connsiteX3" y="connsiteY3"/>
              </a:cxn>
            </a:cxnLst>
            <a:rect l="l" t="t" r="r" b="b"/>
            <a:pathLst>
              <a:path w="7399176" h="5166360">
                <a:moveTo>
                  <a:pt x="0" y="0"/>
                </a:moveTo>
                <a:lnTo>
                  <a:pt x="7399176" y="0"/>
                </a:lnTo>
                <a:lnTo>
                  <a:pt x="5005297" y="5166360"/>
                </a:lnTo>
                <a:lnTo>
                  <a:pt x="0" y="5166360"/>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2"/>
          <a:stretch>
            <a:fillRect/>
          </a:stretch>
        </p:blipFill>
        <p:spPr>
          <a:xfrm>
            <a:off x="6732270" y="3492772"/>
            <a:ext cx="5422130" cy="3049947"/>
          </a:xfrm>
          <a:custGeom>
            <a:avLst/>
            <a:gdLst>
              <a:gd name="connsiteX0" fmla="*/ 0 w 4636009"/>
              <a:gd name="connsiteY0" fmla="*/ 0 h 5032375"/>
              <a:gd name="connsiteX1" fmla="*/ 4636009 w 4636009"/>
              <a:gd name="connsiteY1" fmla="*/ 0 h 5032375"/>
              <a:gd name="connsiteX2" fmla="*/ 4636009 w 4636009"/>
              <a:gd name="connsiteY2" fmla="*/ 5032375 h 5032375"/>
              <a:gd name="connsiteX3" fmla="*/ 0 w 4636009"/>
              <a:gd name="connsiteY3" fmla="*/ 5032375 h 5032375"/>
            </a:gdLst>
            <a:ahLst/>
            <a:cxnLst>
              <a:cxn ang="0">
                <a:pos x="connsiteX0" y="connsiteY0"/>
              </a:cxn>
              <a:cxn ang="0">
                <a:pos x="connsiteX1" y="connsiteY1"/>
              </a:cxn>
              <a:cxn ang="0">
                <a:pos x="connsiteX2" y="connsiteY2"/>
              </a:cxn>
              <a:cxn ang="0">
                <a:pos x="connsiteX3" y="connsiteY3"/>
              </a:cxn>
            </a:cxnLst>
            <a:rect l="l" t="t" r="r" b="b"/>
            <a:pathLst>
              <a:path w="4636009" h="5032375">
                <a:moveTo>
                  <a:pt x="0" y="0"/>
                </a:moveTo>
                <a:lnTo>
                  <a:pt x="4636009" y="0"/>
                </a:lnTo>
                <a:lnTo>
                  <a:pt x="4636009" y="5032375"/>
                </a:lnTo>
                <a:lnTo>
                  <a:pt x="0" y="5032375"/>
                </a:lnTo>
                <a:close/>
              </a:path>
            </a:pathLst>
          </a:custGeom>
        </p:spPr>
      </p:pic>
      <p:sp>
        <p:nvSpPr>
          <p:cNvPr id="2" name="Title 1"/>
          <p:cNvSpPr>
            <a:spLocks noGrp="1"/>
          </p:cNvSpPr>
          <p:nvPr>
            <p:ph type="title"/>
          </p:nvPr>
        </p:nvSpPr>
        <p:spPr>
          <a:xfrm>
            <a:off x="838200" y="365125"/>
            <a:ext cx="10515600" cy="1325563"/>
          </a:xfrm>
        </p:spPr>
        <p:txBody>
          <a:bodyPr>
            <a:normAutofit/>
          </a:bodyPr>
          <a:lstStyle/>
          <a:p>
            <a:r>
              <a:rPr lang="en-GB" sz="4000" dirty="0"/>
              <a:t>ESRC seminar series funding</a:t>
            </a:r>
          </a:p>
        </p:txBody>
      </p:sp>
      <p:sp>
        <p:nvSpPr>
          <p:cNvPr id="3" name="Content Placeholder 2"/>
          <p:cNvSpPr>
            <a:spLocks noGrp="1"/>
          </p:cNvSpPr>
          <p:nvPr>
            <p:ph idx="1"/>
          </p:nvPr>
        </p:nvSpPr>
        <p:spPr>
          <a:xfrm>
            <a:off x="838200" y="2012865"/>
            <a:ext cx="4317322" cy="4164098"/>
          </a:xfrm>
        </p:spPr>
        <p:txBody>
          <a:bodyPr anchor="ctr">
            <a:normAutofit fontScale="85000" lnSpcReduction="10000"/>
          </a:bodyPr>
          <a:lstStyle/>
          <a:p>
            <a:pPr>
              <a:lnSpc>
                <a:spcPct val="110000"/>
              </a:lnSpc>
            </a:pPr>
            <a:r>
              <a:rPr lang="en-GB" sz="2000" dirty="0">
                <a:solidFill>
                  <a:schemeClr val="bg1"/>
                </a:solidFill>
              </a:rPr>
              <a:t>The ESRC is one of the UKs 7 Funding Councils.</a:t>
            </a:r>
          </a:p>
          <a:p>
            <a:pPr>
              <a:lnSpc>
                <a:spcPct val="110000"/>
              </a:lnSpc>
            </a:pPr>
            <a:r>
              <a:rPr lang="en-GB" sz="2000" dirty="0">
                <a:solidFill>
                  <a:schemeClr val="bg1"/>
                </a:solidFill>
              </a:rPr>
              <a:t>‘The Research Seminars Competition is run annually and seeks to award funding to UK research organisations to hold research seminar series’. </a:t>
            </a:r>
          </a:p>
          <a:p>
            <a:pPr>
              <a:lnSpc>
                <a:spcPct val="110000"/>
              </a:lnSpc>
            </a:pPr>
            <a:r>
              <a:rPr lang="en-GB" sz="2000" dirty="0">
                <a:solidFill>
                  <a:schemeClr val="bg1"/>
                </a:solidFill>
              </a:rPr>
              <a:t>Funding is a maximum of £30,000 ($43,000) to run 6-9 seminars over 2 years. </a:t>
            </a:r>
          </a:p>
          <a:p>
            <a:pPr>
              <a:lnSpc>
                <a:spcPct val="110000"/>
              </a:lnSpc>
            </a:pPr>
            <a:r>
              <a:rPr lang="en-GB" sz="2000" dirty="0">
                <a:solidFill>
                  <a:schemeClr val="bg1"/>
                </a:solidFill>
              </a:rPr>
              <a:t>‘It is expected that seminar groups and network members are drawn from the public sector, commercial private sector, civil society and other relevant organisations, as well as from other UK research organisations’.</a:t>
            </a:r>
          </a:p>
        </p:txBody>
      </p:sp>
    </p:spTree>
    <p:extLst>
      <p:ext uri="{BB962C8B-B14F-4D97-AF65-F5344CB8AC3E}">
        <p14:creationId xmlns:p14="http://schemas.microsoft.com/office/powerpoint/2010/main" val="42376475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4000" dirty="0"/>
              <a:t>Stated objectives</a:t>
            </a:r>
          </a:p>
        </p:txBody>
      </p:sp>
      <p:sp>
        <p:nvSpPr>
          <p:cNvPr id="3" name="Content Placeholder 2"/>
          <p:cNvSpPr>
            <a:spLocks noGrp="1"/>
          </p:cNvSpPr>
          <p:nvPr>
            <p:ph idx="1"/>
          </p:nvPr>
        </p:nvSpPr>
        <p:spPr/>
        <p:txBody>
          <a:bodyPr>
            <a:normAutofit/>
          </a:bodyPr>
          <a:lstStyle/>
          <a:p>
            <a:r>
              <a:rPr lang="en-GB" dirty="0"/>
              <a:t>Share innovative social science research on the social experiences of breastfeeding in the contemporary UK with policy makers and practitioners;</a:t>
            </a:r>
          </a:p>
          <a:p>
            <a:r>
              <a:rPr lang="en-GB" dirty="0"/>
              <a:t>Foster communication between researchers, policy-makers and practitioners about the everyday practice of breastfeeding;</a:t>
            </a:r>
          </a:p>
          <a:p>
            <a:r>
              <a:rPr lang="en-GB" dirty="0"/>
              <a:t>Create effective outputs for both academic and non-academic beneficiaries and enduring networks which will lead to subsequent collaborations;</a:t>
            </a:r>
          </a:p>
          <a:p>
            <a:r>
              <a:rPr lang="en-GB" dirty="0"/>
              <a:t>Provide a venue for postgraduates and early career researchers (ECRs) to liaise with more senior scholars in the field.</a:t>
            </a:r>
          </a:p>
        </p:txBody>
      </p:sp>
    </p:spTree>
    <p:extLst>
      <p:ext uri="{BB962C8B-B14F-4D97-AF65-F5344CB8AC3E}">
        <p14:creationId xmlns:p14="http://schemas.microsoft.com/office/powerpoint/2010/main" val="23238977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4000" dirty="0"/>
              <a:t>Seeking to ask these questions…</a:t>
            </a:r>
          </a:p>
        </p:txBody>
      </p:sp>
      <p:sp>
        <p:nvSpPr>
          <p:cNvPr id="3" name="Content Placeholder 2"/>
          <p:cNvSpPr>
            <a:spLocks noGrp="1"/>
          </p:cNvSpPr>
          <p:nvPr>
            <p:ph idx="1"/>
          </p:nvPr>
        </p:nvSpPr>
        <p:spPr/>
        <p:txBody>
          <a:bodyPr>
            <a:normAutofit/>
          </a:bodyPr>
          <a:lstStyle/>
          <a:p>
            <a:pPr>
              <a:lnSpc>
                <a:spcPct val="110000"/>
              </a:lnSpc>
            </a:pPr>
            <a:r>
              <a:rPr lang="en-GB" dirty="0"/>
              <a:t>'How does attending to the micro-practices and affective and embodied experiences of breastfeeding women advance extant knowledge about the reasons for breastfeeding cessation?‘</a:t>
            </a:r>
          </a:p>
          <a:p>
            <a:pPr>
              <a:lnSpc>
                <a:spcPct val="110000"/>
              </a:lnSpc>
            </a:pPr>
            <a:r>
              <a:rPr lang="en-GB" dirty="0"/>
              <a:t>'How can we further understanding about inequalities in breastfeeding rates by focusing on the nuances of day-to-day breastfeeding?' </a:t>
            </a:r>
          </a:p>
          <a:p>
            <a:pPr>
              <a:lnSpc>
                <a:spcPct val="110000"/>
              </a:lnSpc>
            </a:pPr>
            <a:r>
              <a:rPr lang="en-GB" dirty="0"/>
              <a:t>'How might an increased understanding of these perspectives influence policy'?  </a:t>
            </a:r>
          </a:p>
        </p:txBody>
      </p:sp>
    </p:spTree>
    <p:extLst>
      <p:ext uri="{BB962C8B-B14F-4D97-AF65-F5344CB8AC3E}">
        <p14:creationId xmlns:p14="http://schemas.microsoft.com/office/powerpoint/2010/main" val="11414183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4"/>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48518" y="1690688"/>
            <a:ext cx="7243482" cy="5167312"/>
          </a:xfrm>
          <a:custGeom>
            <a:avLst/>
            <a:gdLst>
              <a:gd name="connsiteX0" fmla="*/ 0 w 7243482"/>
              <a:gd name="connsiteY0" fmla="*/ 0 h 5167312"/>
              <a:gd name="connsiteX1" fmla="*/ 7243482 w 7243482"/>
              <a:gd name="connsiteY1" fmla="*/ 0 h 5167312"/>
              <a:gd name="connsiteX2" fmla="*/ 7243482 w 7243482"/>
              <a:gd name="connsiteY2" fmla="*/ 5167312 h 5167312"/>
              <a:gd name="connsiteX3" fmla="*/ 221324 w 7243482"/>
              <a:gd name="connsiteY3" fmla="*/ 5167312 h 5167312"/>
              <a:gd name="connsiteX4" fmla="*/ 2615203 w 7243482"/>
              <a:gd name="connsiteY4" fmla="*/ 952 h 5167312"/>
              <a:gd name="connsiteX5" fmla="*/ 0 w 7243482"/>
              <a:gd name="connsiteY5" fmla="*/ 952 h 5167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243482" h="5167312">
                <a:moveTo>
                  <a:pt x="0" y="0"/>
                </a:moveTo>
                <a:lnTo>
                  <a:pt x="7243482" y="0"/>
                </a:lnTo>
                <a:lnTo>
                  <a:pt x="7243482" y="5167312"/>
                </a:lnTo>
                <a:lnTo>
                  <a:pt x="221324" y="5167312"/>
                </a:lnTo>
                <a:lnTo>
                  <a:pt x="2615203" y="952"/>
                </a:lnTo>
                <a:lnTo>
                  <a:pt x="0" y="952"/>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Freeform 5"/>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91640"/>
            <a:ext cx="7399176" cy="5166360"/>
          </a:xfrm>
          <a:custGeom>
            <a:avLst/>
            <a:gdLst>
              <a:gd name="connsiteX0" fmla="*/ 0 w 7399176"/>
              <a:gd name="connsiteY0" fmla="*/ 0 h 5166360"/>
              <a:gd name="connsiteX1" fmla="*/ 7399176 w 7399176"/>
              <a:gd name="connsiteY1" fmla="*/ 0 h 5166360"/>
              <a:gd name="connsiteX2" fmla="*/ 5005297 w 7399176"/>
              <a:gd name="connsiteY2" fmla="*/ 5166360 h 5166360"/>
              <a:gd name="connsiteX3" fmla="*/ 0 w 7399176"/>
              <a:gd name="connsiteY3" fmla="*/ 5166360 h 5166360"/>
            </a:gdLst>
            <a:ahLst/>
            <a:cxnLst>
              <a:cxn ang="0">
                <a:pos x="connsiteX0" y="connsiteY0"/>
              </a:cxn>
              <a:cxn ang="0">
                <a:pos x="connsiteX1" y="connsiteY1"/>
              </a:cxn>
              <a:cxn ang="0">
                <a:pos x="connsiteX2" y="connsiteY2"/>
              </a:cxn>
              <a:cxn ang="0">
                <a:pos x="connsiteX3" y="connsiteY3"/>
              </a:cxn>
            </a:cxnLst>
            <a:rect l="l" t="t" r="r" b="b"/>
            <a:pathLst>
              <a:path w="7399176" h="5166360">
                <a:moveTo>
                  <a:pt x="0" y="0"/>
                </a:moveTo>
                <a:lnTo>
                  <a:pt x="7399176" y="0"/>
                </a:lnTo>
                <a:lnTo>
                  <a:pt x="5005297" y="5166360"/>
                </a:lnTo>
                <a:lnTo>
                  <a:pt x="0" y="5166360"/>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28196" y="2840358"/>
            <a:ext cx="4296585" cy="2867971"/>
          </a:xfrm>
          <a:custGeom>
            <a:avLst/>
            <a:gdLst>
              <a:gd name="connsiteX0" fmla="*/ 0 w 4636009"/>
              <a:gd name="connsiteY0" fmla="*/ 0 h 5032375"/>
              <a:gd name="connsiteX1" fmla="*/ 4636009 w 4636009"/>
              <a:gd name="connsiteY1" fmla="*/ 0 h 5032375"/>
              <a:gd name="connsiteX2" fmla="*/ 4636009 w 4636009"/>
              <a:gd name="connsiteY2" fmla="*/ 5032375 h 5032375"/>
              <a:gd name="connsiteX3" fmla="*/ 0 w 4636009"/>
              <a:gd name="connsiteY3" fmla="*/ 5032375 h 5032375"/>
            </a:gdLst>
            <a:ahLst/>
            <a:cxnLst>
              <a:cxn ang="0">
                <a:pos x="connsiteX0" y="connsiteY0"/>
              </a:cxn>
              <a:cxn ang="0">
                <a:pos x="connsiteX1" y="connsiteY1"/>
              </a:cxn>
              <a:cxn ang="0">
                <a:pos x="connsiteX2" y="connsiteY2"/>
              </a:cxn>
              <a:cxn ang="0">
                <a:pos x="connsiteX3" y="connsiteY3"/>
              </a:cxn>
            </a:cxnLst>
            <a:rect l="l" t="t" r="r" b="b"/>
            <a:pathLst>
              <a:path w="4636009" h="5032375">
                <a:moveTo>
                  <a:pt x="0" y="0"/>
                </a:moveTo>
                <a:lnTo>
                  <a:pt x="4636009" y="0"/>
                </a:lnTo>
                <a:lnTo>
                  <a:pt x="4636009" y="5032375"/>
                </a:lnTo>
                <a:lnTo>
                  <a:pt x="0" y="5032375"/>
                </a:lnTo>
                <a:close/>
              </a:path>
            </a:pathLst>
          </a:custGeom>
        </p:spPr>
      </p:pic>
      <p:sp>
        <p:nvSpPr>
          <p:cNvPr id="2" name="Title 1"/>
          <p:cNvSpPr>
            <a:spLocks noGrp="1"/>
          </p:cNvSpPr>
          <p:nvPr>
            <p:ph type="title"/>
          </p:nvPr>
        </p:nvSpPr>
        <p:spPr/>
        <p:txBody>
          <a:bodyPr>
            <a:normAutofit/>
          </a:bodyPr>
          <a:lstStyle/>
          <a:p>
            <a:r>
              <a:rPr lang="en-GB"/>
              <a:t>Our overall goal is…</a:t>
            </a:r>
          </a:p>
        </p:txBody>
      </p:sp>
      <p:sp>
        <p:nvSpPr>
          <p:cNvPr id="3" name="Content Placeholder 2"/>
          <p:cNvSpPr>
            <a:spLocks noGrp="1"/>
          </p:cNvSpPr>
          <p:nvPr>
            <p:ph idx="1"/>
          </p:nvPr>
        </p:nvSpPr>
        <p:spPr>
          <a:xfrm>
            <a:off x="838200" y="2012865"/>
            <a:ext cx="4317322" cy="4164098"/>
          </a:xfrm>
        </p:spPr>
        <p:txBody>
          <a:bodyPr anchor="ctr">
            <a:normAutofit/>
          </a:bodyPr>
          <a:lstStyle/>
          <a:p>
            <a:pPr marL="0" indent="0">
              <a:buNone/>
            </a:pPr>
            <a:r>
              <a:rPr lang="en-GB" sz="2400" dirty="0">
                <a:solidFill>
                  <a:schemeClr val="bg1"/>
                </a:solidFill>
              </a:rPr>
              <a:t>To create an opportunity for participants from academia, practice and policy (both governmental and non-governmental) to come together to engage in collaborative knowledge-creation.</a:t>
            </a:r>
          </a:p>
          <a:p>
            <a:endParaRPr lang="en-GB" sz="2000" dirty="0">
              <a:solidFill>
                <a:schemeClr val="bg1"/>
              </a:solidFill>
            </a:endParaRPr>
          </a:p>
        </p:txBody>
      </p:sp>
    </p:spTree>
    <p:extLst>
      <p:ext uri="{BB962C8B-B14F-4D97-AF65-F5344CB8AC3E}">
        <p14:creationId xmlns:p14="http://schemas.microsoft.com/office/powerpoint/2010/main" val="5721418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1249857" y="1524495"/>
            <a:ext cx="9637712" cy="3510350"/>
          </a:xfrm>
        </p:spPr>
        <p:txBody>
          <a:bodyPr>
            <a:noAutofit/>
          </a:bodyPr>
          <a:lstStyle/>
          <a:p>
            <a:pPr marL="0" indent="0">
              <a:buNone/>
            </a:pPr>
            <a:r>
              <a:rPr lang="en-GB" i="1" dirty="0"/>
              <a:t>‘This seminar series aims to both increase the visibility of social science research in relation to breastfeeding and to highlight its relevance and applicability to policy and practice.  We anticipate that the attendees identified will benefit through the forging of new links, both cross-disciplinary and between academia and policy/practice…This will potentially identify new, valuable and useful avenues for research as well as emphasising the potential for impact of interdisciplinary breastfeeding research.  We anticipate that new research partnerships will also be created.’</a:t>
            </a:r>
          </a:p>
        </p:txBody>
      </p:sp>
    </p:spTree>
    <p:extLst>
      <p:ext uri="{BB962C8B-B14F-4D97-AF65-F5344CB8AC3E}">
        <p14:creationId xmlns:p14="http://schemas.microsoft.com/office/powerpoint/2010/main" val="11055093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4000" dirty="0"/>
              <a:t>Applying for funding</a:t>
            </a:r>
          </a:p>
        </p:txBody>
      </p:sp>
      <p:sp>
        <p:nvSpPr>
          <p:cNvPr id="3" name="Content Placeholder 2"/>
          <p:cNvSpPr>
            <a:spLocks noGrp="1"/>
          </p:cNvSpPr>
          <p:nvPr>
            <p:ph idx="1"/>
          </p:nvPr>
        </p:nvSpPr>
        <p:spPr/>
        <p:txBody>
          <a:bodyPr/>
          <a:lstStyle/>
          <a:p>
            <a:r>
              <a:rPr lang="en-GB" dirty="0"/>
              <a:t>Other bid collaborators also – Prof David Pontin and Dr Julie Mytton.</a:t>
            </a:r>
          </a:p>
          <a:p>
            <a:r>
              <a:rPr lang="en-GB" dirty="0"/>
              <a:t>Bid submitted January 2014; heard we were successful August 2014</a:t>
            </a:r>
          </a:p>
          <a:p>
            <a:r>
              <a:rPr lang="en-GB" dirty="0"/>
              <a:t>Bid runs from December 2014 – December 2016.</a:t>
            </a:r>
          </a:p>
          <a:p>
            <a:r>
              <a:rPr lang="en-GB" dirty="0"/>
              <a:t>The money pays for travel and subsistence for core attendees, venue hire and food.  No salary costs.</a:t>
            </a:r>
          </a:p>
          <a:p>
            <a:r>
              <a:rPr lang="en-GB" dirty="0"/>
              <a:t>Each seminar has one international speaker, two UK academic speakers and one policy maker/practitioner.</a:t>
            </a:r>
          </a:p>
        </p:txBody>
      </p:sp>
    </p:spTree>
    <p:extLst>
      <p:ext uri="{BB962C8B-B14F-4D97-AF65-F5344CB8AC3E}">
        <p14:creationId xmlns:p14="http://schemas.microsoft.com/office/powerpoint/2010/main" val="2318077481"/>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3219</TotalTime>
  <Words>1342</Words>
  <Application>Microsoft Office PowerPoint</Application>
  <PresentationFormat>Widescreen</PresentationFormat>
  <Paragraphs>135</Paragraphs>
  <Slides>23</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23</vt:i4>
      </vt:variant>
    </vt:vector>
  </HeadingPairs>
  <TitlesOfParts>
    <vt:vector size="28" baseType="lpstr">
      <vt:lpstr>Arial</vt:lpstr>
      <vt:lpstr>Calibri</vt:lpstr>
      <vt:lpstr>Calibri Light</vt:lpstr>
      <vt:lpstr>Times New Roman</vt:lpstr>
      <vt:lpstr>Office Theme</vt:lpstr>
      <vt:lpstr>‘Social experiences of breastfeeding: building bridges between research and policy’  An ESRC-funded seminar series in the UK.  A report on progress to date and emerging outcomes.</vt:lpstr>
      <vt:lpstr>How we started…</vt:lpstr>
      <vt:lpstr>Context</vt:lpstr>
      <vt:lpstr>ESRC seminar series funding</vt:lpstr>
      <vt:lpstr>Stated objectives</vt:lpstr>
      <vt:lpstr>Seeking to ask these questions…</vt:lpstr>
      <vt:lpstr>Our overall goal is…</vt:lpstr>
      <vt:lpstr>PowerPoint Presentation</vt:lpstr>
      <vt:lpstr>Applying for funding</vt:lpstr>
      <vt:lpstr>Our plan</vt:lpstr>
      <vt:lpstr>The seminars</vt:lpstr>
      <vt:lpstr>Who has given presentations?</vt:lpstr>
      <vt:lpstr>Structure of the sessions</vt:lpstr>
      <vt:lpstr>Who has attended?</vt:lpstr>
      <vt:lpstr>PowerPoint Presentation</vt:lpstr>
      <vt:lpstr>Website</vt:lpstr>
      <vt:lpstr>What do people say about the seminars?</vt:lpstr>
      <vt:lpstr>PowerPoint Presentation</vt:lpstr>
      <vt:lpstr>PowerPoint Presentation</vt:lpstr>
      <vt:lpstr>PowerPoint Presentation</vt:lpstr>
      <vt:lpstr>Still to come:</vt:lpstr>
      <vt:lpstr>Outputs so far</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Using liminality to understand mothers’ experiences of long-term breastfeeding:  ‘betwixt and between’, and ‘matter out of place’.</dc:title>
  <dc:creator>Sally Dowling</dc:creator>
  <cp:lastModifiedBy>Sally Dowling</cp:lastModifiedBy>
  <cp:revision>61</cp:revision>
  <cp:lastPrinted>2014-09-09T19:25:16Z</cp:lastPrinted>
  <dcterms:created xsi:type="dcterms:W3CDTF">2014-07-17T09:04:54Z</dcterms:created>
  <dcterms:modified xsi:type="dcterms:W3CDTF">2016-03-18T11:15:40Z</dcterms:modified>
</cp:coreProperties>
</file>