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7" r:id="rId2"/>
  </p:sldIdLst>
  <p:sldSz cx="21383625" cy="30275213"/>
  <p:notesSz cx="6877050" cy="1000125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01" autoAdjust="0"/>
  </p:normalViewPr>
  <p:slideViewPr>
    <p:cSldViewPr snapToGrid="0">
      <p:cViewPr varScale="1">
        <p:scale>
          <a:sx n="21" d="100"/>
          <a:sy n="21" d="100"/>
        </p:scale>
        <p:origin x="26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1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3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1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1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8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2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5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94FD-32BC-4A0F-AE1E-7F0D535AD526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018A-CCD9-4E22-B063-D719E3FDE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ly.dowling@uwe.ac.uk" TargetMode="External"/><Relationship Id="rId5" Type="http://schemas.openxmlformats.org/officeDocument/2006/relationships/hyperlink" Target="http://www1.uwe.ac.uk/hls/research/healthandclinicalresearch/seminarseries.aspx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12049215" y="14507371"/>
            <a:ext cx="8112897" cy="4859067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‘I wasn’t sure what to expect and wondered if it would be so academic that I would find it difficult to relate to my practice. I found the information presented in a very accessible way with very real implications for my practice which I hadn’t been expecting…The seminar caused me to challenge some of my current practice and therefore change mine and colleagues current practice with regard to young mothers’. 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dirty="0">
                <a:solidFill>
                  <a:schemeClr val="tx1"/>
                </a:solidFill>
              </a:rPr>
              <a:t>(Breastfeeding Nurse Advisor)</a:t>
            </a:r>
            <a:endParaRPr lang="en-GB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731" y="20923341"/>
            <a:ext cx="10176465" cy="57242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42" y="5960850"/>
            <a:ext cx="9100927" cy="60787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54" y="22364582"/>
            <a:ext cx="4761288" cy="715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9" y="696829"/>
            <a:ext cx="18215810" cy="2069432"/>
          </a:xfrm>
        </p:spPr>
        <p:txBody>
          <a:bodyPr anchor="t">
            <a:noAutofit/>
          </a:bodyPr>
          <a:lstStyle/>
          <a:p>
            <a:r>
              <a:rPr lang="en-GB" sz="5400" b="1" dirty="0"/>
              <a:t>Social experiences of breastfeeding: building bridges between </a:t>
            </a:r>
            <a:br>
              <a:rPr lang="en-GB" sz="5400" b="1" dirty="0"/>
            </a:br>
            <a:r>
              <a:rPr lang="en-GB" sz="5400" b="1" dirty="0"/>
              <a:t>research and policy. Progress and emerging outcomes</a:t>
            </a:r>
            <a:br>
              <a:rPr lang="en-GB" sz="5400" b="1" dirty="0"/>
            </a:br>
            <a:r>
              <a:rPr lang="en-GB" sz="5400" b="1" dirty="0"/>
              <a:t> from an ESRC-funded UK seminar series.  </a:t>
            </a:r>
            <a:br>
              <a:rPr lang="en-GB" sz="5400" b="1" dirty="0"/>
            </a:b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4609" y="27041889"/>
            <a:ext cx="9803146" cy="18262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800" dirty="0"/>
              <a:t>Seminar website: </a:t>
            </a:r>
            <a:r>
              <a:rPr lang="en-GB" sz="1800" dirty="0">
                <a:hlinkClick r:id="rId5"/>
              </a:rPr>
              <a:t>http://www1.uwe.ac.uk/hls/research/healthandclinicalresearch/seminarseries.aspx</a:t>
            </a:r>
            <a:r>
              <a:rPr lang="en-GB" sz="1800" dirty="0"/>
              <a:t>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800" dirty="0"/>
              <a:t>Seminar team: Dr Sally Dowling</a:t>
            </a:r>
            <a:r>
              <a:rPr lang="en-GB" sz="1800" baseline="30000" dirty="0"/>
              <a:t>1</a:t>
            </a:r>
            <a:r>
              <a:rPr lang="en-GB" sz="1800" dirty="0"/>
              <a:t>, Dr Kate Boyer</a:t>
            </a:r>
            <a:r>
              <a:rPr lang="en-GB" sz="1800" baseline="30000" dirty="0"/>
              <a:t>2</a:t>
            </a:r>
            <a:r>
              <a:rPr lang="en-GB" sz="1800" dirty="0"/>
              <a:t>, Prof David Pontin</a:t>
            </a:r>
            <a:r>
              <a:rPr lang="en-GB" sz="1800" baseline="30000" dirty="0"/>
              <a:t>3</a:t>
            </a:r>
            <a:r>
              <a:rPr lang="en-GB" sz="1800" dirty="0"/>
              <a:t>, Dr Julie Mytton</a:t>
            </a:r>
            <a:r>
              <a:rPr lang="en-GB" sz="1800" baseline="30000" dirty="0"/>
              <a:t>1</a:t>
            </a:r>
            <a:r>
              <a:rPr lang="en-GB" sz="1800" dirty="0"/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400" baseline="30000" dirty="0"/>
              <a:t>1</a:t>
            </a:r>
            <a:r>
              <a:rPr lang="en-GB" sz="1400" dirty="0"/>
              <a:t>University of the West of England, Bristol; </a:t>
            </a:r>
            <a:r>
              <a:rPr lang="en-GB" sz="1400" baseline="30000" dirty="0"/>
              <a:t>2</a:t>
            </a:r>
            <a:r>
              <a:rPr lang="en-GB" sz="1400" dirty="0"/>
              <a:t>Cardiff University; </a:t>
            </a:r>
            <a:r>
              <a:rPr lang="en-GB" sz="1400" baseline="30000" dirty="0"/>
              <a:t>3</a:t>
            </a:r>
            <a:r>
              <a:rPr lang="en-GB" sz="1400" dirty="0"/>
              <a:t>University of South Wales</a:t>
            </a:r>
            <a:endParaRPr lang="en-GB" sz="1400" baseline="300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800" dirty="0"/>
              <a:t> For further information contact: Dr Sally Dowling </a:t>
            </a:r>
            <a:r>
              <a:rPr lang="en-GB" sz="1800" dirty="0">
                <a:hlinkClick r:id="rId6"/>
              </a:rPr>
              <a:t>sally.dowling@uwe.ac.uk</a:t>
            </a:r>
            <a:r>
              <a:rPr lang="en-GB" sz="1800" dirty="0"/>
              <a:t> </a:t>
            </a:r>
          </a:p>
        </p:txBody>
      </p:sp>
      <p:pic>
        <p:nvPicPr>
          <p:cNvPr id="5" name="Picture 4" descr="C:\Users\sj3-dowling\AppData\Local\Microsoft\Windows\Temporary Internet Files\Content.Word\JPG RGB Small with Bord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31" y="28704142"/>
            <a:ext cx="829595" cy="8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ni-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330" y="28752953"/>
            <a:ext cx="649070" cy="72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SW logo Raspberry Scree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403" y="28644726"/>
            <a:ext cx="736162" cy="94345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62" y="28820927"/>
            <a:ext cx="1434465" cy="71755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028358" y="4019602"/>
            <a:ext cx="11644182" cy="24013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ts val="1000"/>
              </a:spcBef>
            </a:pPr>
            <a:endParaRPr lang="en-GB" sz="3200" b="1" dirty="0">
              <a:solidFill>
                <a:prstClr val="black"/>
              </a:solidFill>
            </a:endParaRPr>
          </a:p>
          <a:p>
            <a:pPr lvl="0" algn="ctr" defTabSz="914400">
              <a:spcBef>
                <a:spcPts val="1000"/>
              </a:spcBef>
            </a:pPr>
            <a:r>
              <a:rPr lang="en-GB" sz="3200" b="1" dirty="0">
                <a:solidFill>
                  <a:prstClr val="black"/>
                </a:solidFill>
              </a:rPr>
              <a:t>Context</a:t>
            </a:r>
          </a:p>
          <a:p>
            <a:pPr lvl="0" defTabSz="914400"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The UK has some of the lowest breastfeeding rates worldwide and there are  few opportunities for social science researchers in this area to come together with UK policy-makers and practitioners to share knowledge.  </a:t>
            </a:r>
          </a:p>
          <a:p>
            <a:pPr marL="228600" lvl="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1165125" y="6647587"/>
            <a:ext cx="4989485" cy="2463305"/>
          </a:xfrm>
          <a:prstGeom prst="roundRect">
            <a:avLst>
              <a:gd name="adj" fmla="val 1469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3200" b="1" dirty="0">
                <a:solidFill>
                  <a:schemeClr val="tx1"/>
                </a:solidFill>
              </a:rPr>
              <a:t>Goal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tx1"/>
                </a:solidFill>
              </a:rPr>
              <a:t>To create an opportunity for academics, practitioners and policy makers to meet and engage in collaborative knowledge-creation.</a:t>
            </a:r>
          </a:p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3257874" y="3142070"/>
            <a:ext cx="6546105" cy="42056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tx1"/>
                </a:solidFill>
              </a:rPr>
              <a:t>What have we done?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Organised six seminars in Bristol and Cardiff  2015/16.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Funded a core group of selected academics, policy-makers and practitioners to attend each event.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Made available free/low cost places to early PhD students/ECRs/people from NGOs/practitioners.</a:t>
            </a: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Designed sessions to encourage dialogue, interaction and draw out diversity of experiences from delegates to inform issues.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074276" y="7843159"/>
            <a:ext cx="7087836" cy="36393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tx1"/>
                </a:solidFill>
              </a:rPr>
              <a:t>Seminars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March 2015: Breastfeeding and changing cultures of parenting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June 2015: Breastfeeding, wage-work and social exclusion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Nov 2015: Breastfeeding, affect and materiality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March 2016: Breastfeeding and politics of embodiment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June 2016: Breastfeeding, media and popular culture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Nov 2016: Thinking innovatively about breastfeeding policy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06338" y="11871752"/>
            <a:ext cx="19055774" cy="29035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tx1"/>
                </a:solidFill>
              </a:rPr>
              <a:t>Who attended?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24 academics: </a:t>
            </a:r>
            <a:r>
              <a:rPr lang="en-GB" sz="2400" dirty="0">
                <a:solidFill>
                  <a:schemeClr val="tx1"/>
                </a:solidFill>
              </a:rPr>
              <a:t>geography, sociology, psychology, nursing, anthropology, gender studies, media studies, public health.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54 policy makers/practitioners: </a:t>
            </a:r>
            <a:r>
              <a:rPr lang="en-GB" sz="2400" dirty="0">
                <a:solidFill>
                  <a:schemeClr val="tx1"/>
                </a:solidFill>
              </a:rPr>
              <a:t>breastfeeding counsellors and peer supporters, Public Health managers, doulas, independent and NHS midwives, infant feeding co-ordinators, milk bank co-ordinator, children’s centre workers, student midwives, Public Health students.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9 PhD students/ECRs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54588" y="9387768"/>
            <a:ext cx="4900021" cy="2207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tx1"/>
                </a:solidFill>
              </a:rPr>
              <a:t>Who has presented?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5 </a:t>
            </a:r>
            <a:r>
              <a:rPr lang="en-GB" sz="2400" dirty="0">
                <a:solidFill>
                  <a:schemeClr val="tx1"/>
                </a:solidFill>
              </a:rPr>
              <a:t>international academics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11 </a:t>
            </a:r>
            <a:r>
              <a:rPr lang="en-GB" sz="2400" dirty="0">
                <a:solidFill>
                  <a:schemeClr val="tx1"/>
                </a:solidFill>
              </a:rPr>
              <a:t>UK academics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5 </a:t>
            </a:r>
            <a:r>
              <a:rPr lang="en-GB" sz="2400" dirty="0">
                <a:solidFill>
                  <a:schemeClr val="tx1"/>
                </a:solidFill>
              </a:rPr>
              <a:t>policy makers/practitioners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5536342" y="21415416"/>
            <a:ext cx="7370830" cy="443426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2400" dirty="0">
                <a:solidFill>
                  <a:schemeClr val="tx1"/>
                </a:solidFill>
              </a:rPr>
              <a:t>‘I found the approach really, really valuable, having a mix of academics and practitioners working together in groups. It is very easy to get lost through a narrow focus in academia ….. So being able to talk with practitioners working with breastfeeding mothers was really valuable’. 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dirty="0">
                <a:solidFill>
                  <a:schemeClr val="tx1"/>
                </a:solidFill>
              </a:rPr>
              <a:t>(PhD student)</a:t>
            </a:r>
            <a:endParaRPr lang="en-GB" dirty="0"/>
          </a:p>
        </p:txBody>
      </p:sp>
      <p:sp>
        <p:nvSpPr>
          <p:cNvPr id="31" name="Oval Callout 30"/>
          <p:cNvSpPr/>
          <p:nvPr/>
        </p:nvSpPr>
        <p:spPr>
          <a:xfrm>
            <a:off x="15105963" y="18709555"/>
            <a:ext cx="5200987" cy="2987539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‘I wasn't expecting such a high level of academia/academic language although it seems obvious now!... I shall be sending the podcast links to all BFCs with a recommendation to listen.’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dirty="0">
                <a:solidFill>
                  <a:schemeClr val="tx1"/>
                </a:solidFill>
              </a:rPr>
              <a:t>(BF counsellor)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84903" y="15254469"/>
            <a:ext cx="12189373" cy="57378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tx1"/>
                </a:solidFill>
              </a:rPr>
              <a:t>Outputs so far…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Some core </a:t>
            </a:r>
            <a:r>
              <a:rPr lang="en-GB" sz="2400">
                <a:solidFill>
                  <a:schemeClr val="tx1"/>
                </a:solidFill>
              </a:rPr>
              <a:t>members invited </a:t>
            </a:r>
            <a:r>
              <a:rPr lang="en-GB" sz="2400" dirty="0">
                <a:solidFill>
                  <a:schemeClr val="tx1"/>
                </a:solidFill>
              </a:rPr>
              <a:t>to inaugural UK All-Party Parliamentary Group (APPG) on Infant Feeding and Inequalities at Houses of Parliament (Nov 2015), and to subsequent meetings (Sally Dowling, Kate Boyer, Amy Brown, Francesca Entwistle)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Publicity: 2 core attendees interviewed for radio (Kate Boyer, Dawn Leeming)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Bidding activities/new &amp; emerging research collaborations (ongoing)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Academic/policy/practice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Academic/academic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Writing papers: academic journals and practitioner-facing publications (ongoing)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Collaborations between academics from different disciplines and with practitioners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Edited book (Sally Dowling/Kate Boyer): under review with Policy Press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Aimed at a broad audience – accessible to all/low cost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Policy makers/practitioners to write commentaries on groups of academic pieces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6027122" y="25643996"/>
            <a:ext cx="5111905" cy="294485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1"/>
                </a:solidFill>
              </a:rPr>
              <a:t>’It’s a great seminar series.  One thing I particularly like is the idea of getting practitioners &amp; academics together – such a wonderful opportunity!’ 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GB" dirty="0">
                <a:solidFill>
                  <a:schemeClr val="tx1"/>
                </a:solidFill>
              </a:rPr>
              <a:t>(Early Career Researcher)</a:t>
            </a:r>
          </a:p>
        </p:txBody>
      </p:sp>
    </p:spTree>
    <p:extLst>
      <p:ext uri="{BB962C8B-B14F-4D97-AF65-F5344CB8AC3E}">
        <p14:creationId xmlns:p14="http://schemas.microsoft.com/office/powerpoint/2010/main" val="7680352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609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1_Office Theme</vt:lpstr>
      <vt:lpstr>Social experiences of breastfeeding: building bridges between  research and policy. Progress and emerging outcomes  from an ESRC-funded UK seminar series.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experiences of breastfeeding: building bridges between research and policy: An ESRC-funded seminar series in the UK.  A report on progress to date and emerging outcomes.</dc:title>
  <dc:creator>Sally Dowling</dc:creator>
  <cp:lastModifiedBy>Sally Dowling</cp:lastModifiedBy>
  <cp:revision>28</cp:revision>
  <cp:lastPrinted>2016-07-15T11:26:27Z</cp:lastPrinted>
  <dcterms:created xsi:type="dcterms:W3CDTF">2016-07-13T09:15:37Z</dcterms:created>
  <dcterms:modified xsi:type="dcterms:W3CDTF">2016-07-18T10:35:59Z</dcterms:modified>
</cp:coreProperties>
</file>