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4215" r:id="rId3"/>
  </p:sldMasterIdLst>
  <p:notesMasterIdLst>
    <p:notesMasterId r:id="rId18"/>
  </p:notesMasterIdLst>
  <p:handoutMasterIdLst>
    <p:handoutMasterId r:id="rId19"/>
  </p:handoutMasterIdLst>
  <p:sldIdLst>
    <p:sldId id="353" r:id="rId4"/>
    <p:sldId id="370" r:id="rId5"/>
    <p:sldId id="385" r:id="rId6"/>
    <p:sldId id="379" r:id="rId7"/>
    <p:sldId id="362" r:id="rId8"/>
    <p:sldId id="396" r:id="rId9"/>
    <p:sldId id="375" r:id="rId10"/>
    <p:sldId id="400" r:id="rId11"/>
    <p:sldId id="402" r:id="rId12"/>
    <p:sldId id="403" r:id="rId13"/>
    <p:sldId id="397" r:id="rId14"/>
    <p:sldId id="398" r:id="rId15"/>
    <p:sldId id="399" r:id="rId16"/>
    <p:sldId id="389" r:id="rId17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7FF"/>
    <a:srgbClr val="44FFEC"/>
    <a:srgbClr val="C3F079"/>
    <a:srgbClr val="9A1D2B"/>
    <a:srgbClr val="BF2F37"/>
    <a:srgbClr val="898989"/>
    <a:srgbClr val="5B5647"/>
    <a:srgbClr val="AAA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75000" autoAdjust="0"/>
  </p:normalViewPr>
  <p:slideViewPr>
    <p:cSldViewPr>
      <p:cViewPr varScale="1">
        <p:scale>
          <a:sx n="53" d="100"/>
          <a:sy n="53" d="100"/>
        </p:scale>
        <p:origin x="15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1660" y="4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2-clayton\Desktop\GCSC%20temp\Master%20transfer%20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2-clayton\Desktop\GCSC%20temp\Master%20transfer%20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2-clayton\Desktop\GCSC%20temp\Master%20transfer%20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2-clayton\Desktop\GCSC%20temp\Master%20transfer%20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2-clayton\Desktop\GCSC%20temp\Master%20transfer%20she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2-clayton\Desktop\GCSC%20temp\Master%20transfer%20she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2-clayton\Desktop\GCSC%20temp\Master%20transfer%20shee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2-clayton\Desktop\GCSC%20temp\Master%20transfer%20she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Experience:</a:t>
            </a:r>
            <a:r>
              <a:rPr lang="en-GB" baseline="0"/>
              <a:t> "I found the activity worthwhile"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Data!$B$38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Data!$L$36:$L$42</c:f>
              <c:numCache>
                <c:formatCode>General</c:formatCode>
                <c:ptCount val="7"/>
              </c:numCache>
            </c:numRef>
          </c:cat>
          <c:val>
            <c:numRef>
              <c:f>Data!$H$38</c:f>
              <c:numCache>
                <c:formatCode>0.0</c:formatCode>
                <c:ptCount val="1"/>
                <c:pt idx="0">
                  <c:v>73.333333333333329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8-4EED-AAC9-F534B44008C8}"/>
            </c:ext>
          </c:extLst>
        </c:ser>
        <c:ser>
          <c:idx val="1"/>
          <c:order val="1"/>
          <c:tx>
            <c:strRef>
              <c:f>Data!$B$39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Data!$L$36:$L$42</c:f>
              <c:numCache>
                <c:formatCode>General</c:formatCode>
                <c:ptCount val="7"/>
              </c:numCache>
            </c:numRef>
          </c:cat>
          <c:val>
            <c:numRef>
              <c:f>Data!$H$39</c:f>
              <c:numCache>
                <c:formatCode>0.0</c:formatCode>
                <c:ptCount val="1"/>
                <c:pt idx="0">
                  <c:v>26.666666666666668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8-4EED-AAC9-F534B44008C8}"/>
            </c:ext>
          </c:extLst>
        </c:ser>
        <c:ser>
          <c:idx val="2"/>
          <c:order val="2"/>
          <c:tx>
            <c:strRef>
              <c:f>Data!$B$40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Data!$L$36:$L$42</c:f>
              <c:numCache>
                <c:formatCode>General</c:formatCode>
                <c:ptCount val="7"/>
              </c:numCache>
            </c:numRef>
          </c:cat>
          <c:val>
            <c:numRef>
              <c:f>Data!$H$40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B8-4EED-AAC9-F534B44008C8}"/>
            </c:ext>
          </c:extLst>
        </c:ser>
        <c:ser>
          <c:idx val="3"/>
          <c:order val="3"/>
          <c:tx>
            <c:strRef>
              <c:f>Data!$B$41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Data!$L$36:$L$42</c:f>
              <c:numCache>
                <c:formatCode>General</c:formatCode>
                <c:ptCount val="7"/>
              </c:numCache>
            </c:numRef>
          </c:cat>
          <c:val>
            <c:numRef>
              <c:f>Data!$H$41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B8-4EED-AAC9-F534B44008C8}"/>
            </c:ext>
          </c:extLst>
        </c:ser>
        <c:ser>
          <c:idx val="4"/>
          <c:order val="4"/>
          <c:tx>
            <c:strRef>
              <c:f>Data!$B$42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Data!$L$36:$L$42</c:f>
              <c:numCache>
                <c:formatCode>General</c:formatCode>
                <c:ptCount val="7"/>
              </c:numCache>
            </c:numRef>
          </c:cat>
          <c:val>
            <c:numRef>
              <c:f>Data!$H$42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B8-4EED-AAC9-F534B44008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0184856"/>
        <c:axId val="446687960"/>
      </c:barChart>
      <c:catAx>
        <c:axId val="55018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687960"/>
        <c:crosses val="autoZero"/>
        <c:auto val="1"/>
        <c:lblAlgn val="ctr"/>
        <c:lblOffset val="100"/>
        <c:noMultiLvlLbl val="0"/>
      </c:catAx>
      <c:valAx>
        <c:axId val="44668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18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Experience:</a:t>
            </a:r>
            <a:r>
              <a:rPr lang="en-GB" baseline="0"/>
              <a:t> "It was an enjoyable experience"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Data!$B$46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Data!$L$44:$L$50</c:f>
              <c:numCache>
                <c:formatCode>General</c:formatCode>
                <c:ptCount val="7"/>
              </c:numCache>
            </c:numRef>
          </c:cat>
          <c:val>
            <c:numRef>
              <c:f>Data!$H$46</c:f>
              <c:numCache>
                <c:formatCode>0.0</c:formatCode>
                <c:ptCount val="1"/>
                <c:pt idx="0">
                  <c:v>72.972972972972968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A-485D-8971-58F7431FD340}"/>
            </c:ext>
          </c:extLst>
        </c:ser>
        <c:ser>
          <c:idx val="1"/>
          <c:order val="1"/>
          <c:tx>
            <c:strRef>
              <c:f>Data!$B$47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Data!$L$44:$L$50</c:f>
              <c:numCache>
                <c:formatCode>General</c:formatCode>
                <c:ptCount val="7"/>
              </c:numCache>
            </c:numRef>
          </c:cat>
          <c:val>
            <c:numRef>
              <c:f>Data!$H$47</c:f>
              <c:numCache>
                <c:formatCode>0.0</c:formatCode>
                <c:ptCount val="1"/>
                <c:pt idx="0">
                  <c:v>25.675675675675674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EA-485D-8971-58F7431FD340}"/>
            </c:ext>
          </c:extLst>
        </c:ser>
        <c:ser>
          <c:idx val="2"/>
          <c:order val="2"/>
          <c:tx>
            <c:strRef>
              <c:f>Data!$B$48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Data!$L$44:$L$50</c:f>
              <c:numCache>
                <c:formatCode>General</c:formatCode>
                <c:ptCount val="7"/>
              </c:numCache>
            </c:numRef>
          </c:cat>
          <c:val>
            <c:numRef>
              <c:f>Data!$H$48</c:f>
              <c:numCache>
                <c:formatCode>0.0</c:formatCode>
                <c:ptCount val="1"/>
                <c:pt idx="0">
                  <c:v>1.3513513513513513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EA-485D-8971-58F7431FD340}"/>
            </c:ext>
          </c:extLst>
        </c:ser>
        <c:ser>
          <c:idx val="3"/>
          <c:order val="3"/>
          <c:tx>
            <c:strRef>
              <c:f>Data!$B$49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Data!$L$44:$L$50</c:f>
              <c:numCache>
                <c:formatCode>General</c:formatCode>
                <c:ptCount val="7"/>
              </c:numCache>
            </c:numRef>
          </c:cat>
          <c:val>
            <c:numRef>
              <c:f>Data!$H$49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EA-485D-8971-58F7431FD340}"/>
            </c:ext>
          </c:extLst>
        </c:ser>
        <c:ser>
          <c:idx val="4"/>
          <c:order val="4"/>
          <c:tx>
            <c:strRef>
              <c:f>Data!$B$50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Data!$L$44:$L$50</c:f>
              <c:numCache>
                <c:formatCode>General</c:formatCode>
                <c:ptCount val="7"/>
              </c:numCache>
            </c:numRef>
          </c:cat>
          <c:val>
            <c:numRef>
              <c:f>Data!$H$50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EA-485D-8971-58F7431FD3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1245632"/>
        <c:axId val="543819968"/>
      </c:barChart>
      <c:catAx>
        <c:axId val="5512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19968"/>
        <c:crosses val="autoZero"/>
        <c:auto val="1"/>
        <c:lblAlgn val="ctr"/>
        <c:lblOffset val="100"/>
        <c:noMultiLvlLbl val="0"/>
      </c:catAx>
      <c:valAx>
        <c:axId val="54381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2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Experience:</a:t>
            </a:r>
            <a:r>
              <a:rPr lang="en-GB" baseline="0"/>
              <a:t> "I felt useful"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Data!$B$54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Data!$L$52:$L$58</c:f>
              <c:numCache>
                <c:formatCode>General</c:formatCode>
                <c:ptCount val="7"/>
              </c:numCache>
            </c:numRef>
          </c:cat>
          <c:val>
            <c:numRef>
              <c:f>Data!$H$54</c:f>
              <c:numCache>
                <c:formatCode>0.0</c:formatCode>
                <c:ptCount val="1"/>
                <c:pt idx="0">
                  <c:v>66.883116883116884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B-4D65-B344-FCBD909459FF}"/>
            </c:ext>
          </c:extLst>
        </c:ser>
        <c:ser>
          <c:idx val="1"/>
          <c:order val="1"/>
          <c:tx>
            <c:strRef>
              <c:f>Data!$B$55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Data!$L$52:$L$58</c:f>
              <c:numCache>
                <c:formatCode>General</c:formatCode>
                <c:ptCount val="7"/>
              </c:numCache>
            </c:numRef>
          </c:cat>
          <c:val>
            <c:numRef>
              <c:f>Data!$H$55</c:f>
              <c:numCache>
                <c:formatCode>0.0</c:formatCode>
                <c:ptCount val="1"/>
                <c:pt idx="0">
                  <c:v>29.870129870129869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CB-4D65-B344-FCBD909459FF}"/>
            </c:ext>
          </c:extLst>
        </c:ser>
        <c:ser>
          <c:idx val="2"/>
          <c:order val="2"/>
          <c:tx>
            <c:strRef>
              <c:f>Data!$B$56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Data!$L$52:$L$58</c:f>
              <c:numCache>
                <c:formatCode>General</c:formatCode>
                <c:ptCount val="7"/>
              </c:numCache>
            </c:numRef>
          </c:cat>
          <c:val>
            <c:numRef>
              <c:f>Data!$H$56</c:f>
              <c:numCache>
                <c:formatCode>0.0</c:formatCode>
                <c:ptCount val="1"/>
                <c:pt idx="0">
                  <c:v>3.2467532467532463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CB-4D65-B344-FCBD909459FF}"/>
            </c:ext>
          </c:extLst>
        </c:ser>
        <c:ser>
          <c:idx val="3"/>
          <c:order val="3"/>
          <c:tx>
            <c:strRef>
              <c:f>Data!$B$57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Data!$L$52:$L$58</c:f>
              <c:numCache>
                <c:formatCode>General</c:formatCode>
                <c:ptCount val="7"/>
              </c:numCache>
            </c:numRef>
          </c:cat>
          <c:val>
            <c:numRef>
              <c:f>Data!$H$57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CB-4D65-B344-FCBD909459FF}"/>
            </c:ext>
          </c:extLst>
        </c:ser>
        <c:ser>
          <c:idx val="4"/>
          <c:order val="4"/>
          <c:tx>
            <c:strRef>
              <c:f>Data!$B$58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Data!$L$52:$L$58</c:f>
              <c:numCache>
                <c:formatCode>General</c:formatCode>
                <c:ptCount val="7"/>
              </c:numCache>
            </c:numRef>
          </c:cat>
          <c:val>
            <c:numRef>
              <c:f>Data!$H$58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B-4D65-B344-FCBD909459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0715824"/>
        <c:axId val="444530232"/>
      </c:barChart>
      <c:catAx>
        <c:axId val="54071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530232"/>
        <c:crosses val="autoZero"/>
        <c:auto val="1"/>
        <c:lblAlgn val="ctr"/>
        <c:lblOffset val="100"/>
        <c:noMultiLvlLbl val="0"/>
      </c:catAx>
      <c:valAx>
        <c:axId val="44453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71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Experience:</a:t>
            </a:r>
            <a:r>
              <a:rPr lang="en-GB" baseline="0"/>
              <a:t> "My involvement has had a positive impact"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Data!$B$62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Data!$L$60:$L$66</c:f>
              <c:numCache>
                <c:formatCode>General</c:formatCode>
                <c:ptCount val="7"/>
              </c:numCache>
            </c:numRef>
          </c:cat>
          <c:val>
            <c:numRef>
              <c:f>Data!$H$62</c:f>
              <c:numCache>
                <c:formatCode>0.0</c:formatCode>
                <c:ptCount val="1"/>
                <c:pt idx="0">
                  <c:v>64.331210191082803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E-4070-BB58-687D51B0CF57}"/>
            </c:ext>
          </c:extLst>
        </c:ser>
        <c:ser>
          <c:idx val="1"/>
          <c:order val="1"/>
          <c:tx>
            <c:strRef>
              <c:f>Data!$B$63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Data!$L$60:$L$66</c:f>
              <c:numCache>
                <c:formatCode>General</c:formatCode>
                <c:ptCount val="7"/>
              </c:numCache>
            </c:numRef>
          </c:cat>
          <c:val>
            <c:numRef>
              <c:f>Data!$H$63</c:f>
              <c:numCache>
                <c:formatCode>0.0</c:formatCode>
                <c:ptCount val="1"/>
                <c:pt idx="0">
                  <c:v>33.757961783439491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E-4070-BB58-687D51B0CF57}"/>
            </c:ext>
          </c:extLst>
        </c:ser>
        <c:ser>
          <c:idx val="2"/>
          <c:order val="2"/>
          <c:tx>
            <c:strRef>
              <c:f>Data!$B$64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Data!$L$60:$L$66</c:f>
              <c:numCache>
                <c:formatCode>General</c:formatCode>
                <c:ptCount val="7"/>
              </c:numCache>
            </c:numRef>
          </c:cat>
          <c:val>
            <c:numRef>
              <c:f>Data!$H$64</c:f>
              <c:numCache>
                <c:formatCode>0.0</c:formatCode>
                <c:ptCount val="1"/>
                <c:pt idx="0">
                  <c:v>1.910828025477707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4E-4070-BB58-687D51B0CF57}"/>
            </c:ext>
          </c:extLst>
        </c:ser>
        <c:ser>
          <c:idx val="3"/>
          <c:order val="3"/>
          <c:tx>
            <c:strRef>
              <c:f>Data!$B$65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Data!$L$60:$L$66</c:f>
              <c:numCache>
                <c:formatCode>General</c:formatCode>
                <c:ptCount val="7"/>
              </c:numCache>
            </c:numRef>
          </c:cat>
          <c:val>
            <c:numRef>
              <c:f>Data!$H$65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4E-4070-BB58-687D51B0CF57}"/>
            </c:ext>
          </c:extLst>
        </c:ser>
        <c:ser>
          <c:idx val="4"/>
          <c:order val="4"/>
          <c:tx>
            <c:strRef>
              <c:f>Data!$B$66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Data!$L$60:$L$66</c:f>
              <c:numCache>
                <c:formatCode>General</c:formatCode>
                <c:ptCount val="7"/>
              </c:numCache>
            </c:numRef>
          </c:cat>
          <c:val>
            <c:numRef>
              <c:f>Data!$H$66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4E-4070-BB58-687D51B0CF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6767152"/>
        <c:axId val="543834936"/>
      </c:barChart>
      <c:catAx>
        <c:axId val="53676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34936"/>
        <c:crosses val="autoZero"/>
        <c:auto val="1"/>
        <c:lblAlgn val="ctr"/>
        <c:lblOffset val="100"/>
        <c:noMultiLvlLbl val="0"/>
      </c:catAx>
      <c:valAx>
        <c:axId val="54383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76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Tables!$A$4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Tables!$B$3:$C$3</c:f>
              <c:strCache>
                <c:ptCount val="2"/>
                <c:pt idx="0">
                  <c:v>Student Capital</c:v>
                </c:pt>
                <c:pt idx="1">
                  <c:v>All students</c:v>
                </c:pt>
              </c:strCache>
            </c:strRef>
          </c:cat>
          <c:val>
            <c:numRef>
              <c:f>Tables!$B$4:$C$4</c:f>
              <c:numCache>
                <c:formatCode>0.0</c:formatCode>
                <c:ptCount val="2"/>
                <c:pt idx="0">
                  <c:v>65.530973451327441</c:v>
                </c:pt>
                <c:pt idx="1">
                  <c:v>55.024449087736684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0-4E95-88A9-85EC6EA3168B}"/>
            </c:ext>
          </c:extLst>
        </c:ser>
        <c:ser>
          <c:idx val="1"/>
          <c:order val="1"/>
          <c:tx>
            <c:strRef>
              <c:f>Tables!$A$5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Tables!$B$3:$C$3</c:f>
              <c:strCache>
                <c:ptCount val="2"/>
                <c:pt idx="0">
                  <c:v>Student Capital</c:v>
                </c:pt>
                <c:pt idx="1">
                  <c:v>All students</c:v>
                </c:pt>
              </c:strCache>
            </c:strRef>
          </c:cat>
          <c:val>
            <c:numRef>
              <c:f>Tables!$B$5:$C$5</c:f>
              <c:numCache>
                <c:formatCode>0.0</c:formatCode>
                <c:ptCount val="2"/>
                <c:pt idx="0">
                  <c:v>34.469026548672574</c:v>
                </c:pt>
                <c:pt idx="1">
                  <c:v>44.975550912263316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0-4E95-88A9-85EC6EA31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3793928"/>
        <c:axId val="723985496"/>
      </c:barChart>
      <c:catAx>
        <c:axId val="72379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985496"/>
        <c:crosses val="autoZero"/>
        <c:auto val="1"/>
        <c:lblAlgn val="ctr"/>
        <c:lblOffset val="100"/>
        <c:noMultiLvlLbl val="0"/>
      </c:catAx>
      <c:valAx>
        <c:axId val="72398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9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Tables!$A$20</c:f>
              <c:strCache>
                <c:ptCount val="1"/>
                <c:pt idx="0">
                  <c:v>18-21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Tables!$B$19:$C$19</c:f>
              <c:strCache>
                <c:ptCount val="2"/>
                <c:pt idx="0">
                  <c:v>Student Capital</c:v>
                </c:pt>
                <c:pt idx="1">
                  <c:v>All students</c:v>
                </c:pt>
              </c:strCache>
            </c:strRef>
          </c:cat>
          <c:val>
            <c:numRef>
              <c:f>Tables!$B$20:$C$20</c:f>
              <c:numCache>
                <c:formatCode>0.0</c:formatCode>
                <c:ptCount val="2"/>
                <c:pt idx="0">
                  <c:v>53.416403785488953</c:v>
                </c:pt>
                <c:pt idx="1">
                  <c:v>50.942380183091004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2-429B-BBF3-1D5DF2B4B937}"/>
            </c:ext>
          </c:extLst>
        </c:ser>
        <c:ser>
          <c:idx val="1"/>
          <c:order val="1"/>
          <c:tx>
            <c:strRef>
              <c:f>Tables!$A$21</c:f>
              <c:strCache>
                <c:ptCount val="1"/>
                <c:pt idx="0">
                  <c:v>22-25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Tables!$B$19:$C$19</c:f>
              <c:strCache>
                <c:ptCount val="2"/>
                <c:pt idx="0">
                  <c:v>Student Capital</c:v>
                </c:pt>
                <c:pt idx="1">
                  <c:v>All students</c:v>
                </c:pt>
              </c:strCache>
            </c:strRef>
          </c:cat>
          <c:val>
            <c:numRef>
              <c:f>Tables!$B$21:$C$21</c:f>
              <c:numCache>
                <c:formatCode>0.0</c:formatCode>
                <c:ptCount val="2"/>
                <c:pt idx="0">
                  <c:v>35.394321766561518</c:v>
                </c:pt>
                <c:pt idx="1">
                  <c:v>23.355950457727516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2-429B-BBF3-1D5DF2B4B937}"/>
            </c:ext>
          </c:extLst>
        </c:ser>
        <c:ser>
          <c:idx val="2"/>
          <c:order val="2"/>
          <c:tx>
            <c:strRef>
              <c:f>Tables!$A$22</c:f>
              <c:strCache>
                <c:ptCount val="1"/>
                <c:pt idx="0">
                  <c:v>26-29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Tables!$B$19:$C$19</c:f>
              <c:strCache>
                <c:ptCount val="2"/>
                <c:pt idx="0">
                  <c:v>Student Capital</c:v>
                </c:pt>
                <c:pt idx="1">
                  <c:v>All students</c:v>
                </c:pt>
              </c:strCache>
            </c:strRef>
          </c:cat>
          <c:val>
            <c:numRef>
              <c:f>Tables!$B$22:$C$22</c:f>
              <c:numCache>
                <c:formatCode>0.0</c:formatCode>
                <c:ptCount val="2"/>
                <c:pt idx="0">
                  <c:v>6.8801261829653004</c:v>
                </c:pt>
                <c:pt idx="1">
                  <c:v>9.2924071082390949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82-429B-BBF3-1D5DF2B4B937}"/>
            </c:ext>
          </c:extLst>
        </c:ser>
        <c:ser>
          <c:idx val="3"/>
          <c:order val="3"/>
          <c:tx>
            <c:strRef>
              <c:f>Tables!$A$23</c:f>
              <c:strCache>
                <c:ptCount val="1"/>
                <c:pt idx="0">
                  <c:v>30+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Tables!$B$19:$C$19</c:f>
              <c:strCache>
                <c:ptCount val="2"/>
                <c:pt idx="0">
                  <c:v>Student Capital</c:v>
                </c:pt>
                <c:pt idx="1">
                  <c:v>All students</c:v>
                </c:pt>
              </c:strCache>
            </c:strRef>
          </c:cat>
          <c:val>
            <c:numRef>
              <c:f>Tables!$B$23:$C$23</c:f>
              <c:numCache>
                <c:formatCode>0.0</c:formatCode>
                <c:ptCount val="2"/>
                <c:pt idx="0">
                  <c:v>4.309148264984227</c:v>
                </c:pt>
                <c:pt idx="1">
                  <c:v>16.40926225094238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82-429B-BBF3-1D5DF2B4B9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3793928"/>
        <c:axId val="723985496"/>
      </c:barChart>
      <c:catAx>
        <c:axId val="72379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985496"/>
        <c:crosses val="autoZero"/>
        <c:auto val="1"/>
        <c:lblAlgn val="ctr"/>
        <c:lblOffset val="100"/>
        <c:noMultiLvlLbl val="0"/>
      </c:catAx>
      <c:valAx>
        <c:axId val="72398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9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Residency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Tables!$A$35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Tables!$B$34:$C$34</c:f>
              <c:strCache>
                <c:ptCount val="2"/>
                <c:pt idx="0">
                  <c:v>Student Capital</c:v>
                </c:pt>
                <c:pt idx="1">
                  <c:v>All students</c:v>
                </c:pt>
              </c:strCache>
            </c:strRef>
          </c:cat>
          <c:val>
            <c:numRef>
              <c:f>Tables!$B$35:$C$35</c:f>
              <c:numCache>
                <c:formatCode>0.0</c:formatCode>
                <c:ptCount val="2"/>
                <c:pt idx="0">
                  <c:v>60.973451327433622</c:v>
                </c:pt>
                <c:pt idx="1">
                  <c:v>86.051138457003901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6-4949-887D-4661372FFC77}"/>
            </c:ext>
          </c:extLst>
        </c:ser>
        <c:ser>
          <c:idx val="1"/>
          <c:order val="1"/>
          <c:tx>
            <c:strRef>
              <c:f>Tables!$A$36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Tables!$B$34:$C$34</c:f>
              <c:strCache>
                <c:ptCount val="2"/>
                <c:pt idx="0">
                  <c:v>Student Capital</c:v>
                </c:pt>
                <c:pt idx="1">
                  <c:v>All students</c:v>
                </c:pt>
              </c:strCache>
            </c:strRef>
          </c:cat>
          <c:val>
            <c:numRef>
              <c:f>Tables!$B$36:$C$36</c:f>
              <c:numCache>
                <c:formatCode>0.0</c:formatCode>
                <c:ptCount val="2"/>
                <c:pt idx="0">
                  <c:v>11.929203539823007</c:v>
                </c:pt>
                <c:pt idx="1">
                  <c:v>3.3060693144695801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6-4949-887D-4661372FFC77}"/>
            </c:ext>
          </c:extLst>
        </c:ser>
        <c:ser>
          <c:idx val="2"/>
          <c:order val="2"/>
          <c:tx>
            <c:strRef>
              <c:f>Tables!$A$37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Tables!$B$34:$C$34</c:f>
              <c:strCache>
                <c:ptCount val="2"/>
                <c:pt idx="0">
                  <c:v>Student Capital</c:v>
                </c:pt>
                <c:pt idx="1">
                  <c:v>All students</c:v>
                </c:pt>
              </c:strCache>
            </c:strRef>
          </c:cat>
          <c:val>
            <c:numRef>
              <c:f>Tables!$B$37:$C$37</c:f>
              <c:numCache>
                <c:formatCode>0.0</c:formatCode>
                <c:ptCount val="2"/>
                <c:pt idx="0">
                  <c:v>27.09734513274336</c:v>
                </c:pt>
                <c:pt idx="1">
                  <c:v>10.642792228526515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6-4949-887D-4661372FFC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3793928"/>
        <c:axId val="723985496"/>
      </c:barChart>
      <c:catAx>
        <c:axId val="72379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985496"/>
        <c:crosses val="autoZero"/>
        <c:auto val="1"/>
        <c:lblAlgn val="ctr"/>
        <c:lblOffset val="100"/>
        <c:noMultiLvlLbl val="0"/>
      </c:catAx>
      <c:valAx>
        <c:axId val="72398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9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Course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Tables!$A$51</c:f>
              <c:strCache>
                <c:ptCount val="1"/>
                <c:pt idx="0">
                  <c:v>Full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Tables!$B$50:$C$50</c:f>
              <c:strCache>
                <c:ptCount val="2"/>
                <c:pt idx="0">
                  <c:v>Student Capital</c:v>
                </c:pt>
                <c:pt idx="1">
                  <c:v>All students</c:v>
                </c:pt>
              </c:strCache>
            </c:strRef>
          </c:cat>
          <c:val>
            <c:numRef>
              <c:f>Tables!$B$51:$C$51</c:f>
              <c:numCache>
                <c:formatCode>0.0</c:formatCode>
                <c:ptCount val="2"/>
                <c:pt idx="0">
                  <c:v>93.359375</c:v>
                </c:pt>
                <c:pt idx="1">
                  <c:v>83.664497114085719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5-4E9D-9F0F-19EEE573D4A7}"/>
            </c:ext>
          </c:extLst>
        </c:ser>
        <c:ser>
          <c:idx val="1"/>
          <c:order val="1"/>
          <c:tx>
            <c:strRef>
              <c:f>Tables!$A$52</c:f>
              <c:strCache>
                <c:ptCount val="1"/>
                <c:pt idx="0">
                  <c:v>Part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Tables!$B$50:$C$50</c:f>
              <c:strCache>
                <c:ptCount val="2"/>
                <c:pt idx="0">
                  <c:v>Student Capital</c:v>
                </c:pt>
                <c:pt idx="1">
                  <c:v>All students</c:v>
                </c:pt>
              </c:strCache>
            </c:strRef>
          </c:cat>
          <c:val>
            <c:numRef>
              <c:f>Tables!$B$52:$C$52</c:f>
              <c:numCache>
                <c:formatCode>0.0</c:formatCode>
                <c:ptCount val="2"/>
                <c:pt idx="0">
                  <c:v>6.640625</c:v>
                </c:pt>
                <c:pt idx="1">
                  <c:v>16.335502885914284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5-4E9D-9F0F-19EEE573D4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3793928"/>
        <c:axId val="723985496"/>
      </c:barChart>
      <c:catAx>
        <c:axId val="72379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985496"/>
        <c:crosses val="autoZero"/>
        <c:auto val="1"/>
        <c:lblAlgn val="ctr"/>
        <c:lblOffset val="100"/>
        <c:noMultiLvlLbl val="0"/>
      </c:catAx>
      <c:valAx>
        <c:axId val="72398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9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28678-947E-BE4B-A5B2-A46072F19935}" type="doc">
      <dgm:prSet loTypeId="urn:microsoft.com/office/officeart/2005/8/layout/process4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40AD6E-4235-F444-9E42-3B3877CA4EEC}">
      <dgm:prSet custT="1"/>
      <dgm:spPr/>
      <dgm:t>
        <a:bodyPr/>
        <a:lstStyle/>
        <a:p>
          <a:pPr rtl="0"/>
          <a:r>
            <a:rPr lang="en-GB" sz="2400" dirty="0">
              <a:latin typeface="Arial"/>
              <a:cs typeface="Arial"/>
            </a:rPr>
            <a:t>Students engaged in 100,000 hours of city community  activity</a:t>
          </a:r>
        </a:p>
      </dgm:t>
    </dgm:pt>
    <dgm:pt modelId="{22264E95-32B6-BC41-BA8E-8A691B2FE313}" type="parTrans" cxnId="{89A386B6-1B54-E84E-8A3F-4C8F253AA1F1}">
      <dgm:prSet/>
      <dgm:spPr/>
      <dgm:t>
        <a:bodyPr/>
        <a:lstStyle/>
        <a:p>
          <a:endParaRPr lang="en-US"/>
        </a:p>
      </dgm:t>
    </dgm:pt>
    <dgm:pt modelId="{E88E8BB5-3671-884D-A9D2-EFA5EB3BF5BA}" type="sibTrans" cxnId="{89A386B6-1B54-E84E-8A3F-4C8F253AA1F1}">
      <dgm:prSet/>
      <dgm:spPr/>
      <dgm:t>
        <a:bodyPr/>
        <a:lstStyle/>
        <a:p>
          <a:endParaRPr lang="en-US"/>
        </a:p>
      </dgm:t>
    </dgm:pt>
    <dgm:pt modelId="{706704F6-E592-A242-9EC6-1945A553CBC6}">
      <dgm:prSet custT="1"/>
      <dgm:spPr/>
      <dgm:t>
        <a:bodyPr/>
        <a:lstStyle/>
        <a:p>
          <a:pPr rtl="0"/>
          <a:r>
            <a:rPr lang="en-GB" sz="2400" dirty="0">
              <a:latin typeface="Arial"/>
              <a:cs typeface="Arial"/>
            </a:rPr>
            <a:t>Volunteering, internships, placements, and projects for sustainability</a:t>
          </a:r>
        </a:p>
      </dgm:t>
    </dgm:pt>
    <dgm:pt modelId="{15CF471F-BBFF-A74A-A296-3D2CC14BB446}" type="parTrans" cxnId="{7D29FC8B-CDD2-714E-99BD-E85AA176FE4B}">
      <dgm:prSet/>
      <dgm:spPr/>
      <dgm:t>
        <a:bodyPr/>
        <a:lstStyle/>
        <a:p>
          <a:endParaRPr lang="en-US"/>
        </a:p>
      </dgm:t>
    </dgm:pt>
    <dgm:pt modelId="{AC0B9977-DB12-2A49-8A8C-A2D7F9810B05}" type="sibTrans" cxnId="{7D29FC8B-CDD2-714E-99BD-E85AA176FE4B}">
      <dgm:prSet/>
      <dgm:spPr/>
      <dgm:t>
        <a:bodyPr/>
        <a:lstStyle/>
        <a:p>
          <a:endParaRPr lang="en-US"/>
        </a:p>
      </dgm:t>
    </dgm:pt>
    <dgm:pt modelId="{6A90D457-B15D-0040-9CC2-D6933BB80EE5}">
      <dgm:prSet custT="1"/>
      <dgm:spPr/>
      <dgm:t>
        <a:bodyPr/>
        <a:lstStyle/>
        <a:p>
          <a:pPr rtl="0"/>
          <a:r>
            <a:rPr lang="en-GB" sz="2400" dirty="0">
              <a:latin typeface="Arial"/>
              <a:cs typeface="Arial"/>
            </a:rPr>
            <a:t>Over 220 Public, private sector, voluntary groups, NGOS, communities</a:t>
          </a:r>
        </a:p>
      </dgm:t>
    </dgm:pt>
    <dgm:pt modelId="{94497C20-B640-D645-ABD2-0DD620CC72BC}" type="parTrans" cxnId="{609F15E4-5199-AD41-9C2E-0A50CE182F7E}">
      <dgm:prSet/>
      <dgm:spPr/>
      <dgm:t>
        <a:bodyPr/>
        <a:lstStyle/>
        <a:p>
          <a:endParaRPr lang="en-US"/>
        </a:p>
      </dgm:t>
    </dgm:pt>
    <dgm:pt modelId="{8C250642-E631-B640-9978-960B5B6A8CE8}" type="sibTrans" cxnId="{609F15E4-5199-AD41-9C2E-0A50CE182F7E}">
      <dgm:prSet/>
      <dgm:spPr/>
      <dgm:t>
        <a:bodyPr/>
        <a:lstStyle/>
        <a:p>
          <a:endParaRPr lang="en-US"/>
        </a:p>
      </dgm:t>
    </dgm:pt>
    <dgm:pt modelId="{786E2646-D243-D24C-88A6-5D0810B8836F}">
      <dgm:prSet custT="1"/>
      <dgm:spPr/>
      <dgm:t>
        <a:bodyPr/>
        <a:lstStyle/>
        <a:p>
          <a:pPr rtl="0"/>
          <a:r>
            <a:rPr lang="en-GB" sz="2400" dirty="0">
              <a:latin typeface="Arial"/>
              <a:cs typeface="Arial"/>
            </a:rPr>
            <a:t>Large and small scale, individual, and collective</a:t>
          </a:r>
        </a:p>
      </dgm:t>
    </dgm:pt>
    <dgm:pt modelId="{3C0EA0DF-B935-004E-8ED1-B6C77EE99CEF}" type="parTrans" cxnId="{BA0BE607-713E-934B-A067-31BFDA3DBCB3}">
      <dgm:prSet/>
      <dgm:spPr/>
      <dgm:t>
        <a:bodyPr/>
        <a:lstStyle/>
        <a:p>
          <a:endParaRPr lang="en-US"/>
        </a:p>
      </dgm:t>
    </dgm:pt>
    <dgm:pt modelId="{FD034B12-77A6-3248-A5D6-C415F06A238C}" type="sibTrans" cxnId="{BA0BE607-713E-934B-A067-31BFDA3DBCB3}">
      <dgm:prSet/>
      <dgm:spPr/>
      <dgm:t>
        <a:bodyPr/>
        <a:lstStyle/>
        <a:p>
          <a:endParaRPr lang="en-US"/>
        </a:p>
      </dgm:t>
    </dgm:pt>
    <dgm:pt modelId="{89ABD51D-A499-6249-9788-73BF0B09EA31}">
      <dgm:prSet custT="1"/>
      <dgm:spPr/>
      <dgm:t>
        <a:bodyPr/>
        <a:lstStyle/>
        <a:p>
          <a:pPr rtl="0"/>
          <a:r>
            <a:rPr lang="en-GB" sz="2400" dirty="0">
              <a:latin typeface="Arial"/>
              <a:cs typeface="Arial"/>
            </a:rPr>
            <a:t>NOT just this year, but every year</a:t>
          </a:r>
        </a:p>
      </dgm:t>
    </dgm:pt>
    <dgm:pt modelId="{2F1382EB-00EC-8A4F-9DE7-141095732B45}" type="parTrans" cxnId="{D122F676-E3D0-3345-81D3-8921AB5FF04C}">
      <dgm:prSet/>
      <dgm:spPr/>
      <dgm:t>
        <a:bodyPr/>
        <a:lstStyle/>
        <a:p>
          <a:endParaRPr lang="en-US"/>
        </a:p>
      </dgm:t>
    </dgm:pt>
    <dgm:pt modelId="{27980F5C-11ED-484D-A734-A0CC8E35965C}" type="sibTrans" cxnId="{D122F676-E3D0-3345-81D3-8921AB5FF04C}">
      <dgm:prSet/>
      <dgm:spPr/>
      <dgm:t>
        <a:bodyPr/>
        <a:lstStyle/>
        <a:p>
          <a:endParaRPr lang="en-US"/>
        </a:p>
      </dgm:t>
    </dgm:pt>
    <dgm:pt modelId="{E9D99B51-92AF-4746-9CE2-0142D4A07E72}" type="pres">
      <dgm:prSet presAssocID="{27028678-947E-BE4B-A5B2-A46072F19935}" presName="Name0" presStyleCnt="0">
        <dgm:presLayoutVars>
          <dgm:dir/>
          <dgm:animLvl val="lvl"/>
          <dgm:resizeHandles val="exact"/>
        </dgm:presLayoutVars>
      </dgm:prSet>
      <dgm:spPr/>
    </dgm:pt>
    <dgm:pt modelId="{37C73FD1-9B7E-F242-9B44-417EA8E8A1E1}" type="pres">
      <dgm:prSet presAssocID="{89ABD51D-A499-6249-9788-73BF0B09EA31}" presName="boxAndChildren" presStyleCnt="0"/>
      <dgm:spPr/>
    </dgm:pt>
    <dgm:pt modelId="{6B2F755B-9A55-234B-BFD9-189887B22859}" type="pres">
      <dgm:prSet presAssocID="{89ABD51D-A499-6249-9788-73BF0B09EA31}" presName="parentTextBox" presStyleLbl="node1" presStyleIdx="0" presStyleCnt="5"/>
      <dgm:spPr/>
    </dgm:pt>
    <dgm:pt modelId="{694CF86B-D70E-244D-B3B2-93E820002D0C}" type="pres">
      <dgm:prSet presAssocID="{FD034B12-77A6-3248-A5D6-C415F06A238C}" presName="sp" presStyleCnt="0"/>
      <dgm:spPr/>
    </dgm:pt>
    <dgm:pt modelId="{D94E0094-DD05-6647-8199-5EE6270E81B0}" type="pres">
      <dgm:prSet presAssocID="{786E2646-D243-D24C-88A6-5D0810B8836F}" presName="arrowAndChildren" presStyleCnt="0"/>
      <dgm:spPr/>
    </dgm:pt>
    <dgm:pt modelId="{761E52D9-9310-9A42-94B6-585B8843E6FF}" type="pres">
      <dgm:prSet presAssocID="{786E2646-D243-D24C-88A6-5D0810B8836F}" presName="parentTextArrow" presStyleLbl="node1" presStyleIdx="1" presStyleCnt="5"/>
      <dgm:spPr/>
    </dgm:pt>
    <dgm:pt modelId="{A3E25622-6126-0E4D-9BB2-8161A0DD6A6F}" type="pres">
      <dgm:prSet presAssocID="{8C250642-E631-B640-9978-960B5B6A8CE8}" presName="sp" presStyleCnt="0"/>
      <dgm:spPr/>
    </dgm:pt>
    <dgm:pt modelId="{D7621CE6-B92A-C74F-9391-409F3CB52D75}" type="pres">
      <dgm:prSet presAssocID="{6A90D457-B15D-0040-9CC2-D6933BB80EE5}" presName="arrowAndChildren" presStyleCnt="0"/>
      <dgm:spPr/>
    </dgm:pt>
    <dgm:pt modelId="{2FB43D26-B917-6B48-A8F2-5CFEF3FEE10F}" type="pres">
      <dgm:prSet presAssocID="{6A90D457-B15D-0040-9CC2-D6933BB80EE5}" presName="parentTextArrow" presStyleLbl="node1" presStyleIdx="2" presStyleCnt="5"/>
      <dgm:spPr/>
    </dgm:pt>
    <dgm:pt modelId="{F512B7F2-E656-B045-8C36-93CC3F864FB1}" type="pres">
      <dgm:prSet presAssocID="{AC0B9977-DB12-2A49-8A8C-A2D7F9810B05}" presName="sp" presStyleCnt="0"/>
      <dgm:spPr/>
    </dgm:pt>
    <dgm:pt modelId="{7039B4BF-F545-A44F-A958-C25B4D4293EA}" type="pres">
      <dgm:prSet presAssocID="{706704F6-E592-A242-9EC6-1945A553CBC6}" presName="arrowAndChildren" presStyleCnt="0"/>
      <dgm:spPr/>
    </dgm:pt>
    <dgm:pt modelId="{4B9CE6BC-988F-914C-821A-0E164129AD36}" type="pres">
      <dgm:prSet presAssocID="{706704F6-E592-A242-9EC6-1945A553CBC6}" presName="parentTextArrow" presStyleLbl="node1" presStyleIdx="3" presStyleCnt="5"/>
      <dgm:spPr/>
    </dgm:pt>
    <dgm:pt modelId="{8234AE62-3D8C-914F-84EC-2995C71D579D}" type="pres">
      <dgm:prSet presAssocID="{E88E8BB5-3671-884D-A9D2-EFA5EB3BF5BA}" presName="sp" presStyleCnt="0"/>
      <dgm:spPr/>
    </dgm:pt>
    <dgm:pt modelId="{A9F39A60-0381-0D44-9162-6C11BFF25C65}" type="pres">
      <dgm:prSet presAssocID="{AA40AD6E-4235-F444-9E42-3B3877CA4EEC}" presName="arrowAndChildren" presStyleCnt="0"/>
      <dgm:spPr/>
    </dgm:pt>
    <dgm:pt modelId="{D7D36B46-2D70-2543-BDCC-1883BFCC68B0}" type="pres">
      <dgm:prSet presAssocID="{AA40AD6E-4235-F444-9E42-3B3877CA4EEC}" presName="parentTextArrow" presStyleLbl="node1" presStyleIdx="4" presStyleCnt="5"/>
      <dgm:spPr/>
    </dgm:pt>
  </dgm:ptLst>
  <dgm:cxnLst>
    <dgm:cxn modelId="{EA72C0A8-DC1B-4F43-8D1B-8A03ABAF63D7}" type="presOf" srcId="{27028678-947E-BE4B-A5B2-A46072F19935}" destId="{E9D99B51-92AF-4746-9CE2-0142D4A07E72}" srcOrd="0" destOrd="0" presId="urn:microsoft.com/office/officeart/2005/8/layout/process4"/>
    <dgm:cxn modelId="{B9C7740F-095C-554F-97D7-AB57A5277F3D}" type="presOf" srcId="{AA40AD6E-4235-F444-9E42-3B3877CA4EEC}" destId="{D7D36B46-2D70-2543-BDCC-1883BFCC68B0}" srcOrd="0" destOrd="0" presId="urn:microsoft.com/office/officeart/2005/8/layout/process4"/>
    <dgm:cxn modelId="{7D29FC8B-CDD2-714E-99BD-E85AA176FE4B}" srcId="{27028678-947E-BE4B-A5B2-A46072F19935}" destId="{706704F6-E592-A242-9EC6-1945A553CBC6}" srcOrd="1" destOrd="0" parTransId="{15CF471F-BBFF-A74A-A296-3D2CC14BB446}" sibTransId="{AC0B9977-DB12-2A49-8A8C-A2D7F9810B05}"/>
    <dgm:cxn modelId="{609F15E4-5199-AD41-9C2E-0A50CE182F7E}" srcId="{27028678-947E-BE4B-A5B2-A46072F19935}" destId="{6A90D457-B15D-0040-9CC2-D6933BB80EE5}" srcOrd="2" destOrd="0" parTransId="{94497C20-B640-D645-ABD2-0DD620CC72BC}" sibTransId="{8C250642-E631-B640-9978-960B5B6A8CE8}"/>
    <dgm:cxn modelId="{6194ADC8-95AB-1A49-80EF-36DD53274CF4}" type="presOf" srcId="{89ABD51D-A499-6249-9788-73BF0B09EA31}" destId="{6B2F755B-9A55-234B-BFD9-189887B22859}" srcOrd="0" destOrd="0" presId="urn:microsoft.com/office/officeart/2005/8/layout/process4"/>
    <dgm:cxn modelId="{CAE9B64E-B494-1A4E-9E31-D258E6281147}" type="presOf" srcId="{786E2646-D243-D24C-88A6-5D0810B8836F}" destId="{761E52D9-9310-9A42-94B6-585B8843E6FF}" srcOrd="0" destOrd="0" presId="urn:microsoft.com/office/officeart/2005/8/layout/process4"/>
    <dgm:cxn modelId="{9C8E5CC9-D4EF-FD42-A0D2-31E8AD6850CD}" type="presOf" srcId="{6A90D457-B15D-0040-9CC2-D6933BB80EE5}" destId="{2FB43D26-B917-6B48-A8F2-5CFEF3FEE10F}" srcOrd="0" destOrd="0" presId="urn:microsoft.com/office/officeart/2005/8/layout/process4"/>
    <dgm:cxn modelId="{D122F676-E3D0-3345-81D3-8921AB5FF04C}" srcId="{27028678-947E-BE4B-A5B2-A46072F19935}" destId="{89ABD51D-A499-6249-9788-73BF0B09EA31}" srcOrd="4" destOrd="0" parTransId="{2F1382EB-00EC-8A4F-9DE7-141095732B45}" sibTransId="{27980F5C-11ED-484D-A734-A0CC8E35965C}"/>
    <dgm:cxn modelId="{89A386B6-1B54-E84E-8A3F-4C8F253AA1F1}" srcId="{27028678-947E-BE4B-A5B2-A46072F19935}" destId="{AA40AD6E-4235-F444-9E42-3B3877CA4EEC}" srcOrd="0" destOrd="0" parTransId="{22264E95-32B6-BC41-BA8E-8A691B2FE313}" sibTransId="{E88E8BB5-3671-884D-A9D2-EFA5EB3BF5BA}"/>
    <dgm:cxn modelId="{FBC8F02E-B1D5-A24E-BBA7-C0A174876197}" type="presOf" srcId="{706704F6-E592-A242-9EC6-1945A553CBC6}" destId="{4B9CE6BC-988F-914C-821A-0E164129AD36}" srcOrd="0" destOrd="0" presId="urn:microsoft.com/office/officeart/2005/8/layout/process4"/>
    <dgm:cxn modelId="{BA0BE607-713E-934B-A067-31BFDA3DBCB3}" srcId="{27028678-947E-BE4B-A5B2-A46072F19935}" destId="{786E2646-D243-D24C-88A6-5D0810B8836F}" srcOrd="3" destOrd="0" parTransId="{3C0EA0DF-B935-004E-8ED1-B6C77EE99CEF}" sibTransId="{FD034B12-77A6-3248-A5D6-C415F06A238C}"/>
    <dgm:cxn modelId="{F05EB719-08C4-B847-95F6-67FE678EF113}" type="presParOf" srcId="{E9D99B51-92AF-4746-9CE2-0142D4A07E72}" destId="{37C73FD1-9B7E-F242-9B44-417EA8E8A1E1}" srcOrd="0" destOrd="0" presId="urn:microsoft.com/office/officeart/2005/8/layout/process4"/>
    <dgm:cxn modelId="{87221345-886F-AA4B-89A2-B19285256892}" type="presParOf" srcId="{37C73FD1-9B7E-F242-9B44-417EA8E8A1E1}" destId="{6B2F755B-9A55-234B-BFD9-189887B22859}" srcOrd="0" destOrd="0" presId="urn:microsoft.com/office/officeart/2005/8/layout/process4"/>
    <dgm:cxn modelId="{38973BAB-E445-8640-B054-5080803AC775}" type="presParOf" srcId="{E9D99B51-92AF-4746-9CE2-0142D4A07E72}" destId="{694CF86B-D70E-244D-B3B2-93E820002D0C}" srcOrd="1" destOrd="0" presId="urn:microsoft.com/office/officeart/2005/8/layout/process4"/>
    <dgm:cxn modelId="{EC324FD5-87F7-E940-9F86-075ADB955EFF}" type="presParOf" srcId="{E9D99B51-92AF-4746-9CE2-0142D4A07E72}" destId="{D94E0094-DD05-6647-8199-5EE6270E81B0}" srcOrd="2" destOrd="0" presId="urn:microsoft.com/office/officeart/2005/8/layout/process4"/>
    <dgm:cxn modelId="{84F418ED-EEB3-1749-8FA5-C6FABDED2D83}" type="presParOf" srcId="{D94E0094-DD05-6647-8199-5EE6270E81B0}" destId="{761E52D9-9310-9A42-94B6-585B8843E6FF}" srcOrd="0" destOrd="0" presId="urn:microsoft.com/office/officeart/2005/8/layout/process4"/>
    <dgm:cxn modelId="{DCC91CC7-EAE5-1C48-89C7-EBFBB23B1F14}" type="presParOf" srcId="{E9D99B51-92AF-4746-9CE2-0142D4A07E72}" destId="{A3E25622-6126-0E4D-9BB2-8161A0DD6A6F}" srcOrd="3" destOrd="0" presId="urn:microsoft.com/office/officeart/2005/8/layout/process4"/>
    <dgm:cxn modelId="{24757C89-53B6-ED4F-9EF4-42323CEE593D}" type="presParOf" srcId="{E9D99B51-92AF-4746-9CE2-0142D4A07E72}" destId="{D7621CE6-B92A-C74F-9391-409F3CB52D75}" srcOrd="4" destOrd="0" presId="urn:microsoft.com/office/officeart/2005/8/layout/process4"/>
    <dgm:cxn modelId="{789639C9-6DBB-AF43-8F77-818DA8EB87FE}" type="presParOf" srcId="{D7621CE6-B92A-C74F-9391-409F3CB52D75}" destId="{2FB43D26-B917-6B48-A8F2-5CFEF3FEE10F}" srcOrd="0" destOrd="0" presId="urn:microsoft.com/office/officeart/2005/8/layout/process4"/>
    <dgm:cxn modelId="{D266E22E-579F-A842-8872-727223A69D11}" type="presParOf" srcId="{E9D99B51-92AF-4746-9CE2-0142D4A07E72}" destId="{F512B7F2-E656-B045-8C36-93CC3F864FB1}" srcOrd="5" destOrd="0" presId="urn:microsoft.com/office/officeart/2005/8/layout/process4"/>
    <dgm:cxn modelId="{87E2A92A-FA26-0E4F-8465-22C660858D65}" type="presParOf" srcId="{E9D99B51-92AF-4746-9CE2-0142D4A07E72}" destId="{7039B4BF-F545-A44F-A958-C25B4D4293EA}" srcOrd="6" destOrd="0" presId="urn:microsoft.com/office/officeart/2005/8/layout/process4"/>
    <dgm:cxn modelId="{30DC7DF7-9A72-8B44-BC35-F497033D0B36}" type="presParOf" srcId="{7039B4BF-F545-A44F-A958-C25B4D4293EA}" destId="{4B9CE6BC-988F-914C-821A-0E164129AD36}" srcOrd="0" destOrd="0" presId="urn:microsoft.com/office/officeart/2005/8/layout/process4"/>
    <dgm:cxn modelId="{2008B658-0F90-E144-BAAB-DDA00999F8BC}" type="presParOf" srcId="{E9D99B51-92AF-4746-9CE2-0142D4A07E72}" destId="{8234AE62-3D8C-914F-84EC-2995C71D579D}" srcOrd="7" destOrd="0" presId="urn:microsoft.com/office/officeart/2005/8/layout/process4"/>
    <dgm:cxn modelId="{D4305F63-6CD2-5C4B-AC41-C5B1573ECDC0}" type="presParOf" srcId="{E9D99B51-92AF-4746-9CE2-0142D4A07E72}" destId="{A9F39A60-0381-0D44-9162-6C11BFF25C65}" srcOrd="8" destOrd="0" presId="urn:microsoft.com/office/officeart/2005/8/layout/process4"/>
    <dgm:cxn modelId="{5AAC7BA5-2C3D-C44C-9D16-7DF66C77D9B4}" type="presParOf" srcId="{A9F39A60-0381-0D44-9162-6C11BFF25C65}" destId="{D7D36B46-2D70-2543-BDCC-1883BFCC68B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F755B-9A55-234B-BFD9-189887B22859}">
      <dsp:nvSpPr>
        <dsp:cNvPr id="0" name=""/>
        <dsp:cNvSpPr/>
      </dsp:nvSpPr>
      <dsp:spPr>
        <a:xfrm>
          <a:off x="0" y="4389920"/>
          <a:ext cx="8640960" cy="7202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/>
              <a:cs typeface="Arial"/>
            </a:rPr>
            <a:t>NOT just this year, but every year</a:t>
          </a:r>
        </a:p>
      </dsp:txBody>
      <dsp:txXfrm>
        <a:off x="0" y="4389920"/>
        <a:ext cx="8640960" cy="720203"/>
      </dsp:txXfrm>
    </dsp:sp>
    <dsp:sp modelId="{761E52D9-9310-9A42-94B6-585B8843E6FF}">
      <dsp:nvSpPr>
        <dsp:cNvPr id="0" name=""/>
        <dsp:cNvSpPr/>
      </dsp:nvSpPr>
      <dsp:spPr>
        <a:xfrm rot="10800000">
          <a:off x="0" y="3293051"/>
          <a:ext cx="8640960" cy="110767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/>
              <a:cs typeface="Arial"/>
            </a:rPr>
            <a:t>Large and small scale, individual, and collective</a:t>
          </a:r>
        </a:p>
      </dsp:txBody>
      <dsp:txXfrm rot="10800000">
        <a:off x="0" y="3293051"/>
        <a:ext cx="8640960" cy="719732"/>
      </dsp:txXfrm>
    </dsp:sp>
    <dsp:sp modelId="{2FB43D26-B917-6B48-A8F2-5CFEF3FEE10F}">
      <dsp:nvSpPr>
        <dsp:cNvPr id="0" name=""/>
        <dsp:cNvSpPr/>
      </dsp:nvSpPr>
      <dsp:spPr>
        <a:xfrm rot="10800000">
          <a:off x="0" y="2196182"/>
          <a:ext cx="8640960" cy="1107672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/>
              <a:cs typeface="Arial"/>
            </a:rPr>
            <a:t>Over 220 Public, private sector, voluntary groups, NGOS, communities</a:t>
          </a:r>
        </a:p>
      </dsp:txBody>
      <dsp:txXfrm rot="10800000">
        <a:off x="0" y="2196182"/>
        <a:ext cx="8640960" cy="719732"/>
      </dsp:txXfrm>
    </dsp:sp>
    <dsp:sp modelId="{4B9CE6BC-988F-914C-821A-0E164129AD36}">
      <dsp:nvSpPr>
        <dsp:cNvPr id="0" name=""/>
        <dsp:cNvSpPr/>
      </dsp:nvSpPr>
      <dsp:spPr>
        <a:xfrm rot="10800000">
          <a:off x="0" y="1099313"/>
          <a:ext cx="8640960" cy="1107672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/>
              <a:cs typeface="Arial"/>
            </a:rPr>
            <a:t>Volunteering, internships, placements, and projects for sustainability</a:t>
          </a:r>
        </a:p>
      </dsp:txBody>
      <dsp:txXfrm rot="10800000">
        <a:off x="0" y="1099313"/>
        <a:ext cx="8640960" cy="719732"/>
      </dsp:txXfrm>
    </dsp:sp>
    <dsp:sp modelId="{D7D36B46-2D70-2543-BDCC-1883BFCC68B0}">
      <dsp:nvSpPr>
        <dsp:cNvPr id="0" name=""/>
        <dsp:cNvSpPr/>
      </dsp:nvSpPr>
      <dsp:spPr>
        <a:xfrm rot="10800000">
          <a:off x="0" y="2443"/>
          <a:ext cx="8640960" cy="1107672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/>
              <a:cs typeface="Arial"/>
            </a:rPr>
            <a:t>Students engaged in 100,000 hours of city community  activity</a:t>
          </a:r>
        </a:p>
      </dsp:txBody>
      <dsp:txXfrm rot="10800000">
        <a:off x="0" y="2443"/>
        <a:ext cx="8640960" cy="719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532C7DE-CBAA-324E-B396-51427EE48736}" type="datetimeFigureOut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B78A54F-5564-D74F-BF36-CBDD64D31B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1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F71A3A3-BAF5-1D4F-B0BF-F9358E74C4D9}" type="datetimeFigureOut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F74FAA9-F5B6-A543-BEC9-F5500D6A82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4DDAB-F54C-B34D-8653-4E3E728B06B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3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6D1750-663A-FC4C-A604-9895B945FD62}" type="slidenum">
              <a:rPr lang="en-GB" sz="1200">
                <a:latin typeface="Calibri" charset="0"/>
              </a:rPr>
              <a:pPr/>
              <a:t>4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4FAA9-F5B6-A543-BEC9-F5500D6A828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5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4DDAB-F54C-B34D-8653-4E3E728B06B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9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One international student put in 170 hours for 14 </a:t>
            </a:r>
            <a:r>
              <a:rPr lang="en-US" sz="1200" dirty="0" err="1">
                <a:latin typeface="Arial"/>
                <a:cs typeface="Arial"/>
              </a:rPr>
              <a:t>organisations</a:t>
            </a:r>
            <a:r>
              <a:rPr lang="en-US" sz="1200" dirty="0">
                <a:latin typeface="Arial"/>
                <a:cs typeface="Arial"/>
              </a:rPr>
              <a:t> in 6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4FAA9-F5B6-A543-BEC9-F5500D6A828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7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 quotes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4FAA9-F5B6-A543-BEC9-F5500D6A828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5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 quotes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4FAA9-F5B6-A543-BEC9-F5500D6A828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34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4FAA9-F5B6-A543-BEC9-F5500D6A828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54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44825"/>
            <a:ext cx="8640960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9A1D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6409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D623-4A15-7440-83B5-BD264866CE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C880-0D18-334D-8DD6-A864D988C471}" type="datetime4">
              <a:rPr lang="en-GB"/>
              <a:pPr>
                <a:defRPr/>
              </a:pPr>
              <a:t>07 July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D572-ABA7-E34E-82F2-7626F130B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1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B9AB-DF23-0648-A363-B9AB69968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0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F8BD-9A33-144E-AC25-E47E31E5E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9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DB79-DFF0-6640-8C65-68D8C139B0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4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335F-6D42-E847-8AD0-B495E9DB2B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49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8F97-C8F1-6C4A-9AAC-8B34D20938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7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DF72-42DD-0645-8BCF-800AFAC2D9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6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BCCC-9A70-D248-9445-D733CD1555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40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75969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CD80F7-F784-B547-B755-85198B6821F4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8A285-E522-CC43-895D-30651B02F9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0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11430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9A1D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9"/>
            <a:ext cx="8640960" cy="3705275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A285-E522-CC43-895D-30651B02F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80F7-F784-B547-B755-85198B6821F4}" type="datetime4">
              <a:rPr lang="en-GB"/>
              <a:pPr>
                <a:defRPr/>
              </a:pPr>
              <a:t>07 July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79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85830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86668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8810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50182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43363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0439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2673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15343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8443097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4602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46C7-6E6A-1741-8C80-E803C0096C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C188-FF9E-314E-951A-DD04CFC48979}" type="datetime4">
              <a:rPr lang="en-GB"/>
              <a:pPr>
                <a:defRPr/>
              </a:pPr>
              <a:t>07 July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81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416293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846874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26136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49556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25538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6285-90E4-4F49-850F-B32B2B9BDF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39CA-981E-1B48-B7B0-1195B0D0269C}" type="datetime4">
              <a:rPr lang="en-GB"/>
              <a:pPr>
                <a:defRPr/>
              </a:pPr>
              <a:t>07 July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41764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5225"/>
            <a:ext cx="5486400" cy="6549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6B60-23B9-F94B-8F62-FBE929A704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5D3E-7FFD-614E-A158-ACD280B664A6}" type="datetime4">
              <a:rPr lang="en-GB"/>
              <a:pPr>
                <a:defRPr/>
              </a:pPr>
              <a:t>07 July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5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08CBA1-0666-7F43-89C8-8198F605E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1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2EF3-3850-E241-B5A3-DDCE258DD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9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E9AA-DF05-5849-AD84-C39C45C24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6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21B0-B26B-824D-8E71-D183E6534B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5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0825" y="1079500"/>
            <a:ext cx="86423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50825" y="6165850"/>
            <a:ext cx="86423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8" y="6246813"/>
            <a:ext cx="3867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1638" y="6251575"/>
            <a:ext cx="7207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9256CA6-B104-9D48-A4DA-3EAE01C1F0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" name="Date Placeholder 6"/>
          <p:cNvSpPr>
            <a:spLocks noGrp="1"/>
          </p:cNvSpPr>
          <p:nvPr>
            <p:ph type="dt" sz="half" idx="2"/>
          </p:nvPr>
        </p:nvSpPr>
        <p:spPr>
          <a:xfrm>
            <a:off x="6732588" y="620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8ED6F4D0-3B40-1049-B8A9-2DD85EA0C0C3}" type="datetime4">
              <a:rPr lang="en-GB"/>
              <a:pPr>
                <a:defRPr/>
              </a:pPr>
              <a:t>07 July 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32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9A1D2B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BF2F37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83613D6-0E75-194D-B805-1183408A3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07 July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50825" y="1079500"/>
            <a:ext cx="86423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50825" y="6165850"/>
            <a:ext cx="86423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39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  <p:sldLayoutId id="2147484230" r:id="rId15"/>
    <p:sldLayoutId id="2147484231" r:id="rId16"/>
    <p:sldLayoutId id="2147484232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killsbridge.ac.uk/thinking/frank-water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://www.skillsbridge.ac.uk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skillsbridge.ac.uk/building/engineering-design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skillsbridge.ac.uk/growing/greenspace/" TargetMode="Externa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38" y="1196752"/>
            <a:ext cx="8321725" cy="1080120"/>
          </a:xfr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>
                <a:latin typeface="Arial"/>
                <a:ea typeface="+mj-ea"/>
                <a:cs typeface="Arial"/>
              </a:rPr>
              <a:t>Student Capital: the role of students in city transformation</a:t>
            </a:r>
            <a:endParaRPr lang="en-US" sz="2700" dirty="0">
              <a:latin typeface="Arial"/>
              <a:cs typeface="Arial"/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2468211"/>
            <a:ext cx="5229730" cy="3486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37312"/>
            <a:ext cx="7920880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University of Bristol and University of the West of England Bristol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" y="116632"/>
            <a:ext cx="8892480" cy="797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7" t="17099" r="16500" b="5635"/>
          <a:stretch/>
        </p:blipFill>
        <p:spPr>
          <a:xfrm>
            <a:off x="5076056" y="2490096"/>
            <a:ext cx="372978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03848" y="5446965"/>
            <a:ext cx="5328592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James Longhurst, Chris Willmore, Billy Clayton, Georgie Gough, Amy Walsh, </a:t>
            </a:r>
            <a:r>
              <a:rPr lang="en-US"/>
              <a:t>Hannah Tweddell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5976" y="404664"/>
            <a:ext cx="4536504" cy="2880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42925" lvl="1" indent="-441325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Online </a:t>
            </a:r>
            <a:r>
              <a:rPr lang="en-US" sz="2400" b="1" dirty="0">
                <a:latin typeface="Arial"/>
                <a:cs typeface="Arial"/>
              </a:rPr>
              <a:t>brokerage platform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“</a:t>
            </a:r>
            <a:r>
              <a:rPr lang="en-US" sz="2400" b="1" dirty="0">
                <a:latin typeface="Arial"/>
                <a:cs typeface="Arial"/>
              </a:rPr>
              <a:t>Front of house</a:t>
            </a:r>
            <a:r>
              <a:rPr lang="en-US" sz="2400" dirty="0">
                <a:latin typeface="Arial"/>
                <a:cs typeface="Arial"/>
              </a:rPr>
              <a:t>” for </a:t>
            </a:r>
            <a:r>
              <a:rPr lang="en-US" sz="2400" b="1" dirty="0">
                <a:latin typeface="Arial"/>
                <a:cs typeface="Arial"/>
              </a:rPr>
              <a:t>local organisations</a:t>
            </a:r>
            <a:r>
              <a:rPr lang="en-US" sz="2400" dirty="0">
                <a:latin typeface="Arial"/>
                <a:cs typeface="Arial"/>
              </a:rPr>
              <a:t> to engage with students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Maintained in </a:t>
            </a:r>
            <a:r>
              <a:rPr lang="en-US" sz="2400" b="1" dirty="0">
                <a:latin typeface="Arial"/>
                <a:cs typeface="Arial"/>
              </a:rPr>
              <a:t>partnership between Universities</a:t>
            </a:r>
          </a:p>
          <a:p>
            <a:pPr lvl="1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39552" y="4005064"/>
            <a:ext cx="4176464" cy="22654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2925" lvl="1" indent="-441325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Case studies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2400" b="1" dirty="0">
                <a:latin typeface="Arial"/>
                <a:cs typeface="Arial"/>
              </a:rPr>
              <a:t>Easy</a:t>
            </a:r>
            <a:r>
              <a:rPr lang="en-US" sz="2400" dirty="0">
                <a:latin typeface="Arial"/>
                <a:cs typeface="Arial"/>
              </a:rPr>
              <a:t> and </a:t>
            </a:r>
            <a:r>
              <a:rPr lang="en-US" sz="2400" b="1" dirty="0">
                <a:latin typeface="Arial"/>
                <a:cs typeface="Arial"/>
              </a:rPr>
              <a:t>direct contact </a:t>
            </a:r>
            <a:r>
              <a:rPr lang="en-US" sz="2400" dirty="0">
                <a:latin typeface="Arial"/>
                <a:cs typeface="Arial"/>
              </a:rPr>
              <a:t>with </a:t>
            </a:r>
            <a:r>
              <a:rPr lang="en-US" sz="2400" b="1" dirty="0">
                <a:latin typeface="Arial"/>
                <a:cs typeface="Arial"/>
              </a:rPr>
              <a:t>right people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City-wide benefit</a:t>
            </a:r>
          </a:p>
          <a:p>
            <a:pPr marL="542925" lvl="1" indent="-441325">
              <a:lnSpc>
                <a:spcPct val="120000"/>
              </a:lnSpc>
            </a:pP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8" name="Picture 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6" y="332656"/>
            <a:ext cx="3729990" cy="1759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hlinkClick r:id="rId4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58831" y="2408890"/>
            <a:ext cx="3248025" cy="1279525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0066" y="3620598"/>
            <a:ext cx="3981214" cy="1056964"/>
          </a:xfrm>
          <a:prstGeom prst="rect">
            <a:avLst/>
          </a:prstGeom>
        </p:spPr>
      </p:pic>
      <p:pic>
        <p:nvPicPr>
          <p:cNvPr id="11" name="Picture 10">
            <a:hlinkClick r:id="rId8"/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244273" y="5013176"/>
            <a:ext cx="3352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-40635" y="864443"/>
            <a:ext cx="9005123" cy="5876925"/>
            <a:chOff x="-40635" y="342900"/>
            <a:chExt cx="9005123" cy="5876925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467648662"/>
                </p:ext>
              </p:extLst>
            </p:nvPr>
          </p:nvGraphicFramePr>
          <p:xfrm>
            <a:off x="-40635" y="342900"/>
            <a:ext cx="468788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887352911"/>
                </p:ext>
              </p:extLst>
            </p:nvPr>
          </p:nvGraphicFramePr>
          <p:xfrm>
            <a:off x="-26665" y="3429000"/>
            <a:ext cx="464724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248707443"/>
                </p:ext>
              </p:extLst>
            </p:nvPr>
          </p:nvGraphicFramePr>
          <p:xfrm>
            <a:off x="4620580" y="342900"/>
            <a:ext cx="4343908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1776945755"/>
                </p:ext>
              </p:extLst>
            </p:nvPr>
          </p:nvGraphicFramePr>
          <p:xfrm>
            <a:off x="4647245" y="3429000"/>
            <a:ext cx="4317243" cy="27908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87216" y="44624"/>
            <a:ext cx="3369568" cy="8683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Experiences…</a:t>
            </a:r>
          </a:p>
        </p:txBody>
      </p:sp>
    </p:spTree>
    <p:extLst>
      <p:ext uri="{BB962C8B-B14F-4D97-AF65-F5344CB8AC3E}">
        <p14:creationId xmlns:p14="http://schemas.microsoft.com/office/powerpoint/2010/main" val="192868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07504" y="603632"/>
            <a:ext cx="8856985" cy="6209744"/>
            <a:chOff x="107504" y="116632"/>
            <a:chExt cx="8856985" cy="6209744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3898287490"/>
                </p:ext>
              </p:extLst>
            </p:nvPr>
          </p:nvGraphicFramePr>
          <p:xfrm>
            <a:off x="107504" y="116632"/>
            <a:ext cx="4392488" cy="31683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1899771438"/>
                </p:ext>
              </p:extLst>
            </p:nvPr>
          </p:nvGraphicFramePr>
          <p:xfrm>
            <a:off x="107505" y="3429000"/>
            <a:ext cx="4392488" cy="2897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4129794594"/>
                </p:ext>
              </p:extLst>
            </p:nvPr>
          </p:nvGraphicFramePr>
          <p:xfrm>
            <a:off x="4558259" y="116632"/>
            <a:ext cx="4406230" cy="31683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408959313"/>
                </p:ext>
              </p:extLst>
            </p:nvPr>
          </p:nvGraphicFramePr>
          <p:xfrm>
            <a:off x="4558260" y="3429000"/>
            <a:ext cx="4406229" cy="2897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4025" y="-31650"/>
            <a:ext cx="4655951" cy="8683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Who’s taking part? </a:t>
            </a:r>
          </a:p>
        </p:txBody>
      </p:sp>
    </p:spTree>
    <p:extLst>
      <p:ext uri="{BB962C8B-B14F-4D97-AF65-F5344CB8AC3E}">
        <p14:creationId xmlns:p14="http://schemas.microsoft.com/office/powerpoint/2010/main" val="198296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3" r="2630"/>
          <a:stretch/>
        </p:blipFill>
        <p:spPr>
          <a:xfrm>
            <a:off x="0" y="116632"/>
            <a:ext cx="6950192" cy="3456384"/>
          </a:xfrm>
        </p:spPr>
      </p:pic>
      <p:sp>
        <p:nvSpPr>
          <p:cNvPr id="3" name="Content Placeholder 7"/>
          <p:cNvSpPr txBox="1">
            <a:spLocks/>
          </p:cNvSpPr>
          <p:nvPr/>
        </p:nvSpPr>
        <p:spPr>
          <a:xfrm>
            <a:off x="611560" y="3861048"/>
            <a:ext cx="5544616" cy="266429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vert="horz" lIns="91440" tIns="108000" rIns="91440" bIns="7200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  <a:latin typeface="Arial"/>
                <a:cs typeface="Arial"/>
              </a:rPr>
              <a:t>Skills Bridge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  <a:latin typeface="Arial"/>
                <a:cs typeface="Arial"/>
              </a:rPr>
              <a:t>Change Makers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  <a:latin typeface="Arial"/>
                <a:cs typeface="Arial"/>
              </a:rPr>
              <a:t>Partnerships</a:t>
            </a:r>
          </a:p>
          <a:p>
            <a:pPr lvl="1"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City-wide</a:t>
            </a:r>
          </a:p>
          <a:p>
            <a:pPr lvl="1"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Universities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  <a:latin typeface="Arial"/>
                <a:cs typeface="Arial"/>
              </a:rPr>
              <a:t>Student Capital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becomes </a:t>
            </a:r>
            <a:r>
              <a:rPr lang="en-GB" sz="2000" b="1" dirty="0">
                <a:solidFill>
                  <a:schemeClr val="tx1"/>
                </a:solidFill>
                <a:latin typeface="Arial"/>
                <a:cs typeface="Arial"/>
              </a:rPr>
              <a:t>integral part of Universities</a:t>
            </a:r>
          </a:p>
          <a:p>
            <a:pPr fontAlgn="auto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34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7776864" cy="3240360"/>
          </a:xfrm>
        </p:spPr>
        <p:txBody>
          <a:bodyPr/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For more information please contact </a:t>
            </a:r>
            <a:b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James,Longhusrt@uwe.ac.uk</a:t>
            </a:r>
            <a:b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Chris.Willmore@bris.ac.uk</a:t>
            </a:r>
            <a:b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Clayton, W., Longhurst, J. and Willmore, C. (2016) Review of the contribution of Green Capital: Student Capital to </a:t>
            </a:r>
            <a:r>
              <a:rPr lang="en-US" sz="1800" dirty="0" err="1">
                <a:latin typeface="Arial"/>
                <a:cs typeface="Arial"/>
              </a:rPr>
              <a:t>Bristols</a:t>
            </a:r>
            <a:r>
              <a:rPr lang="en-US" sz="1800" dirty="0">
                <a:latin typeface="Arial"/>
                <a:cs typeface="Arial"/>
              </a:rPr>
              <a:t> year as European Green Capital. Project Report.  </a:t>
            </a:r>
            <a:r>
              <a:rPr lang="en-US" sz="1800" dirty="0" err="1">
                <a:latin typeface="Arial"/>
                <a:cs typeface="Arial"/>
              </a:rPr>
              <a:t>eprints.uwe.ac.uk</a:t>
            </a:r>
            <a:r>
              <a:rPr lang="en-US" sz="1800" dirty="0">
                <a:latin typeface="Arial"/>
                <a:cs typeface="Arial"/>
              </a:rPr>
              <a:t>/28311  </a:t>
            </a:r>
            <a:br>
              <a:rPr lang="en-US" sz="1800" dirty="0">
                <a:latin typeface="Arial"/>
                <a:cs typeface="Arial"/>
              </a:rPr>
            </a:b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Clayton, W., </a:t>
            </a:r>
            <a:r>
              <a:rPr lang="en-US" sz="1800" dirty="0" err="1">
                <a:latin typeface="Arial"/>
                <a:cs typeface="Arial"/>
              </a:rPr>
              <a:t>Longhurst</a:t>
            </a:r>
            <a:r>
              <a:rPr lang="en-US" sz="1800" dirty="0">
                <a:latin typeface="Arial"/>
                <a:cs typeface="Arial"/>
              </a:rPr>
              <a:t>, J. and Willmore, C. (2016) The Bristol Method, Green Capital: Student Capital. The power of student sustainability engagement   www.bristol2015.co.uk/method/european-green-capital/</a:t>
            </a:r>
            <a:endParaRPr lang="en-US" sz="1800" dirty="0">
              <a:solidFill>
                <a:srgbClr val="9A1D2B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730526"/>
            <a:ext cx="6372200" cy="21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3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35896" y="1340768"/>
            <a:ext cx="5328592" cy="3921299"/>
          </a:xfrm>
          <a:solidFill>
            <a:srgbClr val="00B0F0">
              <a:alpha val="53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biggest single sustainability impact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of any University is its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graduates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How do we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support students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to learn to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tread more lightly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in the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lifetime ahead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of them?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How do we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mobilise student creativity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to transform us and  our city?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5571-69AE-0545-944A-12FA7916F4B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768" y="188640"/>
            <a:ext cx="3267120" cy="5688632"/>
          </a:xfrm>
          <a:prstGeom prst="rect">
            <a:avLst/>
          </a:prstGeo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995861" y="5441199"/>
            <a:ext cx="4464645" cy="1200328"/>
          </a:xfrm>
          <a:prstGeom prst="rect">
            <a:avLst/>
          </a:prstGeom>
          <a:solidFill>
            <a:schemeClr val="accent2">
              <a:lumMod val="50000"/>
              <a:alpha val="85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  <a:latin typeface="Calibri" charset="0"/>
              </a:rPr>
              <a:t>Students as Global Ambassadors:</a:t>
            </a:r>
          </a:p>
          <a:p>
            <a:pPr algn="ctr"/>
            <a:r>
              <a:rPr lang="en-GB" i="1" dirty="0">
                <a:solidFill>
                  <a:schemeClr val="bg1"/>
                </a:solidFill>
                <a:latin typeface="Calibri" charset="0"/>
              </a:rPr>
              <a:t>“I learnt to live sustainability in Bristol – we can live like that too!”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4320480" cy="9009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latin typeface="Arial"/>
                <a:cs typeface="Arial"/>
              </a:rPr>
              <a:t>Students: lived lives</a:t>
            </a:r>
          </a:p>
        </p:txBody>
      </p:sp>
    </p:spTree>
    <p:extLst>
      <p:ext uri="{BB962C8B-B14F-4D97-AF65-F5344CB8AC3E}">
        <p14:creationId xmlns:p14="http://schemas.microsoft.com/office/powerpoint/2010/main" val="342740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188640"/>
            <a:ext cx="3744416" cy="23762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Challenge: mobilise 10% of the population</a:t>
            </a:r>
          </a:p>
        </p:txBody>
      </p:sp>
      <p:pic>
        <p:nvPicPr>
          <p:cNvPr id="6" name="Picture Placeholder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406633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67507" y="5441199"/>
            <a:ext cx="8208986" cy="1200329"/>
          </a:xfrm>
          <a:prstGeom prst="rect">
            <a:avLst/>
          </a:prstGeom>
          <a:solidFill>
            <a:schemeClr val="accent2">
              <a:lumMod val="50000"/>
              <a:alpha val="85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Calibri" charset="0"/>
              </a:rPr>
              <a:t>A transformational change in student engagement – our city making the change</a:t>
            </a: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643971" y="764704"/>
            <a:ext cx="4320517" cy="3888432"/>
          </a:xfrm>
          <a:prstGeom prst="rect">
            <a:avLst/>
          </a:prstGeom>
          <a:solidFill>
            <a:srgbClr val="00B0F0">
              <a:alpha val="53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Bristol city: </a:t>
            </a:r>
          </a:p>
          <a:p>
            <a:pPr lvl="1"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  <a:latin typeface="Arial"/>
                <a:cs typeface="Arial"/>
              </a:rPr>
              <a:t>450,000 population and 1.5m catchment</a:t>
            </a:r>
          </a:p>
          <a:p>
            <a:pPr lvl="1"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  <a:latin typeface="Arial"/>
                <a:cs typeface="Arial"/>
              </a:rPr>
              <a:t>City of radical, innovative people</a:t>
            </a:r>
          </a:p>
          <a:p>
            <a:pPr lvl="1"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  <a:latin typeface="Arial"/>
                <a:cs typeface="Arial"/>
              </a:rPr>
              <a:t>Vision of inclusive, sustainable city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European Green Capital 2015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Students 10% population</a:t>
            </a:r>
          </a:p>
          <a:p>
            <a:pPr fontAlgn="auto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02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280831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9A1D2B"/>
                </a:solidFill>
                <a:cs typeface="Arial" charset="0"/>
              </a:rPr>
              <a:t>How?</a:t>
            </a:r>
          </a:p>
          <a:p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737574" y="2420888"/>
            <a:ext cx="7668852" cy="4104456"/>
          </a:xfrm>
          <a:prstGeom prst="rect">
            <a:avLst/>
          </a:prstGeom>
          <a:solidFill>
            <a:srgbClr val="00B0F0">
              <a:alpha val="53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Bristol European </a:t>
            </a:r>
            <a:r>
              <a:rPr lang="en-GB" sz="2400" b="1" dirty="0">
                <a:solidFill>
                  <a:schemeClr val="tx1"/>
                </a:solidFill>
                <a:latin typeface="Arial"/>
                <a:cs typeface="Arial"/>
              </a:rPr>
              <a:t>Green Capital 2015 as catalyst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Unique</a:t>
            </a:r>
            <a:r>
              <a:rPr lang="en-GB" sz="2400" b="1" dirty="0">
                <a:solidFill>
                  <a:schemeClr val="tx1"/>
                </a:solidFill>
                <a:latin typeface="Arial"/>
                <a:cs typeface="Arial"/>
              </a:rPr>
              <a:t> university partnership</a:t>
            </a: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pPr lvl="1"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  <a:latin typeface="Arial"/>
                <a:cs typeface="Arial"/>
              </a:rPr>
              <a:t>Within: whole institution approach</a:t>
            </a:r>
          </a:p>
          <a:p>
            <a:pPr lvl="1"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  <a:latin typeface="Arial"/>
                <a:cs typeface="Arial"/>
              </a:rPr>
              <a:t>Between: all </a:t>
            </a:r>
            <a:r>
              <a:rPr lang="en-GB" sz="2200" b="1" dirty="0">
                <a:solidFill>
                  <a:schemeClr val="tx1"/>
                </a:solidFill>
                <a:latin typeface="Arial"/>
                <a:cs typeface="Arial"/>
              </a:rPr>
              <a:t>Universities</a:t>
            </a:r>
            <a:r>
              <a:rPr lang="en-GB" sz="2200" dirty="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en-GB" sz="2200" b="1" dirty="0">
                <a:solidFill>
                  <a:schemeClr val="tx1"/>
                </a:solidFill>
                <a:latin typeface="Arial"/>
                <a:cs typeface="Arial"/>
              </a:rPr>
              <a:t>Student Unions together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Bristol Green Partnership: &gt;</a:t>
            </a:r>
            <a:r>
              <a:rPr lang="en-GB" sz="2400" b="1" dirty="0">
                <a:solidFill>
                  <a:schemeClr val="tx1"/>
                </a:solidFill>
                <a:latin typeface="Arial"/>
                <a:cs typeface="Arial"/>
              </a:rPr>
              <a:t>850 organisations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  <a:latin typeface="Arial"/>
                <a:cs typeface="Arial"/>
              </a:rPr>
              <a:t>City Council </a:t>
            </a: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GB" sz="2400" b="1" dirty="0">
                <a:solidFill>
                  <a:schemeClr val="tx1"/>
                </a:solidFill>
                <a:latin typeface="Arial"/>
                <a:cs typeface="Arial"/>
              </a:rPr>
              <a:t>Mayor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Funded by </a:t>
            </a:r>
            <a:r>
              <a:rPr lang="en-GB" sz="2400" b="1" dirty="0">
                <a:solidFill>
                  <a:schemeClr val="tx1"/>
                </a:solidFill>
                <a:latin typeface="Arial"/>
                <a:cs typeface="Arial"/>
              </a:rPr>
              <a:t>Higher Education Funding Council for England</a:t>
            </a: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 Strategic Catalyst Fund as test bed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89399"/>
            <a:ext cx="5580112" cy="187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550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5017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100,000 hours of student action for sustainability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455231"/>
              </p:ext>
            </p:extLst>
          </p:nvPr>
        </p:nvGraphicFramePr>
        <p:xfrm>
          <a:off x="251520" y="1340768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589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by lukejerram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" y="2888940"/>
            <a:ext cx="5292080" cy="3969060"/>
          </a:xfrm>
          <a:prstGeom prst="rect">
            <a:avLst/>
          </a:prstGeom>
        </p:spPr>
      </p:pic>
      <p:pic>
        <p:nvPicPr>
          <p:cNvPr id="2" name="Picture 1" descr="Key Still_Sheepstac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6"/>
          <a:stretch/>
        </p:blipFill>
        <p:spPr>
          <a:xfrm>
            <a:off x="0" y="1"/>
            <a:ext cx="3203848" cy="38343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963" y="3861048"/>
            <a:ext cx="4868147" cy="3240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8821" y="-315416"/>
            <a:ext cx="6000664" cy="36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5571-69AE-0545-944A-12FA7916F4B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44269" y="-14424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702792" y="4931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5576" y="1644106"/>
            <a:ext cx="7704388" cy="4245033"/>
            <a:chOff x="1044076" y="1644106"/>
            <a:chExt cx="7704388" cy="4245033"/>
          </a:xfrm>
          <a:solidFill>
            <a:srgbClr val="FFFFFF"/>
          </a:solidFill>
        </p:grpSpPr>
        <p:sp>
          <p:nvSpPr>
            <p:cNvPr id="6" name="TextBox 5"/>
            <p:cNvSpPr txBox="1"/>
            <p:nvPr/>
          </p:nvSpPr>
          <p:spPr>
            <a:xfrm>
              <a:off x="1044076" y="1644106"/>
              <a:ext cx="7704388" cy="1200329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Celebrate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4076" y="4688810"/>
              <a:ext cx="7704388" cy="1200329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Have fun!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4076" y="3169250"/>
              <a:ext cx="7704388" cy="1200329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Give ownership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78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3717032"/>
            <a:ext cx="2808312" cy="295232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What have students been up to during Green Capital?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4098951" y="32110"/>
            <a:ext cx="5462126" cy="3635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47864" y="4077072"/>
            <a:ext cx="5328592" cy="2616101"/>
          </a:xfrm>
          <a:prstGeom prst="rect">
            <a:avLst/>
          </a:prstGeom>
          <a:solidFill>
            <a:srgbClr val="00B0F0">
              <a:alpha val="53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Cash</a:t>
            </a:r>
            <a:r>
              <a:rPr lang="en-US" dirty="0">
                <a:latin typeface="Arial"/>
                <a:cs typeface="Arial"/>
              </a:rPr>
              <a:t>: raising £300k for local charities through recycling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National schemes:</a:t>
            </a:r>
            <a:r>
              <a:rPr lang="en-US" dirty="0">
                <a:latin typeface="Arial"/>
                <a:cs typeface="Arial"/>
              </a:rPr>
              <a:t> FoodCycle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Education: </a:t>
            </a:r>
            <a:r>
              <a:rPr lang="en-US" dirty="0">
                <a:latin typeface="Arial"/>
                <a:cs typeface="Arial"/>
              </a:rPr>
              <a:t>delivering workshops to schools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Conservation: </a:t>
            </a:r>
            <a:r>
              <a:rPr lang="en-US" dirty="0">
                <a:latin typeface="Arial"/>
                <a:cs typeface="Arial"/>
              </a:rPr>
              <a:t>Designing Wildlife Corridors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Energy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champions</a:t>
            </a:r>
            <a:r>
              <a:rPr lang="en-US" dirty="0">
                <a:latin typeface="Arial"/>
                <a:cs typeface="Arial"/>
              </a:rPr>
              <a:t>  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Health:</a:t>
            </a:r>
            <a:r>
              <a:rPr lang="en-US" dirty="0">
                <a:latin typeface="Arial"/>
                <a:cs typeface="Arial"/>
              </a:rPr>
              <a:t> Obesity prevention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Greening Business</a:t>
            </a:r>
            <a:r>
              <a:rPr lang="en-US" dirty="0">
                <a:latin typeface="Arial"/>
                <a:cs typeface="Arial"/>
              </a:rPr>
              <a:t> : waste and energy audits and green business plans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6576">
            <a:off x="347447" y="346488"/>
            <a:ext cx="4105551" cy="2535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Placeholder 10" descr="action for kids.jp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 b="3683"/>
          <a:stretch>
            <a:fillRect/>
          </a:stretch>
        </p:blipFill>
        <p:spPr>
          <a:xfrm>
            <a:off x="3873244" y="1556792"/>
            <a:ext cx="2215462" cy="2052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167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58" y="116632"/>
            <a:ext cx="4223903" cy="868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The Change Makers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58" y="836712"/>
            <a:ext cx="4387445" cy="2520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42925" lvl="1" indent="-441325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New award created to </a:t>
            </a:r>
            <a:r>
              <a:rPr lang="en-US" sz="2400" b="1" dirty="0">
                <a:latin typeface="Arial"/>
                <a:cs typeface="Arial"/>
              </a:rPr>
              <a:t>celebrate</a:t>
            </a:r>
            <a:r>
              <a:rPr lang="en-US" sz="2400" dirty="0">
                <a:latin typeface="Arial"/>
                <a:cs typeface="Arial"/>
              </a:rPr>
              <a:t> and </a:t>
            </a:r>
            <a:r>
              <a:rPr lang="en-US" sz="2400" b="1" dirty="0">
                <a:latin typeface="Arial"/>
                <a:cs typeface="Arial"/>
              </a:rPr>
              <a:t>reward</a:t>
            </a:r>
            <a:r>
              <a:rPr lang="en-US" sz="2400" dirty="0">
                <a:latin typeface="Arial"/>
                <a:cs typeface="Arial"/>
              </a:rPr>
              <a:t> students efforts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Two levels: </a:t>
            </a:r>
            <a:r>
              <a:rPr lang="en-US" sz="2400" b="1" dirty="0">
                <a:latin typeface="Arial"/>
                <a:cs typeface="Arial"/>
              </a:rPr>
              <a:t>Change Maker </a:t>
            </a:r>
            <a:r>
              <a:rPr lang="en-US" sz="2400" dirty="0">
                <a:latin typeface="Arial"/>
                <a:cs typeface="Arial"/>
              </a:rPr>
              <a:t>and </a:t>
            </a:r>
            <a:r>
              <a:rPr lang="en-US" sz="2400" b="1" dirty="0">
                <a:latin typeface="Arial"/>
                <a:cs typeface="Arial"/>
              </a:rPr>
              <a:t>Gold Change Maker</a:t>
            </a:r>
          </a:p>
          <a:p>
            <a:pPr lvl="1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 descr="C:\Users\w2-clayton\Google Drive\Green Capital\Photo deposit\Gold Change Maker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1965"/>
            <a:ext cx="3827145" cy="230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347864" y="3573016"/>
            <a:ext cx="5627345" cy="30963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2925" lvl="1" indent="-441325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Three </a:t>
            </a:r>
            <a:r>
              <a:rPr lang="en-US" sz="2400" b="1" dirty="0">
                <a:latin typeface="Arial"/>
                <a:cs typeface="Arial"/>
              </a:rPr>
              <a:t>public award ceremonies</a:t>
            </a:r>
            <a:r>
              <a:rPr lang="en-US" sz="2400" dirty="0">
                <a:latin typeface="Arial"/>
                <a:cs typeface="Arial"/>
              </a:rPr>
              <a:t> held to-date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2400" b="1" dirty="0">
                <a:latin typeface="Arial"/>
                <a:cs typeface="Arial"/>
              </a:rPr>
              <a:t>Over 700 </a:t>
            </a:r>
            <a:r>
              <a:rPr lang="en-US" sz="2400" dirty="0">
                <a:latin typeface="Arial"/>
                <a:cs typeface="Arial"/>
              </a:rPr>
              <a:t>confirmed Change Makers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The awards will </a:t>
            </a:r>
            <a:r>
              <a:rPr lang="en-US" sz="2400" b="1" dirty="0">
                <a:latin typeface="Arial"/>
                <a:cs typeface="Arial"/>
              </a:rPr>
              <a:t>continue into the future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7" name="Picture 6" descr="C:\Users\w2-clayton\Google Drive\Green Capital\Photo deposit\Green Mingle (7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5835"/>
            <a:ext cx="2132951" cy="309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16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377" y="186507"/>
            <a:ext cx="3369568" cy="868362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Outcomes…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1760" y="764704"/>
            <a:ext cx="4320480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b="1" dirty="0">
              <a:latin typeface="Arial"/>
              <a:cs typeface="Arial"/>
            </a:endParaRPr>
          </a:p>
          <a:p>
            <a:pPr marL="542925" lvl="1" indent="-441325">
              <a:lnSpc>
                <a:spcPct val="120000"/>
              </a:lnSpc>
            </a:pPr>
            <a:r>
              <a:rPr lang="en-US" sz="3100" dirty="0">
                <a:latin typeface="Arial"/>
                <a:cs typeface="Arial"/>
              </a:rPr>
              <a:t>&gt;2500 students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3100" dirty="0">
                <a:latin typeface="Arial"/>
                <a:cs typeface="Arial"/>
              </a:rPr>
              <a:t>&gt;120,000 hours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3100" dirty="0">
                <a:latin typeface="Arial"/>
                <a:cs typeface="Arial"/>
              </a:rPr>
              <a:t>&gt;£1 million value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3100" dirty="0">
                <a:latin typeface="Arial"/>
                <a:cs typeface="Arial"/>
              </a:rPr>
              <a:t>Changing student understanding of what it means to live in a city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3100" dirty="0">
                <a:latin typeface="Arial"/>
                <a:cs typeface="Arial"/>
              </a:rPr>
              <a:t>Changing our city</a:t>
            </a:r>
          </a:p>
          <a:p>
            <a:pPr lvl="1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737" t="33432" r="11523"/>
          <a:stretch/>
        </p:blipFill>
        <p:spPr>
          <a:xfrm>
            <a:off x="503724" y="5467896"/>
            <a:ext cx="3996268" cy="139010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21217089">
            <a:off x="249315" y="3995009"/>
            <a:ext cx="1866858" cy="1360033"/>
          </a:xfrm>
          <a:prstGeom prst="wedgeEllipseCallout">
            <a:avLst>
              <a:gd name="adj1" fmla="val 66597"/>
              <a:gd name="adj2" fmla="val -1498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It made me feel I belonged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79512" y="116632"/>
            <a:ext cx="2304256" cy="1584176"/>
          </a:xfrm>
          <a:prstGeom prst="wedgeEllipseCallout">
            <a:avLst>
              <a:gd name="adj1" fmla="val 34972"/>
              <a:gd name="adj2" fmla="val 66709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What’s the point of being in Bristol if you don’t join in? </a:t>
            </a:r>
          </a:p>
        </p:txBody>
      </p:sp>
      <p:sp>
        <p:nvSpPr>
          <p:cNvPr id="7" name="Oval Callout 6"/>
          <p:cNvSpPr/>
          <p:nvPr/>
        </p:nvSpPr>
        <p:spPr>
          <a:xfrm rot="21133560">
            <a:off x="-102549" y="1988048"/>
            <a:ext cx="2570584" cy="1728192"/>
          </a:xfrm>
          <a:prstGeom prst="wedgeEllipseCallout">
            <a:avLst>
              <a:gd name="adj1" fmla="val 32451"/>
              <a:gd name="adj2" fmla="val 7276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It gave me the belief to move to Bristol: I now sell three times as many bikes</a:t>
            </a:r>
          </a:p>
        </p:txBody>
      </p:sp>
      <p:sp>
        <p:nvSpPr>
          <p:cNvPr id="14" name="Oval Callout 13"/>
          <p:cNvSpPr/>
          <p:nvPr/>
        </p:nvSpPr>
        <p:spPr>
          <a:xfrm rot="399750">
            <a:off x="6112807" y="3494990"/>
            <a:ext cx="3419936" cy="3175341"/>
          </a:xfrm>
          <a:prstGeom prst="wedgeEllipseCallout">
            <a:avLst>
              <a:gd name="adj1" fmla="val -52685"/>
              <a:gd name="adj2" fmla="val 1184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It has been fantastic to work with the University as well; lots of people in this area don’t go on to University or have any connections. It has really changed our perceptions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796136" y="0"/>
            <a:ext cx="3298787" cy="2887266"/>
          </a:xfrm>
          <a:prstGeom prst="wedgeEllipseCallout">
            <a:avLst>
              <a:gd name="adj1" fmla="val -41803"/>
              <a:gd name="adj2" fmla="val 5376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We felt they really got to understand our business and produced a brilliant business plan that is really going to help us going forward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942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572</Words>
  <Application>Microsoft Office PowerPoint</Application>
  <PresentationFormat>On-screen Show (4:3)</PresentationFormat>
  <Paragraphs>104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Trebuchet MS</vt:lpstr>
      <vt:lpstr>Wingdings</vt:lpstr>
      <vt:lpstr>Wingdings 3</vt:lpstr>
      <vt:lpstr>Office Theme</vt:lpstr>
      <vt:lpstr>Custom Design</vt:lpstr>
      <vt:lpstr>Facet</vt:lpstr>
      <vt:lpstr>Student Capital: the role of students in city transformation</vt:lpstr>
      <vt:lpstr>Students: lived lives</vt:lpstr>
      <vt:lpstr>PowerPoint Presentation</vt:lpstr>
      <vt:lpstr>PowerPoint Presentation</vt:lpstr>
      <vt:lpstr>100,000 hours of student action for sustainability</vt:lpstr>
      <vt:lpstr>PowerPoint Presentation</vt:lpstr>
      <vt:lpstr>What have students been up to during Green Capital?</vt:lpstr>
      <vt:lpstr>The Change Makers</vt:lpstr>
      <vt:lpstr>Outcomes… </vt:lpstr>
      <vt:lpstr>PowerPoint Presentation</vt:lpstr>
      <vt:lpstr>Experiences…</vt:lpstr>
      <vt:lpstr>Who’s taking part? </vt:lpstr>
      <vt:lpstr>PowerPoint Presentation</vt:lpstr>
      <vt:lpstr>For more information please contact  James,Longhusrt@uwe.ac.uk Chris.Willmore@bris.ac.uk  Clayton, W., Longhurst, J. and Willmore, C. (2016) Review of the contribution of Green Capital: Student Capital to Bristols year as European Green Capital. Project Report.  eprints.uwe.ac.uk/28311    Clayton, W., Longhurst, J. and Willmore, C. (2016) The Bristol Method, Green Capital: Student Capital. The power of student sustainability engagement   www.bristol2015.co.uk/method/european-green-capital/</vt:lpstr>
    </vt:vector>
  </TitlesOfParts>
  <Company>University of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rebtc</dc:creator>
  <cp:lastModifiedBy>William Clayton</cp:lastModifiedBy>
  <cp:revision>355</cp:revision>
  <cp:lastPrinted>2016-06-23T12:41:46Z</cp:lastPrinted>
  <dcterms:created xsi:type="dcterms:W3CDTF">2013-02-14T16:53:45Z</dcterms:created>
  <dcterms:modified xsi:type="dcterms:W3CDTF">2016-07-07T12:41:57Z</dcterms:modified>
</cp:coreProperties>
</file>