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52E3B-B985-462D-870C-91E13B5D18C4}" type="datetimeFigureOut">
              <a:rPr lang="en-GB" smtClean="0"/>
              <a:t>19/01/2016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5E95E-C25D-42A8-9CDC-56C7EE47B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7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E95E-C25D-42A8-9CDC-56C7EE47B7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15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 algn="just"/>
            <a:r>
              <a:rPr lang="en-US" sz="1200" i="1" dirty="0" smtClean="0"/>
              <a:t>All rights in the resources of the high sea are vested </a:t>
            </a:r>
            <a:r>
              <a:rPr lang="en-US" sz="1200" i="1" u="sng" dirty="0" smtClean="0"/>
              <a:t>in mankind as a whole</a:t>
            </a:r>
          </a:p>
          <a:p>
            <a:pPr marL="0" indent="0" algn="just"/>
            <a:r>
              <a:rPr lang="en-US" sz="900" dirty="0" smtClean="0"/>
              <a:t>UN Convention on the Law of the Sea, Article 137</a:t>
            </a:r>
          </a:p>
          <a:p>
            <a:pPr marL="0" indent="0" algn="just"/>
            <a:endParaRPr lang="en-US" i="1" u="sng" dirty="0" smtClean="0"/>
          </a:p>
          <a:p>
            <a:pPr marL="0" indent="0" algn="just"/>
            <a:r>
              <a:rPr lang="en-US" sz="1200" i="1" dirty="0" smtClean="0"/>
              <a:t>In the exclusive economic zone there a </a:t>
            </a:r>
            <a:r>
              <a:rPr lang="en-US" sz="1200" i="1" u="sng" dirty="0" smtClean="0"/>
              <a:t>coastal state</a:t>
            </a:r>
            <a:r>
              <a:rPr lang="en-US" sz="1200" i="1" dirty="0" smtClean="0"/>
              <a:t> has sovereign rights in living or non-living natural resource</a:t>
            </a:r>
          </a:p>
          <a:p>
            <a:pPr marL="0" indent="0" algn="l"/>
            <a:r>
              <a:rPr lang="en-US" sz="900" dirty="0" smtClean="0"/>
              <a:t>UN Convention on the Law of the Sea, Article 56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Common Heritage</a:t>
            </a:r>
            <a:r>
              <a:rPr lang="en-GB" baseline="0" dirty="0" smtClean="0"/>
              <a:t> of mankind</a:t>
            </a:r>
          </a:p>
          <a:p>
            <a:r>
              <a:rPr lang="en-GB" baseline="0" dirty="0" smtClean="0"/>
              <a:t>Public right to fish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E95E-C25D-42A8-9CDC-56C7EE47B7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2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Reasoning:</a:t>
            </a:r>
          </a:p>
          <a:p>
            <a:r>
              <a:rPr lang="en-GB" dirty="0" smtClean="0"/>
              <a:t>	Blasphemy realm of the gods – </a:t>
            </a:r>
            <a:r>
              <a:rPr lang="en-GB" i="1" dirty="0" err="1" smtClean="0"/>
              <a:t>Oppidian</a:t>
            </a:r>
            <a:endParaRPr lang="en-GB" i="1" dirty="0" smtClean="0"/>
          </a:p>
          <a:p>
            <a:r>
              <a:rPr lang="en-GB" dirty="0" smtClean="0"/>
              <a:t>	by nature open access – </a:t>
            </a:r>
            <a:r>
              <a:rPr lang="en-GB" i="1" dirty="0" err="1" smtClean="0"/>
              <a:t>Pandects</a:t>
            </a:r>
            <a:r>
              <a:rPr lang="en-GB" i="1" dirty="0" smtClean="0"/>
              <a:t> of Justinian</a:t>
            </a:r>
          </a:p>
          <a:p>
            <a:r>
              <a:rPr lang="en-GB" dirty="0" smtClean="0"/>
              <a:t>	The Normans – </a:t>
            </a:r>
            <a:r>
              <a:rPr lang="en-GB" i="1" dirty="0" smtClean="0"/>
              <a:t>Institutes of Azo</a:t>
            </a:r>
          </a:p>
          <a:p>
            <a:r>
              <a:rPr lang="en-GB" i="1" dirty="0" smtClean="0"/>
              <a:t>	</a:t>
            </a:r>
            <a:r>
              <a:rPr lang="en-GB" dirty="0" smtClean="0"/>
              <a:t>Sailors for the Royal Navy – Sea Fishing (Scotland) Act 1704</a:t>
            </a:r>
          </a:p>
          <a:p>
            <a:r>
              <a:rPr lang="en-GB" dirty="0" smtClean="0"/>
              <a:t>	Unpractical to regulate – </a:t>
            </a:r>
            <a:r>
              <a:rPr lang="en-GB" i="1" dirty="0" smtClean="0"/>
              <a:t>Thomas Huxley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E95E-C25D-42A8-9CDC-56C7EE47B7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03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essence it is similar to a right to fish from a riverbank – but owned and operated by the public</a:t>
            </a:r>
          </a:p>
          <a:p>
            <a:endParaRPr lang="en-GB" baseline="0" dirty="0" smtClean="0"/>
          </a:p>
          <a:p>
            <a:r>
              <a:rPr lang="en-GB" baseline="0" dirty="0" smtClean="0"/>
              <a:t>Adair v the National Trust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E95E-C25D-42A8-9CDC-56C7EE47B7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9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could include MPAs, </a:t>
            </a:r>
            <a:r>
              <a:rPr lang="en-GB" dirty="0" err="1" smtClean="0"/>
              <a:t>aggregrates</a:t>
            </a:r>
            <a:r>
              <a:rPr lang="en-GB" baseline="0" dirty="0" smtClean="0"/>
              <a:t> dredging, wind farms and gear conflict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E95E-C25D-42A8-9CDC-56C7EE47B71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46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E95E-C25D-42A8-9CDC-56C7EE47B71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E95E-C25D-42A8-9CDC-56C7EE47B71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1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rfoundation.org.u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316706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3963"/>
            <a:ext cx="91440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3200" y="2420888"/>
            <a:ext cx="8064896" cy="707886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4077072"/>
            <a:ext cx="6624736" cy="584775"/>
          </a:xfrm>
        </p:spPr>
        <p:txBody>
          <a:bodyPr>
            <a:spAutoFit/>
          </a:bodyPr>
          <a:lstStyle>
            <a:lvl1pPr algn="ctr"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430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01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18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16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16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0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438150" y="3644900"/>
            <a:ext cx="8280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u="sng" dirty="0" smtClean="0">
                <a:solidFill>
                  <a:srgbClr val="000000"/>
                </a:solidFill>
                <a:latin typeface="Calibri" pitchFamily="34" charset="0"/>
              </a:rPr>
              <a:t>Acknowledgement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</a:rPr>
              <a:t>The project is funded by Lloyd’s Register Foundation, a charitable foundation helping to protect life and property by supporting engineering-related education, public engagement and the application of research.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</a:rPr>
              <a:t>For more information, see: 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hlinkClick r:id="rId2"/>
              </a:rPr>
              <a:t>www.lrfoundation.org.uk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GB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39763" y="2265363"/>
            <a:ext cx="78771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smtClean="0">
                <a:solidFill>
                  <a:srgbClr val="000000"/>
                </a:solidFill>
                <a:latin typeface="Calibri" charset="0"/>
              </a:rPr>
              <a:t>www.watersecuritynetwork.org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smtClean="0">
                <a:solidFill>
                  <a:srgbClr val="000000"/>
                </a:solidFill>
                <a:latin typeface="Calibri" charset="0"/>
              </a:rPr>
              <a:t>www.twitter.com/water_network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0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defRPr lang="en-GB" sz="2000" b="0" i="0" u="none" strike="noStrike" baseline="0" smtClean="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56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55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34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72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12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21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48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686425"/>
            <a:ext cx="2147887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91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4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1"/>
          </a:solidFill>
          <a:latin typeface="+mn-lt"/>
        </a:defRPr>
      </a:lvl2pPr>
      <a:lvl3pPr marL="703263" indent="-3460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1"/>
          </a:solidFill>
          <a:latin typeface="+mn-lt"/>
        </a:defRPr>
      </a:lvl3pPr>
      <a:lvl4pPr marL="1066800" indent="-361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1"/>
          </a:solidFill>
          <a:latin typeface="+mn-lt"/>
        </a:defRPr>
      </a:lvl4pPr>
      <a:lvl5pPr marL="1439863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1"/>
          </a:solidFill>
          <a:latin typeface="+mn-lt"/>
        </a:defRPr>
      </a:lvl5pPr>
      <a:lvl6pPr marL="1897063" indent="-365125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</a:defRPr>
      </a:lvl6pPr>
      <a:lvl7pPr marL="2354263" indent="-365125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</a:defRPr>
      </a:lvl7pPr>
      <a:lvl8pPr marL="2811463" indent="-365125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</a:defRPr>
      </a:lvl8pPr>
      <a:lvl9pPr marL="3268663" indent="-365125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hFTZPsvmY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39552" y="794901"/>
            <a:ext cx="8150225" cy="3231654"/>
          </a:xfrm>
        </p:spPr>
        <p:txBody>
          <a:bodyPr/>
          <a:lstStyle/>
          <a:p>
            <a:r>
              <a:rPr lang="en-US" altLang="en-US" sz="4400" dirty="0" smtClean="0">
                <a:solidFill>
                  <a:schemeClr val="tx1"/>
                </a:solidFill>
              </a:rPr>
              <a:t/>
            </a:r>
            <a:br>
              <a:rPr lang="en-US" altLang="en-US" sz="4400" dirty="0" smtClean="0">
                <a:solidFill>
                  <a:schemeClr val="tx1"/>
                </a:solidFill>
              </a:rPr>
            </a:br>
            <a:r>
              <a:rPr lang="en-US" altLang="en-US" sz="4400" dirty="0">
                <a:solidFill>
                  <a:schemeClr val="tx1"/>
                </a:solidFill>
              </a:rPr>
              <a:t/>
            </a:r>
            <a:br>
              <a:rPr lang="en-US" altLang="en-US" sz="4400" dirty="0">
                <a:solidFill>
                  <a:schemeClr val="tx1"/>
                </a:solidFill>
              </a:rPr>
            </a:br>
            <a:r>
              <a:rPr lang="en-US" altLang="en-US" sz="4400" dirty="0" smtClean="0">
                <a:solidFill>
                  <a:schemeClr val="tx1"/>
                </a:solidFill>
              </a:rPr>
              <a:t>The </a:t>
            </a:r>
            <a:r>
              <a:rPr lang="en-US" altLang="en-US" sz="4400" dirty="0">
                <a:solidFill>
                  <a:schemeClr val="tx1"/>
                </a:solidFill>
              </a:rPr>
              <a:t>UK S</a:t>
            </a:r>
            <a:r>
              <a:rPr lang="en-US" altLang="en-US" sz="4400" dirty="0" smtClean="0">
                <a:solidFill>
                  <a:schemeClr val="tx1"/>
                </a:solidFill>
              </a:rPr>
              <a:t>callop </a:t>
            </a:r>
            <a:r>
              <a:rPr lang="en-US" altLang="en-US" sz="4400" dirty="0">
                <a:solidFill>
                  <a:schemeClr val="tx1"/>
                </a:solidFill>
              </a:rPr>
              <a:t>F</a:t>
            </a:r>
            <a:r>
              <a:rPr lang="en-US" altLang="en-US" sz="4400" dirty="0" smtClean="0">
                <a:solidFill>
                  <a:schemeClr val="tx1"/>
                </a:solidFill>
              </a:rPr>
              <a:t>isheries </a:t>
            </a:r>
            <a:br>
              <a:rPr lang="en-US" altLang="en-US" sz="4400" dirty="0" smtClean="0">
                <a:solidFill>
                  <a:schemeClr val="tx1"/>
                </a:solidFill>
              </a:rPr>
            </a:br>
            <a:r>
              <a:rPr lang="en-US" altLang="en-US" sz="3600" dirty="0" smtClean="0">
                <a:solidFill>
                  <a:schemeClr val="tx1"/>
                </a:solidFill>
              </a:rPr>
              <a:t>Time </a:t>
            </a:r>
            <a:r>
              <a:rPr lang="en-US" altLang="en-US" sz="3600" dirty="0">
                <a:solidFill>
                  <a:schemeClr val="tx1"/>
                </a:solidFill>
              </a:rPr>
              <a:t>for a fundamental </a:t>
            </a:r>
            <a:r>
              <a:rPr lang="en-US" altLang="en-US" sz="3600" dirty="0" smtClean="0">
                <a:solidFill>
                  <a:schemeClr val="tx1"/>
                </a:solidFill>
              </a:rPr>
              <a:t>review</a:t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3600" dirty="0" smtClean="0">
                <a:solidFill>
                  <a:schemeClr val="tx1"/>
                </a:solidFill>
              </a:rPr>
              <a:t>The law</a:t>
            </a:r>
            <a:endParaRPr lang="en-GB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7560840" cy="1348061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Dr Thomas Appleby</a:t>
            </a:r>
          </a:p>
          <a:p>
            <a:pPr>
              <a:defRPr/>
            </a:pP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Associate Professor in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Property Law</a:t>
            </a:r>
          </a:p>
          <a:p>
            <a:pPr>
              <a:defRPr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Solicitor of the Supreme Court (non-practising)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5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3600" dirty="0" smtClean="0">
                <a:hlinkClick r:id="rId3"/>
              </a:rPr>
              <a:t>Scallop Dredging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0771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0329"/>
          </a:xfrm>
        </p:spPr>
        <p:txBody>
          <a:bodyPr/>
          <a:lstStyle/>
          <a:p>
            <a:pPr algn="ctr"/>
            <a:r>
              <a:rPr lang="en-GB" dirty="0" smtClean="0"/>
              <a:t>Under international law whose</a:t>
            </a:r>
            <a:br>
              <a:rPr lang="en-GB" dirty="0" smtClean="0"/>
            </a:br>
            <a:r>
              <a:rPr lang="en-GB" dirty="0" smtClean="0"/>
              <a:t>fishery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2"/>
            <a:ext cx="7139136" cy="4031654"/>
          </a:xfrm>
        </p:spPr>
        <p:txBody>
          <a:bodyPr/>
          <a:lstStyle/>
          <a:p>
            <a:pPr algn="l"/>
            <a:endParaRPr lang="en-GB" dirty="0" smtClean="0"/>
          </a:p>
        </p:txBody>
      </p:sp>
      <p:pic>
        <p:nvPicPr>
          <p:cNvPr id="3077" name="Picture 5" descr="C:\Users\tps-appleby\Downloads\3095766651_ef9ec0ca94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863850" cy="429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00199" y="5896381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c</a:t>
            </a:r>
            <a:r>
              <a:rPr lang="en-GB" sz="1400" i="1" dirty="0" smtClean="0"/>
              <a:t>c licence Maya </a:t>
            </a:r>
            <a:r>
              <a:rPr lang="en-GB" sz="1400" i="1" dirty="0" err="1" smtClean="0"/>
              <a:t>Ibuki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9196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0329"/>
          </a:xfrm>
        </p:spPr>
        <p:txBody>
          <a:bodyPr/>
          <a:lstStyle/>
          <a:p>
            <a:pPr algn="ctr"/>
            <a:r>
              <a:rPr lang="en-GB" dirty="0" smtClean="0"/>
              <a:t>The default position is for the sea to be a fishery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5987008" cy="4318000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	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038600" cy="4318000"/>
          </a:xfrm>
        </p:spPr>
        <p:txBody>
          <a:bodyPr/>
          <a:lstStyle/>
          <a:p>
            <a:pPr marL="0"/>
            <a:r>
              <a:rPr lang="en-GB" dirty="0" smtClean="0"/>
              <a:t>“</a:t>
            </a:r>
            <a:r>
              <a:rPr lang="en-GB" i="1" dirty="0" smtClean="0"/>
              <a:t>Oyster fisheries may be exhaustible for those which lie outside the territorial limit [3 miles] no real protection is possible”</a:t>
            </a:r>
          </a:p>
          <a:p>
            <a:pPr marL="0"/>
            <a:r>
              <a:rPr lang="en-GB" sz="1800" dirty="0" smtClean="0"/>
              <a:t>Inaugural Address to the Great Fisheries Exhibition, London - 1883</a:t>
            </a:r>
            <a:endParaRPr lang="en-GB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2592288" cy="33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9933" y="5314136"/>
            <a:ext cx="193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Thomas Huxley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2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are fishing rights in law?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4038600" cy="4318000"/>
          </a:xfrm>
        </p:spPr>
        <p:txBody>
          <a:bodyPr/>
          <a:lstStyle/>
          <a:p>
            <a:pPr marL="0" algn="just"/>
            <a:r>
              <a:rPr lang="en-GB" dirty="0" smtClean="0"/>
              <a:t>Probably a </a:t>
            </a:r>
            <a:r>
              <a:rPr lang="en-GB" i="1" dirty="0" smtClean="0"/>
              <a:t>profit a </a:t>
            </a:r>
            <a:r>
              <a:rPr lang="en-GB" i="1" dirty="0" err="1" smtClean="0"/>
              <a:t>prendre</a:t>
            </a:r>
            <a:r>
              <a:rPr lang="en-GB" dirty="0" smtClean="0"/>
              <a:t> in gross held by the public</a:t>
            </a:r>
            <a:endParaRPr lang="en-GB" dirty="0"/>
          </a:p>
          <a:p>
            <a:pPr marL="0" algn="just"/>
            <a:endParaRPr lang="en-GB" dirty="0" smtClean="0"/>
          </a:p>
          <a:p>
            <a:pPr marL="0" algn="just"/>
            <a:r>
              <a:rPr lang="en-GB" dirty="0" smtClean="0"/>
              <a:t>It is ‘untrammelled’ but at some level would constitute a trespass to the seabed owner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algn="ctr"/>
            <a:endParaRPr lang="en-GB" sz="1400" i="1" dirty="0" smtClean="0"/>
          </a:p>
          <a:p>
            <a:pPr algn="ctr"/>
            <a:r>
              <a:rPr lang="en-GB" sz="1400" i="1" dirty="0" smtClean="0"/>
              <a:t>cc licence </a:t>
            </a:r>
            <a:r>
              <a:rPr lang="en-GB" sz="1400" i="1" dirty="0" err="1" smtClean="0"/>
              <a:t>tbee</a:t>
            </a:r>
            <a:endParaRPr lang="en-GB" sz="1400" i="1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51" y="1628800"/>
            <a:ext cx="377245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0329"/>
          </a:xfrm>
        </p:spPr>
        <p:txBody>
          <a:bodyPr/>
          <a:lstStyle/>
          <a:p>
            <a:r>
              <a:rPr lang="en-GB" dirty="0" smtClean="0"/>
              <a:t>Scallop dredging and other public uses of the seabed</a:t>
            </a:r>
            <a:endParaRPr lang="en-GB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75058"/>
            <a:ext cx="5616624" cy="374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731" y="6019718"/>
            <a:ext cx="2018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Source </a:t>
            </a:r>
            <a:r>
              <a:rPr lang="en-GB" sz="1400" i="1" dirty="0" err="1" smtClean="0"/>
              <a:t>TeleGeography</a:t>
            </a:r>
            <a:endParaRPr lang="en-GB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77281" y="1554475"/>
            <a:ext cx="5036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Submarine Cable Systems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819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Scallop Dredging Regulation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Vessel licences on over 10m vessels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Limits on dredge numbers per 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Minimum landing size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Days at sea in some areas for over 15ms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Some spatial closures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sz="1400" i="1" dirty="0"/>
              <a:t>c</a:t>
            </a:r>
            <a:r>
              <a:rPr lang="en-GB" sz="1400" i="1" dirty="0" smtClean="0"/>
              <a:t>c licence </a:t>
            </a:r>
            <a:r>
              <a:rPr lang="en-GB" sz="1400" i="1" dirty="0" err="1" smtClean="0"/>
              <a:t>Ostaleri</a:t>
            </a:r>
            <a:endParaRPr lang="en-GB" sz="1400" i="1" dirty="0"/>
          </a:p>
          <a:p>
            <a:endParaRPr lang="en-GB" dirty="0"/>
          </a:p>
        </p:txBody>
      </p:sp>
      <p:pic>
        <p:nvPicPr>
          <p:cNvPr id="9218" name="Picture 2" descr="C:\Users\tps-appleby\Downloads\54247904_05af4acfe3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Point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No quota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No initial zonal restrictions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sz="1400" i="1" dirty="0"/>
              <a:t>c</a:t>
            </a:r>
            <a:r>
              <a:rPr lang="en-GB" sz="1400" i="1" dirty="0" smtClean="0"/>
              <a:t>c licence  </a:t>
            </a:r>
            <a:r>
              <a:rPr lang="en-GB" sz="1400" i="1" dirty="0" err="1" smtClean="0"/>
              <a:t>Silverstack</a:t>
            </a:r>
            <a:endParaRPr lang="en-GB" sz="1400" i="1" dirty="0"/>
          </a:p>
        </p:txBody>
      </p:sp>
      <p:pic>
        <p:nvPicPr>
          <p:cNvPr id="8195" name="Picture 3" descr="C:\Users\tps-appleby\Downloads\7163871656_b886dfdcf2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47798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 smtClean="0"/>
              <a:t>The fishery is a public resource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 smtClean="0"/>
              <a:t>The current system permits scalloping anywhere until it gets stopped; scalloping is a default fishery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 smtClean="0"/>
              <a:t>It has obvious serious negative implications for other marine users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s this the right way around for such an intrinsically invasive fishery?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3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ntic 2">
  <a:themeElements>
    <a:clrScheme name="">
      <a:dk1>
        <a:srgbClr val="000000"/>
      </a:dk1>
      <a:lt1>
        <a:srgbClr val="FFFFFF"/>
      </a:lt1>
      <a:dk2>
        <a:srgbClr val="326330"/>
      </a:dk2>
      <a:lt2>
        <a:srgbClr val="D0D765"/>
      </a:lt2>
      <a:accent1>
        <a:srgbClr val="005EA4"/>
      </a:accent1>
      <a:accent2>
        <a:srgbClr val="875023"/>
      </a:accent2>
      <a:accent3>
        <a:srgbClr val="FFFFFF"/>
      </a:accent3>
      <a:accent4>
        <a:srgbClr val="000000"/>
      </a:accent4>
      <a:accent5>
        <a:srgbClr val="AAB6CF"/>
      </a:accent5>
      <a:accent6>
        <a:srgbClr val="7A481F"/>
      </a:accent6>
      <a:hlink>
        <a:srgbClr val="614A90"/>
      </a:hlink>
      <a:folHlink>
        <a:srgbClr val="8E0831"/>
      </a:folHlink>
    </a:clrScheme>
    <a:fontScheme name="Atlantic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tlantic 2 1">
        <a:dk1>
          <a:srgbClr val="000000"/>
        </a:dk1>
        <a:lt1>
          <a:srgbClr val="FFFFFF"/>
        </a:lt1>
        <a:dk2>
          <a:srgbClr val="005EA4"/>
        </a:dk2>
        <a:lt2>
          <a:srgbClr val="B3D9F2"/>
        </a:lt2>
        <a:accent1>
          <a:srgbClr val="614A90"/>
        </a:accent1>
        <a:accent2>
          <a:srgbClr val="A81524"/>
        </a:accent2>
        <a:accent3>
          <a:srgbClr val="FFFFFF"/>
        </a:accent3>
        <a:accent4>
          <a:srgbClr val="000000"/>
        </a:accent4>
        <a:accent5>
          <a:srgbClr val="B7B1C6"/>
        </a:accent5>
        <a:accent6>
          <a:srgbClr val="981220"/>
        </a:accent6>
        <a:hlink>
          <a:srgbClr val="935A1B"/>
        </a:hlink>
        <a:folHlink>
          <a:srgbClr val="847D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7437</TotalTime>
  <Words>328</Words>
  <Application>Microsoft Office PowerPoint</Application>
  <PresentationFormat>On-screen Show (4:3)</PresentationFormat>
  <Paragraphs>98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Atlantic 2</vt:lpstr>
      <vt:lpstr>  The UK Scallop Fisheries  Time for a fundamental review The law</vt:lpstr>
      <vt:lpstr>PowerPoint Presentation</vt:lpstr>
      <vt:lpstr>Under international law whose fishery is it?</vt:lpstr>
      <vt:lpstr>The default position is for the sea to be a fishery</vt:lpstr>
      <vt:lpstr>What are fishing rights in law?</vt:lpstr>
      <vt:lpstr>Scallop dredging and other public uses of the seabed</vt:lpstr>
      <vt:lpstr>Scallop Dredging Regulation</vt:lpstr>
      <vt:lpstr>Starting Point</vt:lpstr>
      <vt:lpstr>Conclusion</vt:lpstr>
      <vt:lpstr>PowerPoint Presentation</vt:lpstr>
    </vt:vector>
  </TitlesOfParts>
  <Company>University of the West of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 scallop fisheries  Time for a fundamental review the Law</dc:title>
  <dc:creator>Tom Appleby</dc:creator>
  <cp:lastModifiedBy>Tom Appleby</cp:lastModifiedBy>
  <cp:revision>22</cp:revision>
  <dcterms:created xsi:type="dcterms:W3CDTF">2016-01-06T10:33:15Z</dcterms:created>
  <dcterms:modified xsi:type="dcterms:W3CDTF">2016-01-19T18:15:50Z</dcterms:modified>
</cp:coreProperties>
</file>