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 bookmarkIdSeed="2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3" r:id="rId5"/>
  </p:sldIdLst>
  <p:sldSz cx="42803763" cy="3027521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E386B"/>
    <a:srgbClr val="1F376C"/>
    <a:srgbClr val="213169"/>
    <a:srgbClr val="98002E"/>
    <a:srgbClr val="FFFFFE"/>
    <a:srgbClr val="DEEAF2"/>
    <a:srgbClr val="D0EBFF"/>
    <a:srgbClr val="B0B8D9"/>
    <a:srgbClr val="7184BC"/>
    <a:srgbClr val="DAD7C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5521" autoAdjust="0"/>
    <p:restoredTop sz="90929"/>
  </p:normalViewPr>
  <p:slideViewPr>
    <p:cSldViewPr>
      <p:cViewPr>
        <p:scale>
          <a:sx n="33" d="100"/>
          <a:sy n="33" d="100"/>
        </p:scale>
        <p:origin x="-1200" y="834"/>
      </p:cViewPr>
      <p:guideLst>
        <p:guide orient="horz" pos="18639"/>
        <p:guide orient="horz" pos="2478"/>
        <p:guide pos="13912"/>
        <p:guide pos="13030"/>
        <p:guide pos="882"/>
        <p:guide pos="260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98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plotArea>
      <c:layout/>
      <c:pieChart>
        <c:varyColors val="1"/>
        <c:ser>
          <c:idx val="0"/>
          <c:order val="0"/>
          <c:cat>
            <c:strRef>
              <c:f>Sheet1!$A$2:$A$5</c:f>
              <c:strCache>
                <c:ptCount val="4"/>
                <c:pt idx="0">
                  <c:v>Emergency Department</c:v>
                </c:pt>
                <c:pt idx="1">
                  <c:v>Critical Care Unit</c:v>
                </c:pt>
                <c:pt idx="2">
                  <c:v>Non-Critical Care Inpatient Unit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2.0000000000000007E-2</c:v>
                </c:pt>
                <c:pt idx="1">
                  <c:v>9.0000000000000038E-2</c:v>
                </c:pt>
                <c:pt idx="2">
                  <c:v>0.25</c:v>
                </c:pt>
                <c:pt idx="3">
                  <c:v>0.67000000000000026</c:v>
                </c:pt>
              </c:numCache>
            </c:numRef>
          </c:val>
        </c:ser>
        <c:dLbls/>
        <c:firstSliceAng val="0"/>
      </c:pieChart>
    </c:plotArea>
    <c:legend>
      <c:legendPos val="r"/>
      <c:layout>
        <c:manualLayout>
          <c:xMode val="edge"/>
          <c:yMode val="edge"/>
          <c:x val="0.48964032767113153"/>
          <c:y val="0.73753950015192149"/>
          <c:w val="0.5103596723288687"/>
          <c:h val="0.26246049984807862"/>
        </c:manualLayout>
      </c:layout>
      <c:txPr>
        <a:bodyPr/>
        <a:lstStyle/>
        <a:p>
          <a:pPr>
            <a:defRPr sz="1600">
              <a:latin typeface="Arial Narrow" panose="020B060602020203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zero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plotArea>
      <c:layout/>
      <c:scatterChart>
        <c:scatterStyle val="lineMarker"/>
        <c:ser>
          <c:idx val="0"/>
          <c:order val="0"/>
          <c:tx>
            <c:strRef>
              <c:f>Sheet1!$B$2</c:f>
              <c:strCache>
                <c:ptCount val="1"/>
                <c:pt idx="0">
                  <c:v>RB scale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0"/>
            <c:spPr>
              <a:solidFill>
                <a:srgbClr val="FF0000"/>
              </a:solidFill>
              <a:ln>
                <a:noFill/>
              </a:ln>
            </c:spPr>
          </c:marker>
          <c:xVal>
            <c:strRef>
              <c:f>Sheet1!$A$3:$A$5</c:f>
              <c:strCache>
                <c:ptCount val="3"/>
                <c:pt idx="0">
                  <c:v>Twibell1</c:v>
                </c:pt>
                <c:pt idx="1">
                  <c:v>Chapman2</c:v>
                </c:pt>
                <c:pt idx="2">
                  <c:v>UWE</c:v>
                </c:pt>
              </c:strCache>
            </c:strRef>
          </c:xVal>
          <c:yVal>
            <c:numRef>
              <c:f>Sheet1!$B$3:$B$5</c:f>
              <c:numCache>
                <c:formatCode>General</c:formatCode>
                <c:ptCount val="3"/>
                <c:pt idx="0">
                  <c:v>3.15</c:v>
                </c:pt>
                <c:pt idx="1">
                  <c:v>3.29</c:v>
                </c:pt>
                <c:pt idx="2">
                  <c:v>3.17</c:v>
                </c:pt>
              </c:numCache>
            </c:numRef>
          </c:yVal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SC scale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0"/>
            <c:spPr>
              <a:solidFill>
                <a:schemeClr val="accent1"/>
              </a:solidFill>
              <a:ln>
                <a:noFill/>
              </a:ln>
            </c:spPr>
          </c:marker>
          <c:xVal>
            <c:strRef>
              <c:f>Sheet1!$A$3:$A$5</c:f>
              <c:strCache>
                <c:ptCount val="3"/>
                <c:pt idx="0">
                  <c:v>Twibell1</c:v>
                </c:pt>
                <c:pt idx="1">
                  <c:v>Chapman2</c:v>
                </c:pt>
                <c:pt idx="2">
                  <c:v>UWE</c:v>
                </c:pt>
              </c:strCache>
            </c:strRef>
          </c:xVal>
          <c:yVal>
            <c:numRef>
              <c:f>Sheet1!$C$3:$C$5</c:f>
              <c:numCache>
                <c:formatCode>General</c:formatCode>
                <c:ptCount val="3"/>
                <c:pt idx="0">
                  <c:v>3.65</c:v>
                </c:pt>
                <c:pt idx="1">
                  <c:v>3.79</c:v>
                </c:pt>
                <c:pt idx="2">
                  <c:v>3.14</c:v>
                </c:pt>
              </c:numCache>
            </c:numRef>
          </c:yVal>
        </c:ser>
        <c:dLbls/>
        <c:axId val="92812416"/>
        <c:axId val="92813952"/>
      </c:scatterChart>
      <c:valAx>
        <c:axId val="92812416"/>
        <c:scaling>
          <c:orientation val="minMax"/>
        </c:scaling>
        <c:delete val="1"/>
        <c:axPos val="b"/>
        <c:majorTickMark val="none"/>
        <c:tickLblPos val="none"/>
        <c:crossAx val="92813952"/>
        <c:crosses val="autoZero"/>
        <c:crossBetween val="midCat"/>
      </c:valAx>
      <c:valAx>
        <c:axId val="92813952"/>
        <c:scaling>
          <c:orientation val="minMax"/>
          <c:min val="3"/>
        </c:scaling>
        <c:axPos val="l"/>
        <c:numFmt formatCode="General" sourceLinked="1"/>
        <c:tickLblPos val="nextTo"/>
        <c:txPr>
          <a:bodyPr/>
          <a:lstStyle/>
          <a:p>
            <a:pPr>
              <a:defRPr sz="16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2812416"/>
        <c:crosses val="autoZero"/>
        <c:crossBetween val="midCat"/>
        <c:majorUnit val="0.25"/>
      </c:valAx>
    </c:plotArea>
    <c:legend>
      <c:legendPos val="r"/>
      <c:layout/>
      <c:txPr>
        <a:bodyPr/>
        <a:lstStyle/>
        <a:p>
          <a:pPr>
            <a:defRPr sz="1600"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0.15781</cdr:x>
      <cdr:y>0.85026</cdr:y>
    </cdr:from>
    <cdr:to>
      <cdr:x>0.93715</cdr:x>
      <cdr:y>0.93729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903994" y="3517726"/>
          <a:ext cx="4464495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600" dirty="0">
              <a:latin typeface="Arial" panose="020B0604020202020204" pitchFamily="34" charset="0"/>
              <a:cs typeface="Arial" panose="020B0604020202020204" pitchFamily="34" charset="0"/>
            </a:rPr>
            <a:t>     </a:t>
          </a:r>
          <a:r>
            <a:rPr lang="en-GB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Twibell</a:t>
          </a:r>
          <a:r>
            <a:rPr lang="en-GB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600" baseline="30000" dirty="0" smtClean="0">
              <a:latin typeface="Arial" panose="020B0604020202020204" pitchFamily="34" charset="0"/>
              <a:cs typeface="Arial" panose="020B0604020202020204" pitchFamily="34" charset="0"/>
            </a:rPr>
            <a:t>1</a:t>
          </a:r>
          <a:r>
            <a:rPr lang="en-GB" sz="1600" dirty="0" smtClean="0">
              <a:latin typeface="Arial" panose="020B0604020202020204" pitchFamily="34" charset="0"/>
              <a:cs typeface="Arial" panose="020B0604020202020204" pitchFamily="34" charset="0"/>
            </a:rPr>
            <a:t>     Chapman</a:t>
          </a:r>
          <a:r>
            <a:rPr lang="en-GB" sz="1600" baseline="30000" dirty="0" smtClean="0">
              <a:latin typeface="Arial" panose="020B0604020202020204" pitchFamily="34" charset="0"/>
              <a:cs typeface="Arial" panose="020B0604020202020204" pitchFamily="34" charset="0"/>
            </a:rPr>
            <a:t>2</a:t>
          </a:r>
          <a:r>
            <a:rPr lang="en-GB" sz="1600" dirty="0" smtClean="0">
              <a:latin typeface="Arial" panose="020B0604020202020204" pitchFamily="34" charset="0"/>
              <a:cs typeface="Arial" panose="020B0604020202020204" pitchFamily="34" charset="0"/>
            </a:rPr>
            <a:t>    UWE </a:t>
          </a:r>
          <a:r>
            <a:rPr lang="en-GB" sz="1600" dirty="0">
              <a:latin typeface="Arial" panose="020B0604020202020204" pitchFamily="34" charset="0"/>
              <a:cs typeface="Arial" panose="020B0604020202020204" pitchFamily="34" charset="0"/>
            </a:rPr>
            <a:t>students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F1FF5A-55C3-0040-BBE2-8B364051F4E5}" type="datetimeFigureOut">
              <a:rPr lang="en-US" smtClean="0"/>
              <a:pPr/>
              <a:t>2/29/2016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D74B28-ABED-534D-8DBB-0520B7809A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88479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A9779C-A80F-9344-99C4-6B0FB709C62F}" type="datetimeFigureOut">
              <a:rPr lang="en-US" smtClean="0"/>
              <a:pPr/>
              <a:t>2/29/2016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06475" y="685800"/>
            <a:ext cx="48450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39E7D6-0C8A-4245-8E21-725A6A3762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17579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9E7D6-0C8A-4245-8E21-725A6A3762E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1254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2"/>
          <p:cNvSpPr>
            <a:spLocks noChangeArrowheads="1"/>
          </p:cNvSpPr>
          <p:nvPr userDrawn="1"/>
        </p:nvSpPr>
        <p:spPr bwMode="auto">
          <a:xfrm>
            <a:off x="0" y="0"/>
            <a:ext cx="42803763" cy="302752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40353733" y="29828189"/>
            <a:ext cx="2134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E3448A22-66EB-DB49-8CB5-8C8D53F93998}" type="datetime3">
              <a:rPr lang="en-GB" sz="1400" smtClean="0">
                <a:latin typeface="Arial" pitchFamily="34" charset="0"/>
                <a:cs typeface="Arial" pitchFamily="34" charset="0"/>
              </a:rPr>
              <a:pPr algn="r"/>
              <a:t>29 February, 2016</a:t>
            </a:fld>
            <a:endParaRPr lang="en-GB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40267977" y="29827238"/>
            <a:ext cx="1728192" cy="36004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rtlCol="0" anchor="ctr"/>
          <a:lstStyle/>
          <a:p>
            <a:pPr algn="ctr"/>
            <a:endParaRPr lang="en-US" sz="4000" b="1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40294620" y="2982723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 smtClean="0">
                <a:latin typeface="Arial" pitchFamily="34" charset="0"/>
                <a:cs typeface="Arial" pitchFamily="34" charset="0"/>
              </a:rPr>
              <a:t>© Crown copyright</a:t>
            </a:r>
            <a:endParaRPr lang="en-GB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9986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Poster">
    <p:bg>
      <p:bgPr>
        <a:solidFill>
          <a:srgbClr val="DEEA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2"/>
          <p:cNvSpPr>
            <a:spLocks noChangeArrowheads="1"/>
          </p:cNvSpPr>
          <p:nvPr userDrawn="1"/>
        </p:nvSpPr>
        <p:spPr bwMode="auto">
          <a:xfrm>
            <a:off x="0" y="0"/>
            <a:ext cx="42803763" cy="302752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/>
          <p:nvPr userDrawn="1"/>
        </p:nvSpPr>
        <p:spPr bwMode="auto">
          <a:xfrm>
            <a:off x="9846" y="7320"/>
            <a:ext cx="42783238" cy="49612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rtlCol="0" anchor="ctr"/>
          <a:lstStyle/>
          <a:p>
            <a:pPr algn="ctr"/>
            <a:endParaRPr lang="en-US" sz="4000" b="1">
              <a:solidFill>
                <a:srgbClr val="FFFFFF"/>
              </a:solidFill>
              <a:latin typeface="Arial" charset="0"/>
            </a:endParaRP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0" y="4640370"/>
            <a:ext cx="42803763" cy="344107"/>
            <a:chOff x="56081" y="4624018"/>
            <a:chExt cx="30275213" cy="343686"/>
          </a:xfrm>
        </p:grpSpPr>
        <p:sp>
          <p:nvSpPr>
            <p:cNvPr id="13" name="Rectangle 17"/>
            <p:cNvSpPr>
              <a:spLocks noChangeArrowheads="1"/>
            </p:cNvSpPr>
            <p:nvPr/>
          </p:nvSpPr>
          <p:spPr bwMode="auto">
            <a:xfrm>
              <a:off x="56081" y="4624018"/>
              <a:ext cx="30275213" cy="176582"/>
            </a:xfrm>
            <a:prstGeom prst="rect">
              <a:avLst/>
            </a:prstGeom>
            <a:solidFill>
              <a:srgbClr val="98002E"/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en-US" sz="4000" b="1">
                  <a:solidFill>
                    <a:srgbClr val="FFFFFF"/>
                  </a:solidFill>
                  <a:latin typeface="Arial" charset="0"/>
                </a:rPr>
                <a:t> </a:t>
              </a:r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56081" y="4791122"/>
              <a:ext cx="30275213" cy="176582"/>
            </a:xfrm>
            <a:prstGeom prst="rect">
              <a:avLst/>
            </a:prstGeom>
            <a:solidFill>
              <a:srgbClr val="00AE9E"/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en-US" sz="4000" b="1">
                  <a:solidFill>
                    <a:srgbClr val="FFFFFF"/>
                  </a:solidFill>
                  <a:latin typeface="Arial" charset="0"/>
                </a:rPr>
                <a:t> </a:t>
              </a:r>
            </a:p>
          </p:txBody>
        </p:sp>
      </p:grpSp>
      <p:sp>
        <p:nvSpPr>
          <p:cNvPr id="10" name="TextBox 9"/>
          <p:cNvSpPr txBox="1"/>
          <p:nvPr userDrawn="1"/>
        </p:nvSpPr>
        <p:spPr>
          <a:xfrm>
            <a:off x="40437649" y="29828189"/>
            <a:ext cx="2134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E3448A22-66EB-DB49-8CB5-8C8D53F93998}" type="datetime3">
              <a:rPr lang="en-GB" sz="1400" smtClean="0">
                <a:latin typeface="Arial" pitchFamily="34" charset="0"/>
                <a:cs typeface="Arial" pitchFamily="34" charset="0"/>
              </a:rPr>
              <a:pPr algn="r"/>
              <a:t>29 February, 2016</a:t>
            </a:fld>
            <a:endParaRPr lang="en-GB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 userDrawn="1"/>
        </p:nvSpPr>
        <p:spPr bwMode="auto">
          <a:xfrm>
            <a:off x="40351893" y="29827238"/>
            <a:ext cx="1728192" cy="360040"/>
          </a:xfrm>
          <a:prstGeom prst="rect">
            <a:avLst/>
          </a:prstGeom>
          <a:solidFill>
            <a:srgbClr val="E4EDF4"/>
          </a:solidFill>
          <a:ln>
            <a:noFill/>
          </a:ln>
          <a:effectLst/>
          <a:extLst/>
        </p:spPr>
        <p:txBody>
          <a:bodyPr wrap="none" rtlCol="0" anchor="ctr"/>
          <a:lstStyle/>
          <a:p>
            <a:pPr algn="ctr"/>
            <a:endParaRPr lang="en-US" sz="4000" b="1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40378536" y="2982723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 smtClean="0">
                <a:latin typeface="Arial" pitchFamily="34" charset="0"/>
                <a:cs typeface="Arial" pitchFamily="34" charset="0"/>
              </a:rPr>
              <a:t>© Crown copyright</a:t>
            </a:r>
            <a:endParaRPr lang="en-GB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5217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1" y="0"/>
            <a:ext cx="42803763" cy="302752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4175125" rtl="0" eaLnBrk="1" fontAlgn="base" hangingPunct="1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75125" rtl="0" eaLnBrk="1" fontAlgn="base" hangingPunct="1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Times" charset="0"/>
          <a:ea typeface="ＭＳ Ｐゴシック" charset="0"/>
        </a:defRPr>
      </a:lvl2pPr>
      <a:lvl3pPr algn="ctr" defTabSz="4175125" rtl="0" eaLnBrk="1" fontAlgn="base" hangingPunct="1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Times" charset="0"/>
          <a:ea typeface="ＭＳ Ｐゴシック" charset="0"/>
        </a:defRPr>
      </a:lvl3pPr>
      <a:lvl4pPr algn="ctr" defTabSz="4175125" rtl="0" eaLnBrk="1" fontAlgn="base" hangingPunct="1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Times" charset="0"/>
          <a:ea typeface="ＭＳ Ｐゴシック" charset="0"/>
        </a:defRPr>
      </a:lvl4pPr>
      <a:lvl5pPr algn="ctr" defTabSz="4175125" rtl="0" eaLnBrk="1" fontAlgn="base" hangingPunct="1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Times" charset="0"/>
          <a:ea typeface="ＭＳ Ｐゴシック" charset="0"/>
        </a:defRPr>
      </a:lvl5pPr>
      <a:lvl6pPr marL="457200" algn="ctr" defTabSz="4175125" rtl="0" eaLnBrk="1" fontAlgn="base" hangingPunct="1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defTabSz="4175125" rtl="0" eaLnBrk="1" fontAlgn="base" hangingPunct="1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defTabSz="4175125" rtl="0" eaLnBrk="1" fontAlgn="base" hangingPunct="1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defTabSz="4175125" rtl="0" eaLnBrk="1" fontAlgn="base" hangingPunct="1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1565275" indent="-1565275" algn="l" defTabSz="4175125" rtl="0" eaLnBrk="1" fontAlgn="base" hangingPunct="1">
        <a:spcBef>
          <a:spcPct val="20000"/>
        </a:spcBef>
        <a:spcAft>
          <a:spcPct val="0"/>
        </a:spcAft>
        <a:buChar char="•"/>
        <a:defRPr sz="14600">
          <a:solidFill>
            <a:schemeClr val="tx1"/>
          </a:solidFill>
          <a:latin typeface="+mn-lt"/>
          <a:ea typeface="+mn-ea"/>
          <a:cs typeface="+mn-cs"/>
        </a:defRPr>
      </a:lvl1pPr>
      <a:lvl2pPr marL="3392488" indent="-1304925" algn="l" defTabSz="4175125" rtl="0" eaLnBrk="1" fontAlgn="base" hangingPunct="1">
        <a:spcBef>
          <a:spcPct val="20000"/>
        </a:spcBef>
        <a:spcAft>
          <a:spcPct val="0"/>
        </a:spcAft>
        <a:buChar char="–"/>
        <a:defRPr sz="12800">
          <a:solidFill>
            <a:schemeClr val="tx1"/>
          </a:solidFill>
          <a:latin typeface="+mn-lt"/>
          <a:ea typeface="+mn-ea"/>
        </a:defRPr>
      </a:lvl2pPr>
      <a:lvl3pPr marL="5219700" indent="-1044575" algn="l" defTabSz="4175125" rtl="0" eaLnBrk="1" fontAlgn="base" hangingPunct="1">
        <a:spcBef>
          <a:spcPct val="20000"/>
        </a:spcBef>
        <a:spcAft>
          <a:spcPct val="0"/>
        </a:spcAft>
        <a:buChar char="•"/>
        <a:defRPr sz="11000">
          <a:solidFill>
            <a:schemeClr val="tx1"/>
          </a:solidFill>
          <a:latin typeface="+mn-lt"/>
          <a:ea typeface="+mn-ea"/>
        </a:defRPr>
      </a:lvl3pPr>
      <a:lvl4pPr marL="7307263" indent="-1042988" algn="l" defTabSz="4175125" rtl="0" eaLnBrk="1" fontAlgn="base" hangingPunct="1">
        <a:spcBef>
          <a:spcPct val="20000"/>
        </a:spcBef>
        <a:spcAft>
          <a:spcPct val="0"/>
        </a:spcAft>
        <a:buChar char="–"/>
        <a:defRPr sz="9100">
          <a:solidFill>
            <a:schemeClr val="tx1"/>
          </a:solidFill>
          <a:latin typeface="+mn-lt"/>
          <a:ea typeface="+mn-ea"/>
        </a:defRPr>
      </a:lvl4pPr>
      <a:lvl5pPr marL="9396413" indent="-1044575" algn="l" defTabSz="4175125" rtl="0" eaLnBrk="1" fontAlgn="base" hangingPunct="1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ea typeface="+mn-ea"/>
        </a:defRPr>
      </a:lvl5pPr>
      <a:lvl6pPr marL="9853613" indent="-1044575" algn="l" defTabSz="4175125" rtl="0" eaLnBrk="1" fontAlgn="base" hangingPunct="1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ea typeface="+mn-ea"/>
        </a:defRPr>
      </a:lvl6pPr>
      <a:lvl7pPr marL="10310813" indent="-1044575" algn="l" defTabSz="4175125" rtl="0" eaLnBrk="1" fontAlgn="base" hangingPunct="1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ea typeface="+mn-ea"/>
        </a:defRPr>
      </a:lvl7pPr>
      <a:lvl8pPr marL="10768013" indent="-1044575" algn="l" defTabSz="4175125" rtl="0" eaLnBrk="1" fontAlgn="base" hangingPunct="1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ea typeface="+mn-ea"/>
        </a:defRPr>
      </a:lvl8pPr>
      <a:lvl9pPr marL="11225213" indent="-1044575" algn="l" defTabSz="4175125" rtl="0" eaLnBrk="1" fontAlgn="base" hangingPunct="1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chart" Target="../charts/chart2.xml"/><Relationship Id="rId5" Type="http://schemas.openxmlformats.org/officeDocument/2006/relationships/image" Target="../media/image1.jpeg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4000">
              <a:srgbClr val="DEEAF2"/>
            </a:gs>
            <a:gs pos="85000">
              <a:srgbClr val="FFFFFE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40"/>
          <p:cNvSpPr>
            <a:spLocks noChangeArrowheads="1"/>
          </p:cNvSpPr>
          <p:nvPr/>
        </p:nvSpPr>
        <p:spPr bwMode="auto">
          <a:xfrm>
            <a:off x="11320760" y="5913781"/>
            <a:ext cx="20701367" cy="2424571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rgbClr val="98002E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endParaRPr lang="en-US" sz="4000" b="1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31954489" y="1051213"/>
            <a:ext cx="10367884" cy="343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/>
            <a:endParaRPr lang="en-GB" sz="3200" baseline="30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2800" baseline="30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sz="2800" i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Senior </a:t>
            </a:r>
            <a:r>
              <a:rPr lang="en-GB" sz="28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Lecturer in Public Health, Public Health and Wellbeing Research Group, </a:t>
            </a:r>
            <a:r>
              <a:rPr lang="en-GB" sz="2800" i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UWE 	</a:t>
            </a:r>
            <a:r>
              <a:rPr lang="en-GB" sz="2800" baseline="30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2800" i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Associate </a:t>
            </a:r>
            <a:r>
              <a:rPr lang="en-GB" sz="28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Professor in Critical and Cardiovascular Nursing, Centre for Health and </a:t>
            </a:r>
            <a:r>
              <a:rPr lang="en-GB" sz="2800" i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 Research</a:t>
            </a:r>
            <a:r>
              <a:rPr lang="en-GB" sz="28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800" i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UWE</a:t>
            </a:r>
            <a:r>
              <a:rPr lang="en-GB" sz="28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800" i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800" baseline="30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2800" i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Independent Researcher 	</a:t>
            </a:r>
            <a:r>
              <a:rPr lang="en-GB" sz="2800" baseline="30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sz="2800" i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Senior </a:t>
            </a:r>
            <a:r>
              <a:rPr lang="en-GB" sz="28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Lecturer in Adult Nursing, Department of Nursing and Midwifery, </a:t>
            </a:r>
            <a:r>
              <a:rPr lang="en-GB" sz="2800" i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UWE		</a:t>
            </a:r>
            <a:r>
              <a:rPr lang="en-GB" sz="2800" i="1" baseline="30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GB" sz="2800" i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Aneurin </a:t>
            </a:r>
            <a:r>
              <a:rPr lang="en-GB" sz="28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Bevan Chair of Community Health, Faculty of Life Sciences and Education, University of </a:t>
            </a:r>
            <a:r>
              <a:rPr lang="en-GB" sz="2800" i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S. </a:t>
            </a:r>
            <a:r>
              <a:rPr lang="en-GB" sz="28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Wales</a:t>
            </a:r>
            <a:endParaRPr lang="en-GB" sz="28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Text Box 6"/>
          <p:cNvSpPr txBox="1">
            <a:spLocks noChangeArrowheads="1"/>
          </p:cNvSpPr>
          <p:nvPr/>
        </p:nvSpPr>
        <p:spPr bwMode="auto">
          <a:xfrm>
            <a:off x="879601" y="5488534"/>
            <a:ext cx="9577064" cy="720080"/>
          </a:xfrm>
          <a:prstGeom prst="rect">
            <a:avLst/>
          </a:prstGeom>
          <a:solidFill>
            <a:schemeClr val="bg1">
              <a:lumMod val="90000"/>
              <a:lumOff val="1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ctr">
              <a:defRPr sz="4000" b="1">
                <a:solidFill>
                  <a:srgbClr val="FFFFFF"/>
                </a:solidFill>
                <a:latin typeface="Arial" charset="0"/>
              </a:defRPr>
            </a:lvl1pPr>
          </a:lstStyle>
          <a:p>
            <a:r>
              <a:rPr lang="en-US" dirty="0"/>
              <a:t>INTRODUCTION</a:t>
            </a:r>
          </a:p>
        </p:txBody>
      </p:sp>
      <p:sp>
        <p:nvSpPr>
          <p:cNvPr id="78" name="Text Box 8"/>
          <p:cNvSpPr txBox="1">
            <a:spLocks noChangeArrowheads="1"/>
          </p:cNvSpPr>
          <p:nvPr/>
        </p:nvSpPr>
        <p:spPr bwMode="auto">
          <a:xfrm>
            <a:off x="879601" y="6494167"/>
            <a:ext cx="9577064" cy="7109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Family-witnessed resuscitation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(FWR) has become more widespread in the UK since the 1990s. It remains controversial with many health care professionals citing concerns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about 1) the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long-term effects for the family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member and 2) fears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about their ability to do their job in the presence of a distressed family member. 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Previous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studies have sought the views of healthcare professionals about FWR. Although education is likely to play an important role in changing culture, little is known about the views of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student nurses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 the UK towards FWR.</a:t>
            </a:r>
          </a:p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Two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scales have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been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developed to measure the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perceived risks and benefits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(RB) of FWR and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self-confidence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(SC) in managing  FWR. These scales have been validated with qualified nurses and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doctors</a:t>
            </a:r>
            <a:r>
              <a:rPr lang="en-GB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1,2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aim of this study is to validate these tools for use with student 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nurses,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and to report on their attitudes and beliefs about FWR.    </a:t>
            </a:r>
          </a:p>
        </p:txBody>
      </p:sp>
      <p:sp>
        <p:nvSpPr>
          <p:cNvPr id="81" name="Text Box 18"/>
          <p:cNvSpPr txBox="1">
            <a:spLocks noChangeArrowheads="1"/>
          </p:cNvSpPr>
          <p:nvPr/>
        </p:nvSpPr>
        <p:spPr bwMode="auto">
          <a:xfrm>
            <a:off x="11320761" y="5488534"/>
            <a:ext cx="20701367" cy="720080"/>
          </a:xfrm>
          <a:prstGeom prst="rect">
            <a:avLst/>
          </a:prstGeom>
          <a:solidFill>
            <a:schemeClr val="bg1">
              <a:lumMod val="90000"/>
              <a:lumOff val="1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ctr">
              <a:defRPr sz="4000" b="1">
                <a:solidFill>
                  <a:srgbClr val="FFFFFF"/>
                </a:solidFill>
                <a:latin typeface="Arial" charset="0"/>
              </a:defRPr>
            </a:lvl1pPr>
          </a:lstStyle>
          <a:p>
            <a:r>
              <a:rPr lang="en-US" dirty="0"/>
              <a:t>RESULTS</a:t>
            </a:r>
          </a:p>
        </p:txBody>
      </p:sp>
      <p:sp>
        <p:nvSpPr>
          <p:cNvPr id="82" name="Text Box 19"/>
          <p:cNvSpPr txBox="1">
            <a:spLocks noChangeArrowheads="1"/>
          </p:cNvSpPr>
          <p:nvPr/>
        </p:nvSpPr>
        <p:spPr bwMode="auto">
          <a:xfrm>
            <a:off x="11592866" y="6633271"/>
            <a:ext cx="9339293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131313"/>
              </a:solidFill>
              <a:latin typeface="Arial" charset="0"/>
            </a:endParaRPr>
          </a:p>
        </p:txBody>
      </p:sp>
      <p:sp>
        <p:nvSpPr>
          <p:cNvPr id="85" name="Text Box 26"/>
          <p:cNvSpPr txBox="1">
            <a:spLocks noChangeArrowheads="1"/>
          </p:cNvSpPr>
          <p:nvPr/>
        </p:nvSpPr>
        <p:spPr bwMode="auto">
          <a:xfrm>
            <a:off x="32516783" y="14057486"/>
            <a:ext cx="9577064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There is preliminary evidence that the RB and SC scale are valid for use amongst student nurses.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have recorded mixed views about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risks and benefits of FWR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amongst this group of student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nurses, consistent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with previous work with registered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nurses and doctors</a:t>
            </a:r>
            <a:r>
              <a:rPr lang="en-GB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1,2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, but lower self-confidence in their ability to deal with FWR (see Figure 2).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This probably reflects limited experience of FWR amongst student nurses, and this should be addressed by undergraduate nursing curricula.  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/>
              <a:t> </a:t>
            </a:r>
          </a:p>
        </p:txBody>
      </p:sp>
      <p:sp>
        <p:nvSpPr>
          <p:cNvPr id="86" name="Text Box 29"/>
          <p:cNvSpPr txBox="1">
            <a:spLocks noChangeArrowheads="1"/>
          </p:cNvSpPr>
          <p:nvPr/>
        </p:nvSpPr>
        <p:spPr bwMode="auto">
          <a:xfrm>
            <a:off x="32485157" y="12883726"/>
            <a:ext cx="9577064" cy="720080"/>
          </a:xfrm>
          <a:prstGeom prst="rect">
            <a:avLst/>
          </a:prstGeom>
          <a:solidFill>
            <a:schemeClr val="bg1">
              <a:lumMod val="90000"/>
              <a:lumOff val="1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ctr">
              <a:defRPr sz="4000" b="1">
                <a:solidFill>
                  <a:srgbClr val="FFFFFF"/>
                </a:solidFill>
                <a:latin typeface="Arial" charset="0"/>
              </a:defRPr>
            </a:lvl1pPr>
          </a:lstStyle>
          <a:p>
            <a:r>
              <a:rPr lang="en-US" dirty="0"/>
              <a:t>CONCLUSIONS</a:t>
            </a:r>
          </a:p>
        </p:txBody>
      </p:sp>
      <p:sp>
        <p:nvSpPr>
          <p:cNvPr id="90" name="Text Box 35"/>
          <p:cNvSpPr txBox="1">
            <a:spLocks noChangeArrowheads="1"/>
          </p:cNvSpPr>
          <p:nvPr/>
        </p:nvSpPr>
        <p:spPr bwMode="auto">
          <a:xfrm>
            <a:off x="32318746" y="25431327"/>
            <a:ext cx="9577064" cy="641920"/>
          </a:xfrm>
          <a:prstGeom prst="rect">
            <a:avLst/>
          </a:prstGeom>
          <a:solidFill>
            <a:schemeClr val="bg1">
              <a:lumMod val="90000"/>
              <a:lumOff val="1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ctr">
              <a:defRPr sz="4000" b="1">
                <a:solidFill>
                  <a:srgbClr val="FFFFFF"/>
                </a:solidFill>
                <a:latin typeface="Arial" charset="0"/>
              </a:defRPr>
            </a:lvl1pPr>
          </a:lstStyle>
          <a:p>
            <a:r>
              <a:rPr lang="en-US" dirty="0"/>
              <a:t>REFERENCES</a:t>
            </a:r>
          </a:p>
        </p:txBody>
      </p:sp>
      <p:sp>
        <p:nvSpPr>
          <p:cNvPr id="91" name="Text Box 36"/>
          <p:cNvSpPr txBox="1">
            <a:spLocks noChangeArrowheads="1"/>
          </p:cNvSpPr>
          <p:nvPr/>
        </p:nvSpPr>
        <p:spPr bwMode="auto">
          <a:xfrm>
            <a:off x="32316611" y="26490331"/>
            <a:ext cx="9577064" cy="3447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82600" indent="-482600">
              <a:tabLst>
                <a:tab pos="482600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1130300" indent="-457200">
              <a:tabLst>
                <a:tab pos="482600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371600" indent="-457200">
              <a:tabLst>
                <a:tab pos="482600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828800" indent="-457200">
              <a:tabLst>
                <a:tab pos="482600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286000" indent="-457200">
              <a:tabLst>
                <a:tab pos="482600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82600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82600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82600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82600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1.	</a:t>
            </a:r>
            <a:r>
              <a:rPr lang="en-GB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Twibell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RS,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Siela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D,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Riwitis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C, Wheatley J,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Riegle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T,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Bousman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D, Cable S, Caudill P,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Harrigan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S,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Hollars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R, Johnson D and Neal A (2008) Nurses' perceptions of their self-confidence and the risks and benefits of family presence during resuscitation. 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American Journal of Critical Care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17(2): 101-111. </a:t>
            </a:r>
          </a:p>
          <a:p>
            <a:pPr>
              <a:buAutoNum type="arabicPeriod" startAt="2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Chapman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R, Watkins R,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Bushby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A and Combs S (2013) Assessing health professionals' perceptions of family presence during resuscitation: A replication study. 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International Emergency Nursing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21(1): 17-25. 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3.	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StataCorp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(2011) Stata Statistical Software: Release 12. College Station, TX: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StataCorp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LP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/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Text Box 4"/>
          <p:cNvSpPr txBox="1">
            <a:spLocks noChangeArrowheads="1"/>
          </p:cNvSpPr>
          <p:nvPr/>
        </p:nvSpPr>
        <p:spPr bwMode="auto">
          <a:xfrm>
            <a:off x="447554" y="593304"/>
            <a:ext cx="23258583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sz="7200" b="1" dirty="0">
                <a:latin typeface="Arial" panose="020B0604020202020204" pitchFamily="34" charset="0"/>
                <a:cs typeface="Arial" panose="020B0604020202020204" pitchFamily="34" charset="0"/>
              </a:rPr>
              <a:t>Student nurses self-confidence and perceptions of the risk and benefits associated with family-witnessed resuscitation – a cross sectional survey</a:t>
            </a:r>
            <a:endParaRPr lang="en-GB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Text Box 6"/>
          <p:cNvSpPr txBox="1">
            <a:spLocks noChangeArrowheads="1"/>
          </p:cNvSpPr>
          <p:nvPr/>
        </p:nvSpPr>
        <p:spPr bwMode="auto">
          <a:xfrm>
            <a:off x="845138" y="13697446"/>
            <a:ext cx="9577064" cy="720080"/>
          </a:xfrm>
          <a:prstGeom prst="rect">
            <a:avLst/>
          </a:prstGeom>
          <a:solidFill>
            <a:schemeClr val="bg1">
              <a:lumMod val="90000"/>
              <a:lumOff val="1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ctr">
              <a:defRPr sz="4000" b="1">
                <a:solidFill>
                  <a:srgbClr val="FFFFFF"/>
                </a:solidFill>
                <a:latin typeface="Arial" charset="0"/>
              </a:defRPr>
            </a:lvl1pPr>
          </a:lstStyle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98" name="Text Box 8"/>
          <p:cNvSpPr txBox="1">
            <a:spLocks noChangeArrowheads="1"/>
          </p:cNvSpPr>
          <p:nvPr/>
        </p:nvSpPr>
        <p:spPr bwMode="auto">
          <a:xfrm>
            <a:off x="881975" y="14777566"/>
            <a:ext cx="9577064" cy="10310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Participants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Second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year undergraduate nursing students (n=79) enrolled at the University of the West of England were invited to complete a questionnaire which included the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RB and SC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scales. 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Scales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			                    Likert response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RB scale (26 items*)        1 (strongly disagree) – 5 (strongly disagree) SC scale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17 items*)        1 (not at all confident) – 5 (very confident) 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*See Tables 1 and 2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for a list of all items.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Ethics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Ethical approval was obtained from the Faculty Research Ethics Committee at the University of the West of England. The purpose of the study was explained to students by a member of staff. Participant Information Sheets and consent forms were distributed in advance of the study. Students were informed that participation was voluntary and questionnaire responses would be anonymous. 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Statistical Analysis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Analysis was carried out using Stata 12</a:t>
            </a:r>
            <a:r>
              <a:rPr lang="en-GB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. Scale items that were least useful were identified (item-total correlation &lt;0.2) and removed.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Internal consistency was assessed using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Cronbach’s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Mean scores for each scale were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then calculated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. The correlation between the two scales was assessed by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Spearman rank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correlation coefficient.   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Text Box 19"/>
          <p:cNvSpPr txBox="1">
            <a:spLocks noChangeArrowheads="1"/>
          </p:cNvSpPr>
          <p:nvPr/>
        </p:nvSpPr>
        <p:spPr bwMode="auto">
          <a:xfrm>
            <a:off x="21905937" y="6519567"/>
            <a:ext cx="9275626" cy="8217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Characteristics of the Sample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Only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2%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of respondents usually worked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on a critical care unit; 25% worked on a non-critical care unit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(see Figure 1). 95% had never invited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family member to be present during a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resuscitation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event.</a:t>
            </a:r>
          </a:p>
          <a:p>
            <a:endParaRPr lang="en-GB" dirty="0"/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Validating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the Scales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Four items were removed from the RB scale (see Table 1) and none from the SC scale. The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final scales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appear to be valid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for use amongst this student nurse population (Cronbach α= 0.86 for RB scale; 0.93 for SC scale). 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Scores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on the RB and SC Scales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mean score on the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reduced RB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scale was 3.17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(SD 0.42) and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it was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3.14 (SD 0.66) on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SC scale. Students placed in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critical care units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had higher mean scores for both scales (mean RB = 3.29, SC=3.73)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than those in non-critical care units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(RB= 3.18, SC=3.42).</a:t>
            </a:r>
          </a:p>
          <a:p>
            <a:endParaRPr lang="en-GB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Correlations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Between the Scales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There was a weak correlation between the two scales (r=0.37, p=0.002). </a:t>
            </a:r>
            <a:endParaRPr lang="en-US" dirty="0">
              <a:solidFill>
                <a:srgbClr val="1313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131313"/>
              </a:solidFill>
              <a:latin typeface="Arial" charset="0"/>
            </a:endParaRPr>
          </a:p>
        </p:txBody>
      </p: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32346777" y="23454530"/>
            <a:ext cx="9577064" cy="720080"/>
          </a:xfrm>
          <a:prstGeom prst="rect">
            <a:avLst/>
          </a:prstGeom>
          <a:solidFill>
            <a:schemeClr val="bg1">
              <a:lumMod val="90000"/>
              <a:lumOff val="1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ctr">
              <a:defRPr sz="4000" b="1">
                <a:solidFill>
                  <a:srgbClr val="FFFFFF"/>
                </a:solidFill>
                <a:latin typeface="Arial" charset="0"/>
              </a:defRPr>
            </a:lvl1pPr>
          </a:lstStyle>
          <a:p>
            <a:r>
              <a:rPr lang="en-US" dirty="0" smtClean="0"/>
              <a:t>FUNDING</a:t>
            </a:r>
            <a:endParaRPr lang="en-US" dirty="0"/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32349899" y="24456484"/>
            <a:ext cx="957706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This project was funded </a:t>
            </a: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Association for Simulated Practice in Healthcare and CAE Healthcare. </a:t>
            </a: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7" name="Chart 3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47251852"/>
              </p:ext>
            </p:extLst>
          </p:nvPr>
        </p:nvGraphicFramePr>
        <p:xfrm>
          <a:off x="3183857" y="25376502"/>
          <a:ext cx="5976664" cy="4796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Table 5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3232940693"/>
              </p:ext>
            </p:extLst>
          </p:nvPr>
        </p:nvGraphicFramePr>
        <p:xfrm>
          <a:off x="11840173" y="8681616"/>
          <a:ext cx="9103455" cy="21031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61378"/>
                <a:gridCol w="714380"/>
                <a:gridCol w="1327697"/>
              </a:tblGrid>
              <a:tr h="9497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anose="020B0604020202020204" pitchFamily="34" charset="0"/>
                        </a:rPr>
                        <a:t>Table 1. </a:t>
                      </a:r>
                      <a:r>
                        <a:rPr kumimoji="0" lang="en-GB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anose="020B0604020202020204" pitchFamily="34" charset="0"/>
                        </a:rPr>
                        <a:t>The Risk-Benefit Scale</a:t>
                      </a:r>
                      <a:endParaRPr kumimoji="0" lang="en-GB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n/69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agree/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strongly agree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52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Family members should be given the option to be present when a loved one is being resuscitated.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52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Family members will panic if they witness a resuscitation effort.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78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Family members will have difficulty adjusting to the long term emotional impact of watching a resuscitation effort.   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90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**The </a:t>
                      </a: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resuscitation team may develop a close relationship with family members who witness the efforts, as compared with family members who do not witness the efforts.  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78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would be more anxious about doing things right if family members were present during a resuscitation effort.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52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 my loved one were being resuscitated, I would want to be present in the  room.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  <a:endParaRPr lang="en-GB" sz="2000" b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52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**Patients </a:t>
                      </a: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 not want family members present during a resuscitation attempt. 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</a:t>
                      </a:r>
                      <a:endParaRPr lang="en-GB" sz="2000" b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52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**The </a:t>
                      </a: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resuscitation team will try more extensive interventions if family members are present.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  <a:endParaRPr lang="en-GB" sz="2000" b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78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Family members who witness unsuccessful resuscitation efforts will have a better grieving process.</a:t>
                      </a:r>
                      <a:endParaRPr lang="en-GB" sz="2000" b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52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**If </a:t>
                      </a: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 loved one were being resuscitated, I should be allowed to be present because I am a nurse.  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52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Family members will become disruptive if they witness resuscitation efforts.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52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Family members who witness a resuscitation effort are more likely to sue.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52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resuscitation team will not function as well if family members are present in the room.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  <a:endParaRPr lang="en-GB" sz="2000" b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52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Nurses with whom I work are not supportive of family presence during resuscitation efforts. 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</a:t>
                      </a:r>
                      <a:endParaRPr lang="en-GB" sz="2000" b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52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Family members on the unit where I work prefer to be present in the room during resuscitation efforts. 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en-GB" sz="2000" b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52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presence of family members during resuscitation efforts is beneficial to patients.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</a:t>
                      </a:r>
                      <a:endParaRPr lang="en-GB" sz="2000" b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52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presence of family members during resuscitation efforts is beneficial to families.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  <a:endParaRPr lang="en-GB" sz="2000" b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52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presence of family members during resuscitation efforts is beneficial to nurses.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  <a:endParaRPr lang="en-GB" sz="2000" b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52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presence of family members during resuscitation efforts is beneficial to physicians.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  <a:endParaRPr lang="en-GB" sz="2000" b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78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presence of family members during resuscitation efforts should be a component of family-centred care.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</a:t>
                      </a:r>
                      <a:endParaRPr lang="en-GB" sz="2000" b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78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presence of family members during resuscitation efforts will have a positive effect on patient ratings of satisfaction with hospital care.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  <a:endParaRPr lang="en-GB" sz="2000" b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78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presence of family members during resuscitation efforts will have a positive effect on family ratings of satisfaction with hospital care.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  <a:endParaRPr lang="en-GB" sz="2000" b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90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presence of family members during resuscitation efforts will have a positive effect on nurse ratings of satisfaction in providing optimal patient and family care.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  <a:endParaRPr lang="en-GB" sz="2000" b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90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presence of family members during resuscitation efforts will have a positive effect on physician ratings of satisfaction in providing optimal patient and family care.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  <a:endParaRPr lang="en-GB" sz="2000" b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78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presence of family members during resuscitation efforts is a right that all patients should have.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</a:t>
                      </a:r>
                      <a:endParaRPr lang="en-GB" sz="2000" b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78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presence of family members during resuscitation efforts is a right that all family members should have.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04745465"/>
              </p:ext>
            </p:extLst>
          </p:nvPr>
        </p:nvGraphicFramePr>
        <p:xfrm>
          <a:off x="21929671" y="14705814"/>
          <a:ext cx="9257919" cy="150159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08676"/>
                <a:gridCol w="719185"/>
                <a:gridCol w="1330058"/>
              </a:tblGrid>
              <a:tr h="10854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Table</a:t>
                      </a:r>
                      <a:r>
                        <a:rPr lang="en-GB" sz="2400" b="1" baseline="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2. </a:t>
                      </a:r>
                      <a:r>
                        <a:rPr lang="en-GB" sz="2400" b="0" baseline="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Self-Confidence Scale</a:t>
                      </a:r>
                      <a:endParaRPr lang="en-GB" sz="24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n/69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quite/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very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confident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14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could communicate about the resuscitation effort to family members who are present</a:t>
                      </a:r>
                      <a:r>
                        <a:rPr lang="en-GB" sz="20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  <a:endParaRPr lang="en-GB" sz="2000" b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427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could administer drug therapies during resuscitation efforts with family members present.  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  <a:endParaRPr lang="en-GB" sz="2000" b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427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could perform electrical therapies during resuscitation efforts with family members present.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  <a:endParaRPr lang="en-GB" sz="2000" b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427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could deliver chest compressions during resuscitation efforts with family members present.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</a:t>
                      </a:r>
                      <a:endParaRPr lang="en-GB" sz="2000" b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0854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could communicate effectively with other health team members during resuscitation efforts with family members present</a:t>
                      </a:r>
                      <a:r>
                        <a:rPr lang="en-GB" sz="20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14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could maintain dignity of the patient during resuscitation efforts with family members present</a:t>
                      </a:r>
                      <a:r>
                        <a:rPr lang="en-GB" sz="20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lang="en-GB" sz="2000" b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14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could identify family members who display appropriate coping </a:t>
                      </a:r>
                      <a:r>
                        <a:rPr lang="en-GB" sz="200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behaviors</a:t>
                      </a: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be present during resuscitation efforts.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en-GB" sz="2000" b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427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could prepare family members to enter the area of resuscitation of their family member.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en-GB" sz="2000" b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427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could enlist support from attending physicians for family presence during resuscitation efforts.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en-GB" sz="2000" b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427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could escort  family members into the room during resuscitation of their family member.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730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could announce family members’ presence to resuscitation team during resuscitation efforts of their family members</a:t>
                      </a:r>
                      <a:r>
                        <a:rPr lang="en-GB" sz="20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</a:t>
                      </a:r>
                      <a:endParaRPr lang="en-GB" sz="2000" b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7741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could provide comfort measures to family members witnessing resuscitation efforts of their family member</a:t>
                      </a:r>
                      <a:r>
                        <a:rPr lang="en-GB" sz="20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</a:t>
                      </a:r>
                      <a:endParaRPr lang="en-GB" sz="2000" b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0854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could identify spiritual and emotional needs of family members witnessing resuscitation efforts of their family member</a:t>
                      </a:r>
                      <a:r>
                        <a:rPr lang="en-GB" sz="20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  <a:endParaRPr lang="en-GB" sz="2000" b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14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could encourage family members to talk to their family member during resuscitation efforts</a:t>
                      </a:r>
                      <a:r>
                        <a:rPr lang="en-GB" sz="20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0854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could delegate tasks to other nurses in order to support family members during resuscitation efforts of their family member</a:t>
                      </a:r>
                      <a:r>
                        <a:rPr lang="en-GB" sz="20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14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could debrief family after resuscitation of their family member</a:t>
                      </a:r>
                      <a:r>
                        <a:rPr lang="en-GB" sz="20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  <a:endParaRPr lang="en-GB" sz="20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92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could coordinate bereavement follow-up with family members after resuscitation efforts of their family members, if required. 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1798996" y="29743993"/>
            <a:ext cx="93068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**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These items were removed based on item-total correlation&lt;0.2</a:t>
            </a:r>
          </a:p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2772121" y="25088081"/>
            <a:ext cx="57230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Figure 1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. Characteristics of the sample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824817" y="6494167"/>
            <a:ext cx="93106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Response Rates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69 completed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questionnaires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were received (87% response rate).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Fifty-three (77%) of respondents answered all 26 questions in the RB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scale (Table 1),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and 59 (86%) of respondents answered all 17 questions in the SC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scale (Table 2).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491112" y="5726970"/>
            <a:ext cx="9928305" cy="6602323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33499225" y="17805803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Figure 2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. Comparison with previous studies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2" name="Chart 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27745633"/>
              </p:ext>
            </p:extLst>
          </p:nvPr>
        </p:nvGraphicFramePr>
        <p:xfrm>
          <a:off x="34019336" y="18521982"/>
          <a:ext cx="5728529" cy="41372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cxnSp>
        <p:nvCxnSpPr>
          <p:cNvPr id="4" name="Straight Connector 3"/>
          <p:cNvCxnSpPr/>
          <p:nvPr/>
        </p:nvCxnSpPr>
        <p:spPr bwMode="auto">
          <a:xfrm>
            <a:off x="34651353" y="22418028"/>
            <a:ext cx="417206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" name="TextBox 4"/>
          <p:cNvSpPr txBox="1"/>
          <p:nvPr/>
        </p:nvSpPr>
        <p:spPr>
          <a:xfrm>
            <a:off x="33527600" y="17843138"/>
            <a:ext cx="492443" cy="341632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mean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score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H:\Research\Older people\Physical Activity HIT\Report\UWE_clr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404521" y="839469"/>
            <a:ext cx="7574423" cy="2923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6946497" y="303958"/>
            <a:ext cx="154435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Bray, I</a:t>
            </a:r>
            <a:r>
              <a:rPr lang="en-GB" sz="4400" baseline="30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Albarran, JW</a:t>
            </a:r>
            <a:r>
              <a:rPr lang="en-GB" sz="4400" baseline="30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Kenny, G</a:t>
            </a:r>
            <a:r>
              <a:rPr lang="en-GB" sz="4400" baseline="30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Williams, R</a:t>
            </a:r>
            <a:r>
              <a:rPr lang="en-GB" sz="4400" baseline="30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Pontin </a:t>
            </a:r>
            <a:r>
              <a:rPr lang="en-GB" sz="4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GB" sz="4400" baseline="30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GB" sz="4400" baseline="300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37554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HE Landscape A0 poster template v4">
  <a:themeElements>
    <a:clrScheme name="Blank Presentation 1">
      <a:dk1>
        <a:srgbClr val="151035"/>
      </a:dk1>
      <a:lt1>
        <a:srgbClr val="003E5D"/>
      </a:lt1>
      <a:dk2>
        <a:srgbClr val="008994"/>
      </a:dk2>
      <a:lt2>
        <a:srgbClr val="4A153C"/>
      </a:lt2>
      <a:accent1>
        <a:srgbClr val="0094CB"/>
      </a:accent1>
      <a:accent2>
        <a:srgbClr val="490518"/>
      </a:accent2>
      <a:accent3>
        <a:srgbClr val="AAAFB6"/>
      </a:accent3>
      <a:accent4>
        <a:srgbClr val="100C2C"/>
      </a:accent4>
      <a:accent5>
        <a:srgbClr val="AAC8E2"/>
      </a:accent5>
      <a:accent6>
        <a:srgbClr val="410415"/>
      </a:accent6>
      <a:hlink>
        <a:srgbClr val="D95121"/>
      </a:hlink>
      <a:folHlink>
        <a:srgbClr val="F2B01F"/>
      </a:folHlink>
    </a:clrScheme>
    <a:fontScheme name="Blank Presentation">
      <a:majorFont>
        <a:latin typeface="Times"/>
        <a:ea typeface="ＭＳ Ｐゴシック"/>
        <a:cs typeface=""/>
      </a:majorFont>
      <a:minorFont>
        <a:latin typeface="Time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151035"/>
        </a:dk1>
        <a:lt1>
          <a:srgbClr val="003E5D"/>
        </a:lt1>
        <a:dk2>
          <a:srgbClr val="008994"/>
        </a:dk2>
        <a:lt2>
          <a:srgbClr val="4A153C"/>
        </a:lt2>
        <a:accent1>
          <a:srgbClr val="0094CB"/>
        </a:accent1>
        <a:accent2>
          <a:srgbClr val="490518"/>
        </a:accent2>
        <a:accent3>
          <a:srgbClr val="AAAFB6"/>
        </a:accent3>
        <a:accent4>
          <a:srgbClr val="100C2C"/>
        </a:accent4>
        <a:accent5>
          <a:srgbClr val="AAC8E2"/>
        </a:accent5>
        <a:accent6>
          <a:srgbClr val="410415"/>
        </a:accent6>
        <a:hlink>
          <a:srgbClr val="D95121"/>
        </a:hlink>
        <a:folHlink>
          <a:srgbClr val="F2B01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Blank Presentation 1">
    <a:dk1>
      <a:srgbClr val="151035"/>
    </a:dk1>
    <a:lt1>
      <a:srgbClr val="003E5D"/>
    </a:lt1>
    <a:dk2>
      <a:srgbClr val="008994"/>
    </a:dk2>
    <a:lt2>
      <a:srgbClr val="4A153C"/>
    </a:lt2>
    <a:accent1>
      <a:srgbClr val="0094CB"/>
    </a:accent1>
    <a:accent2>
      <a:srgbClr val="490518"/>
    </a:accent2>
    <a:accent3>
      <a:srgbClr val="AAAFB6"/>
    </a:accent3>
    <a:accent4>
      <a:srgbClr val="100C2C"/>
    </a:accent4>
    <a:accent5>
      <a:srgbClr val="AAC8E2"/>
    </a:accent5>
    <a:accent6>
      <a:srgbClr val="410415"/>
    </a:accent6>
    <a:hlink>
      <a:srgbClr val="D95121"/>
    </a:hlink>
    <a:folHlink>
      <a:srgbClr val="F2B01F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5547DEF730D74EA5543201242B40D3" ma:contentTypeVersion="2" ma:contentTypeDescription="Create a new document." ma:contentTypeScope="" ma:versionID="90abed70ebe52a91dc341b84b028ecb3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814c3b335b53ce6b9a41890f168eae54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673177-C070-496E-8542-9CD10B10DD2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C68D7EB-CF0D-44F4-BFA9-2B2E25F75EB2}">
  <ds:schemaRefs>
    <ds:schemaRef ds:uri="http://www.w3.org/XML/1998/namespace"/>
    <ds:schemaRef ds:uri="http://schemas.microsoft.com/office/2006/metadata/properties"/>
    <ds:schemaRef ds:uri="http://schemas.microsoft.com/sharepoint/v3"/>
    <ds:schemaRef ds:uri="http://purl.org/dc/dcmitype/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7B8CA697-A058-4A4F-AE5C-A8D0E2ABA5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PHE Landscape A0 poster template v4</Template>
  <TotalTime>917</TotalTime>
  <Words>1380</Words>
  <Application>Microsoft Office PowerPoint</Application>
  <PresentationFormat>Custom</PresentationFormat>
  <Paragraphs>202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PHE Landscape A0 poster template v4</vt:lpstr>
      <vt:lpstr>Slide 1</vt:lpstr>
    </vt:vector>
  </TitlesOfParts>
  <Company>South West LETB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Lloyd Diane (NHS South West)</dc:creator>
  <cp:lastModifiedBy>John Albarran</cp:lastModifiedBy>
  <cp:revision>68</cp:revision>
  <cp:lastPrinted>2014-10-02T11:39:07Z</cp:lastPrinted>
  <dcterms:created xsi:type="dcterms:W3CDTF">2016-01-04T13:56:52Z</dcterms:created>
  <dcterms:modified xsi:type="dcterms:W3CDTF">2016-02-29T11:46:53Z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0x010100855547DEF730D74EA5543201242B40D3</vt:lpwstr>
  </property>
</Properties>
</file>