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notesMasterIdLst>
    <p:notesMasterId r:id="rId22"/>
  </p:notesMasterIdLst>
  <p:handoutMasterIdLst>
    <p:handoutMasterId r:id="rId23"/>
  </p:handoutMasterIdLst>
  <p:sldIdLst>
    <p:sldId id="268" r:id="rId4"/>
    <p:sldId id="256" r:id="rId5"/>
    <p:sldId id="257" r:id="rId6"/>
    <p:sldId id="258" r:id="rId7"/>
    <p:sldId id="261" r:id="rId8"/>
    <p:sldId id="277" r:id="rId9"/>
    <p:sldId id="274" r:id="rId10"/>
    <p:sldId id="275" r:id="rId11"/>
    <p:sldId id="276" r:id="rId12"/>
    <p:sldId id="272" r:id="rId13"/>
    <p:sldId id="270" r:id="rId14"/>
    <p:sldId id="278" r:id="rId15"/>
    <p:sldId id="279" r:id="rId16"/>
    <p:sldId id="281" r:id="rId17"/>
    <p:sldId id="282" r:id="rId18"/>
    <p:sldId id="262" r:id="rId19"/>
    <p:sldId id="283" r:id="rId20"/>
    <p:sldId id="285" r:id="rId21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97" autoAdjust="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UI</c:v>
                </c:pt>
                <c:pt idx="1">
                  <c:v>FI flatus</c:v>
                </c:pt>
                <c:pt idx="2">
                  <c:v>FI liquid stool</c:v>
                </c:pt>
                <c:pt idx="3">
                  <c:v>FI solid stool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52.9</c:v>
                </c:pt>
                <c:pt idx="1">
                  <c:v>65</c:v>
                </c:pt>
                <c:pt idx="2">
                  <c:v>42.4</c:v>
                </c:pt>
                <c:pt idx="3">
                  <c:v>31.4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975808"/>
        <c:axId val="21977344"/>
      </c:barChart>
      <c:catAx>
        <c:axId val="21975808"/>
        <c:scaling>
          <c:orientation val="minMax"/>
        </c:scaling>
        <c:delete val="0"/>
        <c:axPos val="b"/>
        <c:majorTickMark val="out"/>
        <c:minorTickMark val="none"/>
        <c:tickLblPos val="nextTo"/>
        <c:crossAx val="21977344"/>
        <c:crosses val="autoZero"/>
        <c:auto val="1"/>
        <c:lblAlgn val="ctr"/>
        <c:lblOffset val="100"/>
        <c:noMultiLvlLbl val="0"/>
      </c:catAx>
      <c:valAx>
        <c:axId val="219773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dirty="0" smtClean="0"/>
                  <a:t>Proportion</a:t>
                </a:r>
                <a:r>
                  <a:rPr lang="en-GB" baseline="0" dirty="0" smtClean="0"/>
                  <a:t> (%)</a:t>
                </a:r>
                <a:endParaRPr lang="en-GB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9758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Slight </c:v>
                </c:pt>
                <c:pt idx="1">
                  <c:v>Moderate</c:v>
                </c:pt>
                <c:pt idx="2">
                  <c:v>Severe</c:v>
                </c:pt>
                <c:pt idx="3">
                  <c:v>Very severe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</c:v>
                </c:pt>
                <c:pt idx="1">
                  <c:v>81</c:v>
                </c:pt>
                <c:pt idx="2">
                  <c:v>59</c:v>
                </c:pt>
                <c:pt idx="3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967104"/>
        <c:axId val="35071104"/>
      </c:barChart>
      <c:catAx>
        <c:axId val="33967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dirty="0" smtClean="0"/>
                  <a:t>UI Severity</a:t>
                </a:r>
                <a:endParaRPr lang="en-GB" dirty="0"/>
              </a:p>
            </c:rich>
          </c:tx>
          <c:layout/>
          <c:overlay val="0"/>
        </c:title>
        <c:majorTickMark val="out"/>
        <c:minorTickMark val="none"/>
        <c:tickLblPos val="nextTo"/>
        <c:crossAx val="35071104"/>
        <c:crosses val="autoZero"/>
        <c:auto val="1"/>
        <c:lblAlgn val="ctr"/>
        <c:lblOffset val="100"/>
        <c:noMultiLvlLbl val="0"/>
      </c:catAx>
      <c:valAx>
        <c:axId val="350711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dirty="0" smtClean="0"/>
                  <a:t>Proportion (%)</a:t>
                </a:r>
                <a:endParaRPr lang="en-GB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39671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72CCA-0A12-425E-9171-E2E4BC81EC4B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73604-9720-426C-A077-FD0D129AA0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585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B86685-92EB-4FDA-8372-C91D8881F7A9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626019-2F8A-4717-8E46-BFD185F9E0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17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26019-2F8A-4717-8E46-BFD185F9E0E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0927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Altered</a:t>
            </a:r>
            <a:r>
              <a:rPr lang="en-GB" baseline="0" dirty="0" smtClean="0"/>
              <a:t> response format for ICIQ-UI SF (daily) and ICIQ-B (often) and ICIQ-LUTSqol (all of the time)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26019-2F8A-4717-8E46-BFD185F9E0E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100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Greatest difference</a:t>
            </a:r>
            <a:r>
              <a:rPr lang="en-GB" baseline="0" dirty="0" smtClean="0"/>
              <a:t> = 12% UI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26019-2F8A-4717-8E46-BFD185F9E0E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499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26019-2F8A-4717-8E46-BFD185F9E0E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7001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Third of the population</a:t>
            </a:r>
            <a:r>
              <a:rPr lang="en-GB" baseline="0" dirty="0" smtClean="0"/>
              <a:t> affected most severely. This does not mean the other two thirds are unaffected they are just not most severely affected.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26019-2F8A-4717-8E46-BFD185F9E0E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7001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26019-2F8A-4717-8E46-BFD185F9E0E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7001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Need</a:t>
            </a:r>
            <a:r>
              <a:rPr lang="en-GB" baseline="0" dirty="0" smtClean="0"/>
              <a:t> to contextualise the percentages i.e. very small denominators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26019-2F8A-4717-8E46-BFD185F9E0E6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7001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26019-2F8A-4717-8E46-BFD185F9E0E6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0765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Implications – </a:t>
            </a:r>
            <a:r>
              <a:rPr lang="en-GB" dirty="0" err="1" smtClean="0"/>
              <a:t>clin</a:t>
            </a:r>
            <a:r>
              <a:rPr lang="en-GB" dirty="0" smtClean="0"/>
              <a:t> practice:</a:t>
            </a:r>
            <a:r>
              <a:rPr lang="en-GB" baseline="0" dirty="0" smtClean="0"/>
              <a:t> </a:t>
            </a:r>
            <a:r>
              <a:rPr lang="en-GB" dirty="0" smtClean="0"/>
              <a:t>important to actively enquire about the presence of these symptoms without assumption e.g. gender, severity of MS, presence of other type of incontinence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            research: optimise</a:t>
            </a:r>
            <a:r>
              <a:rPr lang="en-GB" baseline="0" dirty="0" smtClean="0"/>
              <a:t> opportunities to </a:t>
            </a:r>
            <a:r>
              <a:rPr lang="en-GB" dirty="0" smtClean="0"/>
              <a:t>study both UI and</a:t>
            </a:r>
            <a:r>
              <a:rPr lang="en-GB" baseline="0" dirty="0" smtClean="0"/>
              <a:t> AI in combination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26019-2F8A-4717-8E46-BFD185F9E0E6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9894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26019-2F8A-4717-8E46-BFD185F9E0E6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231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26019-2F8A-4717-8E46-BFD185F9E0E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823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ncontinence associated with Progressive </a:t>
            </a:r>
            <a:r>
              <a:rPr lang="en-US" sz="1200" b="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</a:t>
            </a:r>
            <a:r>
              <a:rPr lang="en-US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ulti</a:t>
            </a:r>
            <a:r>
              <a:rPr lang="en-US" sz="1200" b="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</a:t>
            </a:r>
            <a:r>
              <a:rPr lang="en-US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Sclerosis: </a:t>
            </a:r>
            <a:r>
              <a:rPr lang="en-US" sz="1200" b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ssociated healthcare costs, </a:t>
            </a:r>
            <a:r>
              <a:rPr lang="en-US" sz="1200" b="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</a:t>
            </a:r>
            <a:r>
              <a:rPr lang="en-US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uali</a:t>
            </a:r>
            <a:r>
              <a:rPr lang="en-US" sz="1200" b="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</a:t>
            </a:r>
            <a:r>
              <a:rPr lang="en-US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life and </a:t>
            </a:r>
            <a:r>
              <a:rPr lang="en-US" sz="1200" b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exual function impact </a:t>
            </a: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26019-2F8A-4717-8E46-BFD185F9E0E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208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26019-2F8A-4717-8E46-BFD185F9E0E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755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26019-2F8A-4717-8E46-BFD185F9E0E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533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Sexual matters 81%-96% response</a:t>
            </a:r>
            <a:r>
              <a:rPr lang="en-GB" baseline="0" dirty="0" smtClean="0"/>
              <a:t> rates </a:t>
            </a:r>
            <a:r>
              <a:rPr lang="en-GB" dirty="0" smtClean="0"/>
              <a:t>- good for sensitive area of enquiry</a:t>
            </a:r>
          </a:p>
          <a:p>
            <a:r>
              <a:rPr lang="en-GB" dirty="0" smtClean="0"/>
              <a:t>Scores suggest a balanced sample, not skewed to either end of spectrum</a:t>
            </a:r>
            <a:r>
              <a:rPr lang="en-GB" baseline="0" dirty="0" smtClean="0"/>
              <a:t> of health states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26019-2F8A-4717-8E46-BFD185F9E0E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7001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Reports</a:t>
            </a:r>
            <a:r>
              <a:rPr lang="en-GB" baseline="0" dirty="0" smtClean="0"/>
              <a:t> of any level of incontinence are high. To be expected as self-selected population of individuals with incontinence. Perhaps more surprising that as many report AI.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26019-2F8A-4717-8E46-BFD185F9E0E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243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Very</a:t>
            </a:r>
            <a:r>
              <a:rPr lang="en-GB" baseline="0" dirty="0" smtClean="0"/>
              <a:t> few experience one or other type of incontinence, which may challenge common assumptions.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26019-2F8A-4717-8E46-BFD185F9E0E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2113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UI and AI commonly occur</a:t>
            </a:r>
            <a:r>
              <a:rPr lang="en-GB" baseline="0" dirty="0" smtClean="0"/>
              <a:t> together, even with the exclusion of flatus incontinence. Implications for practice and research.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26019-2F8A-4717-8E46-BFD185F9E0E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131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http://www.justgiving.com/images/UserImages/UK/EGG/2007_brams_x-large_logo.jpg" TargetMode="Externa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8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ASTE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04" y="6181620"/>
            <a:ext cx="1622276" cy="676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nbt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1586" y="6238875"/>
            <a:ext cx="2114550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undraising Page Image"/>
          <p:cNvPicPr>
            <a:picLocks noChangeAspect="1" noChangeArrowheads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096" y="6188981"/>
            <a:ext cx="1727200" cy="665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000" y="5222"/>
            <a:ext cx="1118127" cy="745418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10" name="Picture 9"/>
          <p:cNvPicPr/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2" y="20254"/>
            <a:ext cx="1304528" cy="960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402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93DC-7573-444C-99A1-42452F4000E7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A29A-24D6-4972-AD9A-98B3E6AA22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130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93DC-7573-444C-99A1-42452F4000E7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A29A-24D6-4972-AD9A-98B3E6AA22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24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93DC-7573-444C-99A1-42452F4000E7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A29A-24D6-4972-AD9A-98B3E6AA22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67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F5CEE-38AD-4E2A-A0F2-A38E722E3439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0AC7-D349-43DD-89C6-A4EAA5673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7563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F5CEE-38AD-4E2A-A0F2-A38E722E3439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0AC7-D349-43DD-89C6-A4EAA5673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1105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F5CEE-38AD-4E2A-A0F2-A38E722E3439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0AC7-D349-43DD-89C6-A4EAA5673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616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F5CEE-38AD-4E2A-A0F2-A38E722E3439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0AC7-D349-43DD-89C6-A4EAA5673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2717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F5CEE-38AD-4E2A-A0F2-A38E722E3439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0AC7-D349-43DD-89C6-A4EAA5673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7128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F5CEE-38AD-4E2A-A0F2-A38E722E3439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0AC7-D349-43DD-89C6-A4EAA5673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740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F5CEE-38AD-4E2A-A0F2-A38E722E3439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0AC7-D349-43DD-89C6-A4EAA5673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261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262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F5CEE-38AD-4E2A-A0F2-A38E722E3439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0AC7-D349-43DD-89C6-A4EAA5673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7112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F5CEE-38AD-4E2A-A0F2-A38E722E3439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0AC7-D349-43DD-89C6-A4EAA5673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3068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F5CEE-38AD-4E2A-A0F2-A38E722E3439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0AC7-D349-43DD-89C6-A4EAA5673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9462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F5CEE-38AD-4E2A-A0F2-A38E722E3439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0AC7-D349-43DD-89C6-A4EAA5673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8905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os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Enter Name Here</a:t>
            </a:r>
            <a:endParaRPr lang="en-GB" dirty="0"/>
          </a:p>
        </p:txBody>
      </p:sp>
      <p:sp>
        <p:nvSpPr>
          <p:cNvPr id="15" name="Content Placeholder 2"/>
          <p:cNvSpPr txBox="1">
            <a:spLocks/>
          </p:cNvSpPr>
          <p:nvPr userDrawn="1"/>
        </p:nvSpPr>
        <p:spPr>
          <a:xfrm>
            <a:off x="628650" y="1162051"/>
            <a:ext cx="7886700" cy="37283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3558C"/>
                </a:solidFill>
              </a:rPr>
              <a:t>Affiliations to disclose</a:t>
            </a:r>
            <a:r>
              <a:rPr lang="en-US" baseline="30000" dirty="0">
                <a:solidFill>
                  <a:srgbClr val="03558C"/>
                </a:solidFill>
              </a:rPr>
              <a:t>†</a:t>
            </a:r>
            <a:r>
              <a:rPr lang="en-US" dirty="0">
                <a:solidFill>
                  <a:srgbClr val="03558C"/>
                </a:solidFill>
              </a:rPr>
              <a:t>:</a:t>
            </a:r>
          </a:p>
        </p:txBody>
      </p:sp>
      <p:sp>
        <p:nvSpPr>
          <p:cNvPr id="17" name="Content Placeholder 2"/>
          <p:cNvSpPr txBox="1">
            <a:spLocks/>
          </p:cNvSpPr>
          <p:nvPr userDrawn="1"/>
        </p:nvSpPr>
        <p:spPr>
          <a:xfrm>
            <a:off x="628650" y="4222975"/>
            <a:ext cx="7886700" cy="37283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3558C"/>
                </a:solidFill>
              </a:rPr>
              <a:t>Funding for speaker to attend:</a:t>
            </a:r>
          </a:p>
        </p:txBody>
      </p:sp>
      <p:sp>
        <p:nvSpPr>
          <p:cNvPr id="19" name="Content Placeholder 2"/>
          <p:cNvSpPr txBox="1">
            <a:spLocks/>
          </p:cNvSpPr>
          <p:nvPr userDrawn="1"/>
        </p:nvSpPr>
        <p:spPr>
          <a:xfrm>
            <a:off x="1134835" y="4873128"/>
            <a:ext cx="7380515" cy="37283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rgbClr val="03558C"/>
                </a:solidFill>
              </a:rPr>
              <a:t>Self-funded</a:t>
            </a:r>
            <a:endParaRPr lang="en-US" dirty="0">
              <a:solidFill>
                <a:srgbClr val="03558C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 userDrawn="1"/>
        </p:nvSpPr>
        <p:spPr>
          <a:xfrm>
            <a:off x="1134834" y="5388842"/>
            <a:ext cx="7380515" cy="37283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rgbClr val="03558C"/>
                </a:solidFill>
              </a:rPr>
              <a:t>Institution (non-industry) funded</a:t>
            </a:r>
            <a:endParaRPr lang="en-US" dirty="0">
              <a:solidFill>
                <a:srgbClr val="03558C"/>
              </a:solidFill>
            </a:endParaRPr>
          </a:p>
        </p:txBody>
      </p:sp>
      <p:sp>
        <p:nvSpPr>
          <p:cNvPr id="21" name="Content Placeholder 2"/>
          <p:cNvSpPr txBox="1">
            <a:spLocks/>
          </p:cNvSpPr>
          <p:nvPr userDrawn="1"/>
        </p:nvSpPr>
        <p:spPr>
          <a:xfrm>
            <a:off x="1134834" y="5904556"/>
            <a:ext cx="2253345" cy="37283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3558C"/>
                </a:solidFill>
              </a:rPr>
              <a:t>Sponsored by:</a:t>
            </a:r>
          </a:p>
        </p:txBody>
      </p:sp>
      <p:sp>
        <p:nvSpPr>
          <p:cNvPr id="23" name="Rectangle 22"/>
          <p:cNvSpPr/>
          <p:nvPr userDrawn="1"/>
        </p:nvSpPr>
        <p:spPr>
          <a:xfrm>
            <a:off x="729340" y="4873128"/>
            <a:ext cx="372836" cy="3728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 userDrawn="1"/>
        </p:nvSpPr>
        <p:spPr>
          <a:xfrm>
            <a:off x="729340" y="5388842"/>
            <a:ext cx="372836" cy="3728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729340" y="5904556"/>
            <a:ext cx="372836" cy="3728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 userDrawn="1"/>
        </p:nvSpPr>
        <p:spPr>
          <a:xfrm>
            <a:off x="628650" y="1651291"/>
            <a:ext cx="7886699" cy="21549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651000"/>
            <a:ext cx="7886700" cy="21558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Enter </a:t>
            </a:r>
            <a:r>
              <a:rPr lang="en-US" dirty="0" err="1"/>
              <a:t>Organisation</a:t>
            </a:r>
            <a:r>
              <a:rPr lang="en-US" dirty="0"/>
              <a:t> / Relationship</a:t>
            </a: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1" hasCustomPrompt="1"/>
          </p:nvPr>
        </p:nvSpPr>
        <p:spPr>
          <a:xfrm>
            <a:off x="3388180" y="5904556"/>
            <a:ext cx="5127170" cy="372836"/>
          </a:xfrm>
        </p:spPr>
        <p:txBody>
          <a:bodyPr>
            <a:no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dirty="0"/>
              <a:t>Enter Company Name</a:t>
            </a:r>
            <a:endParaRPr lang="en-GB" dirty="0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2" hasCustomPrompt="1"/>
          </p:nvPr>
        </p:nvSpPr>
        <p:spPr>
          <a:xfrm>
            <a:off x="728663" y="4873624"/>
            <a:ext cx="373062" cy="3730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37" name="Text Placeholder 35"/>
          <p:cNvSpPr>
            <a:spLocks noGrp="1"/>
          </p:cNvSpPr>
          <p:nvPr>
            <p:ph type="body" sz="quarter" idx="13" hasCustomPrompt="1"/>
          </p:nvPr>
        </p:nvSpPr>
        <p:spPr>
          <a:xfrm>
            <a:off x="729114" y="5384268"/>
            <a:ext cx="373062" cy="3730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38" name="Text Placeholder 35"/>
          <p:cNvSpPr>
            <a:spLocks noGrp="1"/>
          </p:cNvSpPr>
          <p:nvPr>
            <p:ph type="body" sz="quarter" idx="14" hasCustomPrompt="1"/>
          </p:nvPr>
        </p:nvSpPr>
        <p:spPr>
          <a:xfrm>
            <a:off x="729791" y="5906553"/>
            <a:ext cx="373062" cy="3730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4595812"/>
            <a:ext cx="4416425" cy="220664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Enter X in appropriate box</a:t>
            </a:r>
            <a:endParaRPr lang="en-GB" dirty="0"/>
          </a:p>
        </p:txBody>
      </p:sp>
      <p:sp>
        <p:nvSpPr>
          <p:cNvPr id="22" name="Text Placeholder 39"/>
          <p:cNvSpPr>
            <a:spLocks noGrp="1"/>
          </p:cNvSpPr>
          <p:nvPr>
            <p:ph type="body" sz="quarter" idx="16" hasCustomPrompt="1"/>
          </p:nvPr>
        </p:nvSpPr>
        <p:spPr>
          <a:xfrm>
            <a:off x="628649" y="3889692"/>
            <a:ext cx="7886700" cy="220664"/>
          </a:xfrm>
        </p:spPr>
        <p:txBody>
          <a:bodyPr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† All financial ties (over the last two years) that you may have with any business organization with respect to the subjects mentioned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19574080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38380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5490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162050"/>
            <a:ext cx="3886200" cy="54265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62050"/>
            <a:ext cx="3886200" cy="54265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7451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0"/>
            <a:ext cx="7167052" cy="87357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162050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985962"/>
            <a:ext cx="3868340" cy="4602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162050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985962"/>
            <a:ext cx="3887391" cy="4602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0811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915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419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89431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184728"/>
            <a:ext cx="2949178" cy="1600200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71495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784928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01629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176791"/>
            <a:ext cx="2949178" cy="1600200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707017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77699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706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93DC-7573-444C-99A1-42452F4000E7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A29A-24D6-4972-AD9A-98B3E6AA22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259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7" name="Picture 6" descr="MASTER.png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1552" y="0"/>
            <a:ext cx="1276350" cy="1210310"/>
          </a:xfrm>
          <a:prstGeom prst="rect">
            <a:avLst/>
          </a:prstGeom>
        </p:spPr>
      </p:pic>
      <p:pic>
        <p:nvPicPr>
          <p:cNvPr id="9" name="Picture 3" descr="S:\BUI\Nikki Cotterill\Grant applications\Funded\NIHR HTA Master\Outputs\nihr_colour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163" y="6139059"/>
            <a:ext cx="1728192" cy="59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13" y="6202558"/>
            <a:ext cx="1522842" cy="599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0910" y="171748"/>
            <a:ext cx="1305545" cy="544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228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93DC-7573-444C-99A1-42452F4000E7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A29A-24D6-4972-AD9A-98B3E6AA22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308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93DC-7573-444C-99A1-42452F4000E7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A29A-24D6-4972-AD9A-98B3E6AA22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926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93DC-7573-444C-99A1-42452F4000E7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A29A-24D6-4972-AD9A-98B3E6AA22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282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93DC-7573-444C-99A1-42452F4000E7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A29A-24D6-4972-AD9A-98B3E6AA22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838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28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993DC-7573-444C-99A1-42452F4000E7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5A29A-24D6-4972-AD9A-98B3E6AA22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797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7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F5CEE-38AD-4E2A-A0F2-A38E722E3439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00AC7-D349-43DD-89C6-A4EAA5673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034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873211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0"/>
            <a:ext cx="7238999" cy="8732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62050"/>
            <a:ext cx="7886700" cy="54265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965" y="57922"/>
            <a:ext cx="1118127" cy="745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02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9.png"/><Relationship Id="rId7" Type="http://schemas.microsoft.com/office/2007/relationships/hdphoto" Target="../media/hdphoto2.wdp"/><Relationship Id="rId12" Type="http://schemas.microsoft.com/office/2007/relationships/hdphoto" Target="../media/hdphoto4.wd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11" Type="http://schemas.openxmlformats.org/officeDocument/2006/relationships/image" Target="../media/image14.png"/><Relationship Id="rId5" Type="http://schemas.openxmlformats.org/officeDocument/2006/relationships/image" Target="../media/image10.png"/><Relationship Id="rId10" Type="http://schemas.openxmlformats.org/officeDocument/2006/relationships/image" Target="../media/image13.png"/><Relationship Id="rId4" Type="http://schemas.microsoft.com/office/2007/relationships/hdphoto" Target="../media/hdphoto1.wdp"/><Relationship Id="rId9" Type="http://schemas.microsoft.com/office/2007/relationships/hdphoto" Target="../media/hdphoto3.wdp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5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microsoft.com/office/2007/relationships/hdphoto" Target="../media/hdphoto6.wdp"/><Relationship Id="rId5" Type="http://schemas.openxmlformats.org/officeDocument/2006/relationships/image" Target="../media/image16.png"/><Relationship Id="rId4" Type="http://schemas.microsoft.com/office/2007/relationships/hdphoto" Target="../media/hdphoto5.wdp"/><Relationship Id="rId9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microsoft.com/office/2007/relationships/hdphoto" Target="../media/hdphoto7.wd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5" Type="http://schemas.microsoft.com/office/2007/relationships/hdphoto" Target="../media/hdphoto1.wdp"/><Relationship Id="rId4" Type="http://schemas.openxmlformats.org/officeDocument/2006/relationships/image" Target="../media/image9.png"/><Relationship Id="rId9" Type="http://schemas.microsoft.com/office/2007/relationships/hdphoto" Target="../media/hdphoto8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Dr. </a:t>
            </a:r>
            <a:r>
              <a:rPr lang="en-GB" smtClean="0"/>
              <a:t>Nikki Cotterill</a:t>
            </a:r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i="1" dirty="0" smtClean="0"/>
              <a:t>ICS Travel Award and MS Society Junior Fellowship</a:t>
            </a:r>
            <a:endParaRPr lang="en-GB" i="1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55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Incontinence frequency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4784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‘Frequent’ symptoms</a:t>
            </a:r>
          </a:p>
          <a:p>
            <a:r>
              <a:rPr lang="en-GB" dirty="0" smtClean="0"/>
              <a:t>Reported to occur daily, often or all of the time</a:t>
            </a:r>
          </a:p>
          <a:p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pPr marL="457200" lvl="1" indent="0">
              <a:buNone/>
            </a:pPr>
            <a:endParaRPr lang="en-GB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548877692"/>
              </p:ext>
            </p:extLst>
          </p:nvPr>
        </p:nvGraphicFramePr>
        <p:xfrm>
          <a:off x="1259632" y="3140968"/>
          <a:ext cx="609600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7198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Incontinence and gender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Similar rates of reported symptoms for males and females</a:t>
            </a:r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pPr marL="457200" lvl="1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542368"/>
              </p:ext>
            </p:extLst>
          </p:nvPr>
        </p:nvGraphicFramePr>
        <p:xfrm>
          <a:off x="1010432" y="2936066"/>
          <a:ext cx="7200801" cy="2430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267"/>
                <a:gridCol w="2400267"/>
                <a:gridCol w="2400267"/>
              </a:tblGrid>
              <a:tr h="48605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Female (%)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Male (%)</a:t>
                      </a:r>
                      <a:endParaRPr lang="en-GB" dirty="0"/>
                    </a:p>
                  </a:txBody>
                  <a:tcPr/>
                </a:tc>
              </a:tr>
              <a:tr h="486053">
                <a:tc>
                  <a:txBody>
                    <a:bodyPr/>
                    <a:lstStyle/>
                    <a:p>
                      <a:r>
                        <a:rPr lang="en-GB" dirty="0" smtClean="0"/>
                        <a:t>UI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44</a:t>
                      </a:r>
                      <a:endParaRPr lang="en-GB" dirty="0"/>
                    </a:p>
                  </a:txBody>
                  <a:tcPr/>
                </a:tc>
              </a:tr>
              <a:tr h="486053">
                <a:tc>
                  <a:txBody>
                    <a:bodyPr/>
                    <a:lstStyle/>
                    <a:p>
                      <a:r>
                        <a:rPr lang="en-GB" dirty="0" smtClean="0"/>
                        <a:t>FI Flatus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60</a:t>
                      </a:r>
                      <a:endParaRPr lang="en-GB" dirty="0"/>
                    </a:p>
                  </a:txBody>
                  <a:tcPr/>
                </a:tc>
              </a:tr>
              <a:tr h="486053">
                <a:tc>
                  <a:txBody>
                    <a:bodyPr/>
                    <a:lstStyle/>
                    <a:p>
                      <a:r>
                        <a:rPr lang="en-GB" dirty="0" smtClean="0"/>
                        <a:t>FI Liquid stool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36</a:t>
                      </a:r>
                      <a:endParaRPr lang="en-GB" dirty="0"/>
                    </a:p>
                  </a:txBody>
                  <a:tcPr/>
                </a:tc>
              </a:tr>
              <a:tr h="486053">
                <a:tc>
                  <a:txBody>
                    <a:bodyPr/>
                    <a:lstStyle/>
                    <a:p>
                      <a:r>
                        <a:rPr lang="en-GB" dirty="0" smtClean="0"/>
                        <a:t>FI Solid stool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28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198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Incontinence severity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221088"/>
            <a:ext cx="8229600" cy="2880320"/>
          </a:xfrm>
        </p:spPr>
        <p:txBody>
          <a:bodyPr>
            <a:normAutofit fontScale="92500" lnSpcReduction="20000"/>
          </a:bodyPr>
          <a:lstStyle/>
          <a:p>
            <a:r>
              <a:rPr lang="en-GB" sz="3500" dirty="0" smtClean="0"/>
              <a:t>Moderate and severe UI reported most frequently</a:t>
            </a:r>
          </a:p>
          <a:p>
            <a:r>
              <a:rPr lang="en-GB" sz="3500" dirty="0" smtClean="0"/>
              <a:t>Increasing UI severity associated with more frequent occurrence of each type of AI (</a:t>
            </a:r>
            <a:r>
              <a:rPr lang="en-GB" sz="3500" dirty="0">
                <a:sym typeface="Symbol"/>
              </a:rPr>
              <a:t></a:t>
            </a:r>
            <a:r>
              <a:rPr lang="en-GB" sz="3500" baseline="30000" dirty="0"/>
              <a:t>2</a:t>
            </a:r>
            <a:r>
              <a:rPr lang="en-GB" sz="3500" dirty="0"/>
              <a:t> </a:t>
            </a:r>
            <a:r>
              <a:rPr lang="en-GB" sz="3500" dirty="0" smtClean="0"/>
              <a:t>)</a:t>
            </a:r>
          </a:p>
          <a:p>
            <a:r>
              <a:rPr lang="en-GB" sz="3500" dirty="0" smtClean="0"/>
              <a:t>No association between FAMS score and   UI/AI scores</a:t>
            </a:r>
            <a:endParaRPr lang="en-GB" sz="3500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GB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363969534"/>
              </p:ext>
            </p:extLst>
          </p:nvPr>
        </p:nvGraphicFramePr>
        <p:xfrm>
          <a:off x="683568" y="1340768"/>
          <a:ext cx="7416824" cy="3040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1490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Impact of UI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‘High’ impact</a:t>
            </a:r>
          </a:p>
          <a:p>
            <a:r>
              <a:rPr lang="en-GB" dirty="0" smtClean="0"/>
              <a:t>Reported to occur ‘a lot’</a:t>
            </a:r>
          </a:p>
          <a:p>
            <a:pPr lvl="1"/>
            <a:r>
              <a:rPr lang="en-GB" i="1" dirty="0" smtClean="0"/>
              <a:t>Does your urinary problem affect your physical activities?</a:t>
            </a:r>
          </a:p>
          <a:p>
            <a:pPr lvl="2"/>
            <a:r>
              <a:rPr lang="en-GB" sz="2800" dirty="0" smtClean="0"/>
              <a:t>34%</a:t>
            </a:r>
          </a:p>
          <a:p>
            <a:pPr lvl="1"/>
            <a:r>
              <a:rPr lang="en-GB" i="1" dirty="0" smtClean="0"/>
              <a:t>Does your urinary problem affect your ability to travel?</a:t>
            </a:r>
          </a:p>
          <a:p>
            <a:pPr lvl="2"/>
            <a:r>
              <a:rPr lang="en-GB" sz="2800" dirty="0" smtClean="0"/>
              <a:t>31%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pPr lvl="2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03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Impact of AI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‘High’ impact</a:t>
            </a:r>
          </a:p>
          <a:p>
            <a:r>
              <a:rPr lang="en-GB" dirty="0" smtClean="0"/>
              <a:t>Reported to occur ‘most of the time’ or ‘always</a:t>
            </a:r>
          </a:p>
          <a:p>
            <a:pPr lvl="1"/>
            <a:r>
              <a:rPr lang="en-GB" i="1" dirty="0" smtClean="0"/>
              <a:t>Do your bowels cause you to make sure you know where toilets are?</a:t>
            </a:r>
          </a:p>
          <a:p>
            <a:pPr lvl="2"/>
            <a:r>
              <a:rPr lang="en-GB" sz="2800" dirty="0"/>
              <a:t>4</a:t>
            </a:r>
            <a:r>
              <a:rPr lang="en-GB" sz="2800" dirty="0" smtClean="0"/>
              <a:t>4%</a:t>
            </a:r>
          </a:p>
          <a:p>
            <a:pPr lvl="1"/>
            <a:r>
              <a:rPr lang="en-GB" i="1" dirty="0" smtClean="0"/>
              <a:t>Do your bowels cause you to feel embarrassed?</a:t>
            </a:r>
          </a:p>
          <a:p>
            <a:pPr lvl="2"/>
            <a:r>
              <a:rPr lang="en-GB" sz="2800" dirty="0"/>
              <a:t>2</a:t>
            </a:r>
            <a:r>
              <a:rPr lang="en-GB" sz="2800" dirty="0" smtClean="0"/>
              <a:t>1%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pPr lvl="2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265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 on sexual activities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69.2% reported they were sexually active</a:t>
            </a:r>
          </a:p>
          <a:p>
            <a:r>
              <a:rPr lang="en-GB" dirty="0" smtClean="0"/>
              <a:t>Reported their sex life had been spoilt ‘a lot’ by UI</a:t>
            </a:r>
          </a:p>
          <a:p>
            <a:pPr lvl="1"/>
            <a:r>
              <a:rPr lang="en-GB" dirty="0" smtClean="0"/>
              <a:t>Males 45.5%: Females 20.2%</a:t>
            </a:r>
          </a:p>
          <a:p>
            <a:r>
              <a:rPr lang="en-GB" dirty="0" smtClean="0"/>
              <a:t>Reported ‘always’ experienced restriction of sexual activities due to their bowels</a:t>
            </a:r>
          </a:p>
          <a:p>
            <a:pPr lvl="1"/>
            <a:r>
              <a:rPr lang="en-GB" dirty="0" smtClean="0"/>
              <a:t>Males 1.5%: Females 2.1%</a:t>
            </a:r>
          </a:p>
          <a:p>
            <a:pPr lvl="1"/>
            <a:endParaRPr lang="en-GB" dirty="0" smtClean="0"/>
          </a:p>
          <a:p>
            <a:pPr lvl="2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741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Interpretation of 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Broad health spectrum of individuals with progressive multiple sclerosis</a:t>
            </a:r>
          </a:p>
          <a:p>
            <a:r>
              <a:rPr lang="en-GB" dirty="0" smtClean="0"/>
              <a:t>UI and AI rarely occur in isolation</a:t>
            </a:r>
          </a:p>
          <a:p>
            <a:r>
              <a:rPr lang="en-GB" dirty="0" smtClean="0"/>
              <a:t>Higher levels of AI than UI in this population</a:t>
            </a:r>
          </a:p>
          <a:p>
            <a:pPr lvl="1"/>
            <a:r>
              <a:rPr lang="en-GB" dirty="0" smtClean="0"/>
              <a:t>Flatus incontinence most frequently reported</a:t>
            </a:r>
          </a:p>
          <a:p>
            <a:r>
              <a:rPr lang="en-GB" dirty="0" smtClean="0"/>
              <a:t>Moderate to severe UI most commonly reported</a:t>
            </a:r>
          </a:p>
          <a:p>
            <a:r>
              <a:rPr lang="en-GB" dirty="0" smtClean="0"/>
              <a:t>Increased severity of UI associated with increased frequency of AI</a:t>
            </a:r>
          </a:p>
          <a:p>
            <a:r>
              <a:rPr lang="en-GB" dirty="0" smtClean="0"/>
              <a:t>Quality of life effects imposed by UI and AI for a third of the population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140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9360"/>
            <a:ext cx="8229600" cy="485313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dirty="0" smtClean="0"/>
              <a:t>UI and AI occur frequently in combination in men and women with progressive MS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Severity of MS is not related to degree of incontinence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Implications for clinical practice and research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Accurate identification and appropriate treatment necessary to minimise impact on everyday life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093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99695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sz="6000" b="1" dirty="0" smtClean="0"/>
              <a:t>Thank You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601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99996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sz="4000" b="1" dirty="0" smtClean="0"/>
              <a:t>Cross-sectional prevalence study of urinary and/or anal incontinence and its impact on quality of life in a cohort of individuals with Progressive </a:t>
            </a:r>
            <a:br>
              <a:rPr lang="en-GB" sz="4000" b="1" dirty="0" smtClean="0"/>
            </a:br>
            <a:r>
              <a:rPr lang="en-GB" sz="4000" b="1" dirty="0" smtClean="0"/>
              <a:t>Multiple Sclerosis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861048"/>
            <a:ext cx="8352928" cy="2321050"/>
          </a:xfrm>
        </p:spPr>
        <p:txBody>
          <a:bodyPr>
            <a:normAutofit fontScale="40000" lnSpcReduction="20000"/>
          </a:bodyPr>
          <a:lstStyle/>
          <a:p>
            <a:pPr>
              <a:spcBef>
                <a:spcPts val="0"/>
              </a:spcBef>
            </a:pPr>
            <a:r>
              <a:rPr lang="en-GB" sz="10000" dirty="0" smtClean="0">
                <a:solidFill>
                  <a:srgbClr val="7030A0"/>
                </a:solidFill>
              </a:rPr>
              <a:t>Cotterill N, Wilkins A, Copestake C, Weir I, Norton C, Drake M </a:t>
            </a:r>
          </a:p>
          <a:p>
            <a:endParaRPr lang="en-GB" sz="2500" dirty="0" smtClean="0">
              <a:solidFill>
                <a:srgbClr val="7030A0"/>
              </a:solidFill>
            </a:endParaRPr>
          </a:p>
          <a:p>
            <a:r>
              <a:rPr lang="en-GB" sz="7300" dirty="0" smtClean="0">
                <a:solidFill>
                  <a:srgbClr val="7030A0"/>
                </a:solidFill>
              </a:rPr>
              <a:t>ICS 2016</a:t>
            </a:r>
            <a:endParaRPr lang="en-GB" sz="7300" dirty="0">
              <a:solidFill>
                <a:srgbClr val="7030A0"/>
              </a:solidFill>
            </a:endParaRPr>
          </a:p>
          <a:p>
            <a:endParaRPr lang="en-GB" dirty="0" smtClean="0"/>
          </a:p>
          <a:p>
            <a:r>
              <a:rPr lang="en-GB" sz="6000" dirty="0" smtClean="0">
                <a:solidFill>
                  <a:schemeClr val="tx1"/>
                </a:solidFill>
              </a:rPr>
              <a:t>Lead author: ICS travel award recipient</a:t>
            </a:r>
            <a:endParaRPr lang="en-GB" sz="60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/>
              <a:t>IMPAQTS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39365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IMPAQTS study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en-GB"/>
              <a:t>IMPAQTS is an MS Society funded UK survey study to explore incontinence symptoms and </a:t>
            </a:r>
            <a:r>
              <a:rPr lang="en-GB" smtClean="0"/>
              <a:t>impact</a:t>
            </a:r>
          </a:p>
          <a:p>
            <a:r>
              <a:rPr lang="en-GB" dirty="0" smtClean="0"/>
              <a:t>Paucity of literature regarding Urinary (UI) and Anal Incontinence (AI) among individuals with MS</a:t>
            </a:r>
          </a:p>
          <a:p>
            <a:r>
              <a:rPr lang="en-GB" dirty="0" smtClean="0"/>
              <a:t>Prevalence estimates differ according to definition and methods used</a:t>
            </a:r>
          </a:p>
          <a:p>
            <a:pPr lvl="1"/>
            <a:r>
              <a:rPr lang="en-GB" dirty="0" smtClean="0"/>
              <a:t>UI: 19-80%</a:t>
            </a:r>
          </a:p>
          <a:p>
            <a:pPr lvl="1"/>
            <a:r>
              <a:rPr lang="en-GB" dirty="0" smtClean="0"/>
              <a:t>AI: 30-50%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7830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IMPAQTS recruitment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Recruitment</a:t>
            </a:r>
          </a:p>
          <a:p>
            <a:r>
              <a:rPr lang="en-GB" dirty="0" smtClean="0"/>
              <a:t>Eight UK neurology centres</a:t>
            </a:r>
          </a:p>
          <a:p>
            <a:r>
              <a:rPr lang="en-GB" dirty="0" smtClean="0"/>
              <a:t>MS Society website</a:t>
            </a:r>
          </a:p>
          <a:p>
            <a:r>
              <a:rPr lang="en-GB" dirty="0" smtClean="0"/>
              <a:t>June 2014 to December 2015</a:t>
            </a:r>
          </a:p>
          <a:p>
            <a:r>
              <a:rPr lang="en-GB" dirty="0" smtClean="0"/>
              <a:t>REC reference: </a:t>
            </a:r>
            <a:r>
              <a:rPr lang="en-US" dirty="0" smtClean="0"/>
              <a:t>14/YH/0064</a:t>
            </a:r>
            <a:endParaRPr lang="en-GB" dirty="0" smtClean="0"/>
          </a:p>
          <a:p>
            <a:r>
              <a:rPr lang="en-GB" dirty="0" smtClean="0"/>
              <a:t>Inclusion criteria:</a:t>
            </a:r>
          </a:p>
          <a:p>
            <a:pPr lvl="1"/>
            <a:r>
              <a:rPr lang="en-GB" dirty="0" smtClean="0"/>
              <a:t>Diagnosis of progressive MS, self-reported incontinence and ability to complete questionnaires</a:t>
            </a:r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81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IMPAQTS questionnaires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21842"/>
              </p:ext>
            </p:extLst>
          </p:nvPr>
        </p:nvGraphicFramePr>
        <p:xfrm>
          <a:off x="457200" y="1600200"/>
          <a:ext cx="8229600" cy="4277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1101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Self-report questionnaire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Area of evaluation</a:t>
                      </a:r>
                      <a:endParaRPr lang="en-GB" dirty="0"/>
                    </a:p>
                  </a:txBody>
                  <a:tcPr/>
                </a:tc>
              </a:tr>
              <a:tr h="61101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ICIQ-UI Short Form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UI symptoms</a:t>
                      </a:r>
                      <a:endParaRPr lang="en-GB" dirty="0"/>
                    </a:p>
                  </a:txBody>
                  <a:tcPr/>
                </a:tc>
              </a:tr>
              <a:tr h="61101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ICIQ-B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AI</a:t>
                      </a:r>
                      <a:r>
                        <a:rPr lang="en-GB" baseline="0" dirty="0" smtClean="0"/>
                        <a:t> symptoms and impact on </a:t>
                      </a:r>
                      <a:r>
                        <a:rPr lang="en-GB" baseline="0" dirty="0" err="1" smtClean="0"/>
                        <a:t>QoL</a:t>
                      </a:r>
                      <a:endParaRPr lang="en-GB" dirty="0"/>
                    </a:p>
                  </a:txBody>
                  <a:tcPr/>
                </a:tc>
              </a:tr>
              <a:tr h="61101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FAMS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Functional assessment of MS</a:t>
                      </a:r>
                      <a:endParaRPr lang="en-GB" dirty="0"/>
                    </a:p>
                  </a:txBody>
                  <a:tcPr/>
                </a:tc>
              </a:tr>
              <a:tr h="61101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ICIQ-LUTSqol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Impact on </a:t>
                      </a:r>
                      <a:r>
                        <a:rPr lang="en-GB" dirty="0" err="1" smtClean="0"/>
                        <a:t>QoL</a:t>
                      </a:r>
                      <a:r>
                        <a:rPr lang="en-GB" baseline="0" dirty="0" smtClean="0"/>
                        <a:t> from UI</a:t>
                      </a:r>
                      <a:endParaRPr lang="en-GB" dirty="0"/>
                    </a:p>
                  </a:txBody>
                  <a:tcPr/>
                </a:tc>
              </a:tr>
              <a:tr h="61101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ICIQ-F/</a:t>
                      </a:r>
                      <a:r>
                        <a:rPr lang="en-GB" dirty="0" err="1" smtClean="0"/>
                        <a:t>MLUTSsex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Gender-specific</a:t>
                      </a:r>
                      <a:r>
                        <a:rPr lang="en-GB" baseline="0" dirty="0" smtClean="0"/>
                        <a:t> sexual matters</a:t>
                      </a:r>
                      <a:endParaRPr lang="en-GB" dirty="0"/>
                    </a:p>
                  </a:txBody>
                  <a:tcPr/>
                </a:tc>
              </a:tr>
              <a:tr h="61101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EQ-5D-3L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Generic profile</a:t>
                      </a:r>
                      <a:r>
                        <a:rPr lang="en-GB" baseline="0" dirty="0" smtClean="0"/>
                        <a:t> of health status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44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IMPAQTS sample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Recruitment</a:t>
            </a:r>
          </a:p>
          <a:p>
            <a:r>
              <a:rPr lang="en-GB" dirty="0" smtClean="0"/>
              <a:t>N=200 (153 females, 47 males)</a:t>
            </a:r>
          </a:p>
          <a:p>
            <a:r>
              <a:rPr lang="en-GB" dirty="0" smtClean="0"/>
              <a:t>Mean age 57 years (19-82 years)</a:t>
            </a:r>
          </a:p>
          <a:p>
            <a:r>
              <a:rPr lang="en-GB" dirty="0" smtClean="0"/>
              <a:t>Completion rates: 87% +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Health Status scores</a:t>
            </a:r>
          </a:p>
          <a:p>
            <a:r>
              <a:rPr lang="en-GB" dirty="0" smtClean="0"/>
              <a:t>EQ-5D-3L: Mean 51.4, SD 20.3, range 8-95</a:t>
            </a:r>
          </a:p>
          <a:p>
            <a:r>
              <a:rPr lang="en-GB" dirty="0" smtClean="0"/>
              <a:t>FAMS: Mean 86.0, SD 29.5, range 25-165</a:t>
            </a:r>
          </a:p>
          <a:p>
            <a:pPr lvl="1"/>
            <a:endParaRPr lang="en-GB" dirty="0" smtClean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783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7504" y="4077072"/>
            <a:ext cx="2199703" cy="194667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9" name="Picture 18" descr="C:\Users\nbf0262\AppData\Local\Microsoft\Windows\Temporary Internet Files\Content.IE5\77TPQ47Q\large-Stick-figure-male-2-166.6-11608[1].gif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142178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 descr="C:\Users\nbf0262\AppData\Local\Microsoft\Windows\Temporary Internet Files\Content.IE5\77TPQ47Q\large-Stick-figure-male-2-166.6-11608[1].gif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568" y="5155701"/>
            <a:ext cx="357505" cy="71564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Incontinence symptoms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2404864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Any urinary incontinence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2692896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Any anal incontinence</a:t>
            </a:r>
            <a:endParaRPr lang="en-GB" dirty="0"/>
          </a:p>
        </p:txBody>
      </p:sp>
      <p:sp>
        <p:nvSpPr>
          <p:cNvPr id="20" name="Content Placeholder 3"/>
          <p:cNvSpPr txBox="1">
            <a:spLocks/>
          </p:cNvSpPr>
          <p:nvPr/>
        </p:nvSpPr>
        <p:spPr>
          <a:xfrm>
            <a:off x="1770949" y="4005064"/>
            <a:ext cx="5847677" cy="2320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dirty="0" smtClean="0"/>
              <a:t>Any Faecal incontinence 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GB" dirty="0" smtClean="0"/>
              <a:t>(flatus incontinence excluded)</a:t>
            </a:r>
            <a:endParaRPr lang="en-GB" dirty="0"/>
          </a:p>
        </p:txBody>
      </p:sp>
      <p:pic>
        <p:nvPicPr>
          <p:cNvPr id="35" name="Picture 34" descr="C:\Users\nbf0262\AppData\Local\Microsoft\Windows\Temporary Internet Files\Content.IE5\6OPNKI05\large-Stick-figure-male-2-66.6-11608[1].gif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293" y="2222424"/>
            <a:ext cx="393256" cy="5632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Picture 35" descr="C:\Users\nbf0262\AppData\Local\Microsoft\Windows\Temporary Internet Files\Content.IE5\77TPQ47Q\large-Stick-figure-male-2-166.6-11608[1].gif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8456" y="2294578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Picture 36" descr="C:\Users\nbf0262\AppData\Local\Microsoft\Windows\Temporary Internet Files\Content.IE5\77TPQ47Q\large-Stick-figure-male-2-166.6-11608[1].gif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0856" y="2446978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Picture 37" descr="C:\Users\nbf0262\AppData\Local\Microsoft\Windows\Temporary Internet Files\Content.IE5\77TPQ47Q\large-Stick-figure-male-2-166.6-11608[1].gif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256" y="2599378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Picture 38" descr="C:\Users\nbf0262\AppData\Local\Microsoft\Windows\Temporary Internet Files\Content.IE5\77TPQ47Q\large-Stick-figure-male-2-166.6-11608[1].gif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5656" y="2751778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Picture 43" descr="C:\Users\nbf0262\AppData\Local\Microsoft\Windows\Temporary Internet Files\Content.IE5\77TPQ47Q\large-Stick-figure-male-2-166.6-11608[1].gif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968" y="5308101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Picture 44" descr="C:\Users\nbf0262\AppData\Local\Microsoft\Windows\Temporary Internet Files\Content.IE5\77TPQ47Q\large-Stick-figure-male-2-166.6-11608[1].gif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368" y="5460501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Picture 45" descr="C:\Users\nbf0262\AppData\Local\Microsoft\Windows\Temporary Internet Files\Content.IE5\77TPQ47Q\large-Stick-figure-male-2-166.6-11608[1].gif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768" y="5612901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Picture 46" descr="C:\Users\nbf0262\AppData\Local\Microsoft\Windows\Temporary Internet Files\Content.IE5\77TPQ47Q\large-Stick-figure-male-2-166.6-11608[1].gif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1044" y="5008091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Picture 41" descr="C:\Users\nbf0262\AppData\Local\Microsoft\Windows\Temporary Internet Files\Content.IE5\77TPQ47Q\large-Stick-figure-male-2-166.6-11608[1].gif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597" y="2188533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Picture 42" descr="C:\Users\nbf0262\AppData\Local\Microsoft\Windows\Temporary Internet Files\Content.IE5\77TPQ47Q\large-Stick-figure-male-2-166.6-11608[1].gif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997" y="2340933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Picture 52" descr="C:\Users\nbf0262\AppData\Local\Microsoft\Windows\Temporary Internet Files\Content.IE5\77TPQ47Q\large-Stick-figure-male-2-166.6-11608[1].gif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397" y="2493333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Picture 53" descr="C:\Users\nbf0262\AppData\Local\Microsoft\Windows\Temporary Internet Files\Content.IE5\77TPQ47Q\large-Stick-figure-male-2-166.6-11608[1].gif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797" y="2645733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Picture 54" descr="C:\Users\nbf0262\AppData\Local\Microsoft\Windows\Temporary Internet Files\Content.IE5\77TPQ47Q\large-Stick-figure-male-2-166.6-11608[1].gif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197" y="2798133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Picture 55" descr="C:\Users\nbf0262\AppData\Local\Microsoft\Windows\Temporary Internet Files\Content.IE5\77TPQ47Q\large-Stick-figure-male-2-166.6-11608[1].gif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702" y="2188533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Picture 56" descr="C:\Users\nbf0262\AppData\Local\Microsoft\Windows\Temporary Internet Files\Content.IE5\77TPQ47Q\large-Stick-figure-male-2-166.6-11608[1].gif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2102" y="2340933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Picture 57" descr="C:\Users\nbf0262\AppData\Local\Microsoft\Windows\Temporary Internet Files\Content.IE5\77TPQ47Q\large-Stick-figure-male-2-166.6-11608[1].gif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502" y="2493333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Picture 58" descr="C:\Users\nbf0262\AppData\Local\Microsoft\Windows\Temporary Internet Files\Content.IE5\77TPQ47Q\large-Stick-figure-male-2-166.6-11608[1].gif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6902" y="2645733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Picture 59" descr="C:\Users\nbf0262\AppData\Local\Microsoft\Windows\Temporary Internet Files\Content.IE5\77TPQ47Q\large-Stick-figure-male-2-166.6-11608[1].gif"/>
          <p:cNvPicPr/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2432" y="3109595"/>
            <a:ext cx="357505" cy="25177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Picture 60" descr="C:\Users\nbf0262\AppData\Local\Microsoft\Windows\Temporary Internet Files\Content.IE5\77TPQ47Q\large-Stick-figure-male-2-166.6-11608[1].gif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7517" y="2127837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Picture 61" descr="C:\Users\nbf0262\AppData\Local\Microsoft\Windows\Temporary Internet Files\Content.IE5\77TPQ47Q\large-Stick-figure-male-2-166.6-11608[1].gif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917" y="2280237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Picture 62" descr="C:\Users\nbf0262\AppData\Local\Microsoft\Windows\Temporary Internet Files\Content.IE5\77TPQ47Q\large-Stick-figure-male-2-166.6-11608[1].gif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2317" y="2432637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Picture 63" descr="C:\Users\nbf0262\AppData\Local\Microsoft\Windows\Temporary Internet Files\Content.IE5\77TPQ47Q\large-Stick-figure-male-2-166.6-11608[1].gif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4717" y="2585037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Picture 64" descr="C:\Users\nbf0262\AppData\Local\Microsoft\Windows\Temporary Internet Files\Content.IE5\77TPQ47Q\large-Stick-figure-male-2-166.6-11608[1].gif"/>
          <p:cNvPicPr/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812" y="2765628"/>
            <a:ext cx="357505" cy="5489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7865" y="2502393"/>
            <a:ext cx="390525" cy="260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66" descr="C:\Users\nbf0262\AppData\Local\Microsoft\Windows\Temporary Internet Files\Content.IE5\77TPQ47Q\large-Stick-figure-male-2-166.6-11608[1].gif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8339" y="4973127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Picture 67" descr="C:\Users\nbf0262\AppData\Local\Microsoft\Windows\Temporary Internet Files\Content.IE5\77TPQ47Q\large-Stick-figure-male-2-166.6-11608[1].gif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739" y="5125527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Picture 68" descr="C:\Users\nbf0262\AppData\Local\Microsoft\Windows\Temporary Internet Files\Content.IE5\77TPQ47Q\large-Stick-figure-male-2-166.6-11608[1].gif"/>
          <p:cNvPicPr/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109" y="5585186"/>
            <a:ext cx="357505" cy="269836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3193" y="5008091"/>
            <a:ext cx="3905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5593" y="5160491"/>
            <a:ext cx="3905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543" y="5674912"/>
            <a:ext cx="390525" cy="190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" name="Picture 72" descr="C:\Users\nbf0262\AppData\Local\Microsoft\Windows\Temporary Internet Files\Content.IE5\77TPQ47Q\large-Stick-figure-male-2-166.6-11608[1].gif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06" y="4292446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06" y="5179263"/>
            <a:ext cx="3905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89784" y="4361760"/>
            <a:ext cx="1107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Symptom </a:t>
            </a:r>
          </a:p>
          <a:p>
            <a:r>
              <a:rPr lang="en-GB" dirty="0" smtClean="0"/>
              <a:t>reported</a:t>
            </a:r>
            <a:endParaRPr lang="en-GB" dirty="0"/>
          </a:p>
        </p:txBody>
      </p:sp>
      <p:sp>
        <p:nvSpPr>
          <p:cNvPr id="75" name="TextBox 74"/>
          <p:cNvSpPr txBox="1"/>
          <p:nvPr/>
        </p:nvSpPr>
        <p:spPr>
          <a:xfrm>
            <a:off x="730922" y="5224359"/>
            <a:ext cx="16759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Symptom not </a:t>
            </a:r>
          </a:p>
          <a:p>
            <a:r>
              <a:rPr lang="en-GB" dirty="0" smtClean="0"/>
              <a:t>reported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778301" y="3235484"/>
            <a:ext cx="1141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92%</a:t>
            </a:r>
            <a:endParaRPr lang="en-GB" sz="3200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6043161" y="3235484"/>
            <a:ext cx="1141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97%</a:t>
            </a:r>
            <a:endParaRPr lang="en-GB" sz="3200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3851287" y="5855022"/>
            <a:ext cx="1141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79%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383877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C:\Users\nbf0262\AppData\Local\Microsoft\Windows\Temporary Internet Files\Content.IE5\77TPQ47Q\large-Stick-figure-male-2-166.6-11608[1].gif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4" y="4316661"/>
            <a:ext cx="357505" cy="58402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Isolated Incontinence symptoms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2404864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Urinary incontinence only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57367" y="3729750"/>
            <a:ext cx="4038600" cy="2692896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Anal incontinence only</a:t>
            </a:r>
            <a:endParaRPr lang="en-GB" dirty="0"/>
          </a:p>
        </p:txBody>
      </p:sp>
      <p:pic>
        <p:nvPicPr>
          <p:cNvPr id="42" name="Picture 41" descr="C:\Users\nbf0262\AppData\Local\Microsoft\Windows\Temporary Internet Files\Content.IE5\77TPQ47Q\large-Stick-figure-male-2-166.6-11608[1].gif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597" y="2188534"/>
            <a:ext cx="357505" cy="244104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140431"/>
            <a:ext cx="3905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096" y="2292831"/>
            <a:ext cx="3905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0496" y="2445231"/>
            <a:ext cx="3905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896" y="2597631"/>
            <a:ext cx="3905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296" y="2750031"/>
            <a:ext cx="3905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533" y="2117321"/>
            <a:ext cx="3905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6933" y="2269721"/>
            <a:ext cx="3905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333" y="2422121"/>
            <a:ext cx="3905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733" y="2574521"/>
            <a:ext cx="3905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5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393" y="2726204"/>
            <a:ext cx="390525" cy="58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5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1572" y="5223149"/>
            <a:ext cx="390525" cy="177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6" name="Rectangle 85"/>
          <p:cNvSpPr/>
          <p:nvPr/>
        </p:nvSpPr>
        <p:spPr>
          <a:xfrm>
            <a:off x="107504" y="4077072"/>
            <a:ext cx="2199703" cy="194667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7" name="Picture 86" descr="C:\Users\nbf0262\AppData\Local\Microsoft\Windows\Temporary Internet Files\Content.IE5\77TPQ47Q\large-Stick-figure-male-2-166.6-11608[1].gif"/>
          <p:cNvPicPr/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06" y="4292446"/>
            <a:ext cx="357505" cy="71564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TextBox 88"/>
          <p:cNvSpPr txBox="1"/>
          <p:nvPr/>
        </p:nvSpPr>
        <p:spPr>
          <a:xfrm>
            <a:off x="689784" y="4361760"/>
            <a:ext cx="1107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Symptom </a:t>
            </a:r>
          </a:p>
          <a:p>
            <a:r>
              <a:rPr lang="en-GB" dirty="0" smtClean="0"/>
              <a:t>reported</a:t>
            </a:r>
            <a:endParaRPr lang="en-GB" dirty="0"/>
          </a:p>
        </p:txBody>
      </p:sp>
      <p:pic>
        <p:nvPicPr>
          <p:cNvPr id="9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06" y="5179263"/>
            <a:ext cx="3905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1" name="TextBox 90"/>
          <p:cNvSpPr txBox="1"/>
          <p:nvPr/>
        </p:nvSpPr>
        <p:spPr>
          <a:xfrm>
            <a:off x="730922" y="5224359"/>
            <a:ext cx="16759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Symptom not </a:t>
            </a:r>
          </a:p>
          <a:p>
            <a:r>
              <a:rPr lang="en-GB" dirty="0" smtClean="0"/>
              <a:t>reported</a:t>
            </a:r>
            <a:endParaRPr lang="en-GB" dirty="0"/>
          </a:p>
        </p:txBody>
      </p:sp>
      <p:pic>
        <p:nvPicPr>
          <p:cNvPr id="9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159" y="4233531"/>
            <a:ext cx="3905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938" y="4233531"/>
            <a:ext cx="3905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0559" y="4385931"/>
            <a:ext cx="3905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1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959" y="4538331"/>
            <a:ext cx="3905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5359" y="4690731"/>
            <a:ext cx="3905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7759" y="4843131"/>
            <a:ext cx="3905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338" y="4385931"/>
            <a:ext cx="3905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738" y="4538331"/>
            <a:ext cx="3905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1138" y="4690731"/>
            <a:ext cx="3905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7" name="TextBox 106"/>
          <p:cNvSpPr txBox="1"/>
          <p:nvPr/>
        </p:nvSpPr>
        <p:spPr>
          <a:xfrm>
            <a:off x="590529" y="2567180"/>
            <a:ext cx="1141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3</a:t>
            </a:r>
            <a:r>
              <a:rPr lang="en-GB" sz="3200" b="1" dirty="0" smtClean="0"/>
              <a:t>%</a:t>
            </a:r>
            <a:endParaRPr lang="en-GB" sz="3200" b="1" dirty="0"/>
          </a:p>
        </p:txBody>
      </p:sp>
      <p:sp>
        <p:nvSpPr>
          <p:cNvPr id="108" name="TextBox 107"/>
          <p:cNvSpPr txBox="1"/>
          <p:nvPr/>
        </p:nvSpPr>
        <p:spPr>
          <a:xfrm>
            <a:off x="4683986" y="5019390"/>
            <a:ext cx="1141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8%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278009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Combined Incontinence symptoms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618854" cy="2404864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Urinary and anal incontinence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7944" y="3286594"/>
            <a:ext cx="4824535" cy="3136052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Urinary and faecal incontinence (flatus incontinence excluded) </a:t>
            </a:r>
            <a:endParaRPr lang="en-GB" dirty="0"/>
          </a:p>
        </p:txBody>
      </p:sp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087" y="2085197"/>
            <a:ext cx="3905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6" name="Rectangle 85"/>
          <p:cNvSpPr/>
          <p:nvPr/>
        </p:nvSpPr>
        <p:spPr>
          <a:xfrm>
            <a:off x="107504" y="4077072"/>
            <a:ext cx="2199703" cy="194667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7" name="Picture 86" descr="C:\Users\nbf0262\AppData\Local\Microsoft\Windows\Temporary Internet Files\Content.IE5\77TPQ47Q\large-Stick-figure-male-2-166.6-11608[1].gif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06" y="4292446"/>
            <a:ext cx="357505" cy="71564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TextBox 88"/>
          <p:cNvSpPr txBox="1"/>
          <p:nvPr/>
        </p:nvSpPr>
        <p:spPr>
          <a:xfrm>
            <a:off x="689784" y="4361760"/>
            <a:ext cx="1107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Symptom </a:t>
            </a:r>
          </a:p>
          <a:p>
            <a:r>
              <a:rPr lang="en-GB" dirty="0" smtClean="0"/>
              <a:t>reported</a:t>
            </a:r>
            <a:endParaRPr lang="en-GB" dirty="0"/>
          </a:p>
        </p:txBody>
      </p:sp>
      <p:pic>
        <p:nvPicPr>
          <p:cNvPr id="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06" y="5179263"/>
            <a:ext cx="3905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1" name="TextBox 90"/>
          <p:cNvSpPr txBox="1"/>
          <p:nvPr/>
        </p:nvSpPr>
        <p:spPr>
          <a:xfrm>
            <a:off x="730922" y="5224359"/>
            <a:ext cx="16759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Symptom not </a:t>
            </a:r>
          </a:p>
          <a:p>
            <a:r>
              <a:rPr lang="en-GB" dirty="0" smtClean="0"/>
              <a:t>reported</a:t>
            </a:r>
            <a:endParaRPr lang="en-GB" dirty="0"/>
          </a:p>
        </p:txBody>
      </p:sp>
      <p:pic>
        <p:nvPicPr>
          <p:cNvPr id="9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938" y="4233531"/>
            <a:ext cx="3905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338" y="4385931"/>
            <a:ext cx="3905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738" y="4538331"/>
            <a:ext cx="3905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1253" y="4800263"/>
            <a:ext cx="390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31" descr="C:\Users\nbf0262\AppData\Local\Microsoft\Windows\Temporary Internet Files\Content.IE5\77TPQ47Q\large-Stick-figure-male-2-166.6-11608[1].gif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602" y="2113749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Picture 32" descr="C:\Users\nbf0262\AppData\Local\Microsoft\Windows\Temporary Internet Files\Content.IE5\77TPQ47Q\large-Stick-figure-male-2-166.6-11608[1].gif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002" y="2266149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Picture 33" descr="C:\Users\nbf0262\AppData\Local\Microsoft\Windows\Temporary Internet Files\Content.IE5\77TPQ47Q\large-Stick-figure-male-2-166.6-11608[1].gif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402" y="2418549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Picture 34" descr="C:\Users\nbf0262\AppData\Local\Microsoft\Windows\Temporary Internet Files\Content.IE5\77TPQ47Q\large-Stick-figure-male-2-166.6-11608[1].gif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802" y="2570949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Picture 35" descr="C:\Users\nbf0262\AppData\Local\Microsoft\Windows\Temporary Internet Files\Content.IE5\77TPQ47Q\large-Stick-figure-male-2-166.6-11608[1].gif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202" y="2723349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Picture 36" descr="C:\Users\nbf0262\AppData\Local\Microsoft\Windows\Temporary Internet Files\Content.IE5\77TPQ47Q\large-Stick-figure-male-2-166.6-11608[1].gif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832" y="2113749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Picture 38" descr="C:\Users\nbf0262\AppData\Local\Microsoft\Windows\Temporary Internet Files\Content.IE5\77TPQ47Q\large-Stick-figure-male-2-166.6-11608[1].gif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32" y="2266149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Picture 42" descr="C:\Users\nbf0262\AppData\Local\Microsoft\Windows\Temporary Internet Files\Content.IE5\77TPQ47Q\large-Stick-figure-male-2-166.6-11608[1].gif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632" y="2418549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Picture 43" descr="C:\Users\nbf0262\AppData\Local\Microsoft\Windows\Temporary Internet Files\Content.IE5\77TPQ47Q\large-Stick-figure-male-2-166.6-11608[1].gif"/>
          <p:cNvPicPr/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582" y="2981789"/>
            <a:ext cx="357505" cy="15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487" y="2266149"/>
            <a:ext cx="390525" cy="690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45" descr="C:\Users\nbf0262\AppData\Local\Microsoft\Windows\Temporary Internet Files\Content.IE5\77TPQ47Q\large-Stick-figure-male-2-166.6-11608[1].gif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237023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Picture 46" descr="C:\Users\nbf0262\AppData\Local\Microsoft\Windows\Temporary Internet Files\Content.IE5\77TPQ47Q\large-Stick-figure-male-2-166.6-11608[1].gif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424" y="4389423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Picture 52" descr="C:\Users\nbf0262\AppData\Local\Microsoft\Windows\Temporary Internet Files\Content.IE5\77TPQ47Q\large-Stick-figure-male-2-166.6-11608[1].gif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824" y="4541823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Picture 53" descr="C:\Users\nbf0262\AppData\Local\Microsoft\Windows\Temporary Internet Files\Content.IE5\77TPQ47Q\large-Stick-figure-male-2-166.6-11608[1].gif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224" y="4694223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Picture 54" descr="C:\Users\nbf0262\AppData\Local\Microsoft\Windows\Temporary Internet Files\Content.IE5\77TPQ47Q\large-Stick-figure-male-2-166.6-11608[1].gif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624" y="4846623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Picture 55" descr="C:\Users\nbf0262\AppData\Local\Microsoft\Windows\Temporary Internet Files\Content.IE5\77TPQ47Q\large-Stick-figure-male-2-166.6-11608[1].gif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603" y="4237023"/>
            <a:ext cx="357505" cy="7156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Picture 56" descr="C:\Users\nbf0262\AppData\Local\Microsoft\Windows\Temporary Internet Files\Content.IE5\77TPQ47Q\large-Stick-figure-male-2-166.6-11608[1].gif"/>
          <p:cNvPicPr/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82000" contrast="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0118" y="4708073"/>
            <a:ext cx="357505" cy="25844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TextBox 57"/>
          <p:cNvSpPr txBox="1"/>
          <p:nvPr/>
        </p:nvSpPr>
        <p:spPr>
          <a:xfrm>
            <a:off x="1848878" y="3099403"/>
            <a:ext cx="1141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81%</a:t>
            </a:r>
            <a:endParaRPr lang="en-GB" sz="32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5596221" y="5123359"/>
            <a:ext cx="1141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64%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83361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CS_2016_Disclosure_Template">
  <a:themeElements>
    <a:clrScheme name="ICS">
      <a:dk1>
        <a:srgbClr val="03558C"/>
      </a:dk1>
      <a:lt1>
        <a:sysClr val="window" lastClr="FFFFFF"/>
      </a:lt1>
      <a:dk2>
        <a:srgbClr val="03558C"/>
      </a:dk2>
      <a:lt2>
        <a:srgbClr val="FFFFFF"/>
      </a:lt2>
      <a:accent1>
        <a:srgbClr val="057CBC"/>
      </a:accent1>
      <a:accent2>
        <a:srgbClr val="FF7F0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7CBC"/>
      </a:hlink>
      <a:folHlink>
        <a:srgbClr val="057CBC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CS_2016_DisclosureTemplate.potx" id="{AEBCB6E5-1508-46CF-867A-1C9B8C24EA64}" vid="{112E486A-33ED-4C96-9CBE-DB1F0E27C6E9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1590</TotalTime>
  <Words>879</Words>
  <Application>Microsoft Office PowerPoint</Application>
  <PresentationFormat>On-screen Show (4:3)</PresentationFormat>
  <Paragraphs>182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Office Theme</vt:lpstr>
      <vt:lpstr>Custom Design</vt:lpstr>
      <vt:lpstr>ICS_2016_Disclosure_Template</vt:lpstr>
      <vt:lpstr>Dr. Nikki Cotterill</vt:lpstr>
      <vt:lpstr>Cross-sectional prevalence study of urinary and/or anal incontinence and its impact on quality of life in a cohort of individuals with Progressive  Multiple Sclerosis </vt:lpstr>
      <vt:lpstr>IMPAQTS study</vt:lpstr>
      <vt:lpstr>IMPAQTS recruitment</vt:lpstr>
      <vt:lpstr>IMPAQTS questionnaires</vt:lpstr>
      <vt:lpstr>IMPAQTS sample</vt:lpstr>
      <vt:lpstr>Incontinence symptoms</vt:lpstr>
      <vt:lpstr>Isolated Incontinence symptoms</vt:lpstr>
      <vt:lpstr>Combined Incontinence symptoms</vt:lpstr>
      <vt:lpstr>Incontinence frequency</vt:lpstr>
      <vt:lpstr>Incontinence and gender</vt:lpstr>
      <vt:lpstr>Incontinence severity</vt:lpstr>
      <vt:lpstr>Impact of UI</vt:lpstr>
      <vt:lpstr>Impact of AI</vt:lpstr>
      <vt:lpstr>Effect on sexual activities</vt:lpstr>
      <vt:lpstr>Interpretation of results</vt:lpstr>
      <vt:lpstr>Conclusions</vt:lpstr>
      <vt:lpstr>Thank You </vt:lpstr>
    </vt:vector>
  </TitlesOfParts>
  <Company>NBT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Recruitment experiences in the MASTER trial: a qualitative perspective</dc:title>
  <dc:creator>Nikki Cotterill</dc:creator>
  <cp:lastModifiedBy>Nikki Cotterill</cp:lastModifiedBy>
  <cp:revision>68</cp:revision>
  <cp:lastPrinted>2016-09-06T10:03:40Z</cp:lastPrinted>
  <dcterms:created xsi:type="dcterms:W3CDTF">2016-03-23T10:35:27Z</dcterms:created>
  <dcterms:modified xsi:type="dcterms:W3CDTF">2016-09-08T10:26:55Z</dcterms:modified>
</cp:coreProperties>
</file>