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</p:sldMasterIdLst>
  <p:notesMasterIdLst>
    <p:notesMasterId r:id="rId25"/>
  </p:notesMasterIdLst>
  <p:handoutMasterIdLst>
    <p:handoutMasterId r:id="rId26"/>
  </p:handoutMasterIdLst>
  <p:sldIdLst>
    <p:sldId id="256" r:id="rId6"/>
    <p:sldId id="286" r:id="rId7"/>
    <p:sldId id="289" r:id="rId8"/>
    <p:sldId id="288" r:id="rId9"/>
    <p:sldId id="290" r:id="rId10"/>
    <p:sldId id="281" r:id="rId11"/>
    <p:sldId id="283" r:id="rId12"/>
    <p:sldId id="284" r:id="rId13"/>
    <p:sldId id="291" r:id="rId14"/>
    <p:sldId id="270" r:id="rId15"/>
    <p:sldId id="271" r:id="rId16"/>
    <p:sldId id="273" r:id="rId17"/>
    <p:sldId id="272" r:id="rId18"/>
    <p:sldId id="277" r:id="rId19"/>
    <p:sldId id="278" r:id="rId20"/>
    <p:sldId id="279" r:id="rId21"/>
    <p:sldId id="280" r:id="rId22"/>
    <p:sldId id="260" r:id="rId23"/>
    <p:sldId id="287" r:id="rId24"/>
  </p:sldIdLst>
  <p:sldSz cx="9144000" cy="5143500" type="screen16x9"/>
  <p:notesSz cx="6669088" cy="9872663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054"/>
    <a:srgbClr val="7FBF73"/>
    <a:srgbClr val="1A9DAC"/>
    <a:srgbClr val="6DA463"/>
    <a:srgbClr val="958CB2"/>
    <a:srgbClr val="D6A700"/>
    <a:srgbClr val="A65C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74"/>
  </p:normalViewPr>
  <p:slideViewPr>
    <p:cSldViewPr showGuides="1">
      <p:cViewPr varScale="1">
        <p:scale>
          <a:sx n="117" d="100"/>
          <a:sy n="117" d="100"/>
        </p:scale>
        <p:origin x="12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6E8BA-537D-4D0A-A401-6024191091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8E994CC-62C9-41F2-98DA-BEE4A78D303B}">
      <dgm:prSet phldrT="[Text]"/>
      <dgm:spPr>
        <a:solidFill>
          <a:srgbClr val="7FBF73"/>
        </a:solidFill>
        <a:ln>
          <a:solidFill>
            <a:srgbClr val="7FBF73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Awareness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7B0A3C-D5B0-47F5-A18F-FC5D459B94A4}" type="parTrans" cxnId="{441974EE-DAC1-42CF-ADFE-81E5E1741DAB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F1D613-BC14-4860-9B67-CBB8D780A675}" type="sibTrans" cxnId="{441974EE-DAC1-42CF-ADFE-81E5E1741DAB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9209B9-DB94-4CCA-A8DE-73C274CDA44C}">
      <dgm:prSet phldrT="[Text]"/>
      <dgm:spPr>
        <a:solidFill>
          <a:srgbClr val="1A9DAC"/>
        </a:solidFill>
        <a:ln>
          <a:solidFill>
            <a:srgbClr val="1A9DAC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Communication</a:t>
          </a:r>
        </a:p>
      </dgm:t>
    </dgm:pt>
    <dgm:pt modelId="{04EEB070-B8A8-4A21-A1A7-236372B1AD38}" type="parTrans" cxnId="{A12777F0-4262-412D-B45F-A00F74B97C40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86F8DF-A392-4280-9A62-087F313E21A0}" type="sibTrans" cxnId="{A12777F0-4262-412D-B45F-A00F74B97C40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2890C1-C711-47C4-AB1C-17109100EB0D}">
      <dgm:prSet phldrT="[Text]"/>
      <dgm:spPr>
        <a:solidFill>
          <a:srgbClr val="958CB2"/>
        </a:solidFill>
        <a:ln>
          <a:solidFill>
            <a:srgbClr val="958CB2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Interaction</a:t>
          </a:r>
        </a:p>
      </dgm:t>
    </dgm:pt>
    <dgm:pt modelId="{6EC2749B-FCF7-4080-B8AC-6A06D9957558}" type="parTrans" cxnId="{D11CEF68-47A1-4AB0-ABA6-8D7C765A09F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2D00B4-FFA9-4FC0-9A0E-65219D73372A}" type="sibTrans" cxnId="{D11CEF68-47A1-4AB0-ABA6-8D7C765A09F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ED9542-FB06-411F-979F-4221B6C3460B}">
      <dgm:prSet phldrT="[Text]"/>
      <dgm:spPr>
        <a:solidFill>
          <a:srgbClr val="CC7054"/>
        </a:solidFill>
        <a:ln>
          <a:solidFill>
            <a:srgbClr val="CC7054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Management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6C42FE-2B7A-4B1B-8A5D-B94D7CFED44D}" type="parTrans" cxnId="{C5DE6826-E5CA-40D5-8510-075650BF8E14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25DFD6-1580-405D-A496-5F34F2F4B0CD}" type="sibTrans" cxnId="{C5DE6826-E5CA-40D5-8510-075650BF8E14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B6FC65-E51B-443F-ABE4-5A7D0F04ACA4}">
      <dgm:prSet phldrT="[Text]"/>
      <dgm:spPr>
        <a:solidFill>
          <a:srgbClr val="7FBF73"/>
        </a:solidFill>
        <a:ln>
          <a:solidFill>
            <a:srgbClr val="7FBF73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Research activity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2FFB7F-FBDF-4F0D-B02A-DBCE9F6F4AB0}" type="parTrans" cxnId="{9B165666-BF80-4E21-9C05-6A32B35E99C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155E30-0C87-4AEC-8C08-B6DD60C7E57D}" type="sibTrans" cxnId="{9B165666-BF80-4E21-9C05-6A32B35E99C3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B3E7D7-6EEC-4BB5-8848-4449A5C52B54}">
      <dgm:prSet phldrT="[Text]"/>
      <dgm:spPr>
        <a:solidFill>
          <a:srgbClr val="1A9DAC"/>
        </a:solidFill>
        <a:ln>
          <a:solidFill>
            <a:srgbClr val="1A9DAC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Stakeholders</a:t>
          </a:r>
        </a:p>
      </dgm:t>
    </dgm:pt>
    <dgm:pt modelId="{08386EDA-AE74-4F26-83E7-20107EA1D533}" type="parTrans" cxnId="{3FF72F70-C5B5-40EA-90D6-DFA02F91CB92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63DE65-BF03-4FFB-9F59-FBF26DD3E957}" type="sibTrans" cxnId="{3FF72F70-C5B5-40EA-90D6-DFA02F91CB92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A372E6-748A-40A9-80D0-3110B8D7851A}">
      <dgm:prSet phldrT="[Text]"/>
      <dgm:spPr>
        <a:solidFill>
          <a:srgbClr val="1A9DAC"/>
        </a:solidFill>
        <a:ln>
          <a:solidFill>
            <a:srgbClr val="1A9DAC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Science</a:t>
          </a:r>
        </a:p>
      </dgm:t>
    </dgm:pt>
    <dgm:pt modelId="{B6C80CFE-C56E-456D-80FA-51E506CB52D1}" type="parTrans" cxnId="{38E7B6C1-0476-4A2A-B189-1A7289184648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9959A6-71C9-42C3-8F04-CA6EFC9C3D29}" type="sibTrans" cxnId="{38E7B6C1-0476-4A2A-B189-1A7289184648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541703-1CC8-41E9-BD25-EF189E86ADF7}">
      <dgm:prSet/>
      <dgm:spPr>
        <a:solidFill>
          <a:srgbClr val="958CB2"/>
        </a:solidFill>
        <a:ln>
          <a:solidFill>
            <a:srgbClr val="958CB2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Digital cartography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D6BE56-2D86-4D60-996F-7B2973417094}" type="parTrans" cxnId="{EE00BC12-C64A-44DE-87D3-0C037F0329C9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E3E652-05E6-492C-AA0D-2EFABD687479}" type="sibTrans" cxnId="{EE00BC12-C64A-44DE-87D3-0C037F0329C9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F88947-0273-4100-9455-489BF468560B}">
      <dgm:prSet/>
      <dgm:spPr>
        <a:solidFill>
          <a:srgbClr val="958CB2"/>
        </a:solidFill>
        <a:ln>
          <a:solidFill>
            <a:srgbClr val="958CB2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User needs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A783DB-D9A7-45DE-ACAE-669ED9874B04}" type="parTrans" cxnId="{BB12AE27-337B-4687-8DB4-AF9BFCDE3A9C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C5B736-99E2-49F6-944A-3235E1DC7833}" type="sibTrans" cxnId="{BB12AE27-337B-4687-8DB4-AF9BFCDE3A9C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823CBC-12E0-4D7E-AD6F-FEA46A763FAA}">
      <dgm:prSet phldrT="[Text]"/>
      <dgm:spPr>
        <a:solidFill>
          <a:srgbClr val="CC7054"/>
        </a:solidFill>
        <a:ln>
          <a:solidFill>
            <a:srgbClr val="CC7054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Online resources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6E1C69-7802-46ED-A2FA-7BB25CD5204C}" type="parTrans" cxnId="{C629FC42-6CE0-4E35-9E14-1ED5C289623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E12A36-82CB-453B-912F-B5D0F2B7779D}" type="sibTrans" cxnId="{C629FC42-6CE0-4E35-9E14-1ED5C2896236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0B0DA2-3BB7-44CC-A832-E37B60CD0D59}">
      <dgm:prSet phldrT="[Text]"/>
      <dgm:spPr>
        <a:solidFill>
          <a:srgbClr val="CC7054"/>
        </a:solidFill>
        <a:ln>
          <a:solidFill>
            <a:srgbClr val="CC7054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 “budgets”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A5EFAA-60E6-410B-80AD-9572BAC62232}" type="parTrans" cxnId="{7C109671-1CCB-4333-9E26-A1EA6795336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A7753A-61BF-4EC1-A5B4-E66321E762A9}" type="sibTrans" cxnId="{7C109671-1CCB-4333-9E26-A1EA6795336F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4DDD0D-49B8-4CBD-9247-41C821DBE809}">
      <dgm:prSet phldrT="[Text]"/>
      <dgm:spPr>
        <a:solidFill>
          <a:srgbClr val="1A9DAC"/>
        </a:solidFill>
        <a:ln>
          <a:solidFill>
            <a:srgbClr val="1A9DAC"/>
          </a:solidFill>
        </a:ln>
      </dgm:spPr>
      <dgm:t>
        <a:bodyPr/>
        <a:lstStyle/>
        <a:p>
          <a:endParaRPr lang="en-GB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7663C5-3BDD-4D4E-B8FD-541C81AF6978}" type="parTrans" cxnId="{9724254B-8293-4D6F-916D-1C75793407A1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F3C469-F835-4553-996D-AE8DC70BFAA9}" type="sibTrans" cxnId="{9724254B-8293-4D6F-916D-1C75793407A1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BCC2D1-B6E9-4E5B-86DD-8A87E10B82B8}">
      <dgm:prSet phldrT="[Text]"/>
      <dgm:spPr>
        <a:solidFill>
          <a:srgbClr val="CC7054"/>
        </a:solidFill>
        <a:ln>
          <a:solidFill>
            <a:srgbClr val="CC7054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licencing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E1E775-10CA-45AE-9A09-AF04CC0399CD}" type="parTrans" cxnId="{E66716B0-4450-475B-BF30-FEB8AA61DB15}">
      <dgm:prSet/>
      <dgm:spPr/>
      <dgm:t>
        <a:bodyPr/>
        <a:lstStyle/>
        <a:p>
          <a:endParaRPr lang="en-GB"/>
        </a:p>
      </dgm:t>
    </dgm:pt>
    <dgm:pt modelId="{7D04DA7B-A21E-4C56-9333-2B7E97C290FE}" type="sibTrans" cxnId="{E66716B0-4450-475B-BF30-FEB8AA61DB15}">
      <dgm:prSet/>
      <dgm:spPr/>
      <dgm:t>
        <a:bodyPr/>
        <a:lstStyle/>
        <a:p>
          <a:endParaRPr lang="en-GB"/>
        </a:p>
      </dgm:t>
    </dgm:pt>
    <dgm:pt modelId="{40BECDEA-CC3F-4128-BB1A-7531AE25853C}">
      <dgm:prSet phldrT="[Text]"/>
      <dgm:spPr>
        <a:solidFill>
          <a:srgbClr val="7FBF73"/>
        </a:solidFill>
        <a:ln>
          <a:solidFill>
            <a:srgbClr val="7FBF73"/>
          </a:solidFill>
        </a:ln>
      </dgm:spPr>
      <dgm:t>
        <a:bodyPr/>
        <a:lstStyle/>
        <a:p>
          <a:r>
            <a: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Professional development</a:t>
          </a:r>
          <a:endParaRPr lang="en-GB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9423FD-FE76-4D25-AF52-1FD32A1BCED2}" type="parTrans" cxnId="{CDE3AFCC-15F2-422E-A599-A209A8C173AD}">
      <dgm:prSet/>
      <dgm:spPr/>
      <dgm:t>
        <a:bodyPr/>
        <a:lstStyle/>
        <a:p>
          <a:endParaRPr lang="en-GB"/>
        </a:p>
      </dgm:t>
    </dgm:pt>
    <dgm:pt modelId="{4009F167-05D5-4356-9188-D801E9A45531}" type="sibTrans" cxnId="{CDE3AFCC-15F2-422E-A599-A209A8C173AD}">
      <dgm:prSet/>
      <dgm:spPr/>
      <dgm:t>
        <a:bodyPr/>
        <a:lstStyle/>
        <a:p>
          <a:endParaRPr lang="en-GB"/>
        </a:p>
      </dgm:t>
    </dgm:pt>
    <dgm:pt modelId="{3943443F-23E1-476F-AB61-FEC151A8FA3D}" type="pres">
      <dgm:prSet presAssocID="{0166E8BA-537D-4D0A-A401-6024191091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EE1C22-82FC-4C58-AFEB-F0841C86386E}" type="pres">
      <dgm:prSet presAssocID="{E8E994CC-62C9-41F2-98DA-BEE4A78D30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3E2FEA-F79B-4321-A42E-0442DA3DCAEB}" type="pres">
      <dgm:prSet presAssocID="{46F1D613-BC14-4860-9B67-CBB8D780A675}" presName="sibTrans" presStyleCnt="0"/>
      <dgm:spPr/>
    </dgm:pt>
    <dgm:pt modelId="{489D3E11-CBE6-4D6B-8074-15A0207D6E2B}" type="pres">
      <dgm:prSet presAssocID="{9A9209B9-DB94-4CCA-A8DE-73C274CDA4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457214-0FAF-4234-82EF-EC08EDEE3DD3}" type="pres">
      <dgm:prSet presAssocID="{C186F8DF-A392-4280-9A62-087F313E21A0}" presName="sibTrans" presStyleCnt="0"/>
      <dgm:spPr/>
    </dgm:pt>
    <dgm:pt modelId="{765AABEB-F871-45CC-8C3D-63479C5E8DE4}" type="pres">
      <dgm:prSet presAssocID="{F42890C1-C711-47C4-AB1C-17109100EB0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F702B1-FBDD-4C25-9C25-C24D828F4160}" type="pres">
      <dgm:prSet presAssocID="{A92D00B4-FFA9-4FC0-9A0E-65219D73372A}" presName="sibTrans" presStyleCnt="0"/>
      <dgm:spPr/>
    </dgm:pt>
    <dgm:pt modelId="{300634E7-87C4-4A19-8625-54D18F51C1E0}" type="pres">
      <dgm:prSet presAssocID="{45ED9542-FB06-411F-979F-4221B6C346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1CEF68-47A1-4AB0-ABA6-8D7C765A09F6}" srcId="{0166E8BA-537D-4D0A-A401-60241910910A}" destId="{F42890C1-C711-47C4-AB1C-17109100EB0D}" srcOrd="2" destOrd="0" parTransId="{6EC2749B-FCF7-4080-B8AC-6A06D9957558}" sibTransId="{A92D00B4-FFA9-4FC0-9A0E-65219D73372A}"/>
    <dgm:cxn modelId="{C5DE6826-E5CA-40D5-8510-075650BF8E14}" srcId="{0166E8BA-537D-4D0A-A401-60241910910A}" destId="{45ED9542-FB06-411F-979F-4221B6C3460B}" srcOrd="3" destOrd="0" parTransId="{B36C42FE-2B7A-4B1B-8A5D-B94D7CFED44D}" sibTransId="{4B25DFD6-1580-405D-A496-5F34F2F4B0CD}"/>
    <dgm:cxn modelId="{7C109671-1CCB-4333-9E26-A1EA6795336F}" srcId="{45ED9542-FB06-411F-979F-4221B6C3460B}" destId="{710B0DA2-3BB7-44CC-A832-E37B60CD0D59}" srcOrd="2" destOrd="0" parTransId="{42A5EFAA-60E6-410B-80AD-9572BAC62232}" sibTransId="{8DA7753A-61BF-4EC1-A5B4-E66321E762A9}"/>
    <dgm:cxn modelId="{38E7B6C1-0476-4A2A-B189-1A7289184648}" srcId="{9A9209B9-DB94-4CCA-A8DE-73C274CDA44C}" destId="{94A372E6-748A-40A9-80D0-3110B8D7851A}" srcOrd="1" destOrd="0" parTransId="{B6C80CFE-C56E-456D-80FA-51E506CB52D1}" sibTransId="{3D9959A6-71C9-42C3-8F04-CA6EFC9C3D29}"/>
    <dgm:cxn modelId="{A2245320-22A7-433F-9357-BF9BFC8FEE18}" type="presOf" srcId="{94A372E6-748A-40A9-80D0-3110B8D7851A}" destId="{489D3E11-CBE6-4D6B-8074-15A0207D6E2B}" srcOrd="0" destOrd="2" presId="urn:microsoft.com/office/officeart/2005/8/layout/default"/>
    <dgm:cxn modelId="{B28E9C37-1894-43D3-AFC3-509BEB6DA690}" type="presOf" srcId="{45ED9542-FB06-411F-979F-4221B6C3460B}" destId="{300634E7-87C4-4A19-8625-54D18F51C1E0}" srcOrd="0" destOrd="0" presId="urn:microsoft.com/office/officeart/2005/8/layout/default"/>
    <dgm:cxn modelId="{B51355D8-586D-4DB5-A40C-2B2D97C663A7}" type="presOf" srcId="{94541703-1CC8-41E9-BD25-EF189E86ADF7}" destId="{765AABEB-F871-45CC-8C3D-63479C5E8DE4}" srcOrd="0" destOrd="2" presId="urn:microsoft.com/office/officeart/2005/8/layout/default"/>
    <dgm:cxn modelId="{9724254B-8293-4D6F-916D-1C75793407A1}" srcId="{9A9209B9-DB94-4CCA-A8DE-73C274CDA44C}" destId="{A14DDD0D-49B8-4CBD-9247-41C821DBE809}" srcOrd="2" destOrd="0" parTransId="{327663C5-3BDD-4D4E-B8FD-541C81AF6978}" sibTransId="{81F3C469-F835-4553-996D-AE8DC70BFAA9}"/>
    <dgm:cxn modelId="{AD9402A4-C563-4A04-AD0D-EEF803BF09D1}" type="presOf" srcId="{3EB6FC65-E51B-443F-ABE4-5A7D0F04ACA4}" destId="{F2EE1C22-82FC-4C58-AFEB-F0841C86386E}" srcOrd="0" destOrd="1" presId="urn:microsoft.com/office/officeart/2005/8/layout/default"/>
    <dgm:cxn modelId="{EE00BC12-C64A-44DE-87D3-0C037F0329C9}" srcId="{F42890C1-C711-47C4-AB1C-17109100EB0D}" destId="{94541703-1CC8-41E9-BD25-EF189E86ADF7}" srcOrd="1" destOrd="0" parTransId="{FDD6BE56-2D86-4D60-996F-7B2973417094}" sibTransId="{84E3E652-05E6-492C-AA0D-2EFABD687479}"/>
    <dgm:cxn modelId="{79240650-5F5E-4C24-8E52-E539CF0B84E3}" type="presOf" srcId="{62B3E7D7-6EEC-4BB5-8848-4449A5C52B54}" destId="{489D3E11-CBE6-4D6B-8074-15A0207D6E2B}" srcOrd="0" destOrd="1" presId="urn:microsoft.com/office/officeart/2005/8/layout/default"/>
    <dgm:cxn modelId="{4A7603BC-83D4-40D0-A5D0-6C0EA811D74F}" type="presOf" srcId="{A7823CBC-12E0-4D7E-AD6F-FEA46A763FAA}" destId="{300634E7-87C4-4A19-8625-54D18F51C1E0}" srcOrd="0" destOrd="2" presId="urn:microsoft.com/office/officeart/2005/8/layout/default"/>
    <dgm:cxn modelId="{8C7623DD-FB67-49E9-9386-BBCD9B971A0B}" type="presOf" srcId="{9A9209B9-DB94-4CCA-A8DE-73C274CDA44C}" destId="{489D3E11-CBE6-4D6B-8074-15A0207D6E2B}" srcOrd="0" destOrd="0" presId="urn:microsoft.com/office/officeart/2005/8/layout/default"/>
    <dgm:cxn modelId="{07A2365F-4E8B-4554-B2B9-D1FF79FAFC41}" type="presOf" srcId="{E8E994CC-62C9-41F2-98DA-BEE4A78D303B}" destId="{F2EE1C22-82FC-4C58-AFEB-F0841C86386E}" srcOrd="0" destOrd="0" presId="urn:microsoft.com/office/officeart/2005/8/layout/default"/>
    <dgm:cxn modelId="{7F7C46CF-B123-4242-BFC0-764A368EAE9B}" type="presOf" srcId="{40BECDEA-CC3F-4128-BB1A-7531AE25853C}" destId="{F2EE1C22-82FC-4C58-AFEB-F0841C86386E}" srcOrd="0" destOrd="2" presId="urn:microsoft.com/office/officeart/2005/8/layout/default"/>
    <dgm:cxn modelId="{DBE5E94B-5B04-4035-9697-E561943BC1DE}" type="presOf" srcId="{75BCC2D1-B6E9-4E5B-86DD-8A87E10B82B8}" destId="{300634E7-87C4-4A19-8625-54D18F51C1E0}" srcOrd="0" destOrd="1" presId="urn:microsoft.com/office/officeart/2005/8/layout/default"/>
    <dgm:cxn modelId="{1940C3B8-CF48-4677-9581-81B2ACBC3D82}" type="presOf" srcId="{A14DDD0D-49B8-4CBD-9247-41C821DBE809}" destId="{489D3E11-CBE6-4D6B-8074-15A0207D6E2B}" srcOrd="0" destOrd="3" presId="urn:microsoft.com/office/officeart/2005/8/layout/default"/>
    <dgm:cxn modelId="{9B165666-BF80-4E21-9C05-6A32B35E99C3}" srcId="{E8E994CC-62C9-41F2-98DA-BEE4A78D303B}" destId="{3EB6FC65-E51B-443F-ABE4-5A7D0F04ACA4}" srcOrd="0" destOrd="0" parTransId="{D82FFB7F-FBDF-4F0D-B02A-DBCE9F6F4AB0}" sibTransId="{55155E30-0C87-4AEC-8C08-B6DD60C7E57D}"/>
    <dgm:cxn modelId="{CDE3AFCC-15F2-422E-A599-A209A8C173AD}" srcId="{E8E994CC-62C9-41F2-98DA-BEE4A78D303B}" destId="{40BECDEA-CC3F-4128-BB1A-7531AE25853C}" srcOrd="1" destOrd="0" parTransId="{609423FD-FE76-4D25-AF52-1FD32A1BCED2}" sibTransId="{4009F167-05D5-4356-9188-D801E9A45531}"/>
    <dgm:cxn modelId="{AB6E53DB-3907-4DFC-98A1-FDA88770059E}" type="presOf" srcId="{0166E8BA-537D-4D0A-A401-60241910910A}" destId="{3943443F-23E1-476F-AB61-FEC151A8FA3D}" srcOrd="0" destOrd="0" presId="urn:microsoft.com/office/officeart/2005/8/layout/default"/>
    <dgm:cxn modelId="{3FF72F70-C5B5-40EA-90D6-DFA02F91CB92}" srcId="{9A9209B9-DB94-4CCA-A8DE-73C274CDA44C}" destId="{62B3E7D7-6EEC-4BB5-8848-4449A5C52B54}" srcOrd="0" destOrd="0" parTransId="{08386EDA-AE74-4F26-83E7-20107EA1D533}" sibTransId="{4463DE65-BF03-4FFB-9F59-FBF26DD3E957}"/>
    <dgm:cxn modelId="{BB12AE27-337B-4687-8DB4-AF9BFCDE3A9C}" srcId="{F42890C1-C711-47C4-AB1C-17109100EB0D}" destId="{48F88947-0273-4100-9455-489BF468560B}" srcOrd="0" destOrd="0" parTransId="{9FA783DB-D9A7-45DE-ACAE-669ED9874B04}" sibTransId="{61C5B736-99E2-49F6-944A-3235E1DC7833}"/>
    <dgm:cxn modelId="{A12777F0-4262-412D-B45F-A00F74B97C40}" srcId="{0166E8BA-537D-4D0A-A401-60241910910A}" destId="{9A9209B9-DB94-4CCA-A8DE-73C274CDA44C}" srcOrd="1" destOrd="0" parTransId="{04EEB070-B8A8-4A21-A1A7-236372B1AD38}" sibTransId="{C186F8DF-A392-4280-9A62-087F313E21A0}"/>
    <dgm:cxn modelId="{DDABE5F1-279F-46E8-B35E-B08FDA49808E}" type="presOf" srcId="{48F88947-0273-4100-9455-489BF468560B}" destId="{765AABEB-F871-45CC-8C3D-63479C5E8DE4}" srcOrd="0" destOrd="1" presId="urn:microsoft.com/office/officeart/2005/8/layout/default"/>
    <dgm:cxn modelId="{C629FC42-6CE0-4E35-9E14-1ED5C2896236}" srcId="{45ED9542-FB06-411F-979F-4221B6C3460B}" destId="{A7823CBC-12E0-4D7E-AD6F-FEA46A763FAA}" srcOrd="1" destOrd="0" parTransId="{E66E1C69-7802-46ED-A2FA-7BB25CD5204C}" sibTransId="{7EE12A36-82CB-453B-912F-B5D0F2B7779D}"/>
    <dgm:cxn modelId="{441974EE-DAC1-42CF-ADFE-81E5E1741DAB}" srcId="{0166E8BA-537D-4D0A-A401-60241910910A}" destId="{E8E994CC-62C9-41F2-98DA-BEE4A78D303B}" srcOrd="0" destOrd="0" parTransId="{087B0A3C-D5B0-47F5-A18F-FC5D459B94A4}" sibTransId="{46F1D613-BC14-4860-9B67-CBB8D780A675}"/>
    <dgm:cxn modelId="{E66716B0-4450-475B-BF30-FEB8AA61DB15}" srcId="{45ED9542-FB06-411F-979F-4221B6C3460B}" destId="{75BCC2D1-B6E9-4E5B-86DD-8A87E10B82B8}" srcOrd="0" destOrd="0" parTransId="{4BE1E775-10CA-45AE-9A09-AF04CC0399CD}" sibTransId="{7D04DA7B-A21E-4C56-9333-2B7E97C290FE}"/>
    <dgm:cxn modelId="{D5DCF615-224B-49E7-B372-56BD31906B14}" type="presOf" srcId="{F42890C1-C711-47C4-AB1C-17109100EB0D}" destId="{765AABEB-F871-45CC-8C3D-63479C5E8DE4}" srcOrd="0" destOrd="0" presId="urn:microsoft.com/office/officeart/2005/8/layout/default"/>
    <dgm:cxn modelId="{4D905B5B-061E-408D-ADD5-7B17A1FAD49A}" type="presOf" srcId="{710B0DA2-3BB7-44CC-A832-E37B60CD0D59}" destId="{300634E7-87C4-4A19-8625-54D18F51C1E0}" srcOrd="0" destOrd="3" presId="urn:microsoft.com/office/officeart/2005/8/layout/default"/>
    <dgm:cxn modelId="{9AB7CCDA-A423-4360-A58A-6A827C6CC8ED}" type="presParOf" srcId="{3943443F-23E1-476F-AB61-FEC151A8FA3D}" destId="{F2EE1C22-82FC-4C58-AFEB-F0841C86386E}" srcOrd="0" destOrd="0" presId="urn:microsoft.com/office/officeart/2005/8/layout/default"/>
    <dgm:cxn modelId="{9CCF6027-1C90-40CE-87B2-1D8F7F36B69E}" type="presParOf" srcId="{3943443F-23E1-476F-AB61-FEC151A8FA3D}" destId="{B13E2FEA-F79B-4321-A42E-0442DA3DCAEB}" srcOrd="1" destOrd="0" presId="urn:microsoft.com/office/officeart/2005/8/layout/default"/>
    <dgm:cxn modelId="{9FF4A437-904E-483A-98AA-1EFB19186916}" type="presParOf" srcId="{3943443F-23E1-476F-AB61-FEC151A8FA3D}" destId="{489D3E11-CBE6-4D6B-8074-15A0207D6E2B}" srcOrd="2" destOrd="0" presId="urn:microsoft.com/office/officeart/2005/8/layout/default"/>
    <dgm:cxn modelId="{E46D5671-E55D-4CAC-A782-233D39925C8F}" type="presParOf" srcId="{3943443F-23E1-476F-AB61-FEC151A8FA3D}" destId="{FE457214-0FAF-4234-82EF-EC08EDEE3DD3}" srcOrd="3" destOrd="0" presId="urn:microsoft.com/office/officeart/2005/8/layout/default"/>
    <dgm:cxn modelId="{412B56C5-AD25-4722-B4D5-DC47BE5B7E97}" type="presParOf" srcId="{3943443F-23E1-476F-AB61-FEC151A8FA3D}" destId="{765AABEB-F871-45CC-8C3D-63479C5E8DE4}" srcOrd="4" destOrd="0" presId="urn:microsoft.com/office/officeart/2005/8/layout/default"/>
    <dgm:cxn modelId="{22F91C4C-6B7E-4577-8B85-D0448ABB0E5E}" type="presParOf" srcId="{3943443F-23E1-476F-AB61-FEC151A8FA3D}" destId="{97F702B1-FBDD-4C25-9C25-C24D828F4160}" srcOrd="5" destOrd="0" presId="urn:microsoft.com/office/officeart/2005/8/layout/default"/>
    <dgm:cxn modelId="{5F609B76-DC40-4C1D-A533-6FD45ADC1144}" type="presParOf" srcId="{3943443F-23E1-476F-AB61-FEC151A8FA3D}" destId="{300634E7-87C4-4A19-8625-54D18F51C1E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1C22-82FC-4C58-AFEB-F0841C86386E}">
      <dsp:nvSpPr>
        <dsp:cNvPr id="0" name=""/>
        <dsp:cNvSpPr/>
      </dsp:nvSpPr>
      <dsp:spPr>
        <a:xfrm>
          <a:off x="607069" y="1116"/>
          <a:ext cx="2324695" cy="1394817"/>
        </a:xfrm>
        <a:prstGeom prst="rect">
          <a:avLst/>
        </a:prstGeom>
        <a:solidFill>
          <a:srgbClr val="7FBF73"/>
        </a:solidFill>
        <a:ln w="25400" cap="flat" cmpd="sng" algn="ctr">
          <a:solidFill>
            <a:srgbClr val="7FBF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Awareness</a:t>
          </a:r>
          <a:endParaRPr lang="en-GB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Research activity</a:t>
          </a: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Professional development</a:t>
          </a: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7069" y="1116"/>
        <a:ext cx="2324695" cy="1394817"/>
      </dsp:txXfrm>
    </dsp:sp>
    <dsp:sp modelId="{489D3E11-CBE6-4D6B-8074-15A0207D6E2B}">
      <dsp:nvSpPr>
        <dsp:cNvPr id="0" name=""/>
        <dsp:cNvSpPr/>
      </dsp:nvSpPr>
      <dsp:spPr>
        <a:xfrm>
          <a:off x="3164234" y="1116"/>
          <a:ext cx="2324695" cy="1394817"/>
        </a:xfrm>
        <a:prstGeom prst="rect">
          <a:avLst/>
        </a:prstGeom>
        <a:solidFill>
          <a:srgbClr val="1A9DAC"/>
        </a:solidFill>
        <a:ln w="25400" cap="flat" cmpd="sng" algn="ctr">
          <a:solidFill>
            <a:srgbClr val="1A9D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Stakeholders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Science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64234" y="1116"/>
        <a:ext cx="2324695" cy="1394817"/>
      </dsp:txXfrm>
    </dsp:sp>
    <dsp:sp modelId="{765AABEB-F871-45CC-8C3D-63479C5E8DE4}">
      <dsp:nvSpPr>
        <dsp:cNvPr id="0" name=""/>
        <dsp:cNvSpPr/>
      </dsp:nvSpPr>
      <dsp:spPr>
        <a:xfrm>
          <a:off x="607069" y="1628402"/>
          <a:ext cx="2324695" cy="1394817"/>
        </a:xfrm>
        <a:prstGeom prst="rect">
          <a:avLst/>
        </a:prstGeom>
        <a:solidFill>
          <a:srgbClr val="958CB2"/>
        </a:solidFill>
        <a:ln w="25400" cap="flat" cmpd="sng" algn="ctr">
          <a:solidFill>
            <a:srgbClr val="958CB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Interaction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User needs</a:t>
          </a: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Digital cartography</a:t>
          </a: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7069" y="1628402"/>
        <a:ext cx="2324695" cy="1394817"/>
      </dsp:txXfrm>
    </dsp:sp>
    <dsp:sp modelId="{300634E7-87C4-4A19-8625-54D18F51C1E0}">
      <dsp:nvSpPr>
        <dsp:cNvPr id="0" name=""/>
        <dsp:cNvSpPr/>
      </dsp:nvSpPr>
      <dsp:spPr>
        <a:xfrm>
          <a:off x="3164234" y="1628402"/>
          <a:ext cx="2324695" cy="1394817"/>
        </a:xfrm>
        <a:prstGeom prst="rect">
          <a:avLst/>
        </a:prstGeom>
        <a:solidFill>
          <a:srgbClr val="CC7054"/>
        </a:solidFill>
        <a:ln w="25400" cap="flat" cmpd="sng" algn="ctr">
          <a:solidFill>
            <a:srgbClr val="CC70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Management</a:t>
          </a:r>
          <a:endParaRPr lang="en-GB" sz="2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Data licencing</a:t>
          </a: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Online resources</a:t>
          </a: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 “budgets”</a:t>
          </a:r>
          <a:endParaRPr lang="en-GB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64234" y="1628402"/>
        <a:ext cx="2324695" cy="1394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93" y="0"/>
            <a:ext cx="2889938" cy="4959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F771A-3935-4439-B0D4-0EDEB1CD299A}" type="datetimeFigureOut">
              <a:rPr lang="en-GB" smtClean="0"/>
              <a:t>03/06/2016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746"/>
            <a:ext cx="2889938" cy="495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93" y="9376746"/>
            <a:ext cx="2889938" cy="495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0DEA0-612C-4A0C-B078-F2ADA3E386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2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993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3" y="739775"/>
            <a:ext cx="658336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89515"/>
            <a:ext cx="533527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745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993" y="9376745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451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05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7616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0013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025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78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4911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1784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4429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361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378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995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572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87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965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8293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702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131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775346" y="1064628"/>
            <a:ext cx="0" cy="274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181658" y="987574"/>
            <a:ext cx="6062750" cy="2831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96861" y="1052376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6861" y="1322374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96861" y="1730074"/>
            <a:ext cx="1219139" cy="521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2" y="4068763"/>
            <a:ext cx="21828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96861" y="3666431"/>
            <a:ext cx="1219139" cy="209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468313" y="483518"/>
            <a:ext cx="8208143" cy="38341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2400" b="0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pic>
        <p:nvPicPr>
          <p:cNvPr id="5" name="Picture 4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1275606"/>
            <a:ext cx="6668019" cy="102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6DA46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1" y="3023443"/>
            <a:ext cx="6668021" cy="452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9" name="Picture 8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555526"/>
            <a:ext cx="6668019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6DA46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27583" y="1206160"/>
            <a:ext cx="6740029" cy="323779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1pPr>
            <a:lvl2pPr marL="0" indent="-269993">
              <a:lnSpc>
                <a:spcPts val="2400"/>
              </a:lnSpc>
              <a:buClr>
                <a:srgbClr val="6DA463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2pPr>
            <a:lvl3pPr marL="539987" indent="-269993">
              <a:lnSpc>
                <a:spcPts val="2400"/>
              </a:lnSpc>
              <a:buClr>
                <a:srgbClr val="6DA463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3pPr>
            <a:lvl4pPr marL="827979" indent="-269993">
              <a:lnSpc>
                <a:spcPts val="2400"/>
              </a:lnSpc>
              <a:buClr>
                <a:srgbClr val="6DA463"/>
              </a:buClr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pic>
        <p:nvPicPr>
          <p:cNvPr id="7" name="Picture 6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  <p15:guide id="2" pos="4768" userDrawn="1">
          <p15:clr>
            <a:srgbClr val="FBAE40"/>
          </p15:clr>
        </p15:guide>
        <p15:guide id="3" pos="5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1715" y="555625"/>
            <a:ext cx="6668019" cy="4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6DA46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839704" y="1207682"/>
            <a:ext cx="6740029" cy="32362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69993">
              <a:lnSpc>
                <a:spcPts val="2400"/>
              </a:lnSpc>
              <a:buClr>
                <a:srgbClr val="6DA463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39987" indent="-269993">
              <a:lnSpc>
                <a:spcPts val="2400"/>
              </a:lnSpc>
              <a:buClr>
                <a:srgbClr val="6DA463"/>
              </a:buClr>
              <a:buFont typeface="+mj-lt"/>
              <a:buAutoNum type="romanLcPeriod"/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7979" indent="-269993">
              <a:lnSpc>
                <a:spcPts val="2400"/>
              </a:lnSpc>
              <a:buClr>
                <a:srgbClr val="6DA463"/>
              </a:buClr>
              <a:defRPr sz="16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089" y="1257703"/>
            <a:ext cx="3167583" cy="3186255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7088" y="555625"/>
            <a:ext cx="6552655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6DA46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12160" y="1257703"/>
            <a:ext cx="3167583" cy="3186255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7088" y="555625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6DA46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4321" y="1224105"/>
            <a:ext cx="3261417" cy="32198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79996">
              <a:lnSpc>
                <a:spcPts val="1800"/>
              </a:lnSpc>
              <a:buClr>
                <a:srgbClr val="6DA463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39987" indent="-179996">
              <a:lnSpc>
                <a:spcPts val="1800"/>
              </a:lnSpc>
              <a:buClr>
                <a:srgbClr val="6DA463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7979" indent="-269993">
              <a:lnSpc>
                <a:spcPts val="1800"/>
              </a:lnSpc>
              <a:buClr>
                <a:srgbClr val="6DA463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18871" y="1224105"/>
            <a:ext cx="3261417" cy="32198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>
                <a:latin typeface="Tahoma" charset="0"/>
                <a:ea typeface="Tahoma" charset="0"/>
                <a:cs typeface="Tahoma" charset="0"/>
              </a:defRPr>
            </a:lvl1pPr>
            <a:lvl2pPr marL="0" indent="-179996">
              <a:lnSpc>
                <a:spcPts val="1800"/>
              </a:lnSpc>
              <a:buClr>
                <a:srgbClr val="6DA463"/>
              </a:buClr>
              <a:buFont typeface="Arial" charset="0"/>
              <a:buChar char="•"/>
              <a:defRPr sz="1400">
                <a:latin typeface="Tahoma" charset="0"/>
                <a:ea typeface="Tahoma" charset="0"/>
                <a:cs typeface="Tahoma" charset="0"/>
              </a:defRPr>
            </a:lvl2pPr>
            <a:lvl3pPr marL="539987" indent="-179996">
              <a:lnSpc>
                <a:spcPts val="1800"/>
              </a:lnSpc>
              <a:buClr>
                <a:srgbClr val="6DA463"/>
              </a:buClr>
              <a:buFont typeface="Courier New" charset="0"/>
              <a:buChar char="o"/>
              <a:defRPr sz="1400">
                <a:latin typeface="Tahoma" charset="0"/>
                <a:ea typeface="Tahoma" charset="0"/>
                <a:cs typeface="Tahoma" charset="0"/>
              </a:defRPr>
            </a:lvl3pPr>
            <a:lvl4pPr marL="827979" indent="-269993">
              <a:lnSpc>
                <a:spcPts val="1800"/>
              </a:lnSpc>
              <a:buClr>
                <a:srgbClr val="6DA463"/>
              </a:buCl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7088" y="562148"/>
            <a:ext cx="6553224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6DA46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3896" y="1230739"/>
            <a:ext cx="3261842" cy="3213220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69993">
              <a:lnSpc>
                <a:spcPts val="1800"/>
              </a:lnSpc>
              <a:buClr>
                <a:srgbClr val="6DA463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39987" indent="-269993">
              <a:lnSpc>
                <a:spcPts val="1800"/>
              </a:lnSpc>
              <a:buClr>
                <a:srgbClr val="6DA463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7979" indent="-269993">
              <a:lnSpc>
                <a:spcPts val="1800"/>
              </a:lnSpc>
              <a:buClr>
                <a:srgbClr val="6DA463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pic>
        <p:nvPicPr>
          <p:cNvPr id="8" name="Picture 7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118470" y="1230739"/>
            <a:ext cx="3261842" cy="3213220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ts val="1800"/>
              </a:lnSpc>
              <a:spcAft>
                <a:spcPts val="600"/>
              </a:spcAft>
              <a:buFontTx/>
              <a:buNone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0" indent="-269993">
              <a:lnSpc>
                <a:spcPts val="1800"/>
              </a:lnSpc>
              <a:buClr>
                <a:srgbClr val="6DA463"/>
              </a:buClr>
              <a:buFont typeface="+mj-lt"/>
              <a:buAutoNum type="arabi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39987" indent="-269993">
              <a:lnSpc>
                <a:spcPts val="1800"/>
              </a:lnSpc>
              <a:buClr>
                <a:srgbClr val="6DA463"/>
              </a:buClr>
              <a:buFont typeface="+mj-lt"/>
              <a:buAutoNum type="romanLcPeriod"/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7979" indent="-269993">
              <a:lnSpc>
                <a:spcPts val="1800"/>
              </a:lnSpc>
              <a:buClr>
                <a:srgbClr val="6DA463"/>
              </a:buClr>
              <a:defRPr sz="14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lnSpc>
                <a:spcPts val="18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7088" y="555625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6DA46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27086" y="1202175"/>
            <a:ext cx="6515620" cy="324178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7" name="Picture 6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6087" y="1257703"/>
            <a:ext cx="3167583" cy="3186255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6086" y="555625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6DA463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11155" y="1257705"/>
            <a:ext cx="3816350" cy="3186254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pic>
        <p:nvPicPr>
          <p:cNvPr id="7" name="Picture 6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11688"/>
            <a:ext cx="10795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21" userDrawn="1">
          <p15:clr>
            <a:srgbClr val="FBAE40"/>
          </p15:clr>
        </p15:guide>
        <p15:guide id="2" orient="horz" pos="3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606410" rtl="0" eaLnBrk="0" fontAlgn="base" hangingPunct="0">
        <a:spcBef>
          <a:spcPct val="0"/>
        </a:spcBef>
        <a:spcAft>
          <a:spcPct val="0"/>
        </a:spcAft>
        <a:defRPr sz="5800" b="0" i="0" u="none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39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080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1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15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14" indent="-454014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01" indent="-377816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78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372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3995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we.maps.arcgis.com/apps/MapJournal/index.html?appid=cae1d325f27c48d581d469cf4700aa7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A4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Win! Win! Win! Win! </a:t>
            </a: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GB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case study of student / tutor / researcher / technician collaboration in teaching and research integration.</a:t>
            </a:r>
            <a:endParaRPr lang="en-GB" altLang="en-US" sz="2400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  <a:ea typeface="ＭＳ Ｐゴシック" charset="-128"/>
              </a:rPr>
              <a:t>Michael Horswell, Nevil Quinn, Harry West &amp; Paul Satchell</a:t>
            </a:r>
            <a:endParaRPr lang="en-US" altLang="en-US" dirty="0">
              <a:solidFill>
                <a:schemeClr val="bg1">
                  <a:lumMod val="95000"/>
                </a:schemeClr>
              </a:solidFill>
              <a:ea typeface="ＭＳ Ｐゴシック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21 June 2016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903946" y="1178981"/>
            <a:ext cx="7704854" cy="102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GB" dirty="0" smtClean="0"/>
              <a:t>Student support perspective:</a:t>
            </a: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GB" altLang="en-US" dirty="0" smtClean="0">
                <a:ea typeface="ＭＳ Ｐゴシック" charset="-128"/>
              </a:rPr>
              <a:t>The  Process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904383" y="3198922"/>
            <a:ext cx="7704857" cy="4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Paul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Satchell</a:t>
            </a:r>
          </a:p>
          <a:p>
            <a:pPr algn="ctr"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GIS and Cartography Support Technician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38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Supporting </a:t>
            </a:r>
            <a:r>
              <a:rPr lang="en-GB" dirty="0" smtClean="0"/>
              <a:t>students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827583" y="1206160"/>
            <a:ext cx="7632849" cy="323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cohort being pushed</a:t>
            </a:r>
          </a:p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sources not normally available to students through the researches need supporting and licensing correctly</a:t>
            </a:r>
          </a:p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Had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higher awareness than a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typical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undergraduate student because of the access to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specialists</a:t>
            </a:r>
          </a:p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Managing the student ‘budgets’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buClr>
                <a:srgbClr val="6DA463"/>
              </a:buClr>
            </a:pP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6DA463"/>
              </a:buClr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challenging and engaging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6DA463"/>
              </a:buClr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interaction with students!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/>
              <a:t>Supporting </a:t>
            </a:r>
            <a:r>
              <a:rPr lang="en-GB" dirty="0" smtClean="0"/>
              <a:t>researchers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827583" y="1206160"/>
            <a:ext cx="7632849" cy="323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awareness &amp; skills development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Online, web-based solutions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participation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facilitation</a:t>
            </a:r>
          </a:p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6DA463"/>
              </a:buClr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Consideration of the needs of a range of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6DA463"/>
              </a:buClr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internal &amp; external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stakeholders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Support experience</a:t>
            </a:r>
            <a:endParaRPr lang="en-US" altLang="en-US" dirty="0">
              <a:ea typeface="ＭＳ Ｐゴシック" charset="-12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1714732"/>
              </p:ext>
            </p:extLst>
          </p:nvPr>
        </p:nvGraphicFramePr>
        <p:xfrm>
          <a:off x="1473200" y="1347614"/>
          <a:ext cx="60960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8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1172207"/>
            <a:ext cx="7704854" cy="102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GB" dirty="0" smtClean="0"/>
              <a:t>Student perspective:</a:t>
            </a: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GB" dirty="0" smtClean="0"/>
              <a:t>The Product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99594" y="3198922"/>
            <a:ext cx="7704857" cy="4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Harry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West</a:t>
            </a:r>
          </a:p>
          <a:p>
            <a:pPr algn="ctr"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Third year GIS student 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7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Challenges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827583" y="1206160"/>
            <a:ext cx="7920881" cy="323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Collaborative process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DRY was already an established project within the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needed to quickly understand the projects aims and underpinnings in order to create our own GIS projects within the scope of DRY</a:t>
            </a:r>
          </a:p>
          <a:p>
            <a:pPr lvl="2">
              <a:spcBef>
                <a:spcPts val="0"/>
              </a:spcBef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Close liaison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researchers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within the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CFCR </a:t>
            </a:r>
          </a:p>
          <a:p>
            <a:pPr marL="557986" lvl="3" indent="0">
              <a:buNone/>
            </a:pP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Theoretical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thematic content behind the projects that had not been covered in modules/assessment before</a:t>
            </a:r>
          </a:p>
          <a:p>
            <a:pPr lvl="2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theory and new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methodologies (fuzzy logic, drought assessment, MSI)</a:t>
            </a:r>
          </a:p>
          <a:p>
            <a:pPr lvl="3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5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ea typeface="ＭＳ Ｐゴシック" charset="-128"/>
              </a:rPr>
              <a:t>Benefits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827583" y="1206160"/>
            <a:ext cx="7920881" cy="323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Students as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researchers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perspective on assessment – a “real life” project </a:t>
            </a:r>
          </a:p>
          <a:p>
            <a:pPr lvl="2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Gives the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 process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sense of purpose</a:t>
            </a:r>
          </a:p>
          <a:p>
            <a:pPr lvl="2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Communicating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outcomes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a diverse audience – language choices, layout, interactivity</a:t>
            </a:r>
          </a:p>
          <a:p>
            <a:pPr lvl="1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Life after assessment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projects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become a resources to the DRY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</a:p>
          <a:p>
            <a:pPr lvl="2">
              <a:spcBef>
                <a:spcPts val="0"/>
              </a:spcBef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Recognising our ability to learn responsively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ea typeface="ＭＳ Ｐゴシック" charset="-128"/>
              </a:rPr>
              <a:t>Product: A </a:t>
            </a:r>
            <a:r>
              <a:rPr lang="en-GB" altLang="en-US" dirty="0" smtClean="0">
                <a:ea typeface="ＭＳ Ｐゴシック" charset="-128"/>
              </a:rPr>
              <a:t>StoryMap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7431" t="6420" r="2500" b="20988"/>
          <a:stretch/>
        </p:blipFill>
        <p:spPr>
          <a:xfrm>
            <a:off x="1187624" y="1154655"/>
            <a:ext cx="6508179" cy="3319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1" y="3138506"/>
            <a:ext cx="1116174" cy="111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Conclusions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99591" y="3023443"/>
            <a:ext cx="6668021" cy="4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Opportunities and benefits for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all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55650"/>
            <a:ext cx="2411988" cy="160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555526"/>
            <a:ext cx="7632846" cy="488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Win! Win! Win! Win!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827584" y="1206160"/>
            <a:ext cx="3744416" cy="323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1" indent="-285750"/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Access to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expertise</a:t>
            </a:r>
          </a:p>
          <a:p>
            <a:pPr marL="285750" lvl="1" indent="-285750"/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Professional development</a:t>
            </a:r>
          </a:p>
          <a:p>
            <a:pPr marL="285750" lvl="1" indent="-285750"/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Disciplinary extension </a:t>
            </a:r>
          </a:p>
          <a:p>
            <a:pPr marL="285750" lvl="1" indent="-285750"/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Useful outputs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/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Skills development</a:t>
            </a:r>
          </a:p>
          <a:p>
            <a:pPr marL="285750" lvl="1" indent="-285750"/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“Workplace”  experience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/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Employability</a:t>
            </a:r>
          </a:p>
          <a:p>
            <a:pPr marL="285750" lvl="1" indent="-285750"/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Opportunities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excel</a:t>
            </a:r>
          </a:p>
          <a:p>
            <a:pPr marL="285750" lvl="1" indent="-285750"/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Reflective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indent="0"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52" y="1187704"/>
            <a:ext cx="2411988" cy="161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65335"/>
            <a:ext cx="2411988" cy="161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3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986" y="1172207"/>
            <a:ext cx="7201419" cy="1024590"/>
          </a:xfrm>
        </p:spPr>
        <p:txBody>
          <a:bodyPr/>
          <a:lstStyle/>
          <a:p>
            <a:pPr algn="ctr">
              <a:lnSpc>
                <a:spcPct val="125000"/>
              </a:lnSpc>
            </a:pPr>
            <a:r>
              <a:rPr lang="en-GB" dirty="0" smtClean="0"/>
              <a:t>Researcher perspective:</a:t>
            </a:r>
          </a:p>
          <a:p>
            <a:pPr algn="ctr">
              <a:lnSpc>
                <a:spcPct val="125000"/>
              </a:lnSpc>
            </a:pPr>
            <a:r>
              <a:rPr lang="en-GB" dirty="0" smtClean="0"/>
              <a:t>The Need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9594" y="3198922"/>
            <a:ext cx="7201419" cy="452328"/>
          </a:xfrm>
        </p:spPr>
        <p:txBody>
          <a:bodyPr anchor="t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Nevil 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Quinn</a:t>
            </a:r>
          </a:p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Associate Professor in Applied Hydrology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555526"/>
            <a:ext cx="7488830" cy="488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ea typeface="ＭＳ Ｐゴシック" charset="-128"/>
              </a:rPr>
              <a:t>The CFCR and the DRY project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  <a:buClr>
                <a:srgbClr val="6DA463"/>
              </a:buClr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Centre for Floods and Community Resilience</a:t>
            </a:r>
          </a:p>
          <a:p>
            <a:pPr marL="557986" lvl="3" indent="0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world class research, knowledge exchange and co-generation, science communication, community engagement and training for decision makers at all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levels”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6DA463"/>
              </a:buClr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DRY Project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 of ‘UK Droughts and Water Scarcity Programme’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bringing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together information from drought science and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 engagement and narrative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storytelling</a:t>
            </a:r>
          </a:p>
          <a:p>
            <a:pPr>
              <a:buClr>
                <a:srgbClr val="6DA463"/>
              </a:buClr>
            </a:pP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77" y="4057406"/>
            <a:ext cx="1907704" cy="1026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12" y="1407930"/>
            <a:ext cx="1242428" cy="20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8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555526"/>
            <a:ext cx="7488830" cy="488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ea typeface="ＭＳ Ｐゴシック" charset="-128"/>
              </a:rPr>
              <a:t>Identifying and meeting a need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827583" y="1206160"/>
            <a:ext cx="7488833" cy="323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Value of the spatial view of data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recognised – seven case study catchments across England, Scotland and Wales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location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integrator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 from a range of stakeholders</a:t>
            </a:r>
            <a:endParaRPr lang="en-GB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Many opportunities for spatial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 to reveal interrelationships and </a:t>
            </a: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present future scenarios</a:t>
            </a:r>
          </a:p>
          <a:p>
            <a:pPr marL="285750" indent="-28575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Maps and spatial visualization recognised as key tools in stakeholder engagement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77" y="4057406"/>
            <a:ext cx="1907704" cy="10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555526"/>
            <a:ext cx="7488830" cy="488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ea typeface="ＭＳ Ｐゴシック" charset="-128"/>
              </a:rPr>
              <a:t>Challenge for the DRY project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827583" y="1206160"/>
            <a:ext cx="7488833" cy="323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6DA463"/>
              </a:buCl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Specialised skills &amp; knowledge needed to implement vision</a:t>
            </a:r>
          </a:p>
          <a:p>
            <a:pPr marL="342900" indent="-342900">
              <a:lnSpc>
                <a:spcPct val="100000"/>
              </a:lnSpc>
              <a:buClr>
                <a:srgbClr val="6DA463"/>
              </a:buClr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8775" lvl="2" indent="0">
              <a:spcAft>
                <a:spcPts val="0"/>
              </a:spcAft>
              <a:buNone/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Value of this teaching/research integration exercise:</a:t>
            </a:r>
          </a:p>
          <a:p>
            <a:pPr marL="825737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Ten third year GIS students working on three projects defined by DRY researchers</a:t>
            </a:r>
          </a:p>
          <a:p>
            <a:pPr marL="825737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Outputs, three ESRI StoryMaps, providing a valuable engagement resource to the DRY project</a:t>
            </a:r>
          </a:p>
          <a:p>
            <a:pPr marL="825737" lvl="2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Process has helped identify further research needs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77" y="4057406"/>
            <a:ext cx="1907704" cy="10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1169988"/>
            <a:ext cx="7704854" cy="102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5000"/>
              </a:lnSpc>
            </a:pPr>
            <a:r>
              <a:rPr lang="en-GB" dirty="0"/>
              <a:t>Tutor perspective:</a:t>
            </a:r>
          </a:p>
          <a:p>
            <a:pPr algn="ctr">
              <a:lnSpc>
                <a:spcPct val="125000"/>
              </a:lnSpc>
            </a:pPr>
            <a:r>
              <a:rPr lang="en-GB" altLang="en-US" dirty="0"/>
              <a:t>The Response</a:t>
            </a:r>
            <a:endParaRPr lang="en-US" altLang="en-US" dirty="0"/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899591" y="3198922"/>
            <a:ext cx="7704857" cy="4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Michael 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Horswell</a:t>
            </a:r>
          </a:p>
          <a:p>
            <a:pPr algn="ctr"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Senior Lecturer in Applied GIS and Spatial Analysis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3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555526"/>
            <a:ext cx="7632846" cy="488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Practice-oriented learning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827088" y="1169988"/>
            <a:ext cx="4042933" cy="323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applied discipline - prepare students for professional practice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1950" lvl="1" indent="-315913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professional skills and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dispositions</a:t>
            </a:r>
          </a:p>
          <a:p>
            <a:pPr marL="361950" lvl="1" indent="-315913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fully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engage in the experiential learning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cycle</a:t>
            </a:r>
          </a:p>
          <a:p>
            <a:pPr marL="901937" lvl="2" indent="-315913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lanning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preparing, engaging in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practice</a:t>
            </a:r>
          </a:p>
          <a:p>
            <a:pPr marL="901937" lvl="2" indent="-315913"/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reflecting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interpreting and making connections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indent="0">
              <a:buNone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10" y="1275606"/>
            <a:ext cx="3508359" cy="3373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2909" y="4339581"/>
            <a:ext cx="2165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University of Sydney (online)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555526"/>
            <a:ext cx="7920878" cy="488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Learning and assessment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4574" y="4755830"/>
            <a:ext cx="65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Messick (1994) in Palm, T. (2008) Performance assessment and Authentic Assessment: A conceptual Analysis of the Literature.  </a:t>
            </a:r>
            <a:r>
              <a:rPr lang="en-GB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Practical Assessment, Research &amp; Evaluation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13(4):  1-11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7544" y="1329093"/>
            <a:ext cx="4988485" cy="2911304"/>
            <a:chOff x="1043608" y="1407349"/>
            <a:chExt cx="4988485" cy="2911304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043608" y="2444634"/>
              <a:ext cx="2138684" cy="340519"/>
            </a:xfrm>
            <a:prstGeom prst="roundRect">
              <a:avLst/>
            </a:prstGeom>
            <a:solidFill>
              <a:srgbClr val="1A9DAC"/>
            </a:solidFill>
            <a:ln w="19050" cap="flat" cmpd="sng" algn="ctr">
              <a:solidFill>
                <a:srgbClr val="1A9DAC"/>
              </a:solidFill>
              <a:prstDash val="soli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numCol="1">
              <a:spAutoFit/>
            </a:bodyPr>
            <a:lstStyle>
              <a:lvl1pPr marL="454014" indent="-454014" algn="l" defTabSz="60641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4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87401" indent="-377816" algn="l" defTabSz="60641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3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20787" indent="-301618" algn="l" defTabSz="60641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130372" indent="-301618" algn="l" defTabSz="60641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739957" indent="-301618" algn="l" defTabSz="60641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352464" indent="-304768" algn="l" defTabSz="609539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962005" indent="-304768" algn="l" defTabSz="609539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571544" indent="-304768" algn="l" defTabSz="609539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181082" indent="-304768" algn="l" defTabSz="609539" rtl="0" eaLnBrk="1" latinLnBrk="0" hangingPunct="1">
                <a:spcBef>
                  <a:spcPct val="20000"/>
                </a:spcBef>
                <a:buFont typeface="Arial"/>
                <a:buChar char="•"/>
                <a:defRPr sz="2667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Content and instruction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043611" y="1998871"/>
              <a:ext cx="2138681" cy="340519"/>
            </a:xfrm>
            <a:prstGeom prst="roundRect">
              <a:avLst/>
            </a:prstGeom>
            <a:solidFill>
              <a:srgbClr val="1A9DAC"/>
            </a:solidFill>
            <a:ln w="19050">
              <a:solidFill>
                <a:srgbClr val="1A9DA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Curriculum and practice</a:t>
              </a:r>
              <a:endParaRPr lang="en-GB" sz="14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043614" y="1555842"/>
              <a:ext cx="2138681" cy="340519"/>
            </a:xfrm>
            <a:prstGeom prst="roundRect">
              <a:avLst/>
            </a:prstGeom>
            <a:solidFill>
              <a:srgbClr val="1A9DAC"/>
            </a:solidFill>
            <a:ln w="19050">
              <a:solidFill>
                <a:srgbClr val="1A9DA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Life beyond university</a:t>
              </a: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043612" y="2929169"/>
              <a:ext cx="2138681" cy="340519"/>
            </a:xfrm>
            <a:prstGeom prst="roundRect">
              <a:avLst/>
            </a:prstGeom>
            <a:solidFill>
              <a:srgbClr val="958CB2"/>
            </a:solidFill>
            <a:ln w="19050">
              <a:solidFill>
                <a:srgbClr val="958CB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Processes and products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043613" y="3372200"/>
              <a:ext cx="2138681" cy="340519"/>
            </a:xfrm>
            <a:prstGeom prst="roundRect">
              <a:avLst/>
            </a:prstGeom>
            <a:solidFill>
              <a:srgbClr val="958CB2"/>
            </a:solidFill>
            <a:ln w="19050">
              <a:solidFill>
                <a:srgbClr val="958CB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Conditions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043614" y="3815231"/>
              <a:ext cx="2138681" cy="340519"/>
            </a:xfrm>
            <a:prstGeom prst="roundRect">
              <a:avLst/>
            </a:prstGeom>
            <a:solidFill>
              <a:srgbClr val="958CB2"/>
            </a:solidFill>
            <a:ln w="19050">
              <a:solidFill>
                <a:srgbClr val="958CB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400" dirty="0" smtClean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Figurative context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5589" y="1407349"/>
              <a:ext cx="2016224" cy="2911304"/>
            </a:xfrm>
            <a:prstGeom prst="roundRect">
              <a:avLst>
                <a:gd name="adj" fmla="val 3886"/>
              </a:avLst>
            </a:prstGeom>
            <a:solidFill>
              <a:srgbClr val="6DA463"/>
            </a:solidFill>
            <a:ln w="19050">
              <a:solidFill>
                <a:srgbClr val="6DA46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GB" dirty="0" smtClean="0">
                  <a:solidFill>
                    <a:schemeClr val="bg1">
                      <a:lumMod val="9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“complex of knowledge, skills and other attributes that are tied to the objectives of instruction or otherwise valued by society” </a:t>
              </a:r>
              <a:endParaRPr lang="en-GB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252948" y="2539508"/>
              <a:ext cx="2911304" cy="646986"/>
            </a:xfrm>
            <a:prstGeom prst="roundRect">
              <a:avLst/>
            </a:prstGeom>
            <a:solidFill>
              <a:srgbClr val="D6A700"/>
            </a:solidFill>
            <a:ln w="19050">
              <a:solidFill>
                <a:srgbClr val="D6A7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Authenticity</a:t>
              </a:r>
              <a:endParaRPr lang="en-GB" sz="3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5652120" y="1169988"/>
            <a:ext cx="3168352" cy="3237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indent="0">
              <a:buNone/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Offering final year students the opportunity to participate in research activities in this way, and to provide something of value to the researchers was a natural fit with the approach to GIS learning and teaching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Three student projects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237469"/>
            <a:ext cx="4608512" cy="232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80" y="1675269"/>
            <a:ext cx="4651045" cy="23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431" t="6420" r="2500" b="20988"/>
          <a:stretch/>
        </p:blipFill>
        <p:spPr>
          <a:xfrm>
            <a:off x="344138" y="2114758"/>
            <a:ext cx="4567292" cy="23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683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48&quot;&gt;&lt;object type=&quot;3&quot; unique_id=&quot;10149&quot;&gt;&lt;property id=&quot;20148&quot; value=&quot;5&quot;/&gt;&lt;property id=&quot;20300&quot; value=&quot;Slide 1&quot;/&gt;&lt;property id=&quot;20307&quot; value=&quot;256&quot;/&gt;&lt;/object&gt;&lt;object type=&quot;3&quot; unique_id=&quot;10150&quot;&gt;&lt;property id=&quot;20148&quot; value=&quot;5&quot;/&gt;&lt;property id=&quot;20300&quot; value=&quot;Slide 18&quot;/&gt;&lt;property id=&quot;20307&quot; value=&quot;260&quot;/&gt;&lt;/object&gt;&lt;object type=&quot;3&quot; unique_id=&quot;10255&quot;&gt;&lt;property id=&quot;20148&quot; value=&quot;5&quot;/&gt;&lt;property id=&quot;20300&quot; value=&quot;Slide 10&quot;/&gt;&lt;property id=&quot;20307&quot; value=&quot;270&quot;/&gt;&lt;/object&gt;&lt;object type=&quot;3&quot; unique_id=&quot;10256&quot;&gt;&lt;property id=&quot;20148&quot; value=&quot;5&quot;/&gt;&lt;property id=&quot;20300&quot; value=&quot;Slide 11&quot;/&gt;&lt;property id=&quot;20307&quot; value=&quot;271&quot;/&gt;&lt;/object&gt;&lt;object type=&quot;3&quot; unique_id=&quot;10257&quot;&gt;&lt;property id=&quot;20148&quot; value=&quot;5&quot;/&gt;&lt;property id=&quot;20300&quot; value=&quot;Slide 12&quot;/&gt;&lt;property id=&quot;20307&quot; value=&quot;273&quot;/&gt;&lt;/object&gt;&lt;object type=&quot;3&quot; unique_id=&quot;10258&quot;&gt;&lt;property id=&quot;20148&quot; value=&quot;5&quot;/&gt;&lt;property id=&quot;20300&quot; value=&quot;Slide 13&quot;/&gt;&lt;property id=&quot;20307&quot; value=&quot;272&quot;/&gt;&lt;/object&gt;&lt;object type=&quot;3&quot; unique_id=&quot;10449&quot;&gt;&lt;property id=&quot;20148&quot; value=&quot;5&quot;/&gt;&lt;property id=&quot;20300&quot; value=&quot;Slide 6&quot;/&gt;&lt;property id=&quot;20307&quot; value=&quot;281&quot;/&gt;&lt;/object&gt;&lt;object type=&quot;3&quot; unique_id=&quot;10450&quot;&gt;&lt;property id=&quot;20148&quot; value=&quot;5&quot;/&gt;&lt;property id=&quot;20300&quot; value=&quot;Slide 14&quot;/&gt;&lt;property id=&quot;20307&quot; value=&quot;277&quot;/&gt;&lt;/object&gt;&lt;object type=&quot;3&quot; unique_id=&quot;10451&quot;&gt;&lt;property id=&quot;20148&quot; value=&quot;5&quot;/&gt;&lt;property id=&quot;20300&quot; value=&quot;Slide 15&quot;/&gt;&lt;property id=&quot;20307&quot; value=&quot;278&quot;/&gt;&lt;/object&gt;&lt;object type=&quot;3&quot; unique_id=&quot;10452&quot;&gt;&lt;property id=&quot;20148&quot; value=&quot;5&quot;/&gt;&lt;property id=&quot;20300&quot; value=&quot;Slide 16&quot;/&gt;&lt;property id=&quot;20307&quot; value=&quot;279&quot;/&gt;&lt;/object&gt;&lt;object type=&quot;3&quot; unique_id=&quot;10453&quot;&gt;&lt;property id=&quot;20148&quot; value=&quot;5&quot;/&gt;&lt;property id=&quot;20300&quot; value=&quot;Slide 17&quot;/&gt;&lt;property id=&quot;20307&quot; value=&quot;280&quot;/&gt;&lt;/object&gt;&lt;object type=&quot;3&quot; unique_id=&quot;35617&quot;&gt;&lt;property id=&quot;20148&quot; value=&quot;5&quot;/&gt;&lt;property id=&quot;20300&quot; value=&quot;Slide 2&quot;/&gt;&lt;property id=&quot;20307&quot; value=&quot;286&quot;/&gt;&lt;/object&gt;&lt;object type=&quot;3&quot; unique_id=&quot;35618&quot;&gt;&lt;property id=&quot;20148&quot; value=&quot;5&quot;/&gt;&lt;property id=&quot;20300&quot; value=&quot;Slide 7&quot;/&gt;&lt;property id=&quot;20307&quot; value=&quot;283&quot;/&gt;&lt;/object&gt;&lt;object type=&quot;3&quot; unique_id=&quot;35619&quot;&gt;&lt;property id=&quot;20148&quot; value=&quot;5&quot;/&gt;&lt;property id=&quot;20300&quot; value=&quot;Slide 8&quot;/&gt;&lt;property id=&quot;20307&quot; value=&quot;284&quot;/&gt;&lt;/object&gt;&lt;object type=&quot;3&quot; unique_id=&quot;35620&quot;&gt;&lt;property id=&quot;20148&quot; value=&quot;5&quot;/&gt;&lt;property id=&quot;20300&quot; value=&quot;Slide 19&quot;/&gt;&lt;property id=&quot;20307&quot; value=&quot;287&quot;/&gt;&lt;/object&gt;&lt;object type=&quot;3&quot; unique_id=&quot;35696&quot;&gt;&lt;property id=&quot;20148&quot; value=&quot;5&quot;/&gt;&lt;property id=&quot;20300&quot; value=&quot;Slide 3&quot;/&gt;&lt;property id=&quot;20307&quot; value=&quot;289&quot;/&gt;&lt;/object&gt;&lt;object type=&quot;3&quot; unique_id=&quot;35697&quot;&gt;&lt;property id=&quot;20148&quot; value=&quot;5&quot;/&gt;&lt;property id=&quot;20300&quot; value=&quot;Slide 4&quot;/&gt;&lt;property id=&quot;20307&quot; value=&quot;288&quot;/&gt;&lt;/object&gt;&lt;object type=&quot;3&quot; unique_id=&quot;35965&quot;&gt;&lt;property id=&quot;20148&quot; value=&quot;5&quot;/&gt;&lt;property id=&quot;20300&quot; value=&quot;Slide 5&quot;/&gt;&lt;property id=&quot;20307&quot; value=&quot;290&quot;/&gt;&lt;/object&gt;&lt;object type=&quot;3&quot; unique_id=&quot;35966&quot;&gt;&lt;property id=&quot;20148&quot; value=&quot;5&quot;/&gt;&lt;property id=&quot;20300&quot; value=&quot;Slide 9&quot;/&gt;&lt;property id=&quot;20307&quot; value=&quot;291&quot;/&gt;&lt;/object&gt;&lt;/object&gt;&lt;object type=&quot;8&quot; unique_id=&quot;1017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C3F4283AECA48BCBDDFCF4103160C" ma:contentTypeVersion="2" ma:contentTypeDescription="Create a new document." ma:contentTypeScope="" ma:versionID="71a29f68b18f52e7e0b329625759c092">
  <xsd:schema xmlns:xsd="http://www.w3.org/2001/XMLSchema" xmlns:xs="http://www.w3.org/2001/XMLSchema" xmlns:p="http://schemas.microsoft.com/office/2006/metadata/properties" xmlns:ns2="037ba92a-5764-4297-b5f7-6ea117412624" xmlns:ns3="3a4ab234-afbc-41ab-b2db-358d80304e46" targetNamespace="http://schemas.microsoft.com/office/2006/metadata/properties" ma:root="true" ma:fieldsID="a458c3587d291faf4ca1653387720a89" ns2:_="" ns3:_="">
    <xsd:import namespace="037ba92a-5764-4297-b5f7-6ea117412624"/>
    <xsd:import namespace="3a4ab234-afbc-41ab-b2db-358d80304e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ba92a-5764-4297-b5f7-6ea117412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ab234-afbc-41ab-b2db-358d80304e4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default="Main Issue" ma:description="Specify type of document to help with filtered views" ma:format="Dropdown" ma:internalName="Document_x0020_Type">
      <xsd:simpleType>
        <xsd:restriction base="dms:Choice">
          <xsd:enumeration value="Main Issue"/>
          <xsd:enumeration value="Suppor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7ba92a-5764-4297-b5f7-6ea117412624">NAYYJSKVSPAS-2-442</_dlc_DocId>
    <_dlc_DocIdUrl xmlns="037ba92a-5764-4297-b5f7-6ea117412624">
      <Url>https://docs.uwe.ac.uk/ou/Communications/_layouts/15/DocIdRedir.aspx?ID=NAYYJSKVSPAS-2-442</Url>
      <Description>NAYYJSKVSPAS-2-442</Description>
    </_dlc_DocIdUrl>
    <Document_x0020_Type xmlns="3a4ab234-afbc-41ab-b2db-358d80304e46">Main Issue</Document_x0020_Type>
  </documentManagement>
</p:properties>
</file>

<file path=customXml/itemProps1.xml><?xml version="1.0" encoding="utf-8"?>
<ds:datastoreItem xmlns:ds="http://schemas.openxmlformats.org/officeDocument/2006/customXml" ds:itemID="{DF3AAB7F-A92F-40C8-9B98-8301E927640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87ECD3-33EA-4707-B524-932B824BEE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6BBFC1-80FB-4256-91ED-70178F78D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ba92a-5764-4297-b5f7-6ea117412624"/>
    <ds:schemaRef ds:uri="3a4ab234-afbc-41ab-b2db-358d80304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E9DC3B1-8941-487C-855F-DFFAF1511EDE}">
  <ds:schemaRefs>
    <ds:schemaRef ds:uri="http://www.w3.org/XML/1998/namespace"/>
    <ds:schemaRef ds:uri="037ba92a-5764-4297-b5f7-6ea11741262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3a4ab234-afbc-41ab-b2db-358d80304e4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430</TotalTime>
  <Words>710</Words>
  <Application>Microsoft Office PowerPoint</Application>
  <PresentationFormat>On-screen Show (16:9)</PresentationFormat>
  <Paragraphs>137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Georgia</vt:lpstr>
      <vt:lpstr>Open Sans</vt:lpstr>
      <vt:lpstr>Segoe UI</vt:lpstr>
      <vt:lpstr>Tahoma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Horswell</cp:lastModifiedBy>
  <cp:revision>68</cp:revision>
  <cp:lastPrinted>2016-06-03T08:39:14Z</cp:lastPrinted>
  <dcterms:created xsi:type="dcterms:W3CDTF">2016-04-27T08:32:31Z</dcterms:created>
  <dcterms:modified xsi:type="dcterms:W3CDTF">2016-06-03T10:04:54Z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6401132a-9779-4477-9fd3-684936ef036f</vt:lpwstr>
  </property>
  <property fmtid="{D5CDD505-2E9C-101B-9397-08002B2CF9AE}" pid="3" name="ContentTypeId">
    <vt:lpwstr>0x01010072FC3F4283AECA48BCBDDFCF4103160C</vt:lpwstr>
  </property>
</Properties>
</file>