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handoutMasterIdLst>
    <p:handoutMasterId r:id="rId23"/>
  </p:handoutMasterIdLst>
  <p:sldIdLst>
    <p:sldId id="256" r:id="rId2"/>
    <p:sldId id="314" r:id="rId3"/>
    <p:sldId id="307" r:id="rId4"/>
    <p:sldId id="310" r:id="rId5"/>
    <p:sldId id="261" r:id="rId6"/>
    <p:sldId id="311" r:id="rId7"/>
    <p:sldId id="313" r:id="rId8"/>
    <p:sldId id="341" r:id="rId9"/>
    <p:sldId id="316" r:id="rId10"/>
    <p:sldId id="317" r:id="rId11"/>
    <p:sldId id="327" r:id="rId12"/>
    <p:sldId id="339" r:id="rId13"/>
    <p:sldId id="333" r:id="rId14"/>
    <p:sldId id="344" r:id="rId15"/>
    <p:sldId id="345" r:id="rId16"/>
    <p:sldId id="335" r:id="rId17"/>
    <p:sldId id="336" r:id="rId18"/>
    <p:sldId id="320" r:id="rId19"/>
    <p:sldId id="342" r:id="rId20"/>
    <p:sldId id="267" r:id="rId21"/>
    <p:sldId id="337" r:id="rId22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592"/>
  </p:normalViewPr>
  <p:slideViewPr>
    <p:cSldViewPr snapToGrid="0" snapToObjects="1">
      <p:cViewPr>
        <p:scale>
          <a:sx n="73" d="100"/>
          <a:sy n="73" d="100"/>
        </p:scale>
        <p:origin x="-1104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363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363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4152F253-CB6B-49C1-B467-2CC35159B769}" type="datetimeFigureOut">
              <a:rPr lang="en-GB" smtClean="0"/>
              <a:pPr/>
              <a:t>02/06/2016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3"/>
            <a:ext cx="2890665" cy="49363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377443"/>
            <a:ext cx="2890665" cy="49363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C79C17A0-9D04-4CBF-8798-66A169DA35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037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43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187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5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5578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253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226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57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01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72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98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00D71FA-47D1-8649-8641-F386CBF11138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4065E8-1E7E-F240-8655-A288F46B17B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078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80/03098265.2016.1144728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ingandlearningtogether.blogs.brynmawr.edu/archived-issues/spring2011-issue/disrupting-traditional-role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lickr.com/photos/booleansplit/3510951967/in/photostream/" TargetMode="Externa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319350"/>
            <a:ext cx="10058400" cy="2692255"/>
          </a:xfrm>
        </p:spPr>
        <p:txBody>
          <a:bodyPr>
            <a:normAutofit/>
          </a:bodyPr>
          <a:lstStyle/>
          <a:p>
            <a:pPr algn="ctr"/>
            <a:r>
              <a:rPr lang="en-GB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Welcome to the pedagogic borderlands </a:t>
            </a:r>
            <a:r>
              <a:rPr lang="en-GB" sz="4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500" dirty="0" smtClean="0">
                <a:latin typeface="Arial" pitchFamily="34" charset="0"/>
                <a:cs typeface="Arial" pitchFamily="34" charset="0"/>
              </a:rPr>
            </a:br>
            <a:endParaRPr lang="en-US" sz="4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799" y="4599313"/>
            <a:ext cx="10058400" cy="1349343"/>
          </a:xfrm>
        </p:spPr>
        <p:txBody>
          <a:bodyPr/>
          <a:lstStyle/>
          <a:p>
            <a:pPr algn="ctr"/>
            <a:r>
              <a:rPr lang="en-US" sz="3400" b="1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Jennifer Hill &amp; Harry West</a:t>
            </a:r>
            <a:endParaRPr lang="en-US" sz="3400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48916" y="5752712"/>
            <a:ext cx="8135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UWE Learning &amp; Teaching Conference, 21 June 2016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93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characteristic 3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18901" y="2063932"/>
            <a:ext cx="1041109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permissive spaces of the borderland allow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genuine dialogue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3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offering opportunities for co-inquiry and reflection amongst 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students and between students and faculty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(Lodge 2005)</a:t>
            </a:r>
          </a:p>
          <a:p>
            <a:pPr>
              <a:buFont typeface="Arial" pitchFamily="34" charset="0"/>
              <a:buChar char="•"/>
            </a:pPr>
            <a:endParaRPr lang="en-US" sz="3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teacher-student relationship becomes one of mediation and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exchange</a:t>
            </a: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empirical example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40526" y="1946365"/>
            <a:ext cx="1071154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GB" sz="3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orderland</a:t>
            </a:r>
            <a:r>
              <a:rPr lang="en-GB" sz="3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space beyond the curriculum: PAL Leaders</a:t>
            </a:r>
          </a:p>
          <a:p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initial movement beyond ‘comfort zone’,</a:t>
            </a:r>
            <a:r>
              <a:rPr lang="en-GB" sz="3200" dirty="0" smtClean="0"/>
              <a:t> antithetical emotions </a:t>
            </a:r>
          </a:p>
          <a:p>
            <a:r>
              <a:rPr lang="en-GB" sz="3200" dirty="0" smtClean="0"/>
              <a:t>  of insecurity and vulnerability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endParaRPr lang="en-GB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3200" i="1" dirty="0" smtClean="0"/>
              <a:t>‘I was </a:t>
            </a:r>
            <a:r>
              <a:rPr lang="en-GB" sz="3200" b="1" i="1" dirty="0" smtClean="0"/>
              <a:t>very apprehensive</a:t>
            </a:r>
            <a:r>
              <a:rPr lang="en-GB" sz="3200" i="1" dirty="0" smtClean="0"/>
              <a:t>. I probably did not feel that prepared to lead a group of my peers knowing you are slightly superior </a:t>
            </a:r>
          </a:p>
          <a:p>
            <a:pPr algn="ctr"/>
            <a:r>
              <a:rPr lang="en-GB" sz="3200" i="1" dirty="0" smtClean="0"/>
              <a:t>to them but you’re not, you’re on the same level ... </a:t>
            </a:r>
          </a:p>
          <a:p>
            <a:pPr algn="ctr"/>
            <a:r>
              <a:rPr lang="en-GB" sz="3200" b="1" i="1" dirty="0" smtClean="0"/>
              <a:t>but it’s exciting as well</a:t>
            </a:r>
            <a:r>
              <a:rPr lang="en-GB" sz="3200" i="1" dirty="0" smtClean="0"/>
              <a:t>’</a:t>
            </a:r>
            <a:r>
              <a:rPr lang="en-GB" sz="3200" dirty="0" smtClean="0"/>
              <a:t> </a:t>
            </a:r>
            <a:endParaRPr lang="en-GB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empirical example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399" y="1750420"/>
            <a:ext cx="1065929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students were re-positioned, progressing from recipients of </a:t>
            </a:r>
          </a:p>
          <a:p>
            <a:r>
              <a:rPr lang="en-GB" sz="3200" dirty="0" smtClean="0"/>
              <a:t>  learning to assume the responsibility of tutors:</a:t>
            </a:r>
          </a:p>
          <a:p>
            <a:r>
              <a:rPr lang="en-GB" sz="1600" dirty="0" smtClean="0"/>
              <a:t> </a:t>
            </a:r>
          </a:p>
          <a:p>
            <a:pPr algn="ctr"/>
            <a:r>
              <a:rPr lang="en-GB" sz="3200" i="1" dirty="0" smtClean="0"/>
              <a:t>‘</a:t>
            </a:r>
            <a:r>
              <a:rPr lang="en-GB" sz="3200" b="1" i="1" dirty="0" smtClean="0"/>
              <a:t>PAL allows you to become more than a student </a:t>
            </a:r>
            <a:r>
              <a:rPr lang="en-GB" sz="3200" i="1" dirty="0" smtClean="0"/>
              <a:t>... for those sessions you are a member of staff who has the chance to pass on information to an entire class of students ... </a:t>
            </a:r>
            <a:r>
              <a:rPr lang="en-GB" sz="3200" b="1" i="1" dirty="0" smtClean="0"/>
              <a:t>you view academic work from a more responsible level</a:t>
            </a:r>
            <a:r>
              <a:rPr lang="en-GB" sz="3200" i="1" dirty="0" smtClean="0"/>
              <a:t>’</a:t>
            </a:r>
          </a:p>
          <a:p>
            <a:pPr algn="ctr"/>
            <a:endParaRPr lang="en-GB" sz="2300" i="1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identities </a:t>
            </a:r>
            <a:r>
              <a:rPr lang="en-GB" sz="3200" dirty="0" smtClean="0"/>
              <a:t>were complicated – emerging multi-dimensional </a:t>
            </a:r>
          </a:p>
          <a:p>
            <a:r>
              <a:rPr lang="en-GB" sz="3200" dirty="0" smtClean="0"/>
              <a:t>  learners, engaging more thoughtfully with their </a:t>
            </a:r>
            <a:r>
              <a:rPr lang="en-GB" sz="3200" dirty="0" smtClean="0"/>
              <a:t>work</a:t>
            </a:r>
            <a:endParaRPr lang="en-GB" sz="3200" i="1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empirical example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01337" y="1946365"/>
            <a:ext cx="106723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are perils of grappling with new identities and associated </a:t>
            </a:r>
          </a:p>
          <a:p>
            <a:r>
              <a:rPr lang="en-GB" sz="3200" dirty="0" smtClean="0"/>
              <a:t>  responsibility</a:t>
            </a:r>
          </a:p>
          <a:p>
            <a:r>
              <a:rPr lang="en-GB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issues of student non-attendance mentioned in particular:</a:t>
            </a:r>
          </a:p>
          <a:p>
            <a:r>
              <a:rPr lang="en-GB" sz="2800" dirty="0" smtClean="0"/>
              <a:t> </a:t>
            </a:r>
            <a:endParaRPr lang="en-GB" sz="2900" dirty="0" smtClean="0"/>
          </a:p>
          <a:p>
            <a:pPr algn="ctr"/>
            <a:r>
              <a:rPr lang="en-GB" sz="3200" i="1" dirty="0" smtClean="0"/>
              <a:t>‘That was the hardest thing, dealing with the </a:t>
            </a:r>
            <a:r>
              <a:rPr lang="en-GB" sz="3200" b="1" i="1" dirty="0" smtClean="0"/>
              <a:t>feeling rejected </a:t>
            </a:r>
            <a:r>
              <a:rPr lang="en-GB" sz="3200" i="1" dirty="0" smtClean="0"/>
              <a:t>... I only had two weeks when very few students came but </a:t>
            </a:r>
            <a:r>
              <a:rPr lang="en-GB" sz="3200" b="1" i="1" dirty="0" smtClean="0"/>
              <a:t>I felt heartbroken .... that was really, really challenging</a:t>
            </a:r>
            <a:r>
              <a:rPr lang="en-GB" sz="3200" i="1" dirty="0" smtClean="0"/>
              <a:t>’</a:t>
            </a:r>
            <a:endParaRPr lang="en-GB" sz="32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empirical example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4583" y="1815735"/>
            <a:ext cx="108291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students</a:t>
            </a:r>
            <a:r>
              <a:rPr lang="en-GB" sz="3200" dirty="0" smtClean="0"/>
              <a:t> self-evaluate and exercise judgements they consider </a:t>
            </a:r>
          </a:p>
          <a:p>
            <a:r>
              <a:rPr lang="en-GB" sz="3200" dirty="0" smtClean="0"/>
              <a:t>  to be appropriate to context and audience: </a:t>
            </a:r>
            <a:endParaRPr lang="en-GB" sz="3200" dirty="0" smtClean="0"/>
          </a:p>
          <a:p>
            <a:endParaRPr lang="en-GB" sz="2100" dirty="0" smtClean="0"/>
          </a:p>
          <a:p>
            <a:pPr algn="ctr"/>
            <a:r>
              <a:rPr lang="en-GB" sz="3000" i="1" dirty="0" smtClean="0"/>
              <a:t>‘Being </a:t>
            </a:r>
            <a:r>
              <a:rPr lang="en-GB" sz="3000" i="1" dirty="0" smtClean="0"/>
              <a:t>a </a:t>
            </a:r>
            <a:r>
              <a:rPr lang="en-GB" sz="3000" i="1" dirty="0" smtClean="0"/>
              <a:t>Leader </a:t>
            </a:r>
            <a:r>
              <a:rPr lang="en-GB" sz="3000" i="1" dirty="0" smtClean="0"/>
              <a:t>has improved my ability to </a:t>
            </a:r>
            <a:r>
              <a:rPr lang="en-GB" sz="3000" b="1" i="1" dirty="0" smtClean="0"/>
              <a:t>judge different people’s learner types</a:t>
            </a:r>
            <a:r>
              <a:rPr lang="en-GB" sz="3000" i="1" dirty="0" smtClean="0"/>
              <a:t>, </a:t>
            </a:r>
            <a:r>
              <a:rPr lang="en-GB" sz="3000" i="1" dirty="0" smtClean="0"/>
              <a:t>allowing me </a:t>
            </a:r>
            <a:r>
              <a:rPr lang="en-GB" sz="3000" i="1" dirty="0" smtClean="0"/>
              <a:t>to </a:t>
            </a:r>
            <a:r>
              <a:rPr lang="en-GB" sz="3000" b="1" i="1" dirty="0" smtClean="0"/>
              <a:t>adapt my </a:t>
            </a:r>
            <a:r>
              <a:rPr lang="en-GB" sz="3000" b="1" i="1" dirty="0" smtClean="0"/>
              <a:t>teaching </a:t>
            </a:r>
            <a:r>
              <a:rPr lang="en-GB" sz="3000" b="1" i="1" dirty="0" smtClean="0"/>
              <a:t>to </a:t>
            </a:r>
            <a:r>
              <a:rPr lang="en-GB" sz="3000" b="1" i="1" dirty="0" smtClean="0"/>
              <a:t>accommodate</a:t>
            </a:r>
            <a:r>
              <a:rPr lang="en-GB" sz="3000" i="1" dirty="0" smtClean="0"/>
              <a:t>’</a:t>
            </a:r>
          </a:p>
          <a:p>
            <a:pPr algn="ctr"/>
            <a:endParaRPr lang="en-GB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2800" i="1" dirty="0" smtClean="0"/>
              <a:t> </a:t>
            </a:r>
            <a:r>
              <a:rPr lang="en-GB" sz="3000" i="1" dirty="0" smtClean="0"/>
              <a:t>‘I learnt how to </a:t>
            </a:r>
            <a:r>
              <a:rPr lang="en-GB" sz="3000" b="1" i="1" dirty="0" smtClean="0"/>
              <a:t>change my style depending on the students </a:t>
            </a:r>
            <a:r>
              <a:rPr lang="en-GB" sz="3000" i="1" dirty="0" smtClean="0"/>
              <a:t>that came. Something that will work with one student won’t work for another ... I learnt that </a:t>
            </a:r>
            <a:r>
              <a:rPr lang="en-GB" sz="3000" b="1" i="1" dirty="0" smtClean="0"/>
              <a:t>everyone is different so you have to be flexible</a:t>
            </a:r>
            <a:r>
              <a:rPr lang="en-GB" sz="3000" i="1" dirty="0" smtClean="0"/>
              <a:t> as a PAL leader’</a:t>
            </a:r>
            <a:endParaRPr lang="en-GB" sz="30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65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empirical example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31520" y="1944312"/>
            <a:ext cx="1084217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students recognise transferability of knowledge and skills: </a:t>
            </a:r>
          </a:p>
          <a:p>
            <a:r>
              <a:rPr lang="en-GB" sz="2800" dirty="0" smtClean="0"/>
              <a:t> </a:t>
            </a:r>
          </a:p>
          <a:p>
            <a:pPr algn="ctr"/>
            <a:r>
              <a:rPr lang="en-GB" sz="3100" dirty="0" smtClean="0"/>
              <a:t>‘</a:t>
            </a:r>
            <a:r>
              <a:rPr lang="en-GB" sz="3100" i="1" dirty="0" smtClean="0"/>
              <a:t>I now feel confident that ... </a:t>
            </a:r>
            <a:r>
              <a:rPr lang="en-GB" sz="3100" b="1" i="1" dirty="0" smtClean="0"/>
              <a:t>I could apply </a:t>
            </a:r>
            <a:r>
              <a:rPr lang="en-GB" sz="3100" i="1" dirty="0" smtClean="0"/>
              <a:t>presentation and facilitation </a:t>
            </a:r>
            <a:r>
              <a:rPr lang="en-GB" sz="3100" b="1" i="1" dirty="0" smtClean="0"/>
              <a:t>skills in the right places at the right times</a:t>
            </a:r>
            <a:r>
              <a:rPr lang="en-GB" sz="3100" i="1" dirty="0" smtClean="0"/>
              <a:t>’</a:t>
            </a:r>
            <a:r>
              <a:rPr lang="en-GB" sz="3100" dirty="0" smtClean="0"/>
              <a:t> </a:t>
            </a:r>
          </a:p>
          <a:p>
            <a:r>
              <a:rPr lang="en-GB" sz="4000" dirty="0" smtClean="0"/>
              <a:t> </a:t>
            </a:r>
          </a:p>
          <a:p>
            <a:pPr algn="ctr"/>
            <a:r>
              <a:rPr lang="en-GB" sz="2800" i="1" dirty="0" smtClean="0"/>
              <a:t> </a:t>
            </a:r>
            <a:r>
              <a:rPr lang="en-GB" sz="3100" i="1" dirty="0" smtClean="0"/>
              <a:t>‘</a:t>
            </a:r>
            <a:r>
              <a:rPr lang="en-US" sz="3200" i="1" dirty="0" smtClean="0"/>
              <a:t>the </a:t>
            </a:r>
            <a:r>
              <a:rPr lang="en-US" sz="3200" b="1" i="1" dirty="0" smtClean="0"/>
              <a:t>transferable skills </a:t>
            </a:r>
            <a:r>
              <a:rPr lang="en-US" sz="3200" i="1" dirty="0" smtClean="0"/>
              <a:t>you learn whilst being a PAL leader will </a:t>
            </a:r>
            <a:r>
              <a:rPr lang="en-US" sz="3200" b="1" i="1" dirty="0" smtClean="0"/>
              <a:t>help you stand out from the crowd when looking for graduate jobs</a:t>
            </a:r>
            <a:r>
              <a:rPr lang="en-US" sz="3200" i="1" dirty="0" smtClean="0"/>
              <a:t>’</a:t>
            </a:r>
            <a:endParaRPr lang="en-GB" sz="3200" dirty="0" smtClean="0"/>
          </a:p>
          <a:p>
            <a:pPr algn="ctr"/>
            <a:endParaRPr lang="en-GB" sz="3100" dirty="0" smtClean="0"/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Conclusions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0706" y="1750420"/>
            <a:ext cx="11011989" cy="503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learning space is not automatically borderland - must be used </a:t>
            </a:r>
          </a:p>
          <a:p>
            <a:r>
              <a:rPr lang="en-GB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as such ontologically, epistemologically, practically </a:t>
            </a:r>
            <a:r>
              <a:rPr lang="en-GB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(Hill et al. 2016)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lecture theatres and classrooms can be transformed by </a:t>
            </a:r>
          </a:p>
          <a:p>
            <a:r>
              <a:rPr lang="en-GB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encouraging students to become partners in </a:t>
            </a:r>
            <a:r>
              <a:rPr lang="en-US" sz="31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SoTL</a:t>
            </a:r>
            <a:r>
              <a:rPr lang="en-US" sz="31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(Cook-Sather </a:t>
            </a:r>
          </a:p>
          <a:p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et al. 2014, Johansson &amp; Felten 2014) 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150" dirty="0" smtClean="0"/>
              <a:t> students acquire new knowledge, skills and facets to their </a:t>
            </a:r>
          </a:p>
          <a:p>
            <a:r>
              <a:rPr lang="en-GB" sz="3150" dirty="0" smtClean="0"/>
              <a:t>  identity, engaging with aspects of critical pedagogy and </a:t>
            </a:r>
          </a:p>
          <a:p>
            <a:r>
              <a:rPr lang="en-GB" sz="3150" dirty="0" smtClean="0"/>
              <a:t>  developing skills relevant to future employment</a:t>
            </a:r>
            <a:endParaRPr lang="en-GB" sz="31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Conclusions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01337" y="1933302"/>
            <a:ext cx="1067235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But ...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letting go of familiar ways of learning requires trust in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 process that is inherently unpredictable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(Healey et al. 2014) 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guidance and training needed to ensure successful navigation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into and out of these challenging environments</a:t>
            </a: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must ensure managers support the movement of students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and faculty into and out of such spaces through strategies and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policies </a:t>
            </a: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note of caution ... 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Picture 5" descr="hqdefaul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7180" y="2049052"/>
            <a:ext cx="5427860" cy="4038237"/>
          </a:xfrm>
          <a:prstGeom prst="rect">
            <a:avLst/>
          </a:prstGeom>
        </p:spPr>
      </p:pic>
      <p:pic>
        <p:nvPicPr>
          <p:cNvPr id="8" name="Picture 7" descr="nss_logo_black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18366" y="2049052"/>
            <a:ext cx="5427860" cy="4038237"/>
          </a:xfrm>
          <a:prstGeom prst="rect">
            <a:avLst/>
          </a:prstGeom>
        </p:spPr>
      </p:pic>
      <p:pic>
        <p:nvPicPr>
          <p:cNvPr id="7" name="Picture 6" descr="white paper.PNG"/>
          <p:cNvPicPr>
            <a:picLocks noChangeAspect="1"/>
          </p:cNvPicPr>
          <p:nvPr/>
        </p:nvPicPr>
        <p:blipFill>
          <a:blip r:embed="rId5"/>
          <a:srcRect t="1661" b="1661"/>
          <a:stretch>
            <a:fillRect/>
          </a:stretch>
        </p:blipFill>
        <p:spPr>
          <a:xfrm>
            <a:off x="6766561" y="2009863"/>
            <a:ext cx="4702628" cy="419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  and  Discussion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Picture 3" descr="listener-question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4251" y="2402995"/>
            <a:ext cx="2886891" cy="2877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319350" y="5672259"/>
            <a:ext cx="953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000" b="1" dirty="0" smtClean="0">
                <a:cs typeface="Arial" charset="0"/>
              </a:rPr>
              <a:t>Jennifer.Hill@uwe.ac.uk </a:t>
            </a:r>
            <a:r>
              <a:rPr lang="en-GB" sz="3200" b="1" dirty="0" smtClean="0">
                <a:cs typeface="Arial" charset="0"/>
              </a:rPr>
              <a:t>  &amp;  </a:t>
            </a:r>
            <a:r>
              <a:rPr lang="en-US" sz="3000" b="1" dirty="0" smtClean="0"/>
              <a:t>Harry2.West@live.uwe.ac.uk</a:t>
            </a:r>
            <a:endParaRPr lang="en-GB" sz="3000" b="1" dirty="0"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9086" y="2782388"/>
            <a:ext cx="28477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How have you ... or how could </a:t>
            </a:r>
            <a:r>
              <a:rPr lang="en-GB" sz="2600" dirty="0" smtClean="0"/>
              <a:t>you </a:t>
            </a:r>
            <a:r>
              <a:rPr lang="en-GB" sz="2600" dirty="0" smtClean="0"/>
              <a:t>... take </a:t>
            </a:r>
            <a:r>
              <a:rPr lang="en-GB" sz="2600" dirty="0" smtClean="0"/>
              <a:t>your students into the borderlands?</a:t>
            </a:r>
            <a:endParaRPr lang="en-GB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60739" y="2233749"/>
            <a:ext cx="2298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What were/are the benefits?</a:t>
            </a:r>
            <a:endParaRPr lang="en-GB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8888222" y="4336868"/>
            <a:ext cx="27823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What were/are the challenges?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xmlns="" val="364747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Presentation outline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71154" y="1828798"/>
            <a:ext cx="10228216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 invitation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endParaRPr lang="en-GB" sz="1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Introductory (re-)conceptualisations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endParaRPr lang="en-GB" sz="1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Borderland spaces for learning: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GB" sz="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charset="0"/>
              <a:buChar char="•"/>
            </a:pPr>
            <a:endParaRPr lang="en-GB" sz="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GB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- introduction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GB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- characteristics</a:t>
            </a:r>
            <a:endParaRPr lang="en-GB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GB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				- empirical research example</a:t>
            </a:r>
            <a:endParaRPr lang="en-GB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Arial" pitchFamily="34" charset="0"/>
              <a:buChar char="•"/>
            </a:pPr>
            <a:r>
              <a:rPr lang="en-GB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Conclusions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7" descr="Wendler_WC_TP_600.jpg"/>
          <p:cNvPicPr>
            <a:picLocks noChangeAspect="1"/>
          </p:cNvPicPr>
          <p:nvPr/>
        </p:nvPicPr>
        <p:blipFill>
          <a:blip r:embed="rId3"/>
          <a:srcRect l="8948" t="12043" r="8948" b="12506"/>
          <a:stretch>
            <a:fillRect/>
          </a:stretch>
        </p:blipFill>
        <p:spPr>
          <a:xfrm>
            <a:off x="8268788" y="2067114"/>
            <a:ext cx="2913017" cy="21835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65585" y="4263725"/>
            <a:ext cx="289910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/>
              <a:t>RWendler@email.arizona.edu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xmlns="" val="1460513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References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6755" y="1766890"/>
            <a:ext cx="1184801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smtClean="0"/>
              <a:t>Baxter </a:t>
            </a:r>
            <a:r>
              <a:rPr lang="en-GB" sz="2300" dirty="0" err="1" smtClean="0"/>
              <a:t>Magolda</a:t>
            </a:r>
            <a:r>
              <a:rPr lang="en-GB" sz="2300" dirty="0" smtClean="0"/>
              <a:t>, M.B. (2004) Preface. In M.B. Baxter </a:t>
            </a:r>
            <a:r>
              <a:rPr lang="en-GB" sz="2300" dirty="0" err="1" smtClean="0"/>
              <a:t>Magolda</a:t>
            </a:r>
            <a:r>
              <a:rPr lang="en-GB" sz="2300" dirty="0" smtClean="0"/>
              <a:t> &amp; P.M. King. (eds.) </a:t>
            </a:r>
            <a:r>
              <a:rPr lang="en-GB" sz="2300" i="1" dirty="0" smtClean="0"/>
              <a:t>Learning Partnerships: Theory and models of practice to educate for self-authorship.</a:t>
            </a:r>
            <a:r>
              <a:rPr lang="en-GB" sz="2300" dirty="0" smtClean="0"/>
              <a:t> Sterling, VA: Stylus Publishing, pp. xvii-xxvi.</a:t>
            </a:r>
          </a:p>
          <a:p>
            <a:endParaRPr lang="en-GB" sz="300" dirty="0" smtClean="0"/>
          </a:p>
          <a:p>
            <a:r>
              <a:rPr lang="en-GB" sz="2300" dirty="0" smtClean="0"/>
              <a:t>Cook-Sather, A. &amp; Alter, Z. (2011) </a:t>
            </a:r>
            <a:r>
              <a:rPr lang="en-US" sz="2300" dirty="0" smtClean="0"/>
              <a:t>What is and what can be: How a </a:t>
            </a:r>
            <a:r>
              <a:rPr lang="en-US" sz="2300" dirty="0" err="1" smtClean="0"/>
              <a:t>liminal</a:t>
            </a:r>
            <a:r>
              <a:rPr lang="en-US" sz="2300" dirty="0" smtClean="0"/>
              <a:t> position can change learning and teaching in higher education. </a:t>
            </a:r>
            <a:r>
              <a:rPr lang="en-US" sz="2300" i="1" dirty="0" smtClean="0"/>
              <a:t>Anthropology and Education Quarterly</a:t>
            </a:r>
            <a:r>
              <a:rPr lang="en-US" sz="2300" dirty="0" smtClean="0"/>
              <a:t>, 42, 37-53.</a:t>
            </a:r>
          </a:p>
          <a:p>
            <a:endParaRPr lang="en-US" sz="300" dirty="0" smtClean="0"/>
          </a:p>
          <a:p>
            <a:r>
              <a:rPr lang="en-GB" sz="2300" dirty="0" smtClean="0"/>
              <a:t>Cook-Sather, A., Bovill, C. &amp; Felten, P. (2014) </a:t>
            </a:r>
            <a:r>
              <a:rPr lang="en-GB" sz="2300" i="1" dirty="0" smtClean="0"/>
              <a:t>Engaging Students as Partners in Learning &amp; Teaching: A Guide for Faculty</a:t>
            </a:r>
            <a:r>
              <a:rPr lang="en-GB" sz="2300" dirty="0" smtClean="0"/>
              <a:t>. San Francisco: </a:t>
            </a:r>
            <a:r>
              <a:rPr lang="en-GB" sz="2300" dirty="0" err="1" smtClean="0"/>
              <a:t>Jossey</a:t>
            </a:r>
            <a:r>
              <a:rPr lang="en-GB" sz="2300" dirty="0" smtClean="0"/>
              <a:t>-Bass. </a:t>
            </a:r>
          </a:p>
          <a:p>
            <a:endParaRPr lang="en-GB" sz="300" dirty="0" smtClean="0"/>
          </a:p>
          <a:p>
            <a:r>
              <a:rPr lang="en-GB" sz="2300" dirty="0" smtClean="0"/>
              <a:t>Healey, M., Flint, A. &amp; Harrington, K. (2014) </a:t>
            </a:r>
            <a:r>
              <a:rPr lang="en-GB" sz="2300" i="1" dirty="0" smtClean="0"/>
              <a:t>Developing Students as Partners in Learning and Teaching in Higher Education</a:t>
            </a:r>
            <a:r>
              <a:rPr lang="en-GB" sz="2300" dirty="0" smtClean="0"/>
              <a:t>. York: Higher Education Academy.</a:t>
            </a:r>
            <a:endParaRPr lang="en-GB" sz="2300" b="1" dirty="0" smtClean="0"/>
          </a:p>
          <a:p>
            <a:endParaRPr lang="en-GB" sz="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300" dirty="0" smtClean="0"/>
              <a:t>Hill, J., Thomas, G., Diaz, A. &amp; Simm, D. (2016) Borderland spaces for learning partnership: opportunities, benefits and challenges</a:t>
            </a:r>
            <a:r>
              <a:rPr lang="en-US" sz="2300" i="1" dirty="0" smtClean="0"/>
              <a:t> Journal of Geography in Higher Education</a:t>
            </a:r>
            <a:r>
              <a:rPr lang="en-US" sz="2300" dirty="0" smtClean="0"/>
              <a:t>.</a:t>
            </a:r>
            <a:r>
              <a:rPr lang="en-GB" sz="2300" dirty="0" smtClean="0"/>
              <a:t> </a:t>
            </a:r>
            <a:r>
              <a:rPr lang="en-GB" sz="2300" u="sng" dirty="0" smtClean="0">
                <a:hlinkClick r:id="rId3"/>
              </a:rPr>
              <a:t>http://dx.doi.org/10.1080/03098265.2016.1144728</a:t>
            </a:r>
            <a:endParaRPr lang="en-GB" sz="2300" u="sng" dirty="0" smtClean="0"/>
          </a:p>
          <a:p>
            <a:endParaRPr lang="en-GB" sz="2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en-GB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4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References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6755" y="1884457"/>
            <a:ext cx="1184801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00" dirty="0" smtClean="0"/>
          </a:p>
          <a:p>
            <a:r>
              <a:rPr lang="en-GB" sz="2300" dirty="0" err="1" smtClean="0"/>
              <a:t>Freire</a:t>
            </a:r>
            <a:r>
              <a:rPr lang="en-GB" sz="2300" dirty="0" smtClean="0"/>
              <a:t>, P. (1970) </a:t>
            </a:r>
            <a:r>
              <a:rPr lang="en-GB" sz="2300" i="1" dirty="0" smtClean="0"/>
              <a:t>Pedagogy of the Oppressed.</a:t>
            </a:r>
            <a:r>
              <a:rPr lang="en-GB" sz="2300" dirty="0" smtClean="0"/>
              <a:t> New York: Continuum.</a:t>
            </a:r>
          </a:p>
          <a:p>
            <a:endParaRPr lang="en-GB" sz="500" dirty="0" smtClean="0"/>
          </a:p>
          <a:p>
            <a:r>
              <a:rPr lang="en-GB" sz="2300" dirty="0" smtClean="0"/>
              <a:t>Giroux, H.A. (1992) </a:t>
            </a:r>
            <a:r>
              <a:rPr lang="en-GB" sz="2300" i="1" dirty="0" smtClean="0"/>
              <a:t>Border Crossings: Cultural Workers and the Politics of Education</a:t>
            </a:r>
            <a:r>
              <a:rPr lang="en-GB" sz="2300" dirty="0" smtClean="0"/>
              <a:t>. NY: </a:t>
            </a:r>
            <a:r>
              <a:rPr lang="en-GB" sz="2200" dirty="0" smtClean="0"/>
              <a:t>Routledge</a:t>
            </a:r>
            <a:r>
              <a:rPr lang="en-GB" sz="2300" dirty="0" smtClean="0"/>
              <a:t>.</a:t>
            </a:r>
          </a:p>
          <a:p>
            <a:endParaRPr lang="en-GB" sz="500" dirty="0" smtClean="0"/>
          </a:p>
          <a:p>
            <a:r>
              <a:rPr lang="en-GB" sz="2300" dirty="0" err="1" smtClean="0"/>
              <a:t>Glasser</a:t>
            </a:r>
            <a:r>
              <a:rPr lang="en-GB" sz="2300" dirty="0" smtClean="0"/>
              <a:t>, H. &amp; Powers, M. (2011) </a:t>
            </a:r>
            <a:r>
              <a:rPr lang="en-GB" sz="2300" dirty="0" smtClean="0">
                <a:hlinkClick r:id="rId3" tooltip="Permanent Link: Disrupting Traditional Student-Faculty Roles, 140 Characters at a Time"/>
              </a:rPr>
              <a:t>Disrupting Traditional Student-Faculty Roles, 140 Characters at a Time</a:t>
            </a:r>
            <a:r>
              <a:rPr lang="en-GB" sz="2300" dirty="0" smtClean="0"/>
              <a:t>. </a:t>
            </a:r>
            <a:r>
              <a:rPr lang="en-GB" sz="2300" i="1" dirty="0" smtClean="0"/>
              <a:t>Teaching and Learning Together in Higher Education</a:t>
            </a:r>
            <a:r>
              <a:rPr lang="en-GB" sz="2300" dirty="0" smtClean="0"/>
              <a:t>, Winter 2011. </a:t>
            </a:r>
          </a:p>
          <a:p>
            <a:endParaRPr lang="en-GB" sz="500" dirty="0" smtClean="0"/>
          </a:p>
          <a:p>
            <a:r>
              <a:rPr lang="en-GB" sz="2300" dirty="0" smtClean="0"/>
              <a:t>Johansson C. &amp; Felten P. (2014) </a:t>
            </a:r>
            <a:r>
              <a:rPr lang="en-GB" sz="2300" i="1" dirty="0" smtClean="0"/>
              <a:t>Transforming Students:  Fulfilling the Promise of Higher Education.</a:t>
            </a:r>
            <a:r>
              <a:rPr lang="en-GB" sz="2300" dirty="0" smtClean="0"/>
              <a:t>  Baltimore, MD: Johns Hopkins Press.</a:t>
            </a:r>
            <a:endParaRPr lang="en-GB" sz="2300" b="1" dirty="0" smtClean="0"/>
          </a:p>
          <a:p>
            <a:endParaRPr lang="en-GB" sz="500" dirty="0" smtClean="0"/>
          </a:p>
          <a:p>
            <a:r>
              <a:rPr lang="en-GB" sz="2300" dirty="0" smtClean="0"/>
              <a:t>Land, R., </a:t>
            </a:r>
            <a:r>
              <a:rPr lang="en-GB" sz="2300" dirty="0" err="1" smtClean="0"/>
              <a:t>Rattray</a:t>
            </a:r>
            <a:r>
              <a:rPr lang="en-GB" sz="2300" dirty="0" smtClean="0"/>
              <a:t>, J. &amp; Vivian, P. (2014) Learning in the </a:t>
            </a:r>
            <a:r>
              <a:rPr lang="en-GB" sz="2300" dirty="0" err="1" smtClean="0"/>
              <a:t>liminal</a:t>
            </a:r>
            <a:r>
              <a:rPr lang="en-GB" sz="2300" dirty="0" smtClean="0"/>
              <a:t> space: a semiotic approach to threshold concepts. </a:t>
            </a:r>
            <a:r>
              <a:rPr lang="en-GB" sz="2300" i="1" dirty="0" smtClean="0"/>
              <a:t>Higher Education</a:t>
            </a:r>
            <a:r>
              <a:rPr lang="en-GB" sz="2300" dirty="0" smtClean="0"/>
              <a:t>, 67, 199-217.</a:t>
            </a:r>
          </a:p>
          <a:p>
            <a:endParaRPr lang="en-GB" sz="500" dirty="0" smtClean="0"/>
          </a:p>
          <a:p>
            <a:r>
              <a:rPr lang="en-GB" sz="2300" dirty="0" smtClean="0"/>
              <a:t>Lodge, C. (2005) From hearing voices to engaging in dialogue: </a:t>
            </a:r>
            <a:r>
              <a:rPr lang="en-GB" sz="2300" dirty="0" err="1" smtClean="0"/>
              <a:t>Problematising</a:t>
            </a:r>
            <a:r>
              <a:rPr lang="en-GB" sz="2300" dirty="0" smtClean="0"/>
              <a:t> student participation in school improvement. </a:t>
            </a:r>
            <a:r>
              <a:rPr lang="en-GB" sz="2300" i="1" dirty="0" smtClean="0"/>
              <a:t>Journal of Educational Change</a:t>
            </a:r>
            <a:r>
              <a:rPr lang="en-GB" sz="2300" dirty="0" smtClean="0"/>
              <a:t>, </a:t>
            </a:r>
            <a:r>
              <a:rPr lang="en-GB" sz="2300" i="1" dirty="0" smtClean="0"/>
              <a:t>6</a:t>
            </a:r>
            <a:r>
              <a:rPr lang="en-GB" sz="2300" dirty="0" smtClean="0"/>
              <a:t>, 125-46.</a:t>
            </a:r>
          </a:p>
        </p:txBody>
      </p:sp>
    </p:spTree>
    <p:extLst>
      <p:ext uri="{BB962C8B-B14F-4D97-AF65-F5344CB8AC3E}">
        <p14:creationId xmlns:p14="http://schemas.microsoft.com/office/powerpoint/2010/main" xmlns="" val="36474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 invitation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7280" y="2050869"/>
            <a:ext cx="1022821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invite you to let go of the familiar</a:t>
            </a:r>
          </a:p>
          <a:p>
            <a:pPr>
              <a:buFont typeface="Arial" pitchFamily="34" charset="0"/>
              <a:buChar char="•"/>
            </a:pPr>
            <a:endParaRPr lang="en-US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consider how spaces in higher education might be used 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creatively for pedagogic practice as </a:t>
            </a:r>
            <a:r>
              <a:rPr lang="en-US" sz="3250" b="1" dirty="0" smtClean="0">
                <a:solidFill>
                  <a:schemeClr val="accent1"/>
                </a:solidFill>
              </a:rPr>
              <a:t>borderlands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encourage you to reconceptualise pedagogic spaces,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identities and practices for you and your students</a:t>
            </a:r>
          </a:p>
        </p:txBody>
      </p:sp>
    </p:spTree>
    <p:extLst>
      <p:ext uri="{BB962C8B-B14F-4D97-AF65-F5344CB8AC3E}">
        <p14:creationId xmlns:p14="http://schemas.microsoft.com/office/powerpoint/2010/main" xmlns="" val="4436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Picture 5" descr="hqdefaul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76090" y="1885949"/>
            <a:ext cx="8024949" cy="437115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Introductory (re-)conceptualisations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6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for learning – intro.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01337" y="1802672"/>
            <a:ext cx="1076379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should encourage our students towards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self-authorship:</a:t>
            </a:r>
            <a:endParaRPr lang="en-GB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3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ability to know oneself, to know what one knows, to reflect upon it and to base judgements on it </a:t>
            </a:r>
          </a:p>
          <a:p>
            <a:pPr algn="ctr"/>
            <a:r>
              <a:rPr lang="en-GB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(developed from Baxter-</a:t>
            </a:r>
            <a:r>
              <a:rPr lang="en-GB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Magolda</a:t>
            </a:r>
            <a:r>
              <a:rPr lang="en-GB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2004)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en-GB" sz="2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must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 our students to become border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crossers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offer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novel and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constructively disruptive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spaces and </a:t>
            </a:r>
            <a:endParaRPr lang="en-GB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encounters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GB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Glasser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&amp; Powers 2011)</a:t>
            </a: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for learning - intro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58091" y="1946365"/>
            <a:ext cx="103980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 our students to become border crossers: 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familiar pedagogic spaces            unknown / challenging spaces </a:t>
            </a:r>
          </a:p>
          <a:p>
            <a:endParaRPr lang="en-GB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3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How?   </a:t>
            </a:r>
            <a:r>
              <a:rPr lang="en-GB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(Hill et al. 2016)</a:t>
            </a:r>
            <a:endParaRPr lang="en-GB" sz="27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1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enter a novel learning space e.g. virtual world</a:t>
            </a:r>
          </a:p>
          <a:p>
            <a:pPr>
              <a:buFont typeface="Arial" pitchFamily="34" charset="0"/>
              <a:buChar char="•"/>
            </a:pPr>
            <a:endParaRPr lang="en-GB" sz="2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adopt unfamiliar pedagogy in a familiar space e.g. student-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led activities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512526" y="2913017"/>
            <a:ext cx="783770" cy="195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characteristic 1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97280" y="1881050"/>
            <a:ext cx="102282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smtClean="0"/>
              <a:t>traditional </a:t>
            </a:r>
            <a:r>
              <a:rPr lang="en-US" sz="3200" b="1" dirty="0" smtClean="0"/>
              <a:t>power hierarchies scrutinized </a:t>
            </a:r>
            <a:r>
              <a:rPr lang="en-US" sz="3200" dirty="0" smtClean="0"/>
              <a:t>and destabilized </a:t>
            </a:r>
          </a:p>
          <a:p>
            <a:r>
              <a:rPr lang="en-US" sz="3200" dirty="0" smtClean="0"/>
              <a:t>  </a:t>
            </a:r>
            <a:r>
              <a:rPr lang="en-US" sz="3100" dirty="0" smtClean="0"/>
              <a:t>(</a:t>
            </a:r>
            <a:r>
              <a:rPr lang="en-GB" sz="3100" dirty="0" smtClean="0"/>
              <a:t>teacher-student contradiction: </a:t>
            </a:r>
            <a:r>
              <a:rPr lang="en-GB" sz="3000" dirty="0" err="1" smtClean="0"/>
              <a:t>Freire</a:t>
            </a:r>
            <a:r>
              <a:rPr lang="en-GB" sz="3000" dirty="0" smtClean="0"/>
              <a:t> 1970</a:t>
            </a:r>
            <a:r>
              <a:rPr lang="en-GB" sz="3200" dirty="0" smtClean="0"/>
              <a:t>)</a:t>
            </a:r>
            <a:endParaRPr lang="en-US" sz="3200" dirty="0" smtClean="0"/>
          </a:p>
          <a:p>
            <a:r>
              <a:rPr lang="en-GB" sz="29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students draw from their experiences working with each </a:t>
            </a:r>
          </a:p>
          <a:p>
            <a:r>
              <a:rPr lang="en-GB" sz="3200" dirty="0" smtClean="0"/>
              <a:t>  other / faculty </a:t>
            </a:r>
          </a:p>
          <a:p>
            <a:pPr>
              <a:buFont typeface="Arial" pitchFamily="34" charset="0"/>
              <a:buChar char="•"/>
            </a:pPr>
            <a:endParaRPr lang="en-GB" sz="29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prompts construction of new identities </a:t>
            </a:r>
            <a:r>
              <a:rPr lang="en-GB" sz="3000" dirty="0" smtClean="0"/>
              <a:t>(Giroux 1992)</a:t>
            </a:r>
          </a:p>
          <a:p>
            <a:pPr>
              <a:buFont typeface="Arial" pitchFamily="34" charset="0"/>
              <a:buChar char="•"/>
            </a:pPr>
            <a:endParaRPr lang="en-US" sz="29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3200" dirty="0" smtClean="0"/>
              <a:t>messy and unpredictable space – but ultimately productive</a:t>
            </a:r>
            <a:endParaRPr lang="en-GB" sz="3200" dirty="0" smtClean="0"/>
          </a:p>
          <a:p>
            <a:pPr>
              <a:buFont typeface="Arial" pitchFamily="34" charset="0"/>
              <a:buChar char="•"/>
            </a:pPr>
            <a:endParaRPr lang="en-GB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characteristic 1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9" name="Picture 8" descr="http://i0.wp.com/notchesblog.com/wp-content/uploads/2014/06/3510951967_f895f4127d_z.jpg?resize=640%2C544"/>
          <p:cNvPicPr/>
          <p:nvPr/>
        </p:nvPicPr>
        <p:blipFill>
          <a:blip r:embed="rId3" cstate="print"/>
          <a:srcRect t="10943" b="10943"/>
          <a:stretch>
            <a:fillRect/>
          </a:stretch>
        </p:blipFill>
        <p:spPr bwMode="auto">
          <a:xfrm>
            <a:off x="499380" y="1971265"/>
            <a:ext cx="557484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Learn_gallery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677" y="1971265"/>
            <a:ext cx="7143750" cy="41433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99380" y="1971265"/>
            <a:ext cx="2464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(</a:t>
            </a:r>
            <a:r>
              <a:rPr lang="en-GB" dirty="0" err="1" smtClean="0">
                <a:solidFill>
                  <a:srgbClr val="FFC000"/>
                </a:solidFill>
              </a:rPr>
              <a:t>Flickr</a:t>
            </a:r>
            <a:r>
              <a:rPr lang="en-GB" dirty="0" smtClean="0">
                <a:solidFill>
                  <a:srgbClr val="FFC000"/>
                </a:solidFill>
              </a:rPr>
              <a:t>: </a:t>
            </a:r>
            <a:r>
              <a:rPr lang="en-GB" dirty="0" smtClean="0">
                <a:solidFill>
                  <a:srgbClr val="FFC000"/>
                </a:solidFill>
                <a:hlinkClick r:id="rId5"/>
              </a:rPr>
              <a:t>Robert Donovan</a:t>
            </a:r>
            <a:r>
              <a:rPr lang="en-GB" dirty="0" smtClean="0">
                <a:solidFill>
                  <a:srgbClr val="FFC000"/>
                </a:solidFill>
              </a:rPr>
              <a:t>)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9677" y="1971265"/>
            <a:ext cx="6458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http://www.red-thread.com/inspire/education/education-trends/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Borderland spaces – characteristic 2</a:t>
            </a:r>
            <a:endParaRPr lang="en-US" sz="4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6" t="4591" r="1864" b="7051"/>
          <a:stretch/>
        </p:blipFill>
        <p:spPr bwMode="auto">
          <a:xfrm>
            <a:off x="8557024" y="-5588"/>
            <a:ext cx="1644015" cy="764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2776" y="1985554"/>
            <a:ext cx="103980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students and faculty must become accustomed to positions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of </a:t>
            </a:r>
            <a:r>
              <a:rPr lang="en-GB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liminality</a:t>
            </a:r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ambiguity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(Cook-Sather &amp; Alter 2011)</a:t>
            </a:r>
          </a:p>
          <a:p>
            <a:endParaRPr lang="en-GB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new ways of thinking and practising are permitted, which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are not easily unlearnt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(Land et al. 2014)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initial discomfort and uncertainty but persistence in this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space can be transformative</a:t>
            </a:r>
            <a:endParaRPr lang="en-GB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1833</TotalTime>
  <Words>1055</Words>
  <Application>Microsoft Office PowerPoint</Application>
  <PresentationFormat>Custom</PresentationFormat>
  <Paragraphs>169</Paragraphs>
  <Slides>21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Welcome to the pedagogic borderlands  </vt:lpstr>
      <vt:lpstr>Presentation outline</vt:lpstr>
      <vt:lpstr>An invitation</vt:lpstr>
      <vt:lpstr>Introductory (re-)conceptualisations</vt:lpstr>
      <vt:lpstr>Borderland spaces for learning – intro.</vt:lpstr>
      <vt:lpstr>Borderland spaces for learning - intro</vt:lpstr>
      <vt:lpstr>Borderland spaces – characteristic 1</vt:lpstr>
      <vt:lpstr>Borderland spaces – characteristic 1</vt:lpstr>
      <vt:lpstr>Borderland spaces – characteristic 2</vt:lpstr>
      <vt:lpstr>Borderland spaces – characteristic 3</vt:lpstr>
      <vt:lpstr>Borderland spaces – empirical example </vt:lpstr>
      <vt:lpstr>Borderland spaces – empirical example </vt:lpstr>
      <vt:lpstr>Borderland spaces – empirical example </vt:lpstr>
      <vt:lpstr>Borderland spaces – empirical example </vt:lpstr>
      <vt:lpstr>Borderland spaces – empirical example </vt:lpstr>
      <vt:lpstr>Conclusions</vt:lpstr>
      <vt:lpstr>Conclusions</vt:lpstr>
      <vt:lpstr>A note of caution ... </vt:lpstr>
      <vt:lpstr>Questions  and  Discussion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Peer-Assisted Learning (PAL)</dc:title>
  <dc:creator>Harry West</dc:creator>
  <cp:lastModifiedBy>Jennifer Hill</cp:lastModifiedBy>
  <cp:revision>325</cp:revision>
  <dcterms:created xsi:type="dcterms:W3CDTF">2016-03-07T15:51:56Z</dcterms:created>
  <dcterms:modified xsi:type="dcterms:W3CDTF">2016-06-02T14:47:45Z</dcterms:modified>
</cp:coreProperties>
</file>