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6" r:id="rId5"/>
    <p:sldId id="259" r:id="rId6"/>
    <p:sldId id="277" r:id="rId7"/>
    <p:sldId id="260" r:id="rId8"/>
    <p:sldId id="284" r:id="rId9"/>
    <p:sldId id="285" r:id="rId10"/>
    <p:sldId id="282" r:id="rId11"/>
    <p:sldId id="263" r:id="rId12"/>
    <p:sldId id="264" r:id="rId13"/>
    <p:sldId id="265" r:id="rId14"/>
    <p:sldId id="283" r:id="rId15"/>
    <p:sldId id="278" r:id="rId16"/>
    <p:sldId id="281" r:id="rId17"/>
    <p:sldId id="279" r:id="rId18"/>
    <p:sldId id="266" r:id="rId19"/>
    <p:sldId id="267" r:id="rId20"/>
    <p:sldId id="272" r:id="rId21"/>
    <p:sldId id="274" r:id="rId22"/>
    <p:sldId id="28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2079625"/>
          </a:xfrm>
        </p:spPr>
        <p:txBody>
          <a:bodyPr>
            <a:normAutofit fontScale="90000"/>
          </a:bodyPr>
          <a:lstStyle/>
          <a:p>
            <a:r>
              <a:rPr lang="en-GB" dirty="0"/>
              <a:t>Trimming Simulation of Forming Metal Sheets Isogeometric Models by Using NURBS Surfaces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3352800"/>
            <a:ext cx="8763000" cy="304800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D. </a:t>
            </a:r>
            <a:r>
              <a:rPr lang="es-ES" sz="2400" dirty="0" smtClean="0">
                <a:solidFill>
                  <a:schemeClr val="tx1"/>
                </a:solidFill>
              </a:rPr>
              <a:t>Herrero-</a:t>
            </a:r>
            <a:r>
              <a:rPr lang="es-ES" sz="2400" dirty="0" err="1" smtClean="0">
                <a:solidFill>
                  <a:schemeClr val="tx1"/>
                </a:solidFill>
              </a:rPr>
              <a:t>Adan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(1)</a:t>
            </a:r>
            <a:r>
              <a:rPr lang="es-ES" sz="2400" dirty="0" smtClean="0">
                <a:solidFill>
                  <a:schemeClr val="tx1"/>
                </a:solidFill>
              </a:rPr>
              <a:t>,     </a:t>
            </a:r>
            <a:r>
              <a:rPr lang="es-ES" sz="2400" dirty="0" err="1" smtClean="0">
                <a:solidFill>
                  <a:schemeClr val="tx1"/>
                </a:solidFill>
              </a:rPr>
              <a:t>Rui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P.R. </a:t>
            </a:r>
            <a:r>
              <a:rPr lang="es-ES" sz="2400" dirty="0" smtClean="0">
                <a:solidFill>
                  <a:schemeClr val="tx1"/>
                </a:solidFill>
              </a:rPr>
              <a:t>Cardoso </a:t>
            </a:r>
            <a:r>
              <a:rPr lang="es-ES" sz="1400" dirty="0" smtClean="0">
                <a:solidFill>
                  <a:schemeClr val="tx1"/>
                </a:solidFill>
              </a:rPr>
              <a:t>(2)</a:t>
            </a:r>
            <a:r>
              <a:rPr lang="es-ES" sz="2400" dirty="0" smtClean="0">
                <a:solidFill>
                  <a:schemeClr val="tx1"/>
                </a:solidFill>
              </a:rPr>
              <a:t>,     O.B</a:t>
            </a:r>
            <a:r>
              <a:rPr lang="es-ES" sz="2400" dirty="0">
                <a:solidFill>
                  <a:schemeClr val="tx1"/>
                </a:solidFill>
              </a:rPr>
              <a:t>. </a:t>
            </a:r>
            <a:r>
              <a:rPr lang="es-ES" sz="2400" dirty="0" err="1" smtClean="0">
                <a:solidFill>
                  <a:schemeClr val="tx1"/>
                </a:solidFill>
              </a:rPr>
              <a:t>Adetoro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(1)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38470"/>
            <a:ext cx="1676400" cy="7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38470"/>
            <a:ext cx="1705390" cy="7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0500" y="6400800"/>
            <a:ext cx="87630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daniel.herreroadan@uwe.ac.uk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176" y="3962400"/>
            <a:ext cx="7351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Department of Engineering Design and Mathematics, University of the West of England, BS16 1QY Bristol, UK</a:t>
            </a:r>
          </a:p>
          <a:p>
            <a:r>
              <a:rPr lang="en-GB" baseline="30000" dirty="0"/>
              <a:t>2</a:t>
            </a:r>
            <a:r>
              <a:rPr lang="en-GB" dirty="0"/>
              <a:t>Department of Mechanical, Aerospace and Civil Engineering, Brunel University London, UB8 3PH Uxbridge, London, UK</a:t>
            </a:r>
          </a:p>
        </p:txBody>
      </p:sp>
    </p:spTree>
    <p:extLst>
      <p:ext uri="{BB962C8B-B14F-4D97-AF65-F5344CB8AC3E}">
        <p14:creationId xmlns:p14="http://schemas.microsoft.com/office/powerpoint/2010/main" val="36609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03.1.- Strategy</a:t>
            </a:r>
          </a:p>
          <a:p>
            <a:pPr algn="l"/>
            <a:r>
              <a:rPr lang="en-GB" sz="1800" b="1" dirty="0"/>
              <a:t>03.2.- Row of intersection points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03.3.- Curve fitting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03.4.- Definition of remaining surface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03.5.- T surface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requirements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44" y="4629150"/>
            <a:ext cx="300635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964" y="1264226"/>
            <a:ext cx="5140036" cy="5645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/>
              <a:t>Points_Row</a:t>
            </a:r>
            <a:r>
              <a:rPr lang="en-GB" sz="2400" dirty="0" smtClean="0"/>
              <a:t>  [</a:t>
            </a: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1800" dirty="0" smtClean="0"/>
              <a:t>Bouncing  [ </a:t>
            </a:r>
            <a:r>
              <a:rPr lang="en-GB" sz="1600" dirty="0" smtClean="0"/>
              <a:t>  </a:t>
            </a:r>
            <a:r>
              <a:rPr lang="en-GB" sz="1600" dirty="0" err="1"/>
              <a:t>I</a:t>
            </a:r>
            <a:r>
              <a:rPr lang="en-GB" sz="1600" dirty="0" err="1" smtClean="0"/>
              <a:t>nversion_Point</a:t>
            </a:r>
            <a:r>
              <a:rPr lang="en-GB" sz="1600" dirty="0" smtClean="0"/>
              <a:t>    </a:t>
            </a:r>
            <a:r>
              <a:rPr lang="en-GB" sz="1800" dirty="0" smtClean="0"/>
              <a:t>]  </a:t>
            </a:r>
            <a:r>
              <a:rPr lang="en-GB" sz="2400" dirty="0" smtClean="0"/>
              <a:t>  ]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52800" y="1931828"/>
            <a:ext cx="5550480" cy="2030572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 smtClean="0"/>
              <a:t>Points_Row</a:t>
            </a:r>
            <a:endParaRPr lang="en-GB" sz="1800" b="1" dirty="0" smtClean="0"/>
          </a:p>
          <a:p>
            <a:pPr algn="l"/>
            <a:endParaRPr lang="es-ES" sz="1800" dirty="0"/>
          </a:p>
          <a:p>
            <a:pPr algn="l"/>
            <a:r>
              <a:rPr lang="es-ES" sz="1800" dirty="0" smtClean="0"/>
              <a:t>Input: 	</a:t>
            </a:r>
            <a:r>
              <a:rPr lang="es-ES" sz="1800" dirty="0" err="1" smtClean="0"/>
              <a:t>initial</a:t>
            </a:r>
            <a:r>
              <a:rPr lang="es-ES" sz="1800" dirty="0" smtClean="0"/>
              <a:t> </a:t>
            </a:r>
            <a:r>
              <a:rPr lang="es-ES" sz="1800" dirty="0" err="1" smtClean="0"/>
              <a:t>searching</a:t>
            </a:r>
            <a:r>
              <a:rPr lang="es-ES" sz="1800" dirty="0" smtClean="0"/>
              <a:t> </a:t>
            </a:r>
            <a:r>
              <a:rPr lang="es-ES" sz="1800" dirty="0" err="1" smtClean="0"/>
              <a:t>coordinates</a:t>
            </a:r>
            <a:endParaRPr lang="es-ES" sz="1800" dirty="0" smtClean="0"/>
          </a:p>
          <a:p>
            <a:pPr algn="l"/>
            <a:r>
              <a:rPr lang="es-ES" sz="1800" dirty="0"/>
              <a:t>	</a:t>
            </a:r>
            <a:r>
              <a:rPr lang="es-ES" sz="1800" dirty="0" smtClean="0"/>
              <a:t>P0 :		</a:t>
            </a:r>
            <a:r>
              <a:rPr lang="es-ES" sz="1800" dirty="0" err="1" smtClean="0"/>
              <a:t>physical</a:t>
            </a:r>
            <a:r>
              <a:rPr lang="es-ES" sz="1800" dirty="0" smtClean="0"/>
              <a:t> </a:t>
            </a:r>
            <a:r>
              <a:rPr lang="es-ES" sz="1800" dirty="0" err="1" smtClean="0"/>
              <a:t>coordinates</a:t>
            </a:r>
            <a:r>
              <a:rPr lang="es-ES" sz="1800" dirty="0" smtClean="0"/>
              <a:t> </a:t>
            </a:r>
          </a:p>
          <a:p>
            <a:pPr algn="l"/>
            <a:r>
              <a:rPr lang="es-ES" sz="1800" dirty="0"/>
              <a:t>	</a:t>
            </a:r>
            <a:r>
              <a:rPr lang="es-ES" sz="1800" dirty="0" smtClean="0"/>
              <a:t>u</a:t>
            </a:r>
            <a:r>
              <a:rPr lang="es-ES" sz="1600" dirty="0" smtClean="0"/>
              <a:t>0</a:t>
            </a:r>
            <a:r>
              <a:rPr lang="es-ES" sz="1800" dirty="0" smtClean="0"/>
              <a:t>,v</a:t>
            </a:r>
            <a:r>
              <a:rPr lang="es-ES" sz="1400" dirty="0" smtClean="0"/>
              <a:t>0</a:t>
            </a:r>
            <a:r>
              <a:rPr lang="es-ES" sz="1800" dirty="0"/>
              <a:t> </a:t>
            </a:r>
            <a:r>
              <a:rPr lang="es-ES" sz="1800" dirty="0" smtClean="0"/>
              <a:t>&amp; </a:t>
            </a:r>
            <a:r>
              <a:rPr lang="es-ES" sz="1800" dirty="0"/>
              <a:t>c</a:t>
            </a:r>
            <a:r>
              <a:rPr lang="es-ES" sz="1600" dirty="0"/>
              <a:t>0</a:t>
            </a:r>
            <a:r>
              <a:rPr lang="es-ES" sz="1800" dirty="0"/>
              <a:t>,d</a:t>
            </a:r>
            <a:r>
              <a:rPr lang="es-ES" sz="1400" dirty="0"/>
              <a:t>0 </a:t>
            </a:r>
            <a:r>
              <a:rPr lang="es-ES" sz="1400" dirty="0" smtClean="0"/>
              <a:t>:</a:t>
            </a:r>
            <a:r>
              <a:rPr lang="es-ES" sz="1800" dirty="0" smtClean="0"/>
              <a:t>	</a:t>
            </a:r>
            <a:r>
              <a:rPr lang="es-ES" sz="1800" dirty="0" err="1" smtClean="0"/>
              <a:t>parameter</a:t>
            </a:r>
            <a:r>
              <a:rPr lang="es-ES" sz="1800" dirty="0" smtClean="0"/>
              <a:t> </a:t>
            </a:r>
            <a:r>
              <a:rPr lang="es-ES" sz="1800" dirty="0" err="1" smtClean="0"/>
              <a:t>coordinates</a:t>
            </a:r>
            <a:endParaRPr lang="es-ES" sz="1800" dirty="0" smtClean="0"/>
          </a:p>
          <a:p>
            <a:pPr algn="l"/>
            <a:endParaRPr lang="es-ES" sz="1800" dirty="0"/>
          </a:p>
          <a:p>
            <a:pPr algn="l"/>
            <a:r>
              <a:rPr lang="es-ES" sz="1800" dirty="0" smtClean="0"/>
              <a:t>Output:	</a:t>
            </a:r>
            <a:r>
              <a:rPr lang="es-ES" sz="1800" dirty="0" err="1" smtClean="0"/>
              <a:t>row</a:t>
            </a:r>
            <a:r>
              <a:rPr lang="es-ES" sz="1800" dirty="0" smtClean="0"/>
              <a:t> of </a:t>
            </a:r>
            <a:r>
              <a:rPr lang="en-GB" sz="1800" dirty="0" smtClean="0"/>
              <a:t>intersection</a:t>
            </a:r>
            <a:r>
              <a:rPr lang="es-ES" sz="1800" dirty="0" smtClean="0"/>
              <a:t> </a:t>
            </a:r>
            <a:r>
              <a:rPr lang="es-ES" sz="1800" dirty="0" err="1" smtClean="0"/>
              <a:t>points</a:t>
            </a:r>
            <a:endParaRPr lang="en-GB" sz="2400" dirty="0"/>
          </a:p>
        </p:txBody>
      </p:sp>
      <p:sp>
        <p:nvSpPr>
          <p:cNvPr id="4" name="Right Arrow 3"/>
          <p:cNvSpPr/>
          <p:nvPr/>
        </p:nvSpPr>
        <p:spPr>
          <a:xfrm rot="2841436">
            <a:off x="1447800" y="4343400"/>
            <a:ext cx="381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5319936" y="5562600"/>
            <a:ext cx="3605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52400" y="1066800"/>
            <a:ext cx="1720048" cy="865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2049375"/>
            <a:ext cx="2893974" cy="21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30" y="4477604"/>
            <a:ext cx="3164570" cy="21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03.1.- Strategy</a:t>
            </a:r>
          </a:p>
          <a:p>
            <a:pPr algn="l"/>
            <a:r>
              <a:rPr lang="en-GB" sz="1800" b="1" dirty="0"/>
              <a:t>03.2.- Row of intersection points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03.3.- Curve fitting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03.4.- Definition of remaining surface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03.5.- T surface requirements</a:t>
            </a:r>
          </a:p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64361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964" y="1264226"/>
            <a:ext cx="5140036" cy="5645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/>
              <a:t>Points_Row</a:t>
            </a:r>
            <a:r>
              <a:rPr lang="en-GB" sz="2400" dirty="0" smtClean="0"/>
              <a:t>  [</a:t>
            </a: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1800" dirty="0" smtClean="0"/>
              <a:t>Bouncing  [ </a:t>
            </a:r>
            <a:r>
              <a:rPr lang="en-GB" sz="1600" dirty="0" smtClean="0"/>
              <a:t>  </a:t>
            </a:r>
            <a:r>
              <a:rPr lang="en-GB" sz="1600" dirty="0" err="1"/>
              <a:t>I</a:t>
            </a:r>
            <a:r>
              <a:rPr lang="en-GB" sz="1600" dirty="0" err="1" smtClean="0"/>
              <a:t>nversion_Point</a:t>
            </a:r>
            <a:r>
              <a:rPr lang="en-GB" sz="1600" dirty="0" smtClean="0"/>
              <a:t>    </a:t>
            </a:r>
            <a:r>
              <a:rPr lang="en-GB" sz="1800" dirty="0" smtClean="0"/>
              <a:t>]  </a:t>
            </a:r>
            <a:r>
              <a:rPr lang="en-GB" sz="2400" dirty="0" smtClean="0"/>
              <a:t>  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6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03.1.- Strategy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03.2.- Row of intersection points</a:t>
            </a:r>
          </a:p>
          <a:p>
            <a:pPr algn="l"/>
            <a:r>
              <a:rPr lang="en-GB" sz="1800" b="1" dirty="0"/>
              <a:t>03.3.- Curve fitting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03.4.- Definition of remaining surface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03.5.- T surface requirements</a:t>
            </a:r>
          </a:p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343400" y="2519065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/>
              <a:t>Parameter</a:t>
            </a:r>
          </a:p>
          <a:p>
            <a:pPr algn="r"/>
            <a:r>
              <a:rPr lang="en-GB" dirty="0" smtClean="0"/>
              <a:t>space 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3963" y="62991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[2] </a:t>
            </a:r>
            <a:r>
              <a:rPr lang="en-GB" sz="1200" dirty="0" err="1"/>
              <a:t>Piegl</a:t>
            </a:r>
            <a:r>
              <a:rPr lang="en-GB" sz="1200" dirty="0"/>
              <a:t> L, Tiller W. </a:t>
            </a:r>
            <a:r>
              <a:rPr lang="en-GB" sz="1200" i="1" dirty="0"/>
              <a:t>The NURBS Book. Berlin</a:t>
            </a:r>
            <a:r>
              <a:rPr lang="en-GB" sz="1200" dirty="0"/>
              <a:t>. Springer-</a:t>
            </a:r>
            <a:r>
              <a:rPr lang="en-GB" sz="1200" dirty="0" err="1"/>
              <a:t>Verlag</a:t>
            </a:r>
            <a:r>
              <a:rPr lang="en-GB" sz="1200" dirty="0"/>
              <a:t>, (1996).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448010"/>
            <a:ext cx="262543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Row of intersection points in parameter space 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544669"/>
            <a:ext cx="202375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Fit a B-spline in parameter space 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2286000"/>
            <a:ext cx="1709057" cy="9233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/>
              <a:t>“</a:t>
            </a:r>
            <a:r>
              <a:rPr lang="en-GB" dirty="0"/>
              <a:t>global curve interpolation to point </a:t>
            </a:r>
            <a:r>
              <a:rPr lang="en-GB" dirty="0" smtClean="0"/>
              <a:t>data” </a:t>
            </a:r>
            <a:r>
              <a:rPr lang="en-GB" dirty="0"/>
              <a:t>[2] </a:t>
            </a:r>
            <a:endParaRPr lang="en-GB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79767" y="2094341"/>
            <a:ext cx="0" cy="1450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43400" y="4763869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/>
              <a:t>Physical space</a:t>
            </a:r>
            <a:endParaRPr lang="en-GB" dirty="0"/>
          </a:p>
        </p:txBody>
      </p:sp>
      <p:sp>
        <p:nvSpPr>
          <p:cNvPr id="11" name="Arc 10"/>
          <p:cNvSpPr/>
          <p:nvPr/>
        </p:nvSpPr>
        <p:spPr>
          <a:xfrm flipH="1">
            <a:off x="4785177" y="3148189"/>
            <a:ext cx="495300" cy="1554539"/>
          </a:xfrm>
          <a:prstGeom prst="arc">
            <a:avLst>
              <a:gd name="adj1" fmla="val 16790638"/>
              <a:gd name="adj2" fmla="val 47848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4910570" y="4601411"/>
            <a:ext cx="80531" cy="2168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430749" y="2438400"/>
            <a:ext cx="1360451" cy="770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60767"/>
            <a:ext cx="3037604" cy="412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03.1.- Strategy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03.2.- Row of intersection points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03.3.- Curve fitting</a:t>
            </a:r>
          </a:p>
          <a:p>
            <a:pPr algn="l"/>
            <a:r>
              <a:rPr lang="en-GB" sz="1800" b="1" dirty="0"/>
              <a:t>03.4.- Definition of remaining surface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03.5.- T surface requirements</a:t>
            </a:r>
          </a:p>
          <a:p>
            <a:pPr algn="l"/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990600" y="2219890"/>
            <a:ext cx="3014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Surface on the left hand side of the trimming curve remains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0400" y="1212266"/>
                <a:ext cx="128432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</a:rPr>
                            <m:t>c</m:t>
                          </m:r>
                        </m:e>
                      </m:acc>
                      <m:r>
                        <a:rPr lang="es-ES" b="0" i="0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</a:rPr>
                            <m:t>S</m:t>
                          </m:r>
                        </m:e>
                      </m:acc>
                      <m:r>
                        <a:rPr lang="es-E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</a:rPr>
                        <m:t>x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</a:rPr>
                            <m:t>T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12266"/>
                <a:ext cx="1284326" cy="404791"/>
              </a:xfrm>
              <a:prstGeom prst="rect">
                <a:avLst/>
              </a:prstGeom>
              <a:blipFill rotWithShape="1">
                <a:blip r:embed="rId2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4800600" cy="366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9520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Direction of curve is given by cross product of surfaces S and T normal vectors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5727" y="2133600"/>
            <a:ext cx="2557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Surface on the right hand side is to be removed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2971800"/>
            <a:ext cx="1524000" cy="18306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00800" y="2779931"/>
            <a:ext cx="914400" cy="1563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03.1.- Strategy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03.2.- Row of intersection points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03.3.- Curve fitting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03.4.- Definition of remaining surface</a:t>
            </a:r>
          </a:p>
          <a:p>
            <a:pPr algn="l"/>
            <a:r>
              <a:rPr lang="en-GB" sz="1800" b="1" dirty="0"/>
              <a:t>03.5.- T surface requirements</a:t>
            </a:r>
          </a:p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1676400"/>
            <a:ext cx="4991099" cy="42672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Trimming</a:t>
            </a:r>
            <a:r>
              <a:rPr lang="es-ES" sz="1800" dirty="0" smtClean="0"/>
              <a:t> T </a:t>
            </a:r>
            <a:r>
              <a:rPr lang="en-GB" sz="1800" dirty="0" smtClean="0"/>
              <a:t>surface</a:t>
            </a:r>
            <a:r>
              <a:rPr lang="es-ES" sz="1800" dirty="0" smtClean="0"/>
              <a:t> has to:</a:t>
            </a:r>
          </a:p>
          <a:p>
            <a:pPr algn="l"/>
            <a:endParaRPr lang="es-ES" sz="1800" dirty="0"/>
          </a:p>
          <a:p>
            <a:pPr algn="l"/>
            <a:endParaRPr lang="en-GB" sz="1800" dirty="0" smtClean="0"/>
          </a:p>
          <a:p>
            <a:pPr algn="r"/>
            <a:r>
              <a:rPr lang="en-GB" sz="1800" dirty="0"/>
              <a:t>	</a:t>
            </a:r>
            <a:r>
              <a:rPr lang="en-GB" sz="1800" dirty="0" smtClean="0"/>
              <a:t>1.- Be </a:t>
            </a:r>
            <a:r>
              <a:rPr lang="en-GB" sz="1800" dirty="0" smtClean="0"/>
              <a:t>smooth (derivable)</a:t>
            </a:r>
          </a:p>
          <a:p>
            <a:pPr algn="r"/>
            <a:endParaRPr lang="en-GB" sz="1800" dirty="0" smtClean="0"/>
          </a:p>
          <a:p>
            <a:pPr algn="r"/>
            <a:endParaRPr lang="en-GB" sz="1800" dirty="0"/>
          </a:p>
          <a:p>
            <a:pPr algn="r"/>
            <a:r>
              <a:rPr lang="en-GB" sz="1800" dirty="0" smtClean="0"/>
              <a:t>	</a:t>
            </a:r>
            <a:r>
              <a:rPr lang="en-GB" sz="1800" dirty="0" smtClean="0"/>
              <a:t>2.- Trim </a:t>
            </a:r>
            <a:r>
              <a:rPr lang="en-GB" sz="1800" dirty="0"/>
              <a:t>the metal sheet in the </a:t>
            </a:r>
            <a:r>
              <a:rPr lang="en-GB" sz="1800" dirty="0" smtClean="0"/>
              <a:t>physical space</a:t>
            </a:r>
          </a:p>
          <a:p>
            <a:pPr algn="r"/>
            <a:endParaRPr lang="en-GB" sz="1800" dirty="0" smtClean="0"/>
          </a:p>
          <a:p>
            <a:pPr algn="r"/>
            <a:endParaRPr lang="en-GB" sz="1800" dirty="0"/>
          </a:p>
          <a:p>
            <a:pPr algn="r"/>
            <a:r>
              <a:rPr lang="en-GB" sz="1800" dirty="0" smtClean="0"/>
              <a:t>	</a:t>
            </a:r>
            <a:r>
              <a:rPr lang="en-GB" sz="1800" dirty="0" smtClean="0"/>
              <a:t>3.- The </a:t>
            </a:r>
            <a:r>
              <a:rPr lang="en-GB" sz="1800" dirty="0"/>
              <a:t>resulting trimming curve has to </a:t>
            </a:r>
            <a:r>
              <a:rPr lang="en-GB" sz="1800" dirty="0" smtClean="0"/>
              <a:t>	enclose </a:t>
            </a:r>
            <a:r>
              <a:rPr lang="en-GB" sz="1800" dirty="0"/>
              <a:t>a </a:t>
            </a:r>
            <a:r>
              <a:rPr lang="en-GB" sz="1800" dirty="0" smtClean="0"/>
              <a:t>portion </a:t>
            </a:r>
            <a:r>
              <a:rPr lang="en-GB" sz="1800" dirty="0"/>
              <a:t>of S </a:t>
            </a:r>
            <a:r>
              <a:rPr lang="en-GB" sz="1800" dirty="0" smtClean="0"/>
              <a:t>surface</a:t>
            </a:r>
          </a:p>
          <a:p>
            <a:pPr algn="r"/>
            <a:endParaRPr lang="en-GB" sz="1800" dirty="0" smtClean="0"/>
          </a:p>
          <a:p>
            <a:pPr algn="r"/>
            <a:endParaRPr lang="en-GB" sz="1800" dirty="0"/>
          </a:p>
          <a:p>
            <a:pPr algn="r"/>
            <a:r>
              <a:rPr lang="en-GB" sz="1800" dirty="0" smtClean="0"/>
              <a:t>	</a:t>
            </a:r>
            <a:r>
              <a:rPr lang="en-GB" sz="1800" dirty="0" smtClean="0"/>
              <a:t>4.- Extend </a:t>
            </a:r>
            <a:r>
              <a:rPr lang="en-GB" sz="1800" dirty="0"/>
              <a:t>slightly further than the </a:t>
            </a:r>
            <a:r>
              <a:rPr lang="en-GB" sz="1800" dirty="0" smtClean="0"/>
              <a:t>	intersection </a:t>
            </a:r>
            <a:r>
              <a:rPr lang="en-GB" sz="1800" dirty="0"/>
              <a:t>between the two </a:t>
            </a:r>
            <a:r>
              <a:rPr lang="en-GB" sz="1800" dirty="0" smtClean="0"/>
              <a:t>surfaces </a:t>
            </a:r>
          </a:p>
          <a:p>
            <a:pPr algn="r"/>
            <a:endParaRPr lang="en-GB" sz="1800" dirty="0"/>
          </a:p>
          <a:p>
            <a:pPr algn="r"/>
            <a:r>
              <a:rPr lang="en-GB" sz="1800" dirty="0" smtClean="0"/>
              <a:t>	</a:t>
            </a:r>
            <a:r>
              <a:rPr lang="en-GB" sz="1800" dirty="0" smtClean="0"/>
              <a:t>5.- Be </a:t>
            </a:r>
            <a:r>
              <a:rPr lang="en-GB" sz="1800" dirty="0" smtClean="0"/>
              <a:t>open surface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600200"/>
            <a:ext cx="2076450" cy="8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2590800"/>
            <a:ext cx="2305051" cy="11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3969805"/>
            <a:ext cx="2376488" cy="90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985832"/>
            <a:ext cx="2609850" cy="8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61062"/>
            <a:ext cx="27543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334000" y="2209800"/>
            <a:ext cx="914400" cy="457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334000" y="3145915"/>
            <a:ext cx="1200150" cy="359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72099" y="4383352"/>
            <a:ext cx="1085851" cy="19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72099" y="5448300"/>
            <a:ext cx="952501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2099" y="6201569"/>
            <a:ext cx="800101" cy="275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79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01.- MOTIVATION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02.- GENERAL VIEW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03.- TRIMMING CURVE DEFINITION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b="1" dirty="0" smtClean="0"/>
              <a:t>04.- STIFFNESS MATRIX AND FORCES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05.- EXAMPLES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06.- POTENTIAL IMPROVEMENTS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04.- STIFFNESS MATRIX AND FORCES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7620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Already developed for trimmed 2D surfaces by Kim </a:t>
            </a:r>
            <a:r>
              <a:rPr lang="en-GB" i="1" dirty="0" smtClean="0"/>
              <a:t>et al. </a:t>
            </a:r>
            <a:r>
              <a:rPr lang="en-GB" dirty="0" smtClean="0"/>
              <a:t>[1]. Here we proceed in a similar manner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63246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[1] </a:t>
            </a:r>
            <a:r>
              <a:rPr lang="en-GB" sz="1200" dirty="0"/>
              <a:t>Kim HJ, </a:t>
            </a:r>
            <a:r>
              <a:rPr lang="en-GB" sz="1200" dirty="0" err="1"/>
              <a:t>Seo</a:t>
            </a:r>
            <a:r>
              <a:rPr lang="en-GB" sz="1200" dirty="0"/>
              <a:t> YD, </a:t>
            </a:r>
            <a:r>
              <a:rPr lang="en-GB" sz="1200" dirty="0" err="1"/>
              <a:t>Youn</a:t>
            </a:r>
            <a:r>
              <a:rPr lang="en-GB" sz="1200" dirty="0"/>
              <a:t> SK. </a:t>
            </a:r>
            <a:r>
              <a:rPr lang="en-GB" sz="1200" i="1" dirty="0"/>
              <a:t>I</a:t>
            </a:r>
            <a:r>
              <a:rPr lang="en-GB" sz="1200" dirty="0"/>
              <a:t>s</a:t>
            </a:r>
            <a:r>
              <a:rPr lang="en-GB" sz="1200" i="1" dirty="0"/>
              <a:t>ogeometric analysis for trimmed CAD surfaces</a:t>
            </a:r>
            <a:r>
              <a:rPr lang="en-GB" sz="1200" dirty="0"/>
              <a:t>. </a:t>
            </a:r>
            <a:r>
              <a:rPr lang="en-GB" sz="1200" dirty="0" err="1"/>
              <a:t>Comput</a:t>
            </a:r>
            <a:r>
              <a:rPr lang="en-GB" sz="1200" dirty="0"/>
              <a:t>. Methods Appl. Mech. </a:t>
            </a:r>
            <a:r>
              <a:rPr lang="en-GB" sz="1200" dirty="0" err="1"/>
              <a:t>Engrg</a:t>
            </a:r>
            <a:r>
              <a:rPr lang="en-GB" sz="1200" dirty="0"/>
              <a:t>. 198 (2009) 2982–2995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36" y="1828800"/>
            <a:ext cx="401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When computing [</a:t>
            </a:r>
            <a:r>
              <a:rPr lang="en-GB" dirty="0" err="1" smtClean="0"/>
              <a:t>K</a:t>
            </a:r>
            <a:r>
              <a:rPr lang="en-GB" sz="1600" dirty="0" err="1" smtClean="0"/>
              <a:t>e</a:t>
            </a:r>
            <a:r>
              <a:rPr lang="en-GB" dirty="0" smtClean="0"/>
              <a:t>] and {</a:t>
            </a:r>
            <a:r>
              <a:rPr lang="en-GB" dirty="0" err="1" smtClean="0"/>
              <a:t>f</a:t>
            </a:r>
            <a:r>
              <a:rPr lang="en-GB" sz="1600" dirty="0" err="1" smtClean="0"/>
              <a:t>ecp</a:t>
            </a:r>
            <a:r>
              <a:rPr lang="en-GB" dirty="0" smtClean="0"/>
              <a:t>} at each element: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 </a:t>
            </a:r>
            <a:r>
              <a:rPr lang="en-GB" b="1" dirty="0" smtClean="0"/>
              <a:t>Ignore</a:t>
            </a:r>
            <a:r>
              <a:rPr lang="en-GB" dirty="0" smtClean="0"/>
              <a:t> totally deactivated elements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 For trimmed elements: </a:t>
            </a:r>
            <a:r>
              <a:rPr lang="en-GB" b="1" dirty="0" smtClean="0"/>
              <a:t>divide</a:t>
            </a:r>
            <a:r>
              <a:rPr lang="en-GB" dirty="0" smtClean="0"/>
              <a:t> into triangles remaining area and integrate those triangles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n-GB" dirty="0"/>
              <a:t>- Integrate in a </a:t>
            </a:r>
            <a:r>
              <a:rPr lang="en-GB" b="1" dirty="0"/>
              <a:t>standard</a:t>
            </a:r>
            <a:r>
              <a:rPr lang="en-GB" dirty="0"/>
              <a:t> manner totally in </a:t>
            </a:r>
            <a:r>
              <a:rPr lang="en-GB" dirty="0" smtClean="0"/>
              <a:t>elements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74" y="990600"/>
            <a:ext cx="4220026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886200" y="1447800"/>
            <a:ext cx="1600200" cy="1676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86200" y="2209800"/>
            <a:ext cx="1600200" cy="1828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38600" y="2667000"/>
            <a:ext cx="1447800" cy="2514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76800" y="613546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Then the control points displacement are calculated and afterwards the stresses</a:t>
            </a:r>
          </a:p>
        </p:txBody>
      </p:sp>
    </p:spTree>
    <p:extLst>
      <p:ext uri="{BB962C8B-B14F-4D97-AF65-F5344CB8AC3E}">
        <p14:creationId xmlns:p14="http://schemas.microsoft.com/office/powerpoint/2010/main" val="12272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79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01.- MOTIVATION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02.- GENERAL VIEW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03.- TRIMMING CURVE DEFINITION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04.- STIFFNESS MATRIX AND FORCES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b="1" dirty="0" smtClean="0"/>
              <a:t>05.- EXAMPLES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06.- POTENTIAL IMPROVEMENTS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04.- EXAMPLES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u="sng" dirty="0" smtClean="0"/>
              <a:t>Trimming examples: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 smtClean="0"/>
              <a:t>- slotted pipe:</a:t>
            </a:r>
            <a:br>
              <a:rPr lang="en-GB" sz="18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8100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- end-trimmed pipe: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709359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15" y="1471072"/>
            <a:ext cx="2740685" cy="21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64" y="1623472"/>
            <a:ext cx="2274979" cy="180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4152900"/>
            <a:ext cx="2786884" cy="21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3" y="4152900"/>
            <a:ext cx="3078661" cy="21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05300"/>
            <a:ext cx="2360688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04.- EXAMPLES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u="sng" dirty="0" smtClean="0"/>
              <a:t>Trimming and displacement calculation example: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 smtClean="0"/>
              <a:t>- Slotted crown </a:t>
            </a:r>
            <a:r>
              <a:rPr lang="en-GB" sz="1800" dirty="0"/>
              <a:t>quarter </a:t>
            </a:r>
            <a:r>
              <a:rPr lang="en-GB" sz="1800" dirty="0" smtClean="0"/>
              <a:t>:</a:t>
            </a:r>
            <a:br>
              <a:rPr lang="en-GB" sz="18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051301" cy="20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00655"/>
            <a:ext cx="1730983" cy="13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54" y="1631120"/>
            <a:ext cx="3148012" cy="22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4836"/>
            <a:ext cx="3603730" cy="21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3505200"/>
            <a:ext cx="3660263" cy="225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79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b="1" dirty="0" smtClean="0"/>
              <a:t>01.- MOTIVATION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02.- GENERAL VIEW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03.- TRIMMING CURVE DEFINITION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04.- STIFFNESS MATRIX AND FORCES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05.- EXAMPLES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06.- POTENTIAL IMPROVEMENTS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79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01.- MOTIVATION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02.- GENERAL VIEW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03.- TRIMMING CURVE DEFINITION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04.- STIFFNESS MATRIX AND FORCES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05.- EXAMPLES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b="1" dirty="0" smtClean="0"/>
              <a:t>06.- POTENTIAL IMPROVEMENTS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4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06.- POTENTIAL IMPROVEMENTS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160019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Algorithm</a:t>
            </a:r>
            <a:r>
              <a:rPr lang="es-ES" b="1" dirty="0" smtClean="0"/>
              <a:t> to </a:t>
            </a:r>
            <a:r>
              <a:rPr lang="es-ES" b="1" dirty="0" err="1" smtClean="0"/>
              <a:t>select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initial</a:t>
            </a:r>
            <a:r>
              <a:rPr lang="es-ES" b="1" dirty="0" smtClean="0"/>
              <a:t> </a:t>
            </a:r>
            <a:r>
              <a:rPr lang="en-GB" b="1" dirty="0" smtClean="0"/>
              <a:t>searching</a:t>
            </a:r>
            <a:r>
              <a:rPr lang="es-ES" b="1" dirty="0" smtClean="0"/>
              <a:t> </a:t>
            </a:r>
            <a:r>
              <a:rPr lang="es-ES" b="1" dirty="0" err="1" smtClean="0"/>
              <a:t>points</a:t>
            </a:r>
            <a:endParaRPr lang="en-GB" b="1" dirty="0" smtClean="0"/>
          </a:p>
          <a:p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554182" y="334387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Allow</a:t>
            </a:r>
            <a:r>
              <a:rPr lang="es-ES" b="1" dirty="0" smtClean="0"/>
              <a:t> </a:t>
            </a:r>
            <a:r>
              <a:rPr lang="es-ES" b="1" dirty="0" err="1" smtClean="0"/>
              <a:t>trimming</a:t>
            </a:r>
            <a:r>
              <a:rPr lang="es-ES" b="1" dirty="0" smtClean="0"/>
              <a:t> </a:t>
            </a:r>
            <a:r>
              <a:rPr lang="es-ES" b="1" dirty="0" err="1" smtClean="0"/>
              <a:t>surface</a:t>
            </a:r>
            <a:r>
              <a:rPr lang="es-ES" b="1" dirty="0" smtClean="0"/>
              <a:t> to be </a:t>
            </a:r>
            <a:r>
              <a:rPr lang="es-ES" b="1" dirty="0" err="1" smtClean="0"/>
              <a:t>closed</a:t>
            </a:r>
            <a:endParaRPr lang="es-ES" b="1" dirty="0"/>
          </a:p>
          <a:p>
            <a:r>
              <a:rPr lang="es-ES" b="1" dirty="0" smtClean="0"/>
              <a:t>(</a:t>
            </a:r>
            <a:r>
              <a:rPr lang="es-ES" b="1" dirty="0" err="1" smtClean="0"/>
              <a:t>simulate</a:t>
            </a:r>
            <a:r>
              <a:rPr lang="es-ES" b="1" dirty="0" smtClean="0"/>
              <a:t> </a:t>
            </a:r>
            <a:r>
              <a:rPr lang="es-ES" b="1" dirty="0" err="1" smtClean="0"/>
              <a:t>holes</a:t>
            </a:r>
            <a:r>
              <a:rPr lang="es-ES" b="1" dirty="0" smtClean="0"/>
              <a:t>)</a:t>
            </a:r>
            <a:endParaRPr lang="en-GB" b="1" dirty="0" smtClean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519009" cy="19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544966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Non-derivable </a:t>
            </a:r>
            <a:r>
              <a:rPr lang="es-ES" b="1" dirty="0" err="1" smtClean="0"/>
              <a:t>trimming</a:t>
            </a:r>
            <a:r>
              <a:rPr lang="es-ES" b="1" dirty="0" smtClean="0"/>
              <a:t> </a:t>
            </a:r>
            <a:r>
              <a:rPr lang="es-ES" b="1" dirty="0" err="1" smtClean="0"/>
              <a:t>surfaces</a:t>
            </a:r>
            <a:endParaRPr lang="en-GB" b="1" dirty="0" smtClean="0"/>
          </a:p>
          <a:p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590800"/>
            <a:ext cx="2519008" cy="189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095054" cy="17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06.- POTENTIAL IMPROVEMENTS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Remove</a:t>
            </a:r>
            <a:r>
              <a:rPr lang="es-ES" b="1" dirty="0" smtClean="0"/>
              <a:t> </a:t>
            </a:r>
            <a:r>
              <a:rPr lang="es-ES" b="1" dirty="0" err="1" smtClean="0"/>
              <a:t>step</a:t>
            </a:r>
            <a:r>
              <a:rPr lang="es-ES" b="1" dirty="0" smtClean="0"/>
              <a:t> </a:t>
            </a:r>
            <a:r>
              <a:rPr lang="es-ES" b="1" dirty="0" err="1" smtClean="0"/>
              <a:t>dependency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trimming</a:t>
            </a:r>
            <a:r>
              <a:rPr lang="es-ES" b="1" dirty="0" smtClean="0"/>
              <a:t> curve</a:t>
            </a:r>
            <a:endParaRPr lang="es-ES" b="1" dirty="0"/>
          </a:p>
          <a:p>
            <a:r>
              <a:rPr lang="es-ES" b="1" dirty="0" smtClean="0"/>
              <a:t>(</a:t>
            </a:r>
            <a:r>
              <a:rPr lang="es-ES" b="1" dirty="0" err="1" smtClean="0"/>
              <a:t>step</a:t>
            </a:r>
            <a:r>
              <a:rPr lang="es-ES" b="1" dirty="0" smtClean="0"/>
              <a:t> </a:t>
            </a:r>
            <a:r>
              <a:rPr lang="es-ES" b="1" dirty="0" err="1" smtClean="0"/>
              <a:t>length</a:t>
            </a:r>
            <a:r>
              <a:rPr lang="es-ES" b="1" dirty="0" smtClean="0"/>
              <a:t> </a:t>
            </a:r>
            <a:r>
              <a:rPr lang="es-ES" b="1" dirty="0" err="1" smtClean="0"/>
              <a:t>selection</a:t>
            </a:r>
            <a:r>
              <a:rPr lang="es-ES" b="1" dirty="0" smtClean="0"/>
              <a:t>)</a:t>
            </a:r>
            <a:endParaRPr lang="en-GB" b="1" dirty="0" smtClean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0075"/>
            <a:ext cx="3553059" cy="30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12" y="1900074"/>
            <a:ext cx="3508388" cy="30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743200" y="3048000"/>
            <a:ext cx="15240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2739356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p=2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43200" y="3447586"/>
            <a:ext cx="1600200" cy="81961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36473" y="3231192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p=3</a:t>
            </a:r>
            <a:endParaRPr lang="en-GB" b="1" dirty="0" smtClean="0">
              <a:solidFill>
                <a:srgbClr val="00B0F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743200" y="4114800"/>
            <a:ext cx="1593273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43400" y="3900951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p=4</a:t>
            </a:r>
            <a:endParaRPr lang="en-GB" b="1" dirty="0" smtClean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9101" y="5246132"/>
            <a:ext cx="1156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Step</a:t>
            </a:r>
            <a:r>
              <a:rPr lang="es-ES" dirty="0" smtClean="0"/>
              <a:t> = 25</a:t>
            </a:r>
            <a:endParaRPr lang="en-GB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172200" y="5250505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/>
              <a:t>Step</a:t>
            </a:r>
            <a:r>
              <a:rPr lang="es-ES" dirty="0" smtClean="0"/>
              <a:t> = 5</a:t>
            </a:r>
          </a:p>
          <a:p>
            <a:pPr algn="ctr"/>
            <a:r>
              <a:rPr lang="es-ES" dirty="0" smtClean="0"/>
              <a:t>(</a:t>
            </a:r>
            <a:r>
              <a:rPr lang="en-GB" dirty="0" smtClean="0"/>
              <a:t>Overlapping</a:t>
            </a:r>
            <a:r>
              <a:rPr lang="es-ES" dirty="0" smtClean="0"/>
              <a:t> curves)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314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79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6000" dirty="0" smtClean="0"/>
              <a:t>THANK YOU FOR </a:t>
            </a:r>
            <a:br>
              <a:rPr lang="en-GB" sz="60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/>
              <a:t> </a:t>
            </a:r>
            <a:r>
              <a:rPr lang="en-GB" sz="6000" dirty="0" smtClean="0"/>
              <a:t>    </a:t>
            </a:r>
            <a:r>
              <a:rPr lang="en-GB" sz="6000" dirty="0" smtClean="0"/>
              <a:t>         YOUR </a:t>
            </a:r>
            <a:r>
              <a:rPr lang="en-GB" sz="6000" dirty="0" smtClean="0"/>
              <a:t>ATTENTION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03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01.- MOTIVATION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3344" y="1156855"/>
            <a:ext cx="2528456" cy="15101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/>
              <a:t>At the end of forming</a:t>
            </a:r>
            <a:r>
              <a:rPr lang="en-GB" sz="1800" dirty="0" smtClean="0"/>
              <a:t> it is usual to </a:t>
            </a:r>
            <a:r>
              <a:rPr lang="en-GB" sz="1800" b="1" dirty="0" smtClean="0"/>
              <a:t>trim the formed part </a:t>
            </a:r>
            <a:r>
              <a:rPr lang="en-GB" sz="1800" dirty="0" smtClean="0"/>
              <a:t>to achieve final shape or to remove edge micro-cracks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271" y="3519054"/>
            <a:ext cx="2521529" cy="12053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Due to plastic deformation during forming </a:t>
            </a:r>
            <a:r>
              <a:rPr lang="en-GB" sz="1800" b="1" dirty="0" smtClean="0"/>
              <a:t>residual stresses </a:t>
            </a:r>
            <a:r>
              <a:rPr lang="en-GB" sz="1800" dirty="0" smtClean="0"/>
              <a:t>are generated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5800" y="1981199"/>
            <a:ext cx="2209800" cy="167640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After trimming there is a </a:t>
            </a:r>
            <a:r>
              <a:rPr lang="en-GB" sz="1800" b="1" dirty="0" smtClean="0"/>
              <a:t>redistribution</a:t>
            </a:r>
            <a:r>
              <a:rPr lang="en-GB" sz="1800" dirty="0" smtClean="0"/>
              <a:t> of the residual stresses and </a:t>
            </a:r>
            <a:r>
              <a:rPr lang="en-GB" sz="1800" b="1" dirty="0" smtClean="0"/>
              <a:t>displacements</a:t>
            </a:r>
            <a:r>
              <a:rPr lang="en-GB" sz="1800" dirty="0" smtClean="0"/>
              <a:t> to achieve a new equilibrium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6400" y="4572000"/>
            <a:ext cx="2819400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It is necessary to define accurately the trimming line to be able to assess the new state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971800" y="1911928"/>
            <a:ext cx="1524000" cy="6026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71800" y="3276600"/>
            <a:ext cx="1524000" cy="845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5867400" y="3899189"/>
            <a:ext cx="381000" cy="445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79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01.- MOTIVATION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/>
              <a:t>02.- GENERAL VIEW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03.- TRIMMING CURVE DEFINITION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04.- STIFFNESS MATRIX AND FORCES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05.- EXAMPLES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06.- POTENTIAL IMPROVEMENTS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02.- GENERAL VIEW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8543" y="762000"/>
            <a:ext cx="2235781" cy="333374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0) </a:t>
            </a:r>
            <a:r>
              <a:rPr lang="en-GB" sz="1600" dirty="0" smtClean="0"/>
              <a:t>At the end of forming there are defined:</a:t>
            </a:r>
          </a:p>
          <a:p>
            <a:pPr algn="l"/>
            <a:r>
              <a:rPr lang="en-GB" sz="1600" dirty="0" smtClean="0"/>
              <a:t>-Part </a:t>
            </a:r>
            <a:r>
              <a:rPr lang="en-GB" sz="1600" b="1" dirty="0" smtClean="0"/>
              <a:t>geometry</a:t>
            </a:r>
          </a:p>
          <a:p>
            <a:pPr algn="l"/>
            <a:r>
              <a:rPr lang="en-GB" sz="1600" dirty="0" smtClean="0"/>
              <a:t>-</a:t>
            </a:r>
            <a:r>
              <a:rPr lang="en-GB" sz="1600" b="1" dirty="0" smtClean="0"/>
              <a:t>Material properties</a:t>
            </a:r>
          </a:p>
          <a:p>
            <a:pPr algn="l"/>
            <a:r>
              <a:rPr lang="en-GB" sz="1600" dirty="0" smtClean="0"/>
              <a:t>-</a:t>
            </a:r>
            <a:r>
              <a:rPr lang="en-GB" sz="1600" b="1" dirty="0" smtClean="0"/>
              <a:t>Residual stresses </a:t>
            </a:r>
            <a:r>
              <a:rPr lang="en-GB" sz="1600" dirty="0" smtClean="0"/>
              <a:t>{</a:t>
            </a:r>
            <a:r>
              <a:rPr lang="en-GB" sz="1600" dirty="0" smtClean="0">
                <a:latin typeface="Symbol" panose="05050102010706020507" pitchFamily="18" charset="2"/>
              </a:rPr>
              <a:t>s</a:t>
            </a:r>
            <a:r>
              <a:rPr lang="en-GB" sz="1200" dirty="0" smtClean="0"/>
              <a:t>o</a:t>
            </a:r>
            <a:r>
              <a:rPr lang="en-GB" sz="1600" dirty="0" smtClean="0"/>
              <a:t>}</a:t>
            </a:r>
          </a:p>
          <a:p>
            <a:pPr algn="l"/>
            <a:r>
              <a:rPr lang="en-GB" sz="1600" dirty="0" smtClean="0"/>
              <a:t>Stored in </a:t>
            </a:r>
            <a:r>
              <a:rPr lang="en-GB" sz="1600" b="1" dirty="0" smtClean="0"/>
              <a:t>surface</a:t>
            </a:r>
          </a:p>
          <a:p>
            <a:pPr algn="l"/>
            <a:r>
              <a:rPr lang="en-GB" sz="1600" b="1" dirty="0" smtClean="0"/>
              <a:t>model</a:t>
            </a:r>
            <a:r>
              <a:rPr lang="en-GB" sz="1600" dirty="0" smtClean="0"/>
              <a:t> “</a:t>
            </a:r>
            <a:r>
              <a:rPr lang="en-GB" sz="1600" b="1" dirty="0" smtClean="0"/>
              <a:t>S</a:t>
            </a:r>
            <a:r>
              <a:rPr lang="en-GB" sz="1600" dirty="0" smtClean="0"/>
              <a:t>”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23657" y="4095752"/>
            <a:ext cx="671943" cy="3594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6200000">
            <a:off x="2482562" y="2577198"/>
            <a:ext cx="381000" cy="445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" y="4191000"/>
            <a:ext cx="2147457" cy="814818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600" dirty="0" smtClean="0"/>
              <a:t>(Definition of trimming surface “</a:t>
            </a:r>
            <a:r>
              <a:rPr lang="en-GB" sz="1600" b="1" dirty="0" smtClean="0"/>
              <a:t>T</a:t>
            </a:r>
            <a:r>
              <a:rPr lang="en-GB" sz="1600" dirty="0" smtClean="0"/>
              <a:t>” - NURBS surface)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71800" y="762001"/>
            <a:ext cx="2133600" cy="333374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1) </a:t>
            </a:r>
            <a:r>
              <a:rPr lang="en-GB" sz="1600" dirty="0" smtClean="0"/>
              <a:t>Surfaces </a:t>
            </a:r>
            <a:r>
              <a:rPr lang="en-GB" sz="1600" b="1" dirty="0" smtClean="0"/>
              <a:t>S</a:t>
            </a:r>
            <a:r>
              <a:rPr lang="en-GB" sz="1600" dirty="0" smtClean="0"/>
              <a:t>-</a:t>
            </a:r>
            <a:r>
              <a:rPr lang="en-GB" sz="1600" b="1" dirty="0" smtClean="0"/>
              <a:t>T</a:t>
            </a:r>
            <a:r>
              <a:rPr lang="en-GB" sz="1600" dirty="0" smtClean="0"/>
              <a:t> intersection is computed, the output is a trimming curve “</a:t>
            </a:r>
            <a:r>
              <a:rPr lang="en-GB" sz="1600" b="1" dirty="0" smtClean="0"/>
              <a:t>C</a:t>
            </a:r>
            <a:r>
              <a:rPr lang="en-GB" sz="1600" dirty="0" smtClean="0"/>
              <a:t>”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15000" y="762001"/>
            <a:ext cx="2133600" cy="333374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2) </a:t>
            </a:r>
            <a:r>
              <a:rPr lang="en-GB" sz="1600" dirty="0" smtClean="0"/>
              <a:t>A portion of </a:t>
            </a:r>
            <a:r>
              <a:rPr lang="en-GB" sz="1600" b="1" dirty="0" smtClean="0"/>
              <a:t>S</a:t>
            </a:r>
            <a:r>
              <a:rPr lang="en-GB" sz="1600" dirty="0" smtClean="0"/>
              <a:t> is </a:t>
            </a:r>
            <a:r>
              <a:rPr lang="en-GB" sz="1600" b="1" dirty="0" smtClean="0"/>
              <a:t>removed and then deactivated</a:t>
            </a:r>
            <a:r>
              <a:rPr lang="en-GB" sz="1600" dirty="0" smtClean="0"/>
              <a:t> for subsequent calculations as [1]. The remaining surface is called “</a:t>
            </a:r>
            <a:r>
              <a:rPr lang="en-GB" sz="1600" b="1" dirty="0" smtClean="0"/>
              <a:t>St</a:t>
            </a:r>
            <a:r>
              <a:rPr lang="en-GB" sz="1600" dirty="0" smtClean="0"/>
              <a:t>”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95600" y="4495800"/>
            <a:ext cx="2133600" cy="190499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3) </a:t>
            </a:r>
            <a:r>
              <a:rPr lang="en-GB" sz="1600" dirty="0" smtClean="0"/>
              <a:t>Control  points forces due to residual stresses and stiffness matrix are calculated using the remaining area of </a:t>
            </a:r>
            <a:r>
              <a:rPr lang="en-GB" sz="1600" b="1" dirty="0" smtClean="0"/>
              <a:t>S</a:t>
            </a:r>
            <a:r>
              <a:rPr lang="en-GB" sz="1600" dirty="0" smtClean="0"/>
              <a:t> (St) in the integrals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2" y="2590800"/>
            <a:ext cx="1654348" cy="139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1887802" cy="17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15" y="2637378"/>
            <a:ext cx="1344885" cy="12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own Arrow 21"/>
          <p:cNvSpPr/>
          <p:nvPr/>
        </p:nvSpPr>
        <p:spPr>
          <a:xfrm rot="16200000">
            <a:off x="5225762" y="2592169"/>
            <a:ext cx="381000" cy="445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08418" y="4448243"/>
                <a:ext cx="2285999" cy="59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ecp</m:t>
                              </m:r>
                            </m:sub>
                          </m:sSub>
                        </m:e>
                      </m:d>
                      <m:r>
                        <a:rPr lang="es-ES" sz="1400" b="0" i="0" smtClean="0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es-ES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s-ES" sz="1400" b="0" i="0" smtClean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400" b="0" i="0" smtClean="0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400" b="0" i="0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 sz="1400" b="0" i="0" smtClean="0">
                                      <a:latin typeface="Cambria Math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1400" b="0" i="0" smtClean="0">
                              <a:latin typeface="Cambria Math"/>
                            </a:rPr>
                            <m:t>dV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18" y="4448243"/>
                <a:ext cx="2285999" cy="5956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9200" y="4890788"/>
                <a:ext cx="2285999" cy="59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e>
                      </m:d>
                      <m:r>
                        <a:rPr lang="es-ES" sz="14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ES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s-ES" sz="1400" b="0" i="0" smtClean="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400" b="0" i="0" smtClean="0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r>
                            <a:rPr lang="es-ES" sz="1400" b="0" i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D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s-E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s-ES" sz="1400" b="0" i="0" smtClean="0">
                              <a:latin typeface="Cambria Math"/>
                            </a:rPr>
                            <m:t>dV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890788"/>
                <a:ext cx="2285999" cy="5956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97" y="5183835"/>
            <a:ext cx="1457403" cy="11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391400" y="4495800"/>
            <a:ext cx="1600200" cy="190499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4) </a:t>
            </a:r>
            <a:r>
              <a:rPr lang="en-GB" sz="1600" b="1" dirty="0" smtClean="0"/>
              <a:t>Final configuration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4" name="Down Arrow 33"/>
          <p:cNvSpPr/>
          <p:nvPr/>
        </p:nvSpPr>
        <p:spPr>
          <a:xfrm rot="16200000">
            <a:off x="7968962" y="2606457"/>
            <a:ext cx="381000" cy="445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 rot="16200000">
            <a:off x="2406362" y="5188779"/>
            <a:ext cx="381000" cy="445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 rot="16200000">
            <a:off x="6051838" y="5530562"/>
            <a:ext cx="381000" cy="445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 rot="18797647">
            <a:off x="2727694" y="2024955"/>
            <a:ext cx="262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Target </a:t>
            </a:r>
            <a:r>
              <a:rPr lang="en-GB" sz="2400" b="1" dirty="0" smtClean="0">
                <a:solidFill>
                  <a:srgbClr val="FF0000"/>
                </a:solidFill>
              </a:rPr>
              <a:t>of this job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 rot="5400000">
            <a:off x="1437095" y="86905"/>
            <a:ext cx="4738389" cy="4564579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6200" y="5715000"/>
            <a:ext cx="2119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[1] </a:t>
            </a:r>
            <a:r>
              <a:rPr lang="en-GB" sz="1200" dirty="0"/>
              <a:t>Kim HJ, </a:t>
            </a:r>
            <a:r>
              <a:rPr lang="en-GB" sz="1200" dirty="0" err="1"/>
              <a:t>Seo</a:t>
            </a:r>
            <a:r>
              <a:rPr lang="en-GB" sz="1200" dirty="0"/>
              <a:t> YD, </a:t>
            </a:r>
            <a:r>
              <a:rPr lang="en-GB" sz="1200" dirty="0" err="1"/>
              <a:t>Youn</a:t>
            </a:r>
            <a:r>
              <a:rPr lang="en-GB" sz="1200" dirty="0"/>
              <a:t> SK. </a:t>
            </a:r>
            <a:r>
              <a:rPr lang="en-GB" sz="1200" i="1" dirty="0"/>
              <a:t>I</a:t>
            </a:r>
            <a:r>
              <a:rPr lang="en-GB" sz="1200" dirty="0"/>
              <a:t>s</a:t>
            </a:r>
            <a:r>
              <a:rPr lang="en-GB" sz="1200" i="1" dirty="0"/>
              <a:t>ogeometric analysis for trimmed CAD surfaces</a:t>
            </a:r>
            <a:r>
              <a:rPr lang="en-GB" sz="1200" dirty="0"/>
              <a:t>. </a:t>
            </a:r>
            <a:r>
              <a:rPr lang="en-GB" sz="1200" dirty="0" err="1"/>
              <a:t>Comput</a:t>
            </a:r>
            <a:r>
              <a:rPr lang="en-GB" sz="1200" dirty="0"/>
              <a:t>. Methods Appl. Mech. </a:t>
            </a:r>
            <a:r>
              <a:rPr lang="en-GB" sz="1200" dirty="0" err="1"/>
              <a:t>Engrg</a:t>
            </a:r>
            <a:r>
              <a:rPr lang="en-GB" sz="1200" dirty="0"/>
              <a:t>. 198 (2009) 2982–2995</a:t>
            </a:r>
          </a:p>
        </p:txBody>
      </p:sp>
    </p:spTree>
    <p:extLst>
      <p:ext uri="{BB962C8B-B14F-4D97-AF65-F5344CB8AC3E}">
        <p14:creationId xmlns:p14="http://schemas.microsoft.com/office/powerpoint/2010/main" val="11454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791200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01.- MOTIVATION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02.- GENERAL VIEW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b="1" dirty="0" smtClean="0"/>
              <a:t>03.- TRIMMING CURVE DEFINITION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04.- STIFFNESS MATRIX AND FORCES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05.- EXAMPLES</a:t>
            </a:r>
            <a:b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06.- POTENTIAL IMPROVEMENTS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/>
              <a:t>03.1.- Strategy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03.2.- Row of intersection points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03.3.- Curve fitting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03.4.- Definition of remaining surface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03.5.-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T surface requirements</a:t>
            </a:r>
          </a:p>
          <a:p>
            <a:pPr algn="l"/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914400"/>
            <a:ext cx="3048000" cy="9525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Surfaces S and T </a:t>
            </a:r>
            <a:r>
              <a:rPr lang="en-GB" sz="1800" dirty="0"/>
              <a:t>intersect in physical space </a:t>
            </a:r>
            <a:r>
              <a:rPr lang="en-GB" sz="1800" dirty="0" smtClean="0"/>
              <a:t> but are defined in different parameter spaces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44634" y="914400"/>
            <a:ext cx="1108366" cy="9525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Iterations are required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1390650"/>
            <a:ext cx="491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447800" y="4351457"/>
            <a:ext cx="4419601" cy="44914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I .- Calculate a </a:t>
            </a:r>
            <a:r>
              <a:rPr lang="en-GB" sz="1800" b="1" dirty="0" smtClean="0"/>
              <a:t>row of S-T intersection points</a:t>
            </a:r>
            <a:endParaRPr lang="en-GB" sz="24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00200" y="5663184"/>
            <a:ext cx="4398818" cy="73761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/>
              <a:t>II .- </a:t>
            </a:r>
            <a:r>
              <a:rPr lang="en-GB" sz="1800" b="1" dirty="0" smtClean="0"/>
              <a:t>Fit a curve </a:t>
            </a:r>
            <a:r>
              <a:rPr lang="en-GB" sz="1800" dirty="0" smtClean="0"/>
              <a:t>to the row of intersection points but in S parameter space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089283"/>
            <a:ext cx="2286659" cy="17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6017"/>
            <a:ext cx="2286659" cy="17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355981" cy="2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791200" y="4351457"/>
            <a:ext cx="381000" cy="144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3999" y="6031992"/>
            <a:ext cx="838201" cy="140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03.1.- Strategy</a:t>
            </a:r>
          </a:p>
          <a:p>
            <a:pPr algn="l"/>
            <a:r>
              <a:rPr lang="en-GB" sz="1800" b="1" dirty="0"/>
              <a:t>03.2.- Row of intersection points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03.3.- Curve fitting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03.4.- Definition of remaining surface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03.5.- T surface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requirements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920" y="2895600"/>
            <a:ext cx="5550480" cy="21336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 smtClean="0"/>
              <a:t>Inversion_Point</a:t>
            </a:r>
            <a:r>
              <a:rPr lang="en-GB" sz="1800" dirty="0" smtClean="0"/>
              <a:t>  (technique from [2])</a:t>
            </a:r>
          </a:p>
          <a:p>
            <a:pPr algn="l"/>
            <a:endParaRPr lang="es-ES" sz="1800" dirty="0"/>
          </a:p>
          <a:p>
            <a:pPr algn="l"/>
            <a:r>
              <a:rPr lang="es-ES" sz="1800" dirty="0" smtClean="0"/>
              <a:t>Input: 	P1 :	</a:t>
            </a:r>
            <a:r>
              <a:rPr lang="es-ES" sz="1800" dirty="0" err="1" smtClean="0"/>
              <a:t>physical</a:t>
            </a:r>
            <a:r>
              <a:rPr lang="es-ES" sz="1800" dirty="0" smtClean="0"/>
              <a:t> </a:t>
            </a:r>
            <a:r>
              <a:rPr lang="es-ES" sz="1800" dirty="0" err="1" smtClean="0"/>
              <a:t>coordinates</a:t>
            </a:r>
            <a:r>
              <a:rPr lang="es-ES" sz="1800" dirty="0" smtClean="0"/>
              <a:t> </a:t>
            </a:r>
          </a:p>
          <a:p>
            <a:pPr algn="l"/>
            <a:r>
              <a:rPr lang="es-ES" sz="1800" dirty="0"/>
              <a:t>	</a:t>
            </a:r>
            <a:r>
              <a:rPr lang="es-ES" sz="1800" dirty="0" smtClean="0"/>
              <a:t>u</a:t>
            </a:r>
            <a:r>
              <a:rPr lang="es-ES" sz="1600" dirty="0" smtClean="0"/>
              <a:t>1</a:t>
            </a:r>
            <a:r>
              <a:rPr lang="es-ES" sz="1800" dirty="0" smtClean="0"/>
              <a:t>,v</a:t>
            </a:r>
            <a:r>
              <a:rPr lang="es-ES" sz="1400" dirty="0" smtClean="0"/>
              <a:t>1</a:t>
            </a:r>
            <a:r>
              <a:rPr lang="es-ES" sz="1800" dirty="0" smtClean="0"/>
              <a:t>:	</a:t>
            </a:r>
            <a:r>
              <a:rPr lang="es-ES" sz="1800" dirty="0" err="1" smtClean="0"/>
              <a:t>initial</a:t>
            </a:r>
            <a:r>
              <a:rPr lang="es-ES" sz="1800" dirty="0" smtClean="0"/>
              <a:t> </a:t>
            </a:r>
            <a:r>
              <a:rPr lang="es-ES" sz="1800" dirty="0" err="1" smtClean="0"/>
              <a:t>parameter</a:t>
            </a:r>
            <a:r>
              <a:rPr lang="es-ES" sz="1800" dirty="0" smtClean="0"/>
              <a:t> </a:t>
            </a:r>
            <a:r>
              <a:rPr lang="es-ES" sz="1800" dirty="0" err="1" smtClean="0"/>
              <a:t>coordinates</a:t>
            </a:r>
            <a:endParaRPr lang="es-ES" sz="1800" dirty="0" smtClean="0"/>
          </a:p>
          <a:p>
            <a:pPr algn="l"/>
            <a:endParaRPr lang="es-ES" sz="1800" dirty="0"/>
          </a:p>
          <a:p>
            <a:pPr algn="l"/>
            <a:r>
              <a:rPr lang="es-ES" sz="1800" dirty="0" smtClean="0"/>
              <a:t>Output:	P2: 	</a:t>
            </a:r>
            <a:r>
              <a:rPr lang="es-ES" sz="1800" dirty="0" err="1" smtClean="0"/>
              <a:t>closest</a:t>
            </a:r>
            <a:r>
              <a:rPr lang="es-ES" sz="1800" dirty="0" smtClean="0"/>
              <a:t> </a:t>
            </a:r>
            <a:r>
              <a:rPr lang="es-ES" sz="1800" dirty="0" err="1" smtClean="0"/>
              <a:t>surface</a:t>
            </a:r>
            <a:r>
              <a:rPr lang="es-ES" sz="1800" dirty="0" smtClean="0"/>
              <a:t> </a:t>
            </a:r>
            <a:r>
              <a:rPr lang="es-ES" sz="1800" dirty="0" err="1" smtClean="0"/>
              <a:t>point</a:t>
            </a:r>
            <a:r>
              <a:rPr lang="es-ES" sz="1800" dirty="0" smtClean="0"/>
              <a:t> to P1</a:t>
            </a:r>
          </a:p>
          <a:p>
            <a:pPr algn="l"/>
            <a:r>
              <a:rPr lang="es-ES" sz="1800" dirty="0"/>
              <a:t>	</a:t>
            </a:r>
            <a:r>
              <a:rPr lang="es-ES" sz="1800" dirty="0" smtClean="0"/>
              <a:t>	(</a:t>
            </a:r>
            <a:r>
              <a:rPr lang="es-ES" sz="1800" dirty="0" err="1" smtClean="0"/>
              <a:t>physical</a:t>
            </a:r>
            <a:r>
              <a:rPr lang="es-ES" sz="1800" dirty="0" smtClean="0"/>
              <a:t> and </a:t>
            </a:r>
            <a:r>
              <a:rPr lang="es-ES" sz="1800" dirty="0" err="1" smtClean="0"/>
              <a:t>parameter</a:t>
            </a:r>
            <a:r>
              <a:rPr lang="es-ES" sz="1800" dirty="0" smtClean="0"/>
              <a:t> </a:t>
            </a:r>
            <a:r>
              <a:rPr lang="es-ES" sz="1800" dirty="0" err="1" smtClean="0"/>
              <a:t>coordinates</a:t>
            </a:r>
            <a:r>
              <a:rPr lang="es-ES" sz="1800" dirty="0" smtClean="0"/>
              <a:t>)  </a:t>
            </a:r>
            <a:endParaRPr lang="en-GB" sz="1800" dirty="0" smtClean="0"/>
          </a:p>
          <a:p>
            <a:pPr algn="l"/>
            <a:endParaRPr lang="en-GB" sz="1800" dirty="0"/>
          </a:p>
          <a:p>
            <a:pPr algn="l"/>
            <a:endParaRPr lang="en-GB" sz="1800" dirty="0" smtClean="0"/>
          </a:p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93963" y="62991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[2] </a:t>
            </a:r>
            <a:r>
              <a:rPr lang="en-GB" sz="1200" dirty="0" err="1"/>
              <a:t>Piegl</a:t>
            </a:r>
            <a:r>
              <a:rPr lang="en-GB" sz="1200" dirty="0"/>
              <a:t> L, Tiller W. </a:t>
            </a:r>
            <a:r>
              <a:rPr lang="en-GB" sz="1200" i="1" dirty="0"/>
              <a:t>The NURBS Book. Berlin</a:t>
            </a:r>
            <a:r>
              <a:rPr lang="en-GB" sz="1200" dirty="0"/>
              <a:t>. Springer-</a:t>
            </a:r>
            <a:r>
              <a:rPr lang="en-GB" sz="1200" dirty="0" err="1"/>
              <a:t>Verlag</a:t>
            </a:r>
            <a:r>
              <a:rPr lang="en-GB" sz="1200" dirty="0"/>
              <a:t>, (1996).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575074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93964" y="1264226"/>
            <a:ext cx="5140036" cy="5645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/>
              <a:t>Points_Row</a:t>
            </a:r>
            <a:r>
              <a:rPr lang="en-GB" sz="2400" dirty="0" smtClean="0"/>
              <a:t>  [</a:t>
            </a: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1800" dirty="0" smtClean="0"/>
              <a:t>Bouncing  [ </a:t>
            </a:r>
            <a:r>
              <a:rPr lang="en-GB" sz="1600" dirty="0" smtClean="0"/>
              <a:t>  </a:t>
            </a:r>
            <a:r>
              <a:rPr lang="en-GB" sz="1600" dirty="0" err="1"/>
              <a:t>I</a:t>
            </a:r>
            <a:r>
              <a:rPr lang="en-GB" sz="1600" dirty="0" err="1" smtClean="0"/>
              <a:t>nversion_Point</a:t>
            </a:r>
            <a:r>
              <a:rPr lang="en-GB" sz="1600" dirty="0" smtClean="0"/>
              <a:t>    </a:t>
            </a:r>
            <a:r>
              <a:rPr lang="en-GB" sz="1800" dirty="0" smtClean="0"/>
              <a:t>]  </a:t>
            </a:r>
            <a:r>
              <a:rPr lang="en-GB" sz="2400" dirty="0" smtClean="0"/>
              <a:t>  ]</a:t>
            </a:r>
            <a:endParaRPr lang="en-GB" sz="2400" dirty="0"/>
          </a:p>
        </p:txBody>
      </p:sp>
      <p:sp>
        <p:nvSpPr>
          <p:cNvPr id="3" name="Oval 2"/>
          <p:cNvSpPr/>
          <p:nvPr/>
        </p:nvSpPr>
        <p:spPr>
          <a:xfrm>
            <a:off x="3048000" y="1066800"/>
            <a:ext cx="190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53340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2400" b="1" u="sng" dirty="0" smtClean="0"/>
              <a:t>03.- TRIMMING CURVE DEFINITION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3999" y="76200"/>
            <a:ext cx="3733801" cy="1524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03.1.- Strategy</a:t>
            </a:r>
          </a:p>
          <a:p>
            <a:pPr algn="l"/>
            <a:r>
              <a:rPr lang="en-GB" sz="1800" b="1" dirty="0"/>
              <a:t>03.2.- Row of intersection points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03.3.- Curve fitting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03.4.- Definition of remaining surface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03.5.- T surface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requirements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895600"/>
            <a:ext cx="6388680" cy="28194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/>
              <a:t>Bouncing</a:t>
            </a:r>
          </a:p>
          <a:p>
            <a:pPr algn="l"/>
            <a:endParaRPr lang="es-ES" sz="1800" dirty="0"/>
          </a:p>
          <a:p>
            <a:pPr algn="l"/>
            <a:r>
              <a:rPr lang="es-ES" sz="1800" dirty="0"/>
              <a:t>Input: 	</a:t>
            </a:r>
            <a:r>
              <a:rPr lang="es-ES" sz="1800" dirty="0" smtClean="0"/>
              <a:t>	</a:t>
            </a:r>
            <a:r>
              <a:rPr lang="es-ES" sz="1800" dirty="0" err="1" smtClean="0"/>
              <a:t>initial</a:t>
            </a:r>
            <a:r>
              <a:rPr lang="es-ES" sz="1800" dirty="0" smtClean="0"/>
              <a:t> </a:t>
            </a:r>
            <a:r>
              <a:rPr lang="es-ES" sz="1800" dirty="0" err="1"/>
              <a:t>searching</a:t>
            </a:r>
            <a:r>
              <a:rPr lang="es-ES" sz="1800" dirty="0"/>
              <a:t> </a:t>
            </a:r>
            <a:r>
              <a:rPr lang="es-ES" sz="1800" dirty="0" err="1"/>
              <a:t>coordinates</a:t>
            </a:r>
            <a:endParaRPr lang="es-ES" sz="1800" dirty="0"/>
          </a:p>
          <a:p>
            <a:pPr algn="l"/>
            <a:r>
              <a:rPr lang="es-ES" sz="1800" dirty="0"/>
              <a:t>	</a:t>
            </a:r>
            <a:r>
              <a:rPr lang="es-ES" sz="1800" dirty="0" smtClean="0"/>
              <a:t>	P1 </a:t>
            </a:r>
            <a:r>
              <a:rPr lang="es-ES" sz="1800" dirty="0"/>
              <a:t>:		</a:t>
            </a:r>
            <a:r>
              <a:rPr lang="es-ES" sz="1800" dirty="0" err="1"/>
              <a:t>physical</a:t>
            </a:r>
            <a:r>
              <a:rPr lang="es-ES" sz="1800" dirty="0"/>
              <a:t> </a:t>
            </a:r>
            <a:r>
              <a:rPr lang="es-ES" sz="1800" dirty="0" err="1"/>
              <a:t>coordinates</a:t>
            </a:r>
            <a:r>
              <a:rPr lang="es-ES" sz="1800" dirty="0"/>
              <a:t> </a:t>
            </a:r>
          </a:p>
          <a:p>
            <a:pPr algn="l"/>
            <a:r>
              <a:rPr lang="es-ES" sz="1800" dirty="0"/>
              <a:t>	</a:t>
            </a:r>
            <a:r>
              <a:rPr lang="es-ES" sz="1800" dirty="0" smtClean="0"/>
              <a:t>	u</a:t>
            </a:r>
            <a:r>
              <a:rPr lang="es-ES" sz="1600" dirty="0" smtClean="0"/>
              <a:t>1</a:t>
            </a:r>
            <a:r>
              <a:rPr lang="es-ES" sz="1800" dirty="0" smtClean="0"/>
              <a:t>,v</a:t>
            </a:r>
            <a:r>
              <a:rPr lang="es-ES" sz="1400" dirty="0" smtClean="0"/>
              <a:t>1</a:t>
            </a:r>
            <a:r>
              <a:rPr lang="es-ES" sz="1800" dirty="0" smtClean="0"/>
              <a:t> </a:t>
            </a:r>
            <a:r>
              <a:rPr lang="es-ES" sz="1800" dirty="0"/>
              <a:t>&amp; </a:t>
            </a:r>
            <a:r>
              <a:rPr lang="es-ES" sz="1800" dirty="0" smtClean="0"/>
              <a:t>c</a:t>
            </a:r>
            <a:r>
              <a:rPr lang="es-ES" sz="1600" dirty="0" smtClean="0"/>
              <a:t>1</a:t>
            </a:r>
            <a:r>
              <a:rPr lang="es-ES" sz="1800" dirty="0" smtClean="0"/>
              <a:t>,d</a:t>
            </a:r>
            <a:r>
              <a:rPr lang="es-ES" sz="1400" dirty="0" smtClean="0"/>
              <a:t>1 </a:t>
            </a:r>
            <a:r>
              <a:rPr lang="es-ES" sz="1400" dirty="0"/>
              <a:t>:</a:t>
            </a:r>
            <a:r>
              <a:rPr lang="es-ES" sz="1800" dirty="0"/>
              <a:t>	</a:t>
            </a:r>
            <a:r>
              <a:rPr lang="es-ES" sz="1800" dirty="0" err="1"/>
              <a:t>parameter</a:t>
            </a:r>
            <a:r>
              <a:rPr lang="es-ES" sz="1800" dirty="0"/>
              <a:t> </a:t>
            </a:r>
            <a:r>
              <a:rPr lang="es-ES" sz="1800" dirty="0" err="1"/>
              <a:t>coordinates</a:t>
            </a:r>
            <a:endParaRPr lang="es-ES" sz="1800" dirty="0"/>
          </a:p>
          <a:p>
            <a:pPr algn="l"/>
            <a:endParaRPr lang="es-ES" sz="1800" dirty="0" smtClean="0"/>
          </a:p>
          <a:p>
            <a:pPr algn="l"/>
            <a:endParaRPr lang="es-ES" sz="1800" dirty="0"/>
          </a:p>
          <a:p>
            <a:pPr algn="l"/>
            <a:r>
              <a:rPr lang="es-ES" sz="1800" dirty="0" smtClean="0"/>
              <a:t>Output:	P2: 	</a:t>
            </a:r>
            <a:r>
              <a:rPr lang="es-ES" sz="1800" dirty="0" err="1" smtClean="0"/>
              <a:t>closest</a:t>
            </a:r>
            <a:r>
              <a:rPr lang="es-ES" sz="1800" dirty="0" smtClean="0"/>
              <a:t>  S-T </a:t>
            </a:r>
            <a:r>
              <a:rPr lang="es-ES" sz="1800" dirty="0" err="1" smtClean="0"/>
              <a:t>intersection</a:t>
            </a:r>
            <a:r>
              <a:rPr lang="es-ES" sz="1800" dirty="0" smtClean="0"/>
              <a:t> </a:t>
            </a:r>
            <a:r>
              <a:rPr lang="es-ES" sz="1800" dirty="0" err="1" smtClean="0"/>
              <a:t>point</a:t>
            </a:r>
            <a:r>
              <a:rPr lang="es-ES" sz="1800" dirty="0" smtClean="0"/>
              <a:t> to P1</a:t>
            </a:r>
          </a:p>
          <a:p>
            <a:pPr algn="l"/>
            <a:r>
              <a:rPr lang="es-ES" sz="1800" dirty="0"/>
              <a:t>	</a:t>
            </a:r>
            <a:r>
              <a:rPr lang="es-ES" sz="1800" dirty="0" smtClean="0"/>
              <a:t>	(</a:t>
            </a:r>
            <a:r>
              <a:rPr lang="es-ES" sz="1800" dirty="0" err="1" smtClean="0"/>
              <a:t>physical</a:t>
            </a:r>
            <a:r>
              <a:rPr lang="es-ES" sz="1800" dirty="0" smtClean="0"/>
              <a:t> and </a:t>
            </a:r>
            <a:r>
              <a:rPr lang="es-ES" sz="1800" dirty="0" err="1" smtClean="0"/>
              <a:t>parameter</a:t>
            </a:r>
            <a:r>
              <a:rPr lang="es-ES" sz="1800" dirty="0" smtClean="0"/>
              <a:t> </a:t>
            </a:r>
            <a:r>
              <a:rPr lang="es-ES" sz="1800" dirty="0" err="1" smtClean="0"/>
              <a:t>coordinates</a:t>
            </a:r>
            <a:r>
              <a:rPr lang="es-ES" sz="1800" dirty="0" smtClean="0"/>
              <a:t>)  </a:t>
            </a:r>
            <a:endParaRPr lang="en-GB" sz="1800" dirty="0" smtClean="0"/>
          </a:p>
          <a:p>
            <a:pPr algn="l"/>
            <a:endParaRPr lang="en-GB" sz="1800" dirty="0"/>
          </a:p>
          <a:p>
            <a:pPr algn="l"/>
            <a:endParaRPr lang="en-GB" sz="1800" dirty="0" smtClean="0"/>
          </a:p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93963" y="62991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[2] </a:t>
            </a:r>
            <a:r>
              <a:rPr lang="en-GB" sz="1200" dirty="0" err="1"/>
              <a:t>Piegl</a:t>
            </a:r>
            <a:r>
              <a:rPr lang="en-GB" sz="1200" dirty="0"/>
              <a:t> L, Tiller W. </a:t>
            </a:r>
            <a:r>
              <a:rPr lang="en-GB" sz="1200" i="1" dirty="0"/>
              <a:t>The NURBS Book. Berlin</a:t>
            </a:r>
            <a:r>
              <a:rPr lang="en-GB" sz="1200" dirty="0"/>
              <a:t>. Springer-</a:t>
            </a:r>
            <a:r>
              <a:rPr lang="en-GB" sz="1200" dirty="0" err="1"/>
              <a:t>Verlag</a:t>
            </a:r>
            <a:r>
              <a:rPr lang="en-GB" sz="1200" dirty="0"/>
              <a:t>, (1996).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964" y="1264226"/>
            <a:ext cx="5140036" cy="5645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/>
              <a:t>Points_Row</a:t>
            </a:r>
            <a:r>
              <a:rPr lang="en-GB" sz="2400" dirty="0" smtClean="0"/>
              <a:t>  [</a:t>
            </a: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1800" dirty="0" smtClean="0"/>
              <a:t>Bouncing  [ </a:t>
            </a:r>
            <a:r>
              <a:rPr lang="en-GB" sz="1600" dirty="0" smtClean="0"/>
              <a:t>  </a:t>
            </a:r>
            <a:r>
              <a:rPr lang="en-GB" sz="1600" dirty="0" err="1"/>
              <a:t>I</a:t>
            </a:r>
            <a:r>
              <a:rPr lang="en-GB" sz="1600" dirty="0" err="1" smtClean="0"/>
              <a:t>nversion_Point</a:t>
            </a:r>
            <a:r>
              <a:rPr lang="en-GB" sz="1600" dirty="0" smtClean="0"/>
              <a:t>    </a:t>
            </a:r>
            <a:r>
              <a:rPr lang="en-GB" sz="1800" dirty="0" smtClean="0"/>
              <a:t>]  </a:t>
            </a:r>
            <a:r>
              <a:rPr lang="en-GB" sz="2400" dirty="0" smtClean="0"/>
              <a:t>  ]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52" y="2895600"/>
            <a:ext cx="2284648" cy="218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981200" y="1188026"/>
            <a:ext cx="1219200" cy="716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86699" y="2819400"/>
            <a:ext cx="1181101" cy="3048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 smtClean="0"/>
              <a:t>T </a:t>
            </a:r>
            <a:r>
              <a:rPr lang="es-ES" sz="1800" b="1" dirty="0" err="1" smtClean="0"/>
              <a:t>surface</a:t>
            </a:r>
            <a:endParaRPr lang="en-GB" sz="1800" dirty="0" smtClean="0"/>
          </a:p>
          <a:p>
            <a:pPr algn="l"/>
            <a:endParaRPr lang="en-GB" sz="1800" dirty="0"/>
          </a:p>
          <a:p>
            <a:pPr algn="l"/>
            <a:endParaRPr lang="en-GB" sz="1800" dirty="0" smtClean="0"/>
          </a:p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72400" y="5058208"/>
            <a:ext cx="1181101" cy="3048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 smtClean="0"/>
              <a:t>S </a:t>
            </a:r>
            <a:r>
              <a:rPr lang="es-ES" sz="1800" b="1" dirty="0" err="1" smtClean="0"/>
              <a:t>surface</a:t>
            </a:r>
            <a:endParaRPr lang="en-GB" sz="1800" dirty="0" smtClean="0"/>
          </a:p>
          <a:p>
            <a:pPr algn="l"/>
            <a:endParaRPr lang="en-GB" sz="1800" dirty="0"/>
          </a:p>
          <a:p>
            <a:pPr algn="l"/>
            <a:endParaRPr lang="en-GB" sz="1800" dirty="0" smtClean="0"/>
          </a:p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62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1060</TotalTime>
  <Words>991</Words>
  <Application>Microsoft Office PowerPoint</Application>
  <PresentationFormat>On-screen Show (4:3)</PresentationFormat>
  <Paragraphs>196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Trimming Simulation of Forming Metal Sheets Isogeometric Models by Using NURBS Surfaces </vt:lpstr>
      <vt:lpstr>    01.- MOTIVATION 02.- GENERAL VIEW 03.- TRIMMING CURVE DEFINITION 04.- STIFFNESS MATRIX AND FORCES 05.- EXAMPLES 06.- POTENTIAL IMPROVEMENTS </vt:lpstr>
      <vt:lpstr>01.- MOTIVATION    </vt:lpstr>
      <vt:lpstr>    01.- MOTIVATION 02.- GENERAL VIEW 03.- TRIMMING CURVE DEFINITION 04.- STIFFNESS MATRIX AND FORCES 05.- EXAMPLES 06.- POTENTIAL IMPROVEMENTS </vt:lpstr>
      <vt:lpstr>02.- GENERAL VIEW    </vt:lpstr>
      <vt:lpstr>    01.- MOTIVATION 02.- GENERAL VIEW 03.- TRIMMING CURVE DEFINITION 04.- STIFFNESS MATRIX AND FORCES 05.- EXAMPLES 06.- POTENTIAL IMPROVEMENTS </vt:lpstr>
      <vt:lpstr>03.- TRIMMING CURVE DEFINITION    </vt:lpstr>
      <vt:lpstr>03.- TRIMMING CURVE DEFINITION    </vt:lpstr>
      <vt:lpstr>03.- TRIMMING CURVE DEFINITION    </vt:lpstr>
      <vt:lpstr>03.- TRIMMING CURVE DEFINITION    </vt:lpstr>
      <vt:lpstr>03.- TRIMMING CURVE DEFINITION    </vt:lpstr>
      <vt:lpstr>03.- TRIMMING CURVE DEFINITION    </vt:lpstr>
      <vt:lpstr>03.- TRIMMING CURVE DEFINITION    </vt:lpstr>
      <vt:lpstr>03.- TRIMMING CURVE DEFINITION    </vt:lpstr>
      <vt:lpstr>    01.- MOTIVATION 02.- GENERAL VIEW 03.- TRIMMING CURVE DEFINITION 04.- STIFFNESS MATRIX AND FORCES 05.- EXAMPLES 06.- POTENTIAL IMPROVEMENTS </vt:lpstr>
      <vt:lpstr>04.- STIFFNESS MATRIX AND FORCES    </vt:lpstr>
      <vt:lpstr>    01.- MOTIVATION 02.- GENERAL VIEW 03.- TRIMMING CURVE DEFINITION 04.- STIFFNESS MATRIX AND FORCES 05.- EXAMPLES 06.- POTENTIAL IMPROVEMENTS </vt:lpstr>
      <vt:lpstr>04.- EXAMPLES    </vt:lpstr>
      <vt:lpstr>04.- EXAMPLES    </vt:lpstr>
      <vt:lpstr>    01.- MOTIVATION 02.- GENERAL VIEW 03.- TRIMMING CURVE DEFINITION 04.- STIFFNESS MATRIX AND FORCES 05.- EXAMPLES 06.- POTENTIAL IMPROVEMENTS </vt:lpstr>
      <vt:lpstr>06.- POTENTIAL IMPROVEMENTS    </vt:lpstr>
      <vt:lpstr>06.- POTENTIAL IMPROVEMENTS    </vt:lpstr>
      <vt:lpstr>   THANK YOU FOR                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Trimming Simulation of Forming Metal Sheets Isogeometric Models by Using NURBS Surfaces </dc:title>
  <dc:creator>d</dc:creator>
  <cp:lastModifiedBy>d</cp:lastModifiedBy>
  <cp:revision>65</cp:revision>
  <dcterms:created xsi:type="dcterms:W3CDTF">2006-08-16T00:00:00Z</dcterms:created>
  <dcterms:modified xsi:type="dcterms:W3CDTF">2016-09-07T08:53:03Z</dcterms:modified>
</cp:coreProperties>
</file>