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  <p:sldId id="259" r:id="rId4"/>
    <p:sldId id="262" r:id="rId5"/>
    <p:sldId id="260" r:id="rId6"/>
    <p:sldId id="261" r:id="rId7"/>
    <p:sldId id="263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2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rfoundation.org.uk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C1EC-499B-48FE-80DA-089572022461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90E1-2561-460D-B4B2-BC35C3FF6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627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C1EC-499B-48FE-80DA-089572022461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90E1-2561-460D-B4B2-BC35C3FF6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970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C1EC-499B-48FE-80DA-089572022461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90E1-2561-460D-B4B2-BC35C3FF6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305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584200" y="3644900"/>
            <a:ext cx="11040533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u="sng" dirty="0" smtClean="0">
                <a:latin typeface="Calibri" pitchFamily="34" charset="0"/>
              </a:rPr>
              <a:t>Acknowledgement</a:t>
            </a:r>
          </a:p>
          <a:p>
            <a:pPr algn="ctr" eaLnBrk="1" hangingPunct="1">
              <a:defRPr/>
            </a:pPr>
            <a:r>
              <a:rPr lang="en-US" altLang="en-US" sz="2000" dirty="0" smtClean="0">
                <a:latin typeface="Calibri" pitchFamily="34" charset="0"/>
              </a:rPr>
              <a:t>The project is funded by Lloyd’s Register Foundation, a charitable foundation helping to protect life and property by supporting engineering-related education, public engagement and the application of research.  </a:t>
            </a:r>
          </a:p>
          <a:p>
            <a:pPr algn="ctr" eaLnBrk="1" hangingPunct="1">
              <a:defRPr/>
            </a:pPr>
            <a:r>
              <a:rPr lang="en-US" altLang="en-US" sz="2000" dirty="0" smtClean="0">
                <a:latin typeface="Calibri" pitchFamily="34" charset="0"/>
              </a:rPr>
              <a:t>For more information, see: </a:t>
            </a:r>
            <a:r>
              <a:rPr lang="en-US" altLang="en-US" sz="2000" dirty="0" smtClean="0">
                <a:latin typeface="Calibri" pitchFamily="34" charset="0"/>
                <a:hlinkClick r:id="rId2"/>
              </a:rPr>
              <a:t>www.lrfoundation.org.uk</a:t>
            </a:r>
            <a:r>
              <a:rPr lang="en-US" altLang="en-US" sz="2000" dirty="0" smtClean="0">
                <a:latin typeface="Calibri" pitchFamily="34" charset="0"/>
              </a:rPr>
              <a:t> </a:t>
            </a:r>
            <a:endParaRPr lang="en-GB" altLang="en-US" sz="2000" dirty="0" smtClean="0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853018" y="2265363"/>
            <a:ext cx="10502900" cy="123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2800" smtClean="0">
                <a:latin typeface="Calibri" charset="0"/>
              </a:rPr>
              <a:t>www.watersecuritynetwork.org</a:t>
            </a:r>
          </a:p>
          <a:p>
            <a:pPr algn="ctr" eaLnBrk="1" hangingPunct="1">
              <a:defRPr/>
            </a:pPr>
            <a:r>
              <a:rPr lang="en-GB" altLang="en-US" sz="2800" smtClean="0">
                <a:latin typeface="Calibri" charset="0"/>
              </a:rPr>
              <a:t>www.twitter.com/water_network </a:t>
            </a:r>
          </a:p>
          <a:p>
            <a:pPr eaLnBrk="1" hangingPunct="1">
              <a:defRPr/>
            </a:pPr>
            <a:endParaRPr lang="en-GB" altLang="en-US" sz="180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646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C1EC-499B-48FE-80DA-089572022461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90E1-2561-460D-B4B2-BC35C3FF6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2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C1EC-499B-48FE-80DA-089572022461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90E1-2561-460D-B4B2-BC35C3FF6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773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C1EC-499B-48FE-80DA-089572022461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90E1-2561-460D-B4B2-BC35C3FF6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448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C1EC-499B-48FE-80DA-089572022461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90E1-2561-460D-B4B2-BC35C3FF6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493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C1EC-499B-48FE-80DA-089572022461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90E1-2561-460D-B4B2-BC35C3FF6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41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C1EC-499B-48FE-80DA-089572022461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90E1-2561-460D-B4B2-BC35C3FF6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513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C1EC-499B-48FE-80DA-089572022461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90E1-2561-460D-B4B2-BC35C3FF6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253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C1EC-499B-48FE-80DA-089572022461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90E1-2561-460D-B4B2-BC35C3FF6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40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DC1EC-499B-48FE-80DA-089572022461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C90E1-2561-460D-B4B2-BC35C3FF6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764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tic1.squarespace.com/static/56eddde762cd9413e151ac92/t/57bd4b3c414fb59d429e1aab/1472023359039/Catch+of+Today+fixed2.pdf" TargetMode="External"/><Relationship Id="rId2" Type="http://schemas.openxmlformats.org/officeDocument/2006/relationships/hyperlink" Target="http://www.conservativehome.com/platform/2016/08/philip-booth-how-to-run-our-fishing-policy-after-brexit.html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1981200" y="2348881"/>
            <a:ext cx="8229600" cy="12961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000" dirty="0" smtClean="0"/>
              <a:t>Brexit and the Sea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Dr Thomas </a:t>
            </a:r>
            <a:r>
              <a:rPr lang="en-GB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Appleby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 algn="ctr">
              <a:buNone/>
            </a:pPr>
            <a:r>
              <a:rPr lang="en-GB" sz="2000" dirty="0" smtClean="0"/>
              <a:t>Associate Professor and non-practising solicitor</a:t>
            </a:r>
          </a:p>
          <a:p>
            <a:pPr marL="0" indent="0" algn="ctr">
              <a:buNone/>
            </a:pPr>
            <a:r>
              <a:rPr lang="en-GB" sz="2000" dirty="0" smtClean="0"/>
              <a:t>UWE, Bristol</a:t>
            </a:r>
          </a:p>
          <a:p>
            <a:pPr marL="0" indent="0" algn="ctr">
              <a:buNone/>
            </a:pPr>
            <a:endParaRPr lang="en-GB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624" y="5334426"/>
            <a:ext cx="6984776" cy="15235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955" y="367740"/>
            <a:ext cx="3072341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45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alt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955" y="367740"/>
            <a:ext cx="3072341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92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</a:t>
            </a:r>
            <a:r>
              <a:rPr lang="en-GB" dirty="0" smtClean="0"/>
              <a:t>here was no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Fight of Flight?</a:t>
            </a:r>
          </a:p>
          <a:p>
            <a:pPr marL="0" indent="0" algn="ctr">
              <a:buNone/>
            </a:pPr>
            <a:r>
              <a:rPr lang="en-GB" dirty="0" smtClean="0"/>
              <a:t>Use it or lose it?</a:t>
            </a:r>
          </a:p>
          <a:p>
            <a:pPr marL="0" indent="0" algn="ctr">
              <a:buNone/>
            </a:pPr>
            <a:r>
              <a:rPr lang="en-GB" dirty="0" smtClean="0"/>
              <a:t>Never Waste a Good Crisis?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150" y="2448695"/>
            <a:ext cx="2905899" cy="290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6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Some of the ‘new ideas’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Philip Booth  - </a:t>
            </a:r>
            <a:r>
              <a:rPr lang="en-GB" dirty="0" smtClean="0">
                <a:hlinkClick r:id="rId2"/>
              </a:rPr>
              <a:t>Conservative Home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Dr Madsen Pirie - </a:t>
            </a:r>
            <a:r>
              <a:rPr lang="en-GB" dirty="0" smtClean="0">
                <a:hlinkClick r:id="rId3"/>
              </a:rPr>
              <a:t>Adam Smith Institute</a:t>
            </a:r>
            <a:r>
              <a:rPr lang="en-GB" dirty="0" smtClean="0"/>
              <a:t> </a:t>
            </a:r>
          </a:p>
        </p:txBody>
      </p:sp>
      <p:pic>
        <p:nvPicPr>
          <p:cNvPr id="3074" name="Picture 2" descr="Image result for football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881" y="2542924"/>
            <a:ext cx="4499919" cy="2916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3671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Marine Conservation (Norway option)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UK would still be bound by general EU environmental law</a:t>
            </a:r>
          </a:p>
          <a:p>
            <a:pPr lvl="1"/>
            <a:r>
              <a:rPr lang="en-GB" dirty="0" smtClean="0"/>
              <a:t>Air pollution</a:t>
            </a:r>
          </a:p>
          <a:p>
            <a:pPr lvl="1"/>
            <a:r>
              <a:rPr lang="en-GB" dirty="0" smtClean="0"/>
              <a:t>Water quality</a:t>
            </a:r>
          </a:p>
          <a:p>
            <a:pPr lvl="1"/>
            <a:r>
              <a:rPr lang="en-GB" dirty="0" smtClean="0"/>
              <a:t>Marine Strategy Framework Directive</a:t>
            </a:r>
          </a:p>
          <a:p>
            <a:pPr lvl="1"/>
            <a:r>
              <a:rPr lang="en-GB" dirty="0" smtClean="0"/>
              <a:t>Trade related Directives</a:t>
            </a:r>
          </a:p>
          <a:p>
            <a:r>
              <a:rPr lang="en-GB" dirty="0" smtClean="0"/>
              <a:t>Except for</a:t>
            </a:r>
          </a:p>
          <a:p>
            <a:pPr lvl="1"/>
            <a:r>
              <a:rPr lang="en-GB" dirty="0" smtClean="0"/>
              <a:t>Birds and Habitats Directives</a:t>
            </a:r>
          </a:p>
          <a:p>
            <a:pPr lvl="1"/>
            <a:r>
              <a:rPr lang="en-GB" dirty="0" smtClean="0"/>
              <a:t>Bathing Water Directive</a:t>
            </a:r>
          </a:p>
          <a:p>
            <a:pPr lvl="1"/>
            <a:r>
              <a:rPr lang="en-GB" dirty="0" smtClean="0"/>
              <a:t>Agricultural Policy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250" y="2572544"/>
            <a:ext cx="2857500" cy="2857500"/>
          </a:xfrm>
        </p:spPr>
      </p:pic>
    </p:spTree>
    <p:extLst>
      <p:ext uri="{BB962C8B-B14F-4D97-AF65-F5344CB8AC3E}">
        <p14:creationId xmlns:p14="http://schemas.microsoft.com/office/powerpoint/2010/main" val="3996829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The Theory in Fisheries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endParaRPr lang="en-GB" dirty="0" smtClean="0"/>
          </a:p>
          <a:p>
            <a:r>
              <a:rPr lang="en-GB" dirty="0" smtClean="0"/>
              <a:t>UK Could exclude vessels from 12-200</a:t>
            </a:r>
          </a:p>
          <a:p>
            <a:r>
              <a:rPr lang="en-GB" dirty="0" smtClean="0"/>
              <a:t>6-12 European Fisheries Convention of 1964 (2 year notice)</a:t>
            </a:r>
          </a:p>
          <a:p>
            <a:r>
              <a:rPr lang="en-GB" dirty="0" smtClean="0"/>
              <a:t>UK has own representation on international bodies</a:t>
            </a:r>
          </a:p>
          <a:p>
            <a:r>
              <a:rPr lang="en-GB" dirty="0" smtClean="0"/>
              <a:t>End of overarching CFP</a:t>
            </a:r>
          </a:p>
          <a:p>
            <a:r>
              <a:rPr lang="en-GB" dirty="0" smtClean="0"/>
              <a:t>Negotiates ‘some sort’ of Agreement with the EU and others</a:t>
            </a:r>
          </a:p>
          <a:p>
            <a:endParaRPr lang="en-GB" dirty="0"/>
          </a:p>
        </p:txBody>
      </p:sp>
      <p:pic>
        <p:nvPicPr>
          <p:cNvPr id="1032" name="Picture 8" descr="Image result for britain rules the wav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806" y="1825625"/>
            <a:ext cx="400438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547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But then it starts to get complicated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EU Policy of ‘relative stability’ and common access would have major diplomatic consequences</a:t>
            </a:r>
          </a:p>
          <a:p>
            <a:r>
              <a:rPr lang="en-GB" dirty="0" smtClean="0"/>
              <a:t>EU Subsidy worth ¼ of current value of UK fishery up for negotiation</a:t>
            </a:r>
          </a:p>
          <a:p>
            <a:r>
              <a:rPr lang="en-GB" dirty="0" smtClean="0"/>
              <a:t>EU by far the biggest market</a:t>
            </a:r>
          </a:p>
          <a:p>
            <a:r>
              <a:rPr lang="en-GB" dirty="0" smtClean="0"/>
              <a:t>Devolution means it is only notionally a ‘British’ fishery</a:t>
            </a:r>
          </a:p>
          <a:p>
            <a:r>
              <a:rPr lang="en-GB" dirty="0" smtClean="0"/>
              <a:t>Much bigger issues at stake than fishing – this will be ‘bargaining chip’</a:t>
            </a:r>
          </a:p>
          <a:p>
            <a:r>
              <a:rPr lang="en-GB" dirty="0" smtClean="0"/>
              <a:t>CFP is ‘working’ already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84869"/>
            <a:ext cx="5181600" cy="2856199"/>
          </a:xfrm>
        </p:spPr>
      </p:pic>
    </p:spTree>
    <p:extLst>
      <p:ext uri="{BB962C8B-B14F-4D97-AF65-F5344CB8AC3E}">
        <p14:creationId xmlns:p14="http://schemas.microsoft.com/office/powerpoint/2010/main" val="3133595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Renegotiating it all once will be impossible, so current EU law likely to remain for many years</a:t>
            </a:r>
          </a:p>
          <a:p>
            <a:r>
              <a:rPr lang="en-GB" dirty="0" smtClean="0"/>
              <a:t>How to ‘leave’ but retain influence</a:t>
            </a:r>
          </a:p>
          <a:p>
            <a:r>
              <a:rPr lang="en-GB" dirty="0" smtClean="0"/>
              <a:t>Devolution</a:t>
            </a:r>
            <a:endParaRPr lang="en-GB" dirty="0"/>
          </a:p>
          <a:p>
            <a:r>
              <a:rPr lang="en-GB" dirty="0" smtClean="0"/>
              <a:t>International Agreements still apply</a:t>
            </a:r>
          </a:p>
          <a:p>
            <a:pPr lvl="1"/>
            <a:r>
              <a:rPr lang="en-GB" dirty="0" smtClean="0"/>
              <a:t>UNCLOS</a:t>
            </a:r>
          </a:p>
          <a:p>
            <a:pPr lvl="2"/>
            <a:r>
              <a:rPr lang="en-GB" dirty="0" smtClean="0"/>
              <a:t>Straddling stocks and MSY</a:t>
            </a:r>
          </a:p>
          <a:p>
            <a:pPr lvl="1"/>
            <a:r>
              <a:rPr lang="en-GB" dirty="0" smtClean="0"/>
              <a:t>OSPAR</a:t>
            </a:r>
          </a:p>
          <a:p>
            <a:pPr lvl="1"/>
            <a:r>
              <a:rPr lang="en-GB" dirty="0" smtClean="0"/>
              <a:t>Convention on Biological Diversity</a:t>
            </a:r>
          </a:p>
          <a:p>
            <a:r>
              <a:rPr lang="en-GB" dirty="0" smtClean="0"/>
              <a:t>The UK helped to draft the CFP in the first place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362" y="1471398"/>
            <a:ext cx="3270302" cy="4351338"/>
          </a:xfrm>
        </p:spPr>
      </p:pic>
    </p:spTree>
    <p:extLst>
      <p:ext uri="{BB962C8B-B14F-4D97-AF65-F5344CB8AC3E}">
        <p14:creationId xmlns:p14="http://schemas.microsoft.com/office/powerpoint/2010/main" val="1149022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What will it look like?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620265" cy="4351338"/>
          </a:xfrm>
        </p:spPr>
        <p:txBody>
          <a:bodyPr>
            <a:normAutofit/>
          </a:bodyPr>
          <a:lstStyle/>
          <a:p>
            <a:r>
              <a:rPr lang="en-GB" dirty="0" smtClean="0"/>
              <a:t>New Fisheries Legislation will be required</a:t>
            </a:r>
          </a:p>
          <a:p>
            <a:pPr lvl="1"/>
            <a:r>
              <a:rPr lang="en-GB" dirty="0" smtClean="0"/>
              <a:t>Who gets fishing quota?</a:t>
            </a:r>
          </a:p>
          <a:p>
            <a:pPr lvl="1"/>
            <a:r>
              <a:rPr lang="en-GB" dirty="0" smtClean="0"/>
              <a:t>How is MSY calculated?</a:t>
            </a:r>
          </a:p>
          <a:p>
            <a:pPr lvl="2"/>
            <a:r>
              <a:rPr lang="en-GB" dirty="0" smtClean="0"/>
              <a:t>Days at sea / spatial management options</a:t>
            </a:r>
          </a:p>
          <a:p>
            <a:pPr lvl="1"/>
            <a:r>
              <a:rPr lang="en-GB" dirty="0" smtClean="0"/>
              <a:t>Safety at Sea</a:t>
            </a:r>
          </a:p>
          <a:p>
            <a:pPr lvl="1"/>
            <a:r>
              <a:rPr lang="en-GB" dirty="0" smtClean="0"/>
              <a:t>Extended EEZ?</a:t>
            </a:r>
          </a:p>
          <a:p>
            <a:pPr lvl="1"/>
            <a:r>
              <a:rPr lang="en-GB" dirty="0" smtClean="0"/>
              <a:t>Better regulation of offshore fisheries?</a:t>
            </a:r>
          </a:p>
          <a:p>
            <a:pPr lvl="1"/>
            <a:r>
              <a:rPr lang="en-GB" dirty="0" smtClean="0"/>
              <a:t>New UK agricultural policy?</a:t>
            </a:r>
          </a:p>
          <a:p>
            <a:pPr lvl="1"/>
            <a:endParaRPr lang="en-GB" dirty="0" smtClean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421" y="1825625"/>
            <a:ext cx="2903158" cy="4351338"/>
          </a:xfrm>
        </p:spPr>
      </p:pic>
    </p:spTree>
    <p:extLst>
      <p:ext uri="{BB962C8B-B14F-4D97-AF65-F5344CB8AC3E}">
        <p14:creationId xmlns:p14="http://schemas.microsoft.com/office/powerpoint/2010/main" val="3494926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 smtClean="0"/>
              <a:t>Leavocrats</a:t>
            </a:r>
            <a:r>
              <a:rPr lang="en-GB" dirty="0" smtClean="0"/>
              <a:t> and </a:t>
            </a:r>
            <a:r>
              <a:rPr lang="en-GB" dirty="0" err="1" smtClean="0"/>
              <a:t>Eurocrats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620265" cy="4351338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If the Natures Directives are to be reviewed it could be improved</a:t>
            </a:r>
          </a:p>
          <a:p>
            <a:r>
              <a:rPr lang="en-GB" dirty="0" smtClean="0"/>
              <a:t>Could be largest shake up of rural economy since WW2</a:t>
            </a:r>
          </a:p>
          <a:p>
            <a:r>
              <a:rPr lang="en-GB" dirty="0" smtClean="0"/>
              <a:t>Lack of expertise in Government</a:t>
            </a:r>
          </a:p>
          <a:p>
            <a:r>
              <a:rPr lang="en-GB" dirty="0" smtClean="0"/>
              <a:t>A clear role for </a:t>
            </a:r>
            <a:r>
              <a:rPr lang="en-GB" dirty="0" err="1" smtClean="0"/>
              <a:t>eNGOs</a:t>
            </a:r>
            <a:r>
              <a:rPr lang="en-GB" dirty="0" smtClean="0"/>
              <a:t> / academics</a:t>
            </a:r>
          </a:p>
          <a:p>
            <a:endParaRPr lang="en-GB" dirty="0"/>
          </a:p>
        </p:txBody>
      </p:sp>
      <p:pic>
        <p:nvPicPr>
          <p:cNvPr id="4098" name="Picture 2" descr="Image result for men from the ministry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2713" y="2377539"/>
            <a:ext cx="3810000" cy="300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0537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1515</TotalTime>
  <Words>335</Words>
  <Application>Microsoft Office PowerPoint</Application>
  <PresentationFormat>Widescreen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There was no plan</vt:lpstr>
      <vt:lpstr>Some of the ‘new ideas’</vt:lpstr>
      <vt:lpstr>Marine Conservation (Norway option)</vt:lpstr>
      <vt:lpstr>The Theory in Fisheries</vt:lpstr>
      <vt:lpstr>But then it starts to get complicated</vt:lpstr>
      <vt:lpstr>In practice</vt:lpstr>
      <vt:lpstr>What will it look like?</vt:lpstr>
      <vt:lpstr>Leavocrats and Eurocrats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Brexit and Fisheries</dc:title>
  <dc:creator>User</dc:creator>
  <cp:lastModifiedBy>Thomas Appleby</cp:lastModifiedBy>
  <cp:revision>19</cp:revision>
  <dcterms:created xsi:type="dcterms:W3CDTF">2016-08-31T14:51:36Z</dcterms:created>
  <dcterms:modified xsi:type="dcterms:W3CDTF">2017-08-15T16:02:12Z</dcterms:modified>
</cp:coreProperties>
</file>