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36" r:id="rId1"/>
  </p:sldMasterIdLst>
  <p:sldIdLst>
    <p:sldId id="256" r:id="rId2"/>
    <p:sldId id="270" r:id="rId3"/>
    <p:sldId id="258" r:id="rId4"/>
    <p:sldId id="266" r:id="rId5"/>
    <p:sldId id="271" r:id="rId6"/>
    <p:sldId id="264" r:id="rId7"/>
    <p:sldId id="267" r:id="rId8"/>
    <p:sldId id="259" r:id="rId9"/>
    <p:sldId id="262" r:id="rId10"/>
    <p:sldId id="268" r:id="rId11"/>
    <p:sldId id="260" r:id="rId12"/>
    <p:sldId id="263" r:id="rId13"/>
    <p:sldId id="269" r:id="rId14"/>
    <p:sldId id="26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495"/>
  </p:normalViewPr>
  <p:slideViewPr>
    <p:cSldViewPr snapToGrid="0" snapToObjects="1">
      <p:cViewPr varScale="1">
        <p:scale>
          <a:sx n="50" d="100"/>
          <a:sy n="50" d="100"/>
        </p:scale>
        <p:origin x="-787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7/4/2017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215367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7/4/2017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575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7/4/2017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079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7/4/2017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126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7/4/2017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356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7/4/2017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7135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7/4/2017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306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7/4/2017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6032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7/4/2017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6206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7/4/2017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950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7/4/2017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68575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7/4/2017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381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7/4/2017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510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7/4/2017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050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7/4/2017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469346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7/4/2017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071227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7/4/2017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814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7DE6118-2437-4B30-8E3C-4D2BE6020583}" type="datetimeFigureOut">
              <a:rPr lang="en-US" smtClean="0"/>
              <a:pPr/>
              <a:t>7/4/2017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099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  <p:sldLayoutId id="2147483949" r:id="rId13"/>
    <p:sldLayoutId id="2147483950" r:id="rId14"/>
    <p:sldLayoutId id="2147483951" r:id="rId15"/>
    <p:sldLayoutId id="2147483952" r:id="rId16"/>
    <p:sldLayoutId id="214748395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ctrTitle"/>
          </p:nvPr>
        </p:nvSpPr>
        <p:spPr>
          <a:xfrm>
            <a:off x="3360079" y="1910156"/>
            <a:ext cx="8574622" cy="2616199"/>
          </a:xfrm>
        </p:spPr>
        <p:txBody>
          <a:bodyPr>
            <a:noAutofit/>
          </a:bodyPr>
          <a:lstStyle/>
          <a:p>
            <a:pPr algn="l"/>
            <a:r>
              <a:rPr lang="en-US" sz="4400" b="1" dirty="0"/>
              <a:t>Approved Mental Health Professionals researching their own profession:  the benefits, pitfalls and </a:t>
            </a:r>
            <a:r>
              <a:rPr lang="en-US" sz="4400" b="1" dirty="0" smtClean="0"/>
              <a:t>limitations.</a:t>
            </a:r>
            <a:endParaRPr lang="en-US" sz="4400" b="1" dirty="0"/>
          </a:p>
        </p:txBody>
      </p:sp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>
          <a:xfrm>
            <a:off x="4515378" y="4526355"/>
            <a:ext cx="6987645" cy="1388534"/>
          </a:xfrm>
        </p:spPr>
        <p:txBody>
          <a:bodyPr>
            <a:normAutofit/>
          </a:bodyPr>
          <a:lstStyle/>
          <a:p>
            <a:r>
              <a:rPr lang="en-US" sz="4000" dirty="0" smtClean="0"/>
              <a:t>Dr. Kevin Stone</a:t>
            </a:r>
            <a:endParaRPr lang="en-US" sz="4000" dirty="0"/>
          </a:p>
        </p:txBody>
      </p:sp>
      <p:sp>
        <p:nvSpPr>
          <p:cNvPr id="13" name="TextBox 12"/>
          <p:cNvSpPr txBox="1"/>
          <p:nvPr/>
        </p:nvSpPr>
        <p:spPr>
          <a:xfrm>
            <a:off x="3360079" y="200226"/>
            <a:ext cx="88827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Inaugural UK Mental Disability Law </a:t>
            </a:r>
            <a:r>
              <a:rPr lang="en-GB" sz="2800" dirty="0" smtClean="0"/>
              <a:t>Conference 2016</a:t>
            </a:r>
            <a:endParaRPr lang="en-US" sz="2800" dirty="0" smtClean="0"/>
          </a:p>
          <a:p>
            <a:r>
              <a:rPr lang="en-US" sz="2800" dirty="0" smtClean="0"/>
              <a:t>B:3 Exploring </a:t>
            </a:r>
            <a:r>
              <a:rPr lang="en-US" sz="2800" dirty="0"/>
              <a:t>the Role and Experience of Approved Mental Health </a:t>
            </a:r>
            <a:r>
              <a:rPr lang="en-US" sz="2800" dirty="0" smtClean="0"/>
              <a:t>Professionals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4232" y="5318388"/>
            <a:ext cx="2448791" cy="119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3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Reflexivity Limitations and Pitfalls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605" y="2641023"/>
            <a:ext cx="5184123" cy="3010136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333748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0"/>
            <a:ext cx="10018713" cy="6296587"/>
          </a:xfrm>
        </p:spPr>
        <p:txBody>
          <a:bodyPr>
            <a:normAutofit/>
          </a:bodyPr>
          <a:lstStyle/>
          <a:p>
            <a:endParaRPr lang="en-GB" dirty="0" smtClean="0"/>
          </a:p>
          <a:p>
            <a:endParaRPr lang="en-US" dirty="0" smtClean="0"/>
          </a:p>
          <a:p>
            <a:r>
              <a:rPr lang="en-US" dirty="0" smtClean="0"/>
              <a:t>Why </a:t>
            </a:r>
            <a:r>
              <a:rPr lang="en-US" dirty="0"/>
              <a:t>is a social worker </a:t>
            </a:r>
            <a:r>
              <a:rPr lang="en-US" dirty="0" smtClean="0"/>
              <a:t>AMHP wanting </a:t>
            </a:r>
            <a:r>
              <a:rPr lang="en-US" dirty="0"/>
              <a:t>to recruit </a:t>
            </a:r>
            <a:r>
              <a:rPr lang="en-US" dirty="0" smtClean="0"/>
              <a:t>nurse ,occupational therapy and psychology AMHPs and interview them, building suspicion. </a:t>
            </a:r>
            <a:endParaRPr lang="en-GB" dirty="0"/>
          </a:p>
          <a:p>
            <a:r>
              <a:rPr lang="en-GB" dirty="0" smtClean="0"/>
              <a:t>familiarity </a:t>
            </a:r>
            <a:r>
              <a:rPr lang="en-GB" dirty="0"/>
              <a:t>with the task, as assumptions about the role and its function could be taken for </a:t>
            </a:r>
            <a:r>
              <a:rPr lang="en-GB" dirty="0" smtClean="0"/>
              <a:t>granted</a:t>
            </a:r>
            <a:r>
              <a:rPr lang="en-GB" dirty="0"/>
              <a:t> </a:t>
            </a:r>
            <a:r>
              <a:rPr lang="en-GB" dirty="0" smtClean="0"/>
              <a:t>– the insider perspective. </a:t>
            </a:r>
          </a:p>
          <a:p>
            <a:r>
              <a:rPr lang="en-GB" dirty="0" smtClean="0"/>
              <a:t>There </a:t>
            </a:r>
            <a:r>
              <a:rPr lang="en-GB" dirty="0"/>
              <a:t>is also increased potential for me as a researcher to over identify with the role in a way that could allow for the shaping of ideas and theories which a researcher at a distance may not experience</a:t>
            </a:r>
            <a:r>
              <a:rPr lang="en-GB" dirty="0" smtClean="0"/>
              <a:t>.</a:t>
            </a:r>
          </a:p>
          <a:p>
            <a:r>
              <a:rPr lang="en-GB" dirty="0"/>
              <a:t>D</a:t>
            </a:r>
            <a:r>
              <a:rPr lang="en-GB" dirty="0" smtClean="0"/>
              <a:t>enied </a:t>
            </a:r>
            <a:r>
              <a:rPr lang="en-GB" dirty="0"/>
              <a:t>me the opportunity to ask </a:t>
            </a:r>
            <a:r>
              <a:rPr lang="en-GB" dirty="0" smtClean="0"/>
              <a:t>naïve questions</a:t>
            </a:r>
            <a:r>
              <a:rPr lang="en-GB" dirty="0"/>
              <a:t>, due to the insider nature of this study</a:t>
            </a:r>
            <a:r>
              <a:rPr lang="en-GB" dirty="0" smtClean="0"/>
              <a:t>.</a:t>
            </a:r>
          </a:p>
          <a:p>
            <a:r>
              <a:rPr lang="en-GB" dirty="0" smtClean="0"/>
              <a:t>The researcher can become counsellor.</a:t>
            </a:r>
          </a:p>
          <a:p>
            <a:r>
              <a:rPr lang="en-GB" dirty="0" smtClean="0"/>
              <a:t>Being offered sessional AMHP duty</a:t>
            </a:r>
            <a:r>
              <a:rPr lang="en-GB" dirty="0"/>
              <a:t> </a:t>
            </a:r>
            <a:r>
              <a:rPr lang="en-GB" dirty="0" smtClean="0"/>
              <a:t>- whilst you’re up here!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018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Examples of reflexivity in action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2061881"/>
            <a:ext cx="10018713" cy="4016190"/>
          </a:xfrm>
        </p:spPr>
        <p:txBody>
          <a:bodyPr>
            <a:normAutofit/>
          </a:bodyPr>
          <a:lstStyle/>
          <a:p>
            <a:r>
              <a:rPr lang="is-IS" sz="3600" dirty="0"/>
              <a:t>“ </a:t>
            </a:r>
            <a:r>
              <a:rPr lang="is-IS" sz="3600" dirty="0" smtClean="0"/>
              <a:t> </a:t>
            </a:r>
            <a:r>
              <a:rPr lang="en-US" sz="3600" dirty="0" smtClean="0"/>
              <a:t>you know what I mean </a:t>
            </a:r>
            <a:r>
              <a:rPr lang="is-IS" sz="3600" dirty="0" smtClean="0"/>
              <a:t>….”</a:t>
            </a:r>
            <a:endParaRPr lang="en-US" sz="3600" dirty="0" smtClean="0"/>
          </a:p>
          <a:p>
            <a:r>
              <a:rPr lang="is-IS" sz="3600" dirty="0"/>
              <a:t>“ </a:t>
            </a:r>
            <a:r>
              <a:rPr lang="en-US" sz="3600" dirty="0" smtClean="0"/>
              <a:t>what decision would you have reached </a:t>
            </a:r>
            <a:r>
              <a:rPr lang="is-IS" sz="3600" dirty="0" smtClean="0"/>
              <a:t>….”</a:t>
            </a:r>
          </a:p>
          <a:p>
            <a:r>
              <a:rPr lang="is-IS" sz="3600" dirty="0" smtClean="0"/>
              <a:t>“ ... </a:t>
            </a:r>
            <a:r>
              <a:rPr lang="en-US" sz="3600" dirty="0" smtClean="0"/>
              <a:t>I</a:t>
            </a:r>
            <a:r>
              <a:rPr lang="is-IS" sz="3600" dirty="0" smtClean="0"/>
              <a:t>s it sec 135(1) or (2) I can’t recall?”</a:t>
            </a:r>
          </a:p>
          <a:p>
            <a:r>
              <a:rPr lang="is-IS" sz="3600" dirty="0"/>
              <a:t>“ Dont </a:t>
            </a:r>
            <a:r>
              <a:rPr lang="is-IS" sz="3600" dirty="0" smtClean="0"/>
              <a:t>we know this already....”</a:t>
            </a:r>
            <a:endParaRPr lang="is-IS" sz="3600" dirty="0"/>
          </a:p>
          <a:p>
            <a:r>
              <a:rPr lang="is-IS" sz="3600" dirty="0" smtClean="0"/>
              <a:t>“...this is like AMHP supervision”</a:t>
            </a:r>
          </a:p>
        </p:txBody>
      </p:sp>
    </p:spTree>
    <p:extLst>
      <p:ext uri="{BB962C8B-B14F-4D97-AF65-F5344CB8AC3E}">
        <p14:creationId xmlns:p14="http://schemas.microsoft.com/office/powerpoint/2010/main" val="2114329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0487" y="2008093"/>
            <a:ext cx="10018713" cy="31242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dirty="0" smtClean="0"/>
              <a:t>Managing indirect disclosures:</a:t>
            </a:r>
          </a:p>
          <a:p>
            <a:r>
              <a:rPr lang="en-US" sz="4400" dirty="0" smtClean="0"/>
              <a:t>Safeguarding  </a:t>
            </a:r>
          </a:p>
          <a:p>
            <a:r>
              <a:rPr lang="en-US" sz="4400" dirty="0" smtClean="0"/>
              <a:t>Unsafe practice </a:t>
            </a:r>
          </a:p>
          <a:p>
            <a:r>
              <a:rPr lang="en-US" sz="4400" dirty="0" smtClean="0"/>
              <a:t>Illegality</a:t>
            </a:r>
          </a:p>
          <a:p>
            <a:r>
              <a:rPr lang="en-US" sz="4400" dirty="0" smtClean="0"/>
              <a:t>Code of practice breach</a:t>
            </a:r>
          </a:p>
          <a:p>
            <a:r>
              <a:rPr lang="en-US" sz="4400" dirty="0" smtClean="0"/>
              <a:t>Evaluation of practice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7593" y="2976281"/>
            <a:ext cx="3071607" cy="3637429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1264627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Lessons learnt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1" y="1698172"/>
            <a:ext cx="10018713" cy="4837100"/>
          </a:xfrm>
        </p:spPr>
        <p:txBody>
          <a:bodyPr/>
          <a:lstStyle/>
          <a:p>
            <a:r>
              <a:rPr lang="en-US" dirty="0" smtClean="0"/>
              <a:t>The strengths in respect of </a:t>
            </a:r>
            <a:r>
              <a:rPr lang="en-US" dirty="0"/>
              <a:t>r</a:t>
            </a:r>
            <a:r>
              <a:rPr lang="en-US" dirty="0" smtClean="0"/>
              <a:t>eflexivity outweigh their weaknesses.</a:t>
            </a:r>
          </a:p>
          <a:p>
            <a:r>
              <a:rPr lang="en-US" dirty="0" smtClean="0"/>
              <a:t>Vignette as a research tool worked well. </a:t>
            </a:r>
          </a:p>
          <a:p>
            <a:r>
              <a:rPr lang="en-US" dirty="0" smtClean="0"/>
              <a:t>Nurses and occupational therapists don</a:t>
            </a:r>
            <a:r>
              <a:rPr lang="uk-UA" dirty="0" smtClean="0"/>
              <a:t>’</a:t>
            </a:r>
            <a:r>
              <a:rPr lang="en-US" dirty="0" smtClean="0"/>
              <a:t>t appreciate being referred to as a non-social work AMHP.  Nurse AMHP or Occupational Therapy AMHP etc. or just AMHP</a:t>
            </a:r>
          </a:p>
          <a:p>
            <a:r>
              <a:rPr lang="en-US" dirty="0" smtClean="0"/>
              <a:t>A lack of national registration for AMHPs created difficulties with determining a sampling frame. </a:t>
            </a:r>
          </a:p>
          <a:p>
            <a:r>
              <a:rPr lang="en-US" dirty="0" smtClean="0"/>
              <a:t>No standard approach to gaining ethical approval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527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Research Study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/>
              <a:t>“</a:t>
            </a:r>
            <a:r>
              <a:rPr lang="en-US" sz="4400" dirty="0"/>
              <a:t>Decisions on Risk and Mental Health Hospital Admissions by Approved </a:t>
            </a:r>
            <a:r>
              <a:rPr lang="en-US" sz="4400" dirty="0" smtClean="0"/>
              <a:t>Mental Health Professionals”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953714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84310" y="318655"/>
            <a:ext cx="10018713" cy="1752599"/>
          </a:xfrm>
        </p:spPr>
        <p:txBody>
          <a:bodyPr/>
          <a:lstStyle/>
          <a:p>
            <a:r>
              <a:rPr lang="en-US" b="1" dirty="0" smtClean="0"/>
              <a:t>How the study developed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84310" y="1515765"/>
            <a:ext cx="10018713" cy="4100392"/>
          </a:xfrm>
        </p:spPr>
        <p:txBody>
          <a:bodyPr>
            <a:normAutofit fontScale="85000" lnSpcReduction="20000"/>
          </a:bodyPr>
          <a:lstStyle/>
          <a:p>
            <a:r>
              <a:rPr lang="en-US" sz="2900" dirty="0" smtClean="0"/>
              <a:t>My research interest developed due to my AMHP training. </a:t>
            </a:r>
          </a:p>
          <a:p>
            <a:r>
              <a:rPr lang="en-US" sz="3200" dirty="0"/>
              <a:t>The need for greater research in relation to AMHP practice</a:t>
            </a:r>
            <a:r>
              <a:rPr lang="en-US" sz="3200" dirty="0" smtClean="0"/>
              <a:t>.</a:t>
            </a:r>
            <a:endParaRPr lang="en-US" sz="2900" dirty="0" smtClean="0"/>
          </a:p>
          <a:p>
            <a:r>
              <a:rPr lang="en-US" sz="2900" dirty="0"/>
              <a:t>The </a:t>
            </a:r>
            <a:r>
              <a:rPr lang="en-US" sz="2900" dirty="0" smtClean="0"/>
              <a:t>impact </a:t>
            </a:r>
            <a:r>
              <a:rPr lang="en-US" sz="2900" dirty="0"/>
              <a:t>of the Mental Health Act on the population deserves greater focus than it currently </a:t>
            </a:r>
            <a:r>
              <a:rPr lang="en-US" sz="2900" dirty="0" smtClean="0"/>
              <a:t>does.</a:t>
            </a:r>
          </a:p>
          <a:p>
            <a:r>
              <a:rPr lang="en-US" sz="2900" dirty="0" smtClean="0"/>
              <a:t>Aware that the AMHP </a:t>
            </a:r>
            <a:r>
              <a:rPr lang="en-US" sz="2900" dirty="0"/>
              <a:t>role </a:t>
            </a:r>
            <a:r>
              <a:rPr lang="en-US" sz="2900" dirty="0" smtClean="0"/>
              <a:t>is almost </a:t>
            </a:r>
            <a:r>
              <a:rPr lang="en-US" sz="2900" dirty="0"/>
              <a:t>invisible in public </a:t>
            </a:r>
            <a:r>
              <a:rPr lang="en-US" sz="2900" dirty="0" smtClean="0"/>
              <a:t>consciousness.</a:t>
            </a:r>
          </a:p>
          <a:p>
            <a:r>
              <a:rPr lang="en-US" sz="2900" dirty="0" smtClean="0"/>
              <a:t>Researcher and </a:t>
            </a:r>
            <a:r>
              <a:rPr lang="en-US" sz="2900" dirty="0"/>
              <a:t>practicing </a:t>
            </a:r>
            <a:r>
              <a:rPr lang="en-US" sz="2900" dirty="0" smtClean="0"/>
              <a:t>AMHP and a social worker. </a:t>
            </a:r>
          </a:p>
          <a:p>
            <a:r>
              <a:rPr lang="en-US" sz="2900" dirty="0"/>
              <a:t>Little research on the AMHP decision, plenty on outcome </a:t>
            </a:r>
            <a:r>
              <a:rPr lang="en-US" sz="2900" dirty="0" smtClean="0"/>
              <a:t>choice of </a:t>
            </a:r>
            <a:r>
              <a:rPr lang="en-US" sz="2900" dirty="0"/>
              <a:t>decision</a:t>
            </a:r>
            <a:r>
              <a:rPr lang="en-US" sz="2900" dirty="0" smtClean="0"/>
              <a:t>.</a:t>
            </a:r>
          </a:p>
          <a:p>
            <a:r>
              <a:rPr lang="en-US" sz="2900" dirty="0" smtClean="0"/>
              <a:t> Comparison between diverse AMHP workforce. </a:t>
            </a:r>
            <a:endParaRPr lang="en-US" sz="29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3500" y="4705397"/>
            <a:ext cx="2107870" cy="210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51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37529" y="1882588"/>
            <a:ext cx="4921624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Theory of Reflexivity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437529" y="3189367"/>
            <a:ext cx="4921624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AMHP Researcher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4437529" y="4624577"/>
            <a:ext cx="4921624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AMHP Participant</a:t>
            </a:r>
            <a:endParaRPr lang="en-US" sz="3200" dirty="0"/>
          </a:p>
        </p:txBody>
      </p:sp>
      <p:sp>
        <p:nvSpPr>
          <p:cNvPr id="25" name="Curved Down Arrow 24"/>
          <p:cNvSpPr/>
          <p:nvPr/>
        </p:nvSpPr>
        <p:spPr>
          <a:xfrm rot="5400000">
            <a:off x="9397941" y="3486754"/>
            <a:ext cx="2176009" cy="1581236"/>
          </a:xfrm>
          <a:prstGeom prst="curvedDown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Curved Down Arrow 25"/>
          <p:cNvSpPr/>
          <p:nvPr/>
        </p:nvSpPr>
        <p:spPr>
          <a:xfrm rot="5400000" flipH="1" flipV="1">
            <a:off x="2176094" y="3171175"/>
            <a:ext cx="2084471" cy="1766047"/>
          </a:xfrm>
          <a:prstGeom prst="curvedDown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Curved Down Arrow 26"/>
          <p:cNvSpPr/>
          <p:nvPr/>
        </p:nvSpPr>
        <p:spPr>
          <a:xfrm rot="5400000" flipH="1" flipV="1">
            <a:off x="2034901" y="2428314"/>
            <a:ext cx="2583046" cy="13816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Curved Down Arrow 27"/>
          <p:cNvSpPr/>
          <p:nvPr/>
        </p:nvSpPr>
        <p:spPr>
          <a:xfrm rot="5400000">
            <a:off x="9057627" y="2612005"/>
            <a:ext cx="2436334" cy="116092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1888984" y="-15003"/>
            <a:ext cx="10018713" cy="1752599"/>
          </a:xfrm>
        </p:spPr>
        <p:txBody>
          <a:bodyPr/>
          <a:lstStyle/>
          <a:p>
            <a:r>
              <a:rPr lang="en-US" b="1" dirty="0" smtClean="0"/>
              <a:t>Reflexivity in research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441141" y="6215812"/>
            <a:ext cx="5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William Thomas (1923, 1928</a:t>
            </a:r>
            <a:r>
              <a:rPr lang="en-US" dirty="0" smtClean="0"/>
              <a:t>),Robert Merton (1948, </a:t>
            </a:r>
            <a:r>
              <a:rPr lang="en-US" smtClean="0"/>
              <a:t>1949)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02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Method &amp; Methodology</a:t>
            </a:r>
            <a:endParaRPr lang="en-US" b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Social Constructivist Method.</a:t>
            </a:r>
          </a:p>
          <a:p>
            <a:r>
              <a:rPr lang="en-US" dirty="0"/>
              <a:t>Vignette methodology of written and visual material. </a:t>
            </a:r>
            <a:r>
              <a:rPr lang="en-US" dirty="0" smtClean="0"/>
              <a:t> As an AMHP I could write a realistic scenario around a video of a MHA, rather than one developed around a view of what people think AMHPs do.</a:t>
            </a:r>
          </a:p>
          <a:p>
            <a:r>
              <a:rPr lang="en-US" dirty="0" smtClean="0"/>
              <a:t>Exploration of an assessment they had undertaken recently</a:t>
            </a:r>
            <a:endParaRPr lang="en-US" dirty="0"/>
          </a:p>
          <a:p>
            <a:r>
              <a:rPr lang="en-US" dirty="0"/>
              <a:t>Semi-structured interviews of 1.5 hours.</a:t>
            </a:r>
          </a:p>
          <a:p>
            <a:r>
              <a:rPr lang="en-US" dirty="0"/>
              <a:t>Confidence intervals.</a:t>
            </a:r>
          </a:p>
          <a:p>
            <a:r>
              <a:rPr lang="en-US" dirty="0"/>
              <a:t>10 Social Work AMHPs, 10 Nursing AMHPs.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7521" y="4049485"/>
            <a:ext cx="3380509" cy="2535382"/>
          </a:xfrm>
          <a:prstGeom prst="rect">
            <a:avLst/>
          </a:prstGeom>
          <a:effectLst>
            <a:softEdge rad="203200"/>
          </a:effectLst>
        </p:spPr>
      </p:pic>
    </p:spTree>
    <p:extLst>
      <p:ext uri="{BB962C8B-B14F-4D97-AF65-F5344CB8AC3E}">
        <p14:creationId xmlns:p14="http://schemas.microsoft.com/office/powerpoint/2010/main" val="1448759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9463" y="784410"/>
            <a:ext cx="10018713" cy="3124201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7800" dirty="0"/>
              <a:t>"man is both the knowing subject and the object of his own study”</a:t>
            </a:r>
          </a:p>
          <a:p>
            <a:pPr marL="0" indent="0">
              <a:buNone/>
            </a:pPr>
            <a:endParaRPr lang="en-US" dirty="0"/>
          </a:p>
          <a:p>
            <a:pPr marL="0" indent="0" algn="r">
              <a:buNone/>
            </a:pPr>
            <a:r>
              <a:rPr lang="en-US" i="1" dirty="0" smtClean="0"/>
              <a:t>Immanuel Kant 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780741" y="3908611"/>
            <a:ext cx="2937435" cy="293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04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Reflexivity Benefits 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1357" y="2666174"/>
            <a:ext cx="7104158" cy="3136901"/>
          </a:xfrm>
          <a:prstGeom prst="rect">
            <a:avLst/>
          </a:prstGeom>
          <a:effectLst>
            <a:softEdge rad="800100"/>
          </a:effectLst>
        </p:spPr>
      </p:pic>
    </p:spTree>
    <p:extLst>
      <p:ext uri="{BB962C8B-B14F-4D97-AF65-F5344CB8AC3E}">
        <p14:creationId xmlns:p14="http://schemas.microsoft.com/office/powerpoint/2010/main" val="97368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3688" y="394270"/>
            <a:ext cx="10018713" cy="6113408"/>
          </a:xfrm>
        </p:spPr>
        <p:txBody>
          <a:bodyPr>
            <a:normAutofit/>
          </a:bodyPr>
          <a:lstStyle/>
          <a:p>
            <a:r>
              <a:rPr lang="en-US" dirty="0" smtClean="0"/>
              <a:t>As an AMHP I understand the context of the work and the detail.</a:t>
            </a:r>
          </a:p>
          <a:p>
            <a:r>
              <a:rPr lang="en-US" dirty="0" smtClean="0"/>
              <a:t>Follow-up questions were relevant to practice.</a:t>
            </a:r>
          </a:p>
          <a:p>
            <a:r>
              <a:rPr lang="en-US" dirty="0" smtClean="0"/>
              <a:t>Nuances of practice – the finer points</a:t>
            </a:r>
          </a:p>
          <a:p>
            <a:r>
              <a:rPr lang="en-US" dirty="0"/>
              <a:t>Cause and effect</a:t>
            </a:r>
          </a:p>
          <a:p>
            <a:r>
              <a:rPr lang="en-GB" dirty="0" smtClean="0"/>
              <a:t>understanding </a:t>
            </a:r>
            <a:r>
              <a:rPr lang="en-GB" dirty="0"/>
              <a:t>of the nature of </a:t>
            </a:r>
            <a:r>
              <a:rPr lang="en-GB" dirty="0" smtClean="0"/>
              <a:t>the AMHP </a:t>
            </a:r>
            <a:r>
              <a:rPr lang="en-GB" dirty="0"/>
              <a:t>decision </a:t>
            </a:r>
            <a:r>
              <a:rPr lang="en-GB" dirty="0" smtClean="0"/>
              <a:t>and </a:t>
            </a:r>
            <a:r>
              <a:rPr lang="en-GB" dirty="0"/>
              <a:t>familiarity with the task that is set before the worker to undertake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It </a:t>
            </a:r>
            <a:r>
              <a:rPr lang="en-US" dirty="0"/>
              <a:t>aided recruitment – the need for more AMHP </a:t>
            </a:r>
            <a:r>
              <a:rPr lang="en-US" dirty="0" smtClean="0"/>
              <a:t>research</a:t>
            </a:r>
          </a:p>
          <a:p>
            <a:r>
              <a:rPr lang="en-US" dirty="0" smtClean="0"/>
              <a:t>Awareness of popular discourses of Mental Health Act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650"/>
                    </a14:imgEffect>
                    <a14:imgEffect>
                      <a14:saturation sat="1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11117" y="5006429"/>
            <a:ext cx="3385670" cy="1692835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74000">
                <a:schemeClr val="bg1">
                  <a:lumMod val="75000"/>
                </a:schemeClr>
              </a:gs>
              <a:gs pos="83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effectLst>
            <a:softEdge rad="203200"/>
          </a:effectLst>
        </p:spPr>
      </p:pic>
    </p:spTree>
    <p:extLst>
      <p:ext uri="{BB962C8B-B14F-4D97-AF65-F5344CB8AC3E}">
        <p14:creationId xmlns:p14="http://schemas.microsoft.com/office/powerpoint/2010/main" val="1861623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5674" y="427512"/>
            <a:ext cx="10018713" cy="5569527"/>
          </a:xfrm>
        </p:spPr>
        <p:txBody>
          <a:bodyPr>
            <a:normAutofit/>
          </a:bodyPr>
          <a:lstStyle/>
          <a:p>
            <a:r>
              <a:rPr lang="en-US" dirty="0" smtClean="0"/>
              <a:t>Knowing the context that AMHPs function within.</a:t>
            </a:r>
          </a:p>
          <a:p>
            <a:r>
              <a:rPr lang="en-US" dirty="0" smtClean="0"/>
              <a:t>Realism of the vignette design.</a:t>
            </a:r>
          </a:p>
          <a:p>
            <a:r>
              <a:rPr lang="en-US" dirty="0" smtClean="0"/>
              <a:t>Knowing where to look for participants.</a:t>
            </a:r>
          </a:p>
          <a:p>
            <a:r>
              <a:rPr lang="en-US" dirty="0" smtClean="0"/>
              <a:t>Located in social care or health settings.</a:t>
            </a:r>
          </a:p>
          <a:p>
            <a:r>
              <a:rPr lang="en-US" dirty="0" smtClean="0"/>
              <a:t>When is an AMHP an AMHP and when are they a nurse, social work, occupational therapist of psychologist. </a:t>
            </a:r>
          </a:p>
          <a:p>
            <a:r>
              <a:rPr lang="en-US" dirty="0" smtClean="0"/>
              <a:t>Ethical governance of research.</a:t>
            </a:r>
          </a:p>
          <a:p>
            <a:r>
              <a:rPr lang="en-US" dirty="0" smtClean="0"/>
              <a:t>Verbatim references in the thesis.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8646" y="4584864"/>
            <a:ext cx="1964377" cy="1964377"/>
          </a:xfrm>
          <a:prstGeom prst="rect">
            <a:avLst/>
          </a:prstGeom>
          <a:effectLst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3502737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11219</TotalTime>
  <Words>645</Words>
  <Application>Microsoft Office PowerPoint</Application>
  <PresentationFormat>Custom</PresentationFormat>
  <Paragraphs>72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Parallax</vt:lpstr>
      <vt:lpstr>Approved Mental Health Professionals researching their own profession:  the benefits, pitfalls and limitations.</vt:lpstr>
      <vt:lpstr>Research Study</vt:lpstr>
      <vt:lpstr>How the study developed</vt:lpstr>
      <vt:lpstr>Reflexivity in research</vt:lpstr>
      <vt:lpstr>Method &amp; Methodology</vt:lpstr>
      <vt:lpstr>PowerPoint Presentation</vt:lpstr>
      <vt:lpstr>Reflexivity Benefits </vt:lpstr>
      <vt:lpstr>PowerPoint Presentation</vt:lpstr>
      <vt:lpstr>PowerPoint Presentation</vt:lpstr>
      <vt:lpstr>Reflexivity Limitations and Pitfalls</vt:lpstr>
      <vt:lpstr>PowerPoint Presentation</vt:lpstr>
      <vt:lpstr>Examples of reflexivity in action</vt:lpstr>
      <vt:lpstr>PowerPoint Presentation</vt:lpstr>
      <vt:lpstr>Lessons learnt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Approved Mental Health Professionals researching their own profession:  the benefits, pitfalls and limitations</dc:title>
  <dc:creator>Kevin Stone</dc:creator>
  <cp:lastModifiedBy>Kevin Stone</cp:lastModifiedBy>
  <cp:revision>45</cp:revision>
  <dcterms:created xsi:type="dcterms:W3CDTF">2016-06-20T08:46:10Z</dcterms:created>
  <dcterms:modified xsi:type="dcterms:W3CDTF">2017-07-04T17:49:10Z</dcterms:modified>
</cp:coreProperties>
</file>