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7" r:id="rId4"/>
    <p:sldId id="258" r:id="rId5"/>
    <p:sldId id="26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70" r:id="rId15"/>
    <p:sldId id="272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2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9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3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9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1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8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9A045-6ED5-F948-9154-25F528C361BB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FFD6D-A73F-8F4E-8AE0-957424A8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0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962" y="849478"/>
            <a:ext cx="6858000" cy="1790700"/>
          </a:xfrm>
        </p:spPr>
        <p:txBody>
          <a:bodyPr>
            <a:normAutofit/>
          </a:bodyPr>
          <a:lstStyle/>
          <a:p>
            <a:pPr algn="l"/>
            <a:r>
              <a:rPr lang="en-GB" sz="2550" b="1" dirty="0"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At the Edge of the Curatorial Gaze</a:t>
            </a:r>
            <a:r>
              <a:rPr lang="en-US" sz="2550" b="1" dirty="0"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/>
            </a:r>
            <a:br>
              <a:rPr lang="en-US" sz="2550" b="1" dirty="0"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</a:br>
            <a:r>
              <a:rPr lang="en-GB" sz="2400" b="1" dirty="0"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 </a:t>
            </a:r>
            <a:endParaRPr lang="en-US" sz="2400" b="1" dirty="0">
              <a:latin typeface="Frutiger LT Std 67 Bold Condensed" charset="0"/>
              <a:ea typeface="Frutiger LT Std 67 Bold Condensed" charset="0"/>
              <a:cs typeface="Frutiger LT Std 67 Bold Condense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962" y="2640177"/>
            <a:ext cx="5029200" cy="1752025"/>
          </a:xfrm>
        </p:spPr>
        <p:txBody>
          <a:bodyPr>
            <a:normAutofit lnSpcReduction="10000"/>
          </a:bodyPr>
          <a:lstStyle/>
          <a:p>
            <a:pPr algn="l"/>
            <a:r>
              <a:rPr lang="en-GB" b="1" dirty="0" smtClean="0">
                <a:solidFill>
                  <a:schemeClr val="bg1">
                    <a:lumMod val="65000"/>
                  </a:schemeClr>
                </a:solidFill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A critical reflection of a photographic exploration of museum storage spaces.</a:t>
            </a:r>
          </a:p>
          <a:p>
            <a:pPr algn="l"/>
            <a:endParaRPr lang="en-GB" b="1" dirty="0">
              <a:solidFill>
                <a:schemeClr val="bg1">
                  <a:lumMod val="65000"/>
                </a:schemeClr>
              </a:solidFill>
              <a:latin typeface="Frutiger LT Std 67 Bold Condensed" charset="0"/>
              <a:ea typeface="Frutiger LT Std 67 Bold Condensed" charset="0"/>
              <a:cs typeface="Frutiger LT Std 67 Bold Condensed" charset="0"/>
            </a:endParaRPr>
          </a:p>
          <a:p>
            <a:pPr algn="l"/>
            <a:endParaRPr lang="en-GB" b="1" dirty="0" smtClean="0">
              <a:solidFill>
                <a:schemeClr val="bg1">
                  <a:lumMod val="65000"/>
                </a:schemeClr>
              </a:solidFill>
              <a:latin typeface="Frutiger LT Std 67 Bold Condensed" charset="0"/>
              <a:ea typeface="Frutiger LT Std 67 Bold Condensed" charset="0"/>
              <a:cs typeface="Frutiger LT Std 67 Bold Condensed" charset="0"/>
            </a:endParaRPr>
          </a:p>
          <a:p>
            <a:pPr algn="l"/>
            <a:r>
              <a:rPr lang="en-GB" sz="1200" b="1" dirty="0">
                <a:solidFill>
                  <a:schemeClr val="bg1">
                    <a:lumMod val="65000"/>
                  </a:schemeClr>
                </a:solidFill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Nick </a:t>
            </a:r>
            <a:r>
              <a:rPr lang="en-GB" sz="1200" b="1" dirty="0" smtClean="0">
                <a:solidFill>
                  <a:schemeClr val="bg1">
                    <a:lumMod val="65000"/>
                  </a:schemeClr>
                </a:solidFill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Bright – Senior Lecturer</a:t>
            </a:r>
            <a:endParaRPr lang="en-GB" sz="1200" b="1" dirty="0">
              <a:solidFill>
                <a:schemeClr val="bg1">
                  <a:lumMod val="65000"/>
                </a:schemeClr>
              </a:solidFill>
              <a:latin typeface="Frutiger LT Std 67 Bold Condensed" charset="0"/>
              <a:ea typeface="Frutiger LT Std 67 Bold Condensed" charset="0"/>
              <a:cs typeface="Frutiger LT Std 67 Bold Condensed" charset="0"/>
            </a:endParaRPr>
          </a:p>
          <a:p>
            <a:pPr algn="l"/>
            <a:r>
              <a:rPr lang="en-GB" sz="1200" b="1" dirty="0">
                <a:solidFill>
                  <a:schemeClr val="bg1">
                    <a:lumMod val="65000"/>
                  </a:schemeClr>
                </a:solidFill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University of the West of </a:t>
            </a:r>
            <a:r>
              <a:rPr lang="en-GB" sz="1200" b="1" dirty="0" smtClean="0">
                <a:solidFill>
                  <a:schemeClr val="bg1">
                    <a:lumMod val="65000"/>
                  </a:schemeClr>
                </a:solidFill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England, Bristol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Frutiger LT Std 67 Bold Condensed" charset="0"/>
              <a:ea typeface="Frutiger LT Std 67 Bold Condensed" charset="0"/>
              <a:cs typeface="Frutiger LT Std 67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5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3922160"/>
            <a:ext cx="1983553" cy="204199"/>
          </a:xfrm>
        </p:spPr>
        <p:txBody>
          <a:bodyPr>
            <a:noAutofit/>
          </a:bodyPr>
          <a:lstStyle/>
          <a:p>
            <a:r>
              <a:rPr lang="en-US" sz="900" i="1" dirty="0"/>
              <a:t>The Chaos of Memory no. 14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3063438" y="3922159"/>
            <a:ext cx="1798621" cy="2041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The Chaos of Memory no.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973"/>
            <a:ext cx="3005191" cy="3005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39" y="781477"/>
            <a:ext cx="3009686" cy="3009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71" y="781477"/>
            <a:ext cx="3012629" cy="3009686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6131372" y="3922158"/>
            <a:ext cx="1798621" cy="2041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The Chaos of Memory no. 52</a:t>
            </a:r>
          </a:p>
        </p:txBody>
      </p:sp>
    </p:spTree>
    <p:extLst>
      <p:ext uri="{BB962C8B-B14F-4D97-AF65-F5344CB8AC3E}">
        <p14:creationId xmlns:p14="http://schemas.microsoft.com/office/powerpoint/2010/main" val="56909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64240" y="4939302"/>
            <a:ext cx="2845028" cy="204199"/>
          </a:xfrm>
        </p:spPr>
        <p:txBody>
          <a:bodyPr>
            <a:noAutofit/>
          </a:bodyPr>
          <a:lstStyle/>
          <a:p>
            <a:r>
              <a:rPr lang="en-US" sz="900"/>
              <a:t>Image © Thomas </a:t>
            </a:r>
            <a:r>
              <a:rPr lang="en-US" sz="900" dirty="0" err="1"/>
              <a:t>Struth</a:t>
            </a:r>
            <a:r>
              <a:rPr lang="en-US" sz="900" dirty="0"/>
              <a:t>, </a:t>
            </a:r>
            <a:r>
              <a:rPr lang="en-US" sz="900" i="1" dirty="0" err="1"/>
              <a:t>Pergammon</a:t>
            </a:r>
            <a:r>
              <a:rPr lang="en-US" sz="900" i="1" dirty="0"/>
              <a:t> Museum III, </a:t>
            </a:r>
            <a:r>
              <a:rPr lang="en-US" sz="900" dirty="0"/>
              <a:t>2001.</a:t>
            </a:r>
          </a:p>
        </p:txBody>
      </p:sp>
      <p:pic>
        <p:nvPicPr>
          <p:cNvPr id="4" name="Picture 3" descr=":struth00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520445" y="-570532"/>
            <a:ext cx="4176161" cy="617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87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64240" y="4939302"/>
            <a:ext cx="2006396" cy="204199"/>
          </a:xfrm>
        </p:spPr>
        <p:txBody>
          <a:bodyPr>
            <a:noAutofit/>
          </a:bodyPr>
          <a:lstStyle/>
          <a:p>
            <a:r>
              <a:rPr lang="en-US" sz="900" i="1" dirty="0"/>
              <a:t>The Chaos of Memory no. 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58" y="49444"/>
            <a:ext cx="5033267" cy="503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32033" y="4607960"/>
            <a:ext cx="1983553" cy="204199"/>
          </a:xfrm>
        </p:spPr>
        <p:txBody>
          <a:bodyPr>
            <a:noAutofit/>
          </a:bodyPr>
          <a:lstStyle/>
          <a:p>
            <a:r>
              <a:rPr lang="en-US" sz="900" i="1" dirty="0"/>
              <a:t>Anonymous Object no. 00016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216706" y="4607960"/>
            <a:ext cx="1798621" cy="2041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Anonymous Object no. 00022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00" y="199540"/>
            <a:ext cx="3232676" cy="4323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2" y="199538"/>
            <a:ext cx="3232677" cy="43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32033" y="4607960"/>
            <a:ext cx="1983553" cy="204199"/>
          </a:xfrm>
        </p:spPr>
        <p:txBody>
          <a:bodyPr>
            <a:noAutofit/>
          </a:bodyPr>
          <a:lstStyle/>
          <a:p>
            <a:r>
              <a:rPr lang="en-US" sz="900" i="1" dirty="0"/>
              <a:t>Anonymous Object no. 00025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3" y="199539"/>
            <a:ext cx="3228190" cy="4323395"/>
          </a:xfrm>
          <a:prstGeom prst="rect">
            <a:avLst/>
          </a:prstGeom>
        </p:spPr>
      </p:pic>
      <p:sp>
        <p:nvSpPr>
          <p:cNvPr id="5" name="Text Placeholder 5"/>
          <p:cNvSpPr txBox="1">
            <a:spLocks/>
          </p:cNvSpPr>
          <p:nvPr/>
        </p:nvSpPr>
        <p:spPr>
          <a:xfrm>
            <a:off x="5216706" y="4607960"/>
            <a:ext cx="1798621" cy="2041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Anonymous Object no. 00032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06" y="199539"/>
            <a:ext cx="3229019" cy="432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chemeClr val="bg1">
                    <a:lumMod val="65000"/>
                  </a:schemeClr>
                </a:solidFill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www.nick-bright.co.uk</a:t>
            </a:r>
            <a:endParaRPr lang="en-GB" b="1" dirty="0" smtClean="0">
              <a:solidFill>
                <a:schemeClr val="bg1">
                  <a:lumMod val="65000"/>
                </a:schemeClr>
              </a:solidFill>
              <a:latin typeface="Frutiger LT Std 67 Bold Condensed" charset="0"/>
              <a:ea typeface="Frutiger LT Std 67 Bold Condensed" charset="0"/>
              <a:cs typeface="Frutiger LT Std 67 Bold Condensed" charset="0"/>
            </a:endParaRPr>
          </a:p>
          <a:p>
            <a:r>
              <a:rPr lang="en-GB" b="1" dirty="0" smtClean="0">
                <a:solidFill>
                  <a:schemeClr val="bg1">
                    <a:lumMod val="65000"/>
                  </a:schemeClr>
                </a:solidFill>
                <a:latin typeface="Frutiger LT Std 67 Bold Condensed" charset="0"/>
                <a:ea typeface="Frutiger LT Std 67 Bold Condensed" charset="0"/>
                <a:cs typeface="Frutiger LT Std 67 Bold Condensed" charset="0"/>
              </a:rPr>
              <a:t>All images © Nick Bright</a:t>
            </a:r>
          </a:p>
        </p:txBody>
      </p:sp>
    </p:spTree>
    <p:extLst>
      <p:ext uri="{BB962C8B-B14F-4D97-AF65-F5344CB8AC3E}">
        <p14:creationId xmlns:p14="http://schemas.microsoft.com/office/powerpoint/2010/main" val="96137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1458" y="4939302"/>
            <a:ext cx="3973789" cy="2041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Image © </a:t>
            </a:r>
            <a:r>
              <a:rPr lang="en-US" dirty="0" smtClean="0"/>
              <a:t>The British Museum; Roger </a:t>
            </a:r>
            <a:r>
              <a:rPr lang="en-US" dirty="0" smtClean="0"/>
              <a:t>Fenton, </a:t>
            </a:r>
            <a:r>
              <a:rPr lang="en-US" i="1" dirty="0" smtClean="0"/>
              <a:t>The </a:t>
            </a:r>
            <a:r>
              <a:rPr lang="en-US" i="1" dirty="0" err="1" smtClean="0"/>
              <a:t>Megatharium</a:t>
            </a:r>
            <a:r>
              <a:rPr lang="en-US" i="1" dirty="0" smtClean="0"/>
              <a:t>, British Museum</a:t>
            </a:r>
            <a:r>
              <a:rPr lang="en-US" dirty="0" smtClean="0"/>
              <a:t>, c1854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" y="102734"/>
            <a:ext cx="7790693" cy="47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3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906" y="366017"/>
            <a:ext cx="2949178" cy="12001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17" y="741363"/>
            <a:ext cx="3642092" cy="365442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44906" y="1566167"/>
            <a:ext cx="2949178" cy="2858691"/>
          </a:xfrm>
        </p:spPr>
        <p:txBody>
          <a:bodyPr/>
          <a:lstStyle/>
          <a:p>
            <a:r>
              <a:rPr lang="en-GB" dirty="0"/>
              <a:t>“</a:t>
            </a:r>
            <a:r>
              <a:rPr lang="en-GB" i="1" dirty="0"/>
              <a:t>Every passion borders on the chaotic, but the collector’s </a:t>
            </a:r>
            <a:r>
              <a:rPr lang="en-GB" i="1" dirty="0" smtClean="0"/>
              <a:t>passion</a:t>
            </a:r>
            <a:r>
              <a:rPr lang="en-US" dirty="0" smtClean="0"/>
              <a:t> </a:t>
            </a:r>
            <a:r>
              <a:rPr lang="en-GB" i="1" dirty="0" smtClean="0"/>
              <a:t>borders </a:t>
            </a:r>
            <a:r>
              <a:rPr lang="en-GB" i="1" dirty="0"/>
              <a:t>on the chaos of memories</a:t>
            </a:r>
            <a:r>
              <a:rPr lang="en-GB" i="1" dirty="0" smtClean="0"/>
              <a:t>”               </a:t>
            </a:r>
            <a:r>
              <a:rPr lang="en-GB" sz="1050" dirty="0"/>
              <a:t>(Walter Benjamin, 1968</a:t>
            </a:r>
            <a:r>
              <a:rPr lang="en-GB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295" y="1512161"/>
            <a:ext cx="6858000" cy="17907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650" dirty="0"/>
              <a:t>“On one side of a hermetically sealed glass divide, the curator lays out his specimens in accordance with science, giving them a reality of their own</a:t>
            </a:r>
            <a:r>
              <a:rPr lang="en-US" sz="1650" dirty="0"/>
              <a:t> </a:t>
            </a:r>
            <a:r>
              <a:rPr lang="en-GB" sz="1650" dirty="0"/>
              <a:t>by remaining wholly back-stage; on the other side, the public, denied access</a:t>
            </a:r>
            <a:r>
              <a:rPr lang="en-US" sz="1650" dirty="0"/>
              <a:t> </a:t>
            </a:r>
            <a:r>
              <a:rPr lang="en-GB" sz="1650" dirty="0"/>
              <a:t>to this back-stage area in which the curator organizes the </a:t>
            </a:r>
            <a:r>
              <a:rPr lang="en-GB" sz="1650" i="1" dirty="0" err="1"/>
              <a:t>mise</a:t>
            </a:r>
            <a:r>
              <a:rPr lang="en-GB" sz="1650" i="1" dirty="0"/>
              <a:t>-</a:t>
            </a:r>
            <a:r>
              <a:rPr lang="en-GB" sz="1650" i="1" dirty="0" err="1"/>
              <a:t>en</a:t>
            </a:r>
            <a:r>
              <a:rPr lang="en-GB" sz="1650" i="1" dirty="0"/>
              <a:t>-scene </a:t>
            </a:r>
            <a:r>
              <a:rPr lang="en-GB" sz="1650" dirty="0"/>
              <a:t>for his specimens and determines what roles of – narrative and representation – to accord them, observes what has been placed before its eyes.” </a:t>
            </a:r>
            <a:r>
              <a:rPr lang="en-US" sz="1650" dirty="0"/>
              <a:t/>
            </a:r>
            <a:br>
              <a:rPr lang="en-US" sz="1650" dirty="0"/>
            </a:br>
            <a:r>
              <a:rPr lang="en-GB" sz="1650" dirty="0"/>
              <a:t>                                                                                          </a:t>
            </a:r>
            <a:r>
              <a:rPr lang="en-GB" sz="1350" dirty="0"/>
              <a:t>(Bennett, 2007)</a:t>
            </a:r>
            <a:r>
              <a:rPr lang="en-US" sz="1650" dirty="0"/>
              <a:t/>
            </a:r>
            <a:br>
              <a:rPr lang="en-US" sz="1650" dirty="0"/>
            </a:b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63171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6" y="886147"/>
            <a:ext cx="4380486" cy="3567701"/>
          </a:xfrm>
          <a:prstGeom prst="rect">
            <a:avLst/>
          </a:prstGeom>
        </p:spPr>
      </p:pic>
      <p:sp>
        <p:nvSpPr>
          <p:cNvPr id="5" name="Text Placeholder 5"/>
          <p:cNvSpPr txBox="1">
            <a:spLocks/>
          </p:cNvSpPr>
          <p:nvPr/>
        </p:nvSpPr>
        <p:spPr>
          <a:xfrm>
            <a:off x="138701" y="4939302"/>
            <a:ext cx="2006396" cy="2041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/>
              <a:t>Image © Richard </a:t>
            </a:r>
            <a:r>
              <a:rPr lang="en-US" sz="900" dirty="0"/>
              <a:t>Barnes, </a:t>
            </a:r>
            <a:r>
              <a:rPr lang="en-US" sz="900" i="1" dirty="0"/>
              <a:t>Giraffe, </a:t>
            </a:r>
            <a:r>
              <a:rPr lang="en-US" sz="900" dirty="0"/>
              <a:t>2005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1" y="886147"/>
            <a:ext cx="4448505" cy="3567701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4586040" y="4939301"/>
            <a:ext cx="2519933" cy="2041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/>
              <a:t>Image © Richard </a:t>
            </a:r>
            <a:r>
              <a:rPr lang="en-US" sz="900" dirty="0"/>
              <a:t>Barnes, </a:t>
            </a:r>
            <a:r>
              <a:rPr lang="en-US" sz="900" i="1" dirty="0"/>
              <a:t>Man with Buffalo, </a:t>
            </a:r>
            <a:r>
              <a:rPr lang="en-US" sz="900" dirty="0"/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151931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64240" y="4939302"/>
            <a:ext cx="2006396" cy="204199"/>
          </a:xfrm>
        </p:spPr>
        <p:txBody>
          <a:bodyPr>
            <a:noAutofit/>
          </a:bodyPr>
          <a:lstStyle/>
          <a:p>
            <a:r>
              <a:rPr lang="en-US" sz="900" i="1" dirty="0"/>
              <a:t>The Chaos of Memory no. 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48" y="56962"/>
            <a:ext cx="5018423" cy="50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64240" y="4939302"/>
            <a:ext cx="2006396" cy="204199"/>
          </a:xfrm>
        </p:spPr>
        <p:txBody>
          <a:bodyPr>
            <a:noAutofit/>
          </a:bodyPr>
          <a:lstStyle/>
          <a:p>
            <a:r>
              <a:rPr lang="en-US" sz="900" i="1" dirty="0"/>
              <a:t>The Chaos of Memory no. 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57" y="49445"/>
            <a:ext cx="5028558" cy="50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64240" y="4939302"/>
            <a:ext cx="2006396" cy="204199"/>
          </a:xfrm>
        </p:spPr>
        <p:txBody>
          <a:bodyPr>
            <a:noAutofit/>
          </a:bodyPr>
          <a:lstStyle/>
          <a:p>
            <a:r>
              <a:rPr lang="en-US" sz="900" i="1" dirty="0"/>
              <a:t>The Chaos of Memory no. 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57" y="49445"/>
            <a:ext cx="5031768" cy="503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35838" y="4607960"/>
            <a:ext cx="1983553" cy="204199"/>
          </a:xfrm>
        </p:spPr>
        <p:txBody>
          <a:bodyPr>
            <a:noAutofit/>
          </a:bodyPr>
          <a:lstStyle/>
          <a:p>
            <a:r>
              <a:rPr lang="en-US" sz="900" i="1" dirty="0"/>
              <a:t>The Chaos of Memory no. 39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05" y="500866"/>
            <a:ext cx="4022333" cy="4022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8" y="500866"/>
            <a:ext cx="4022333" cy="4022333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4820505" y="4607960"/>
            <a:ext cx="1798621" cy="2041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The Chaos of Memory no. 58</a:t>
            </a:r>
          </a:p>
        </p:txBody>
      </p:sp>
    </p:spTree>
    <p:extLst>
      <p:ext uri="{BB962C8B-B14F-4D97-AF65-F5344CB8AC3E}">
        <p14:creationId xmlns:p14="http://schemas.microsoft.com/office/powerpoint/2010/main" val="2394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272</Words>
  <Application>Microsoft Macintosh PowerPoint</Application>
  <PresentationFormat>On-screen Show (16:9)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Calibri Light</vt:lpstr>
      <vt:lpstr>Frutiger LT Std 67 Bold Condensed</vt:lpstr>
      <vt:lpstr>Arial</vt:lpstr>
      <vt:lpstr>Office Theme</vt:lpstr>
      <vt:lpstr>At the Edge of the Curatorial Gaze  </vt:lpstr>
      <vt:lpstr>PowerPoint Presentation</vt:lpstr>
      <vt:lpstr>PowerPoint Presentation</vt:lpstr>
      <vt:lpstr>“On one side of a hermetically sealed glass divide, the curator lays out his specimens in accordance with science, giving them a reality of their own by remaining wholly back-stage; on the other side, the public, denied access to this back-stage area in which the curator organizes the mise-en-scene for his specimens and determines what roles of – narrative and representation – to accord them, observes what has been placed before its eyes.”                                                                                            (Bennett, 2007)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the Edge of the Curatorial Gaze  </dc:title>
  <dc:creator>Nick Bright</dc:creator>
  <cp:lastModifiedBy>Microsoft Office User</cp:lastModifiedBy>
  <cp:revision>25</cp:revision>
  <dcterms:created xsi:type="dcterms:W3CDTF">2016-09-22T14:13:00Z</dcterms:created>
  <dcterms:modified xsi:type="dcterms:W3CDTF">2016-11-11T14:51:58Z</dcterms:modified>
</cp:coreProperties>
</file>