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5"/>
  </p:sldMasterIdLst>
  <p:notesMasterIdLst>
    <p:notesMasterId r:id="rId28"/>
  </p:notesMasterIdLst>
  <p:sldIdLst>
    <p:sldId id="256" r:id="rId6"/>
    <p:sldId id="286" r:id="rId7"/>
    <p:sldId id="270" r:id="rId8"/>
    <p:sldId id="315" r:id="rId9"/>
    <p:sldId id="314" r:id="rId10"/>
    <p:sldId id="291" r:id="rId11"/>
    <p:sldId id="292" r:id="rId12"/>
    <p:sldId id="294" r:id="rId13"/>
    <p:sldId id="312" r:id="rId14"/>
    <p:sldId id="313" r:id="rId15"/>
    <p:sldId id="293" r:id="rId16"/>
    <p:sldId id="271" r:id="rId17"/>
    <p:sldId id="274" r:id="rId18"/>
    <p:sldId id="275" r:id="rId19"/>
    <p:sldId id="276" r:id="rId20"/>
    <p:sldId id="273" r:id="rId21"/>
    <p:sldId id="303" r:id="rId22"/>
    <p:sldId id="297" r:id="rId23"/>
    <p:sldId id="298" r:id="rId24"/>
    <p:sldId id="317" r:id="rId25"/>
    <p:sldId id="289" r:id="rId26"/>
    <p:sldId id="290" r:id="rId27"/>
  </p:sldIdLst>
  <p:sldSz cx="9144000" cy="6858000" type="screen4x3"/>
  <p:notesSz cx="9144000" cy="6858000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27">
          <p15:clr>
            <a:srgbClr val="A4A3A4"/>
          </p15:clr>
        </p15:guide>
        <p15:guide id="3" orient="horz" pos="983">
          <p15:clr>
            <a:srgbClr val="A4A3A4"/>
          </p15:clr>
        </p15:guide>
        <p15:guide id="4" orient="horz" pos="3838">
          <p15:clr>
            <a:srgbClr val="A4A3A4"/>
          </p15:clr>
        </p15:guide>
        <p15:guide id="5" pos="2880">
          <p15:clr>
            <a:srgbClr val="A4A3A4"/>
          </p15:clr>
        </p15:guide>
        <p15:guide id="6" pos="562">
          <p15:clr>
            <a:srgbClr val="A4A3A4"/>
          </p15:clr>
        </p15:guide>
        <p15:guide id="7" pos="5103">
          <p15:clr>
            <a:srgbClr val="A4A3A4"/>
          </p15:clr>
        </p15:guide>
        <p15:guide id="8" pos="2562">
          <p15:clr>
            <a:srgbClr val="A4A3A4"/>
          </p15:clr>
        </p15:guide>
        <p15:guide id="9" pos="26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171A"/>
    <a:srgbClr val="FFFF00"/>
    <a:srgbClr val="FFFFFF"/>
    <a:srgbClr val="D6A700"/>
    <a:srgbClr val="7F4633"/>
    <a:srgbClr val="1A9DAC"/>
    <a:srgbClr val="A65C45"/>
    <a:srgbClr val="CC7054"/>
    <a:srgbClr val="6DA463"/>
    <a:srgbClr val="958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674"/>
  </p:normalViewPr>
  <p:slideViewPr>
    <p:cSldViewPr showGuides="1">
      <p:cViewPr varScale="1">
        <p:scale>
          <a:sx n="75" d="100"/>
          <a:sy n="75" d="100"/>
        </p:scale>
        <p:origin x="984" y="60"/>
      </p:cViewPr>
      <p:guideLst>
        <p:guide orient="horz" pos="2160"/>
        <p:guide orient="horz" pos="427"/>
        <p:guide orient="horz" pos="983"/>
        <p:guide orient="horz" pos="3838"/>
        <p:guide pos="2880"/>
        <p:guide pos="562"/>
        <p:guide pos="5103"/>
        <p:guide pos="2562"/>
        <p:guide pos="26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2611B1-E119-4403-AF5D-9EF0709DE0EC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94FF9C-B82E-4F85-BD02-818403A55FB5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MOT dataset</a:t>
          </a:r>
        </a:p>
        <a:p>
          <a:r>
            <a:rPr lang="en-GB" dirty="0">
              <a:solidFill>
                <a:schemeClr val="tx1"/>
              </a:solidFill>
            </a:rPr>
            <a:t> (test data)</a:t>
          </a:r>
        </a:p>
      </dgm:t>
    </dgm:pt>
    <dgm:pt modelId="{3AC11827-5C4E-4C03-A7B7-F7A680F55A30}" type="parTrans" cxnId="{2DAC9B4B-69E6-43FD-BF46-F53BE1F23B72}">
      <dgm:prSet/>
      <dgm:spPr/>
      <dgm:t>
        <a:bodyPr/>
        <a:lstStyle/>
        <a:p>
          <a:endParaRPr lang="en-GB"/>
        </a:p>
      </dgm:t>
    </dgm:pt>
    <dgm:pt modelId="{A91DF968-2B6E-49C6-BCAC-B7CEA23C4FA6}" type="sibTrans" cxnId="{2DAC9B4B-69E6-43FD-BF46-F53BE1F23B72}">
      <dgm:prSet/>
      <dgm:spPr/>
      <dgm:t>
        <a:bodyPr/>
        <a:lstStyle/>
        <a:p>
          <a:endParaRPr lang="en-GB"/>
        </a:p>
      </dgm:t>
    </dgm:pt>
    <dgm:pt modelId="{E637B3B7-1C5E-4778-AD8F-F38949F33C37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Test date</a:t>
          </a:r>
        </a:p>
      </dgm:t>
    </dgm:pt>
    <dgm:pt modelId="{D9689505-47F9-4ABA-B7BC-051BDA2353D4}" type="parTrans" cxnId="{A424EE2A-C65D-4FFD-A598-D1CAA1395BE6}">
      <dgm:prSet/>
      <dgm:spPr/>
      <dgm:t>
        <a:bodyPr/>
        <a:lstStyle/>
        <a:p>
          <a:endParaRPr lang="en-GB"/>
        </a:p>
      </dgm:t>
    </dgm:pt>
    <dgm:pt modelId="{003F6070-6DD8-4D62-ACE2-5B350F31CA59}" type="sibTrans" cxnId="{A424EE2A-C65D-4FFD-A598-D1CAA1395BE6}">
      <dgm:prSet/>
      <dgm:spPr/>
      <dgm:t>
        <a:bodyPr/>
        <a:lstStyle/>
        <a:p>
          <a:endParaRPr lang="en-GB"/>
        </a:p>
      </dgm:t>
    </dgm:pt>
    <dgm:pt modelId="{45996FD5-EE8C-46BA-906A-8A32A5C20DB0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b="1" dirty="0">
              <a:solidFill>
                <a:srgbClr val="FF0000"/>
              </a:solidFill>
            </a:rPr>
            <a:t>Odometer reading</a:t>
          </a:r>
        </a:p>
      </dgm:t>
    </dgm:pt>
    <dgm:pt modelId="{DB8D7092-CC95-438A-97AC-C227F8948270}" type="parTrans" cxnId="{58B3892B-E33A-4375-9606-44129E0F0A1C}">
      <dgm:prSet/>
      <dgm:spPr/>
      <dgm:t>
        <a:bodyPr/>
        <a:lstStyle/>
        <a:p>
          <a:endParaRPr lang="en-GB"/>
        </a:p>
      </dgm:t>
    </dgm:pt>
    <dgm:pt modelId="{986372A6-774D-4FCB-98F1-91AE6189A467}" type="sibTrans" cxnId="{58B3892B-E33A-4375-9606-44129E0F0A1C}">
      <dgm:prSet/>
      <dgm:spPr/>
      <dgm:t>
        <a:bodyPr/>
        <a:lstStyle/>
        <a:p>
          <a:endParaRPr lang="en-GB"/>
        </a:p>
      </dgm:t>
    </dgm:pt>
    <dgm:pt modelId="{CAC3D53D-D503-4A89-9BF9-C0772D18682E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MOT dataset</a:t>
          </a:r>
        </a:p>
        <a:p>
          <a:r>
            <a:rPr lang="en-GB" dirty="0">
              <a:solidFill>
                <a:schemeClr val="tx1"/>
              </a:solidFill>
            </a:rPr>
            <a:t> (vehicle data)</a:t>
          </a:r>
        </a:p>
      </dgm:t>
    </dgm:pt>
    <dgm:pt modelId="{935F7FB8-9E13-4191-B9F2-C4DE901B1390}" type="parTrans" cxnId="{DB289A94-6286-4F15-B763-868FA9893B70}">
      <dgm:prSet/>
      <dgm:spPr/>
      <dgm:t>
        <a:bodyPr/>
        <a:lstStyle/>
        <a:p>
          <a:endParaRPr lang="en-GB"/>
        </a:p>
      </dgm:t>
    </dgm:pt>
    <dgm:pt modelId="{C86274A5-D931-4902-A462-1466E7DA88DD}" type="sibTrans" cxnId="{DB289A94-6286-4F15-B763-868FA9893B70}">
      <dgm:prSet/>
      <dgm:spPr/>
      <dgm:t>
        <a:bodyPr/>
        <a:lstStyle/>
        <a:p>
          <a:endParaRPr lang="en-GB"/>
        </a:p>
      </dgm:t>
    </dgm:pt>
    <dgm:pt modelId="{3C296F4F-C5EE-40FF-A8B7-31BE95CC2BDC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b="1" dirty="0">
              <a:solidFill>
                <a:srgbClr val="FF0000"/>
              </a:solidFill>
            </a:rPr>
            <a:t>Engine size</a:t>
          </a:r>
        </a:p>
      </dgm:t>
    </dgm:pt>
    <dgm:pt modelId="{31767731-557A-4CAE-BBA6-1A6C9195D295}" type="parTrans" cxnId="{37BABE49-57C4-43ED-9676-65F3746DCB86}">
      <dgm:prSet/>
      <dgm:spPr/>
      <dgm:t>
        <a:bodyPr/>
        <a:lstStyle/>
        <a:p>
          <a:endParaRPr lang="en-GB"/>
        </a:p>
      </dgm:t>
    </dgm:pt>
    <dgm:pt modelId="{FA786174-BEAC-4643-9193-ADDA7F80EE29}" type="sibTrans" cxnId="{37BABE49-57C4-43ED-9676-65F3746DCB86}">
      <dgm:prSet/>
      <dgm:spPr/>
      <dgm:t>
        <a:bodyPr/>
        <a:lstStyle/>
        <a:p>
          <a:endParaRPr lang="en-GB"/>
        </a:p>
      </dgm:t>
    </dgm:pt>
    <dgm:pt modelId="{DF5EBE33-F2EA-4E9F-9ED5-0CD0DA6C879D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dirty="0">
              <a:solidFill>
                <a:schemeClr val="tx1"/>
              </a:solidFill>
            </a:rPr>
            <a:t>Stock tables</a:t>
          </a:r>
        </a:p>
        <a:p>
          <a:pPr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dirty="0">
              <a:solidFill>
                <a:schemeClr val="tx1"/>
              </a:solidFill>
            </a:rPr>
            <a:t>(vehicle data)</a:t>
          </a:r>
        </a:p>
      </dgm:t>
    </dgm:pt>
    <dgm:pt modelId="{9FB77D08-8433-46AC-9846-0541B89DA6A3}" type="parTrans" cxnId="{FD319840-6495-4D7E-BFD0-D9534C6A1156}">
      <dgm:prSet/>
      <dgm:spPr/>
      <dgm:t>
        <a:bodyPr/>
        <a:lstStyle/>
        <a:p>
          <a:endParaRPr lang="en-GB"/>
        </a:p>
      </dgm:t>
    </dgm:pt>
    <dgm:pt modelId="{4FA4277C-9FE1-4A6B-9887-59E9496CB0A3}" type="sibTrans" cxnId="{FD319840-6495-4D7E-BFD0-D9534C6A1156}">
      <dgm:prSet/>
      <dgm:spPr/>
      <dgm:t>
        <a:bodyPr/>
        <a:lstStyle/>
        <a:p>
          <a:endParaRPr lang="en-GB"/>
        </a:p>
      </dgm:t>
    </dgm:pt>
    <dgm:pt modelId="{BC56ADD5-E103-499F-B308-309AF3820DCE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marL="177800" indent="-1778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b="1" dirty="0">
              <a:solidFill>
                <a:srgbClr val="FF0000"/>
              </a:solidFill>
            </a:rPr>
            <a:t>Keeper location (LSOA/ Data Zone)</a:t>
          </a:r>
        </a:p>
      </dgm:t>
    </dgm:pt>
    <dgm:pt modelId="{0FF1EE15-AE6B-459A-B275-AFC5B6EB21EE}" type="parTrans" cxnId="{FE0E69F1-CF6B-490D-9C08-FF999FD0AA76}">
      <dgm:prSet/>
      <dgm:spPr/>
      <dgm:t>
        <a:bodyPr/>
        <a:lstStyle/>
        <a:p>
          <a:endParaRPr lang="en-GB"/>
        </a:p>
      </dgm:t>
    </dgm:pt>
    <dgm:pt modelId="{325E3C38-7C07-49AF-8A48-BB97236C95F3}" type="sibTrans" cxnId="{FE0E69F1-CF6B-490D-9C08-FF999FD0AA76}">
      <dgm:prSet/>
      <dgm:spPr/>
      <dgm:t>
        <a:bodyPr/>
        <a:lstStyle/>
        <a:p>
          <a:endParaRPr lang="en-GB"/>
        </a:p>
      </dgm:t>
    </dgm:pt>
    <dgm:pt modelId="{A501DE06-CF74-4460-9349-794FBF47EFD5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marL="177800" marR="0" indent="-17780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b="1" dirty="0">
              <a:solidFill>
                <a:srgbClr val="FF0000"/>
              </a:solidFill>
            </a:rPr>
            <a:t>Private or commercial</a:t>
          </a:r>
        </a:p>
      </dgm:t>
    </dgm:pt>
    <dgm:pt modelId="{25B84E93-5EFD-480C-BC64-FFE01C87737F}" type="parTrans" cxnId="{71F994F0-FFD5-4C02-B083-7DE6E5965488}">
      <dgm:prSet/>
      <dgm:spPr/>
      <dgm:t>
        <a:bodyPr/>
        <a:lstStyle/>
        <a:p>
          <a:endParaRPr lang="en-GB"/>
        </a:p>
      </dgm:t>
    </dgm:pt>
    <dgm:pt modelId="{3367BD73-704D-4B53-8451-E4C12FFE0D10}" type="sibTrans" cxnId="{71F994F0-FFD5-4C02-B083-7DE6E5965488}">
      <dgm:prSet/>
      <dgm:spPr/>
      <dgm:t>
        <a:bodyPr/>
        <a:lstStyle/>
        <a:p>
          <a:endParaRPr lang="en-GB"/>
        </a:p>
      </dgm:t>
    </dgm:pt>
    <dgm:pt modelId="{E8D2B1D5-4FE9-41E1-8D31-00742BCE49EB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Vehicle class</a:t>
          </a:r>
        </a:p>
      </dgm:t>
    </dgm:pt>
    <dgm:pt modelId="{73F21B41-BFB5-4224-B17C-F3B1E57CDB78}" type="parTrans" cxnId="{52BF017A-BF17-41EF-AF1D-72F3B8239114}">
      <dgm:prSet/>
      <dgm:spPr/>
      <dgm:t>
        <a:bodyPr/>
        <a:lstStyle/>
        <a:p>
          <a:endParaRPr lang="en-GB"/>
        </a:p>
      </dgm:t>
    </dgm:pt>
    <dgm:pt modelId="{DBE61444-3251-4FDB-BCBB-1F50EFB76B8A}" type="sibTrans" cxnId="{52BF017A-BF17-41EF-AF1D-72F3B8239114}">
      <dgm:prSet/>
      <dgm:spPr/>
      <dgm:t>
        <a:bodyPr/>
        <a:lstStyle/>
        <a:p>
          <a:endParaRPr lang="en-GB"/>
        </a:p>
      </dgm:t>
    </dgm:pt>
    <dgm:pt modelId="{14A82A3D-7418-4797-BE24-A2D88BDCC7BB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b="1" dirty="0">
              <a:solidFill>
                <a:srgbClr val="FF0000"/>
              </a:solidFill>
            </a:rPr>
            <a:t>Fuel type</a:t>
          </a:r>
        </a:p>
      </dgm:t>
    </dgm:pt>
    <dgm:pt modelId="{151681E3-0929-44CB-9D1B-E44CA28EAE97}" type="parTrans" cxnId="{E4083891-27B1-44C6-9318-5259FB5B8CE6}">
      <dgm:prSet/>
      <dgm:spPr/>
      <dgm:t>
        <a:bodyPr/>
        <a:lstStyle/>
        <a:p>
          <a:endParaRPr lang="en-GB"/>
        </a:p>
      </dgm:t>
    </dgm:pt>
    <dgm:pt modelId="{BE86DA1C-E520-47D9-A01A-A7A880035617}" type="sibTrans" cxnId="{E4083891-27B1-44C6-9318-5259FB5B8CE6}">
      <dgm:prSet/>
      <dgm:spPr/>
      <dgm:t>
        <a:bodyPr/>
        <a:lstStyle/>
        <a:p>
          <a:endParaRPr lang="en-GB"/>
        </a:p>
      </dgm:t>
    </dgm:pt>
    <dgm:pt modelId="{9B51D9EA-47B3-4A84-A3C0-B2BDC1DC1B4B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Test type and result</a:t>
          </a:r>
        </a:p>
      </dgm:t>
    </dgm:pt>
    <dgm:pt modelId="{9A9A84B1-2DCB-4A55-8793-61432BCE18CE}" type="parTrans" cxnId="{FDE6796F-8B99-4631-89E2-82DCD52954C6}">
      <dgm:prSet/>
      <dgm:spPr/>
      <dgm:t>
        <a:bodyPr/>
        <a:lstStyle/>
        <a:p>
          <a:endParaRPr lang="en-GB"/>
        </a:p>
      </dgm:t>
    </dgm:pt>
    <dgm:pt modelId="{877D99B2-D35A-4A1E-937A-C621F225C467}" type="sibTrans" cxnId="{FDE6796F-8B99-4631-89E2-82DCD52954C6}">
      <dgm:prSet/>
      <dgm:spPr/>
      <dgm:t>
        <a:bodyPr/>
        <a:lstStyle/>
        <a:p>
          <a:endParaRPr lang="en-GB"/>
        </a:p>
      </dgm:t>
    </dgm:pt>
    <dgm:pt modelId="{48D919C6-B1A9-4318-84B9-A80ADCA2E20E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b="1" dirty="0">
              <a:solidFill>
                <a:srgbClr val="FF0000"/>
              </a:solidFill>
            </a:rPr>
            <a:t>First use date</a:t>
          </a:r>
        </a:p>
      </dgm:t>
    </dgm:pt>
    <dgm:pt modelId="{6B09A528-4DDC-4C23-B0D1-76AFB5FA1A72}" type="parTrans" cxnId="{AD5850BC-CE3E-4E19-8F25-CB2115CA894F}">
      <dgm:prSet/>
      <dgm:spPr/>
      <dgm:t>
        <a:bodyPr/>
        <a:lstStyle/>
        <a:p>
          <a:endParaRPr lang="en-GB"/>
        </a:p>
      </dgm:t>
    </dgm:pt>
    <dgm:pt modelId="{D5FB9791-ED68-4CB7-A722-1D9737D2FDFB}" type="sibTrans" cxnId="{AD5850BC-CE3E-4E19-8F25-CB2115CA894F}">
      <dgm:prSet/>
      <dgm:spPr/>
      <dgm:t>
        <a:bodyPr/>
        <a:lstStyle/>
        <a:p>
          <a:endParaRPr lang="en-GB"/>
        </a:p>
      </dgm:t>
    </dgm:pt>
    <dgm:pt modelId="{15A21367-8A60-4835-831D-8297CAFF85E1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Make, model and colour</a:t>
          </a:r>
        </a:p>
      </dgm:t>
    </dgm:pt>
    <dgm:pt modelId="{23DACFDB-F4F3-4A5B-9C71-C5EF044D1FF0}" type="parTrans" cxnId="{1C4A57FF-873E-403A-8ADE-3B215E3EE358}">
      <dgm:prSet/>
      <dgm:spPr/>
      <dgm:t>
        <a:bodyPr/>
        <a:lstStyle/>
        <a:p>
          <a:endParaRPr lang="en-GB"/>
        </a:p>
      </dgm:t>
    </dgm:pt>
    <dgm:pt modelId="{F940B558-F5A3-4FBA-925B-D8E4F5BE8D1E}" type="sibTrans" cxnId="{1C4A57FF-873E-403A-8ADE-3B215E3EE358}">
      <dgm:prSet/>
      <dgm:spPr/>
      <dgm:t>
        <a:bodyPr/>
        <a:lstStyle/>
        <a:p>
          <a:endParaRPr lang="en-GB"/>
        </a:p>
      </dgm:t>
    </dgm:pt>
    <dgm:pt modelId="{6519687E-1421-4B6A-A2AD-49879BCB0B96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marL="177800" marR="0" indent="-17780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>
              <a:solidFill>
                <a:schemeClr val="tx1"/>
              </a:solidFill>
            </a:rPr>
            <a:t>CO</a:t>
          </a:r>
          <a:r>
            <a:rPr lang="en-GB" baseline="-25000" dirty="0">
              <a:solidFill>
                <a:schemeClr val="tx1"/>
              </a:solidFill>
            </a:rPr>
            <a:t>2</a:t>
          </a:r>
          <a:r>
            <a:rPr lang="en-GB" dirty="0">
              <a:solidFill>
                <a:schemeClr val="tx1"/>
              </a:solidFill>
            </a:rPr>
            <a:t> value</a:t>
          </a:r>
        </a:p>
        <a:p>
          <a:pPr marL="228600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dirty="0"/>
        </a:p>
      </dgm:t>
    </dgm:pt>
    <dgm:pt modelId="{60AAC977-BB79-4888-88B2-8BC9FEA7F974}" type="parTrans" cxnId="{36FF9802-AB24-467A-AA8E-F1D65D794B7B}">
      <dgm:prSet/>
      <dgm:spPr/>
      <dgm:t>
        <a:bodyPr/>
        <a:lstStyle/>
        <a:p>
          <a:endParaRPr lang="en-GB"/>
        </a:p>
      </dgm:t>
    </dgm:pt>
    <dgm:pt modelId="{B06DA3A2-6DC5-48D2-BD80-9D970959AC4F}" type="sibTrans" cxnId="{36FF9802-AB24-467A-AA8E-F1D65D794B7B}">
      <dgm:prSet/>
      <dgm:spPr/>
      <dgm:t>
        <a:bodyPr/>
        <a:lstStyle/>
        <a:p>
          <a:endParaRPr lang="en-GB"/>
        </a:p>
      </dgm:t>
    </dgm:pt>
    <dgm:pt modelId="{0D9B5455-E354-4B06-A1A8-F8775594F037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Location of test (Postcode Area)</a:t>
          </a:r>
        </a:p>
      </dgm:t>
    </dgm:pt>
    <dgm:pt modelId="{340D138B-793B-4D0E-8DAB-AB8AE690543F}" type="parTrans" cxnId="{61207580-D791-46C0-A5B6-CD9F7F07AAAA}">
      <dgm:prSet/>
      <dgm:spPr/>
      <dgm:t>
        <a:bodyPr/>
        <a:lstStyle/>
        <a:p>
          <a:endParaRPr lang="en-GB"/>
        </a:p>
      </dgm:t>
    </dgm:pt>
    <dgm:pt modelId="{4D3D2B57-D91B-48BE-887C-4B90728DA785}" type="sibTrans" cxnId="{61207580-D791-46C0-A5B6-CD9F7F07AAAA}">
      <dgm:prSet/>
      <dgm:spPr/>
      <dgm:t>
        <a:bodyPr/>
        <a:lstStyle/>
        <a:p>
          <a:endParaRPr lang="en-GB"/>
        </a:p>
      </dgm:t>
    </dgm:pt>
    <dgm:pt modelId="{FFF3BD16-57F5-440F-B364-036EC508338D}" type="pres">
      <dgm:prSet presAssocID="{182611B1-E119-4403-AF5D-9EF0709DE0E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D5CE953-9B37-466D-9A89-5CC292F84DB3}" type="pres">
      <dgm:prSet presAssocID="{E694FF9C-B82E-4F85-BD02-818403A55FB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A7AA5E-79AD-438C-869F-302D829F1505}" type="pres">
      <dgm:prSet presAssocID="{A91DF968-2B6E-49C6-BCAC-B7CEA23C4FA6}" presName="sibTrans" presStyleCnt="0"/>
      <dgm:spPr/>
    </dgm:pt>
    <dgm:pt modelId="{DFA3DA5B-D6D1-47F4-B8ED-685B0CBA93AC}" type="pres">
      <dgm:prSet presAssocID="{CAC3D53D-D503-4A89-9BF9-C0772D18682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CA0AE4-2E5F-4D80-B32E-569358BDDC12}" type="pres">
      <dgm:prSet presAssocID="{C86274A5-D931-4902-A462-1466E7DA88DD}" presName="sibTrans" presStyleCnt="0"/>
      <dgm:spPr/>
    </dgm:pt>
    <dgm:pt modelId="{592A9C11-49DF-4957-8FD2-F4E825587677}" type="pres">
      <dgm:prSet presAssocID="{DF5EBE33-F2EA-4E9F-9ED5-0CD0DA6C879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1D9D8A4-7A63-493E-B192-EACF9B5BDF4B}" type="presOf" srcId="{9B51D9EA-47B3-4A84-A3C0-B2BDC1DC1B4B}" destId="{DD5CE953-9B37-466D-9A89-5CC292F84DB3}" srcOrd="0" destOrd="2" presId="urn:microsoft.com/office/officeart/2005/8/layout/hList6"/>
    <dgm:cxn modelId="{BAEEBC0A-CA44-4604-A1A0-7F6CE2AE3D53}" type="presOf" srcId="{14A82A3D-7418-4797-BE24-A2D88BDCC7BB}" destId="{DFA3DA5B-D6D1-47F4-B8ED-685B0CBA93AC}" srcOrd="0" destOrd="4" presId="urn:microsoft.com/office/officeart/2005/8/layout/hList6"/>
    <dgm:cxn modelId="{2877F4A1-20E1-4667-983F-4E0BCE5543CC}" type="presOf" srcId="{BC56ADD5-E103-499F-B308-309AF3820DCE}" destId="{592A9C11-49DF-4957-8FD2-F4E825587677}" srcOrd="0" destOrd="1" presId="urn:microsoft.com/office/officeart/2005/8/layout/hList6"/>
    <dgm:cxn modelId="{E4083891-27B1-44C6-9318-5259FB5B8CE6}" srcId="{CAC3D53D-D503-4A89-9BF9-C0772D18682E}" destId="{14A82A3D-7418-4797-BE24-A2D88BDCC7BB}" srcOrd="3" destOrd="0" parTransId="{151681E3-0929-44CB-9D1B-E44CA28EAE97}" sibTransId="{BE86DA1C-E520-47D9-A01A-A7A880035617}"/>
    <dgm:cxn modelId="{0E1C5F41-92AF-42E1-A754-5836A44E480E}" type="presOf" srcId="{48D919C6-B1A9-4318-84B9-A80ADCA2E20E}" destId="{DFA3DA5B-D6D1-47F4-B8ED-685B0CBA93AC}" srcOrd="0" destOrd="1" presId="urn:microsoft.com/office/officeart/2005/8/layout/hList6"/>
    <dgm:cxn modelId="{2DAC9B4B-69E6-43FD-BF46-F53BE1F23B72}" srcId="{182611B1-E119-4403-AF5D-9EF0709DE0EC}" destId="{E694FF9C-B82E-4F85-BD02-818403A55FB5}" srcOrd="0" destOrd="0" parTransId="{3AC11827-5C4E-4C03-A7B7-F7A680F55A30}" sibTransId="{A91DF968-2B6E-49C6-BCAC-B7CEA23C4FA6}"/>
    <dgm:cxn modelId="{AC97AE34-8CD2-4FE8-AD62-30ADAF08AE9C}" type="presOf" srcId="{15A21367-8A60-4835-831D-8297CAFF85E1}" destId="{DFA3DA5B-D6D1-47F4-B8ED-685B0CBA93AC}" srcOrd="0" destOrd="2" presId="urn:microsoft.com/office/officeart/2005/8/layout/hList6"/>
    <dgm:cxn modelId="{A3A64E76-EF80-4F52-A039-EFD7E054FC44}" type="presOf" srcId="{E8D2B1D5-4FE9-41E1-8D31-00742BCE49EB}" destId="{DFA3DA5B-D6D1-47F4-B8ED-685B0CBA93AC}" srcOrd="0" destOrd="5" presId="urn:microsoft.com/office/officeart/2005/8/layout/hList6"/>
    <dgm:cxn modelId="{DB289A94-6286-4F15-B763-868FA9893B70}" srcId="{182611B1-E119-4403-AF5D-9EF0709DE0EC}" destId="{CAC3D53D-D503-4A89-9BF9-C0772D18682E}" srcOrd="1" destOrd="0" parTransId="{935F7FB8-9E13-4191-B9F2-C4DE901B1390}" sibTransId="{C86274A5-D931-4902-A462-1466E7DA88DD}"/>
    <dgm:cxn modelId="{FDE6796F-8B99-4631-89E2-82DCD52954C6}" srcId="{E694FF9C-B82E-4F85-BD02-818403A55FB5}" destId="{9B51D9EA-47B3-4A84-A3C0-B2BDC1DC1B4B}" srcOrd="1" destOrd="0" parTransId="{9A9A84B1-2DCB-4A55-8793-61432BCE18CE}" sibTransId="{877D99B2-D35A-4A1E-937A-C621F225C467}"/>
    <dgm:cxn modelId="{52BF017A-BF17-41EF-AF1D-72F3B8239114}" srcId="{CAC3D53D-D503-4A89-9BF9-C0772D18682E}" destId="{E8D2B1D5-4FE9-41E1-8D31-00742BCE49EB}" srcOrd="4" destOrd="0" parTransId="{73F21B41-BFB5-4224-B17C-F3B1E57CDB78}" sibTransId="{DBE61444-3251-4FDB-BCBB-1F50EFB76B8A}"/>
    <dgm:cxn modelId="{EC3DC3C6-C139-4E91-A096-A24D0EBA2027}" type="presOf" srcId="{182611B1-E119-4403-AF5D-9EF0709DE0EC}" destId="{FFF3BD16-57F5-440F-B364-036EC508338D}" srcOrd="0" destOrd="0" presId="urn:microsoft.com/office/officeart/2005/8/layout/hList6"/>
    <dgm:cxn modelId="{0B0C418C-E29E-4F8C-9D9D-71E86240F06E}" type="presOf" srcId="{3C296F4F-C5EE-40FF-A8B7-31BE95CC2BDC}" destId="{DFA3DA5B-D6D1-47F4-B8ED-685B0CBA93AC}" srcOrd="0" destOrd="3" presId="urn:microsoft.com/office/officeart/2005/8/layout/hList6"/>
    <dgm:cxn modelId="{047F079C-68BF-49D5-BC2E-83667A0E3617}" type="presOf" srcId="{A501DE06-CF74-4460-9349-794FBF47EFD5}" destId="{592A9C11-49DF-4957-8FD2-F4E825587677}" srcOrd="0" destOrd="2" presId="urn:microsoft.com/office/officeart/2005/8/layout/hList6"/>
    <dgm:cxn modelId="{165EC904-539F-42ED-AFAD-AC55FFC37222}" type="presOf" srcId="{6519687E-1421-4B6A-A2AD-49879BCB0B96}" destId="{592A9C11-49DF-4957-8FD2-F4E825587677}" srcOrd="0" destOrd="3" presId="urn:microsoft.com/office/officeart/2005/8/layout/hList6"/>
    <dgm:cxn modelId="{B73D75E2-A695-4E70-9D82-AACF10D472C5}" type="presOf" srcId="{CAC3D53D-D503-4A89-9BF9-C0772D18682E}" destId="{DFA3DA5B-D6D1-47F4-B8ED-685B0CBA93AC}" srcOrd="0" destOrd="0" presId="urn:microsoft.com/office/officeart/2005/8/layout/hList6"/>
    <dgm:cxn modelId="{74F08628-A0C9-4643-AD41-30D580FEF56C}" type="presOf" srcId="{DF5EBE33-F2EA-4E9F-9ED5-0CD0DA6C879D}" destId="{592A9C11-49DF-4957-8FD2-F4E825587677}" srcOrd="0" destOrd="0" presId="urn:microsoft.com/office/officeart/2005/8/layout/hList6"/>
    <dgm:cxn modelId="{61207580-D791-46C0-A5B6-CD9F7F07AAAA}" srcId="{E694FF9C-B82E-4F85-BD02-818403A55FB5}" destId="{0D9B5455-E354-4B06-A1A8-F8775594F037}" srcOrd="3" destOrd="0" parTransId="{340D138B-793B-4D0E-8DAB-AB8AE690543F}" sibTransId="{4D3D2B57-D91B-48BE-887C-4B90728DA785}"/>
    <dgm:cxn modelId="{1C4A57FF-873E-403A-8ADE-3B215E3EE358}" srcId="{CAC3D53D-D503-4A89-9BF9-C0772D18682E}" destId="{15A21367-8A60-4835-831D-8297CAFF85E1}" srcOrd="1" destOrd="0" parTransId="{23DACFDB-F4F3-4A5B-9C71-C5EF044D1FF0}" sibTransId="{F940B558-F5A3-4FBA-925B-D8E4F5BE8D1E}"/>
    <dgm:cxn modelId="{AD5850BC-CE3E-4E19-8F25-CB2115CA894F}" srcId="{CAC3D53D-D503-4A89-9BF9-C0772D18682E}" destId="{48D919C6-B1A9-4318-84B9-A80ADCA2E20E}" srcOrd="0" destOrd="0" parTransId="{6B09A528-4DDC-4C23-B0D1-76AFB5FA1A72}" sibTransId="{D5FB9791-ED68-4CB7-A722-1D9737D2FDFB}"/>
    <dgm:cxn modelId="{36FF9802-AB24-467A-AA8E-F1D65D794B7B}" srcId="{DF5EBE33-F2EA-4E9F-9ED5-0CD0DA6C879D}" destId="{6519687E-1421-4B6A-A2AD-49879BCB0B96}" srcOrd="2" destOrd="0" parTransId="{60AAC977-BB79-4888-88B2-8BC9FEA7F974}" sibTransId="{B06DA3A2-6DC5-48D2-BD80-9D970959AC4F}"/>
    <dgm:cxn modelId="{A424EE2A-C65D-4FFD-A598-D1CAA1395BE6}" srcId="{E694FF9C-B82E-4F85-BD02-818403A55FB5}" destId="{E637B3B7-1C5E-4778-AD8F-F38949F33C37}" srcOrd="0" destOrd="0" parTransId="{D9689505-47F9-4ABA-B7BC-051BDA2353D4}" sibTransId="{003F6070-6DD8-4D62-ACE2-5B350F31CA59}"/>
    <dgm:cxn modelId="{FE0E69F1-CF6B-490D-9C08-FF999FD0AA76}" srcId="{DF5EBE33-F2EA-4E9F-9ED5-0CD0DA6C879D}" destId="{BC56ADD5-E103-499F-B308-309AF3820DCE}" srcOrd="0" destOrd="0" parTransId="{0FF1EE15-AE6B-459A-B275-AFC5B6EB21EE}" sibTransId="{325E3C38-7C07-49AF-8A48-BB97236C95F3}"/>
    <dgm:cxn modelId="{71F994F0-FFD5-4C02-B083-7DE6E5965488}" srcId="{DF5EBE33-F2EA-4E9F-9ED5-0CD0DA6C879D}" destId="{A501DE06-CF74-4460-9349-794FBF47EFD5}" srcOrd="1" destOrd="0" parTransId="{25B84E93-5EFD-480C-BC64-FFE01C87737F}" sibTransId="{3367BD73-704D-4B53-8451-E4C12FFE0D10}"/>
    <dgm:cxn modelId="{0F4AA493-9B14-46B4-A784-0BAFDFE6683D}" type="presOf" srcId="{E694FF9C-B82E-4F85-BD02-818403A55FB5}" destId="{DD5CE953-9B37-466D-9A89-5CC292F84DB3}" srcOrd="0" destOrd="0" presId="urn:microsoft.com/office/officeart/2005/8/layout/hList6"/>
    <dgm:cxn modelId="{FD319840-6495-4D7E-BFD0-D9534C6A1156}" srcId="{182611B1-E119-4403-AF5D-9EF0709DE0EC}" destId="{DF5EBE33-F2EA-4E9F-9ED5-0CD0DA6C879D}" srcOrd="2" destOrd="0" parTransId="{9FB77D08-8433-46AC-9846-0541B89DA6A3}" sibTransId="{4FA4277C-9FE1-4A6B-9887-59E9496CB0A3}"/>
    <dgm:cxn modelId="{58B3892B-E33A-4375-9606-44129E0F0A1C}" srcId="{E694FF9C-B82E-4F85-BD02-818403A55FB5}" destId="{45996FD5-EE8C-46BA-906A-8A32A5C20DB0}" srcOrd="2" destOrd="0" parTransId="{DB8D7092-CC95-438A-97AC-C227F8948270}" sibTransId="{986372A6-774D-4FCB-98F1-91AE6189A467}"/>
    <dgm:cxn modelId="{37BABE49-57C4-43ED-9676-65F3746DCB86}" srcId="{CAC3D53D-D503-4A89-9BF9-C0772D18682E}" destId="{3C296F4F-C5EE-40FF-A8B7-31BE95CC2BDC}" srcOrd="2" destOrd="0" parTransId="{31767731-557A-4CAE-BBA6-1A6C9195D295}" sibTransId="{FA786174-BEAC-4643-9193-ADDA7F80EE29}"/>
    <dgm:cxn modelId="{28B1C630-1AC8-438A-9491-EB890254752A}" type="presOf" srcId="{E637B3B7-1C5E-4778-AD8F-F38949F33C37}" destId="{DD5CE953-9B37-466D-9A89-5CC292F84DB3}" srcOrd="0" destOrd="1" presId="urn:microsoft.com/office/officeart/2005/8/layout/hList6"/>
    <dgm:cxn modelId="{2091FA59-8107-4534-A02B-62FC6E6C76B0}" type="presOf" srcId="{45996FD5-EE8C-46BA-906A-8A32A5C20DB0}" destId="{DD5CE953-9B37-466D-9A89-5CC292F84DB3}" srcOrd="0" destOrd="3" presId="urn:microsoft.com/office/officeart/2005/8/layout/hList6"/>
    <dgm:cxn modelId="{678595F5-0669-4778-BB04-DED7862C68D3}" type="presOf" srcId="{0D9B5455-E354-4B06-A1A8-F8775594F037}" destId="{DD5CE953-9B37-466D-9A89-5CC292F84DB3}" srcOrd="0" destOrd="4" presId="urn:microsoft.com/office/officeart/2005/8/layout/hList6"/>
    <dgm:cxn modelId="{B28EF9B0-458B-4C37-B287-12C14BBB901A}" type="presParOf" srcId="{FFF3BD16-57F5-440F-B364-036EC508338D}" destId="{DD5CE953-9B37-466D-9A89-5CC292F84DB3}" srcOrd="0" destOrd="0" presId="urn:microsoft.com/office/officeart/2005/8/layout/hList6"/>
    <dgm:cxn modelId="{D072BC44-2ABD-4ECB-AC7E-4D18C30541EF}" type="presParOf" srcId="{FFF3BD16-57F5-440F-B364-036EC508338D}" destId="{F0A7AA5E-79AD-438C-869F-302D829F1505}" srcOrd="1" destOrd="0" presId="urn:microsoft.com/office/officeart/2005/8/layout/hList6"/>
    <dgm:cxn modelId="{744C8AA6-7C02-46EB-AE7D-6DF224272EC2}" type="presParOf" srcId="{FFF3BD16-57F5-440F-B364-036EC508338D}" destId="{DFA3DA5B-D6D1-47F4-B8ED-685B0CBA93AC}" srcOrd="2" destOrd="0" presId="urn:microsoft.com/office/officeart/2005/8/layout/hList6"/>
    <dgm:cxn modelId="{ADEE456F-44A9-45D7-8358-4B8A2FE76A68}" type="presParOf" srcId="{FFF3BD16-57F5-440F-B364-036EC508338D}" destId="{7BCA0AE4-2E5F-4D80-B32E-569358BDDC12}" srcOrd="3" destOrd="0" presId="urn:microsoft.com/office/officeart/2005/8/layout/hList6"/>
    <dgm:cxn modelId="{85F70D81-EAA3-45D1-8BFA-07C5B5929999}" type="presParOf" srcId="{FFF3BD16-57F5-440F-B364-036EC508338D}" destId="{592A9C11-49DF-4957-8FD2-F4E82558767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CE953-9B37-466D-9A89-5CC292F84DB3}">
      <dsp:nvSpPr>
        <dsp:cNvPr id="0" name=""/>
        <dsp:cNvSpPr/>
      </dsp:nvSpPr>
      <dsp:spPr>
        <a:xfrm rot="16200000">
          <a:off x="-1645406" y="1646340"/>
          <a:ext cx="5720575" cy="2427894"/>
        </a:xfrm>
        <a:prstGeom prst="flowChartManualOperation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8671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solidFill>
                <a:schemeClr val="tx1"/>
              </a:solidFill>
            </a:rPr>
            <a:t>MOT dataset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solidFill>
                <a:schemeClr val="tx1"/>
              </a:solidFill>
            </a:rPr>
            <a:t> (test data)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>
              <a:solidFill>
                <a:schemeClr val="tx1"/>
              </a:solidFill>
            </a:rPr>
            <a:t>Test date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>
              <a:solidFill>
                <a:schemeClr val="tx1"/>
              </a:solidFill>
            </a:rPr>
            <a:t>Test type and result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b="1" kern="1200" dirty="0">
              <a:solidFill>
                <a:srgbClr val="FF0000"/>
              </a:solidFill>
            </a:rPr>
            <a:t>Odometer reading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>
              <a:solidFill>
                <a:schemeClr val="tx1"/>
              </a:solidFill>
            </a:rPr>
            <a:t>Location of test (Postcode Area)</a:t>
          </a:r>
        </a:p>
      </dsp:txBody>
      <dsp:txXfrm rot="5400000">
        <a:off x="934" y="1144115"/>
        <a:ext cx="2427894" cy="3432345"/>
      </dsp:txXfrm>
    </dsp:sp>
    <dsp:sp modelId="{DFA3DA5B-D6D1-47F4-B8ED-685B0CBA93AC}">
      <dsp:nvSpPr>
        <dsp:cNvPr id="0" name=""/>
        <dsp:cNvSpPr/>
      </dsp:nvSpPr>
      <dsp:spPr>
        <a:xfrm rot="16200000">
          <a:off x="964580" y="1646340"/>
          <a:ext cx="5720575" cy="2427894"/>
        </a:xfrm>
        <a:prstGeom prst="flowChartManualOperati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8671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solidFill>
                <a:schemeClr val="tx1"/>
              </a:solidFill>
            </a:rPr>
            <a:t>MOT dataset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solidFill>
                <a:schemeClr val="tx1"/>
              </a:solidFill>
            </a:rPr>
            <a:t> (vehicle data)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b="1" kern="1200" dirty="0">
              <a:solidFill>
                <a:srgbClr val="FF0000"/>
              </a:solidFill>
            </a:rPr>
            <a:t>First use date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>
              <a:solidFill>
                <a:schemeClr val="tx1"/>
              </a:solidFill>
            </a:rPr>
            <a:t>Make, model and colour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b="1" kern="1200" dirty="0">
              <a:solidFill>
                <a:srgbClr val="FF0000"/>
              </a:solidFill>
            </a:rPr>
            <a:t>Engine size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b="1" kern="1200" dirty="0">
              <a:solidFill>
                <a:srgbClr val="FF0000"/>
              </a:solidFill>
            </a:rPr>
            <a:t>Fuel type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>
              <a:solidFill>
                <a:schemeClr val="tx1"/>
              </a:solidFill>
            </a:rPr>
            <a:t>Vehicle class</a:t>
          </a:r>
        </a:p>
      </dsp:txBody>
      <dsp:txXfrm rot="5400000">
        <a:off x="2610920" y="1144115"/>
        <a:ext cx="2427894" cy="3432345"/>
      </dsp:txXfrm>
    </dsp:sp>
    <dsp:sp modelId="{592A9C11-49DF-4957-8FD2-F4E825587677}">
      <dsp:nvSpPr>
        <dsp:cNvPr id="0" name=""/>
        <dsp:cNvSpPr/>
      </dsp:nvSpPr>
      <dsp:spPr>
        <a:xfrm rot="16200000">
          <a:off x="3574566" y="1646340"/>
          <a:ext cx="5720575" cy="2427894"/>
        </a:xfrm>
        <a:prstGeom prst="flowChartManualOperation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8671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solidFill>
                <a:schemeClr val="tx1"/>
              </a:solidFill>
            </a:rPr>
            <a:t>Stock tables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solidFill>
                <a:schemeClr val="tx1"/>
              </a:solidFill>
            </a:rPr>
            <a:t>(vehicle data)</a:t>
          </a:r>
        </a:p>
        <a:p>
          <a:pPr marL="177800" lvl="1" indent="-1778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b="1" kern="1200" dirty="0">
              <a:solidFill>
                <a:srgbClr val="FF0000"/>
              </a:solidFill>
            </a:rPr>
            <a:t>Keeper location (LSOA/ Data Zone)</a:t>
          </a:r>
        </a:p>
        <a:p>
          <a:pPr marL="177800" marR="0" lvl="1" indent="-1778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2200" b="1" kern="1200" dirty="0">
              <a:solidFill>
                <a:srgbClr val="FF0000"/>
              </a:solidFill>
            </a:rPr>
            <a:t>Private or commercial</a:t>
          </a:r>
        </a:p>
        <a:p>
          <a:pPr marL="177800" marR="0" lvl="1" indent="-1778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2200" kern="1200" dirty="0">
              <a:solidFill>
                <a:schemeClr val="tx1"/>
              </a:solidFill>
            </a:rPr>
            <a:t>CO</a:t>
          </a:r>
          <a:r>
            <a:rPr lang="en-GB" sz="2200" kern="1200" baseline="-25000" dirty="0">
              <a:solidFill>
                <a:schemeClr val="tx1"/>
              </a:solidFill>
            </a:rPr>
            <a:t>2</a:t>
          </a:r>
          <a:r>
            <a:rPr lang="en-GB" sz="2200" kern="1200" dirty="0">
              <a:solidFill>
                <a:schemeClr val="tx1"/>
              </a:solidFill>
            </a:rPr>
            <a:t> value</a:t>
          </a:r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200" kern="1200" dirty="0"/>
        </a:p>
      </dsp:txBody>
      <dsp:txXfrm rot="5400000">
        <a:off x="5220906" y="1144115"/>
        <a:ext cx="2427894" cy="3432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360570-2B09-DB43-BBE0-DA076DA91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87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C487F-FFD3-D74B-9877-94736DA1A04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48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Change 84% to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81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Traditionally, work looking at impacts of air pollution have focussed on looking at emissions at point of use – as the local concentrations</a:t>
            </a:r>
            <a:r>
              <a:rPr lang="en-GB" baseline="0" dirty="0"/>
              <a:t> are highly dependent on these.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r>
              <a:rPr lang="en-GB" b="0" baseline="0" dirty="0"/>
              <a:t>Or journey purpose where the spatial aspect is less relevant for exposure with CO2 for example.</a:t>
            </a:r>
          </a:p>
          <a:p>
            <a:endParaRPr lang="en-GB" baseline="0" dirty="0"/>
          </a:p>
          <a:p>
            <a:r>
              <a:rPr lang="en-GB" baseline="0" dirty="0"/>
              <a:t>The MOT project is taking a ‘Who’ approach by looking at emissions in terms of where the car is owned, not where it is driven…..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B6F5-862F-41BE-8C41-BD86D8748D7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609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B6F5-862F-41BE-8C41-BD86D8748D72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16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resentation title slide">
    <p:bg>
      <p:bgPr>
        <a:solidFill>
          <a:srgbClr val="7F4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8" y="-1588"/>
            <a:ext cx="2166937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1919288" y="1989138"/>
            <a:ext cx="0" cy="36576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325600" y="1886400"/>
            <a:ext cx="6062750" cy="37748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640800" y="1972800"/>
            <a:ext cx="1219139" cy="358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40800" y="2332800"/>
            <a:ext cx="1219139" cy="536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640800" y="2876400"/>
            <a:ext cx="1219139" cy="695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41268" y="5503482"/>
            <a:ext cx="1219139" cy="229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22685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611560" y="981075"/>
            <a:ext cx="7884740" cy="51122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2400" b="0" i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68060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EF1159-3039-4C22-9414-C891E77A03D0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7B9774-9E68-4D0A-8BBB-33267242F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610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67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67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1890713"/>
            <a:ext cx="6515621" cy="13661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rgbClr val="7F463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4221163"/>
            <a:ext cx="6515620" cy="603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Content Placeholder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6277759"/>
            <a:ext cx="1009187" cy="524437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6286862"/>
            <a:ext cx="1009187" cy="52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060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1520" y="404664"/>
            <a:ext cx="6984776" cy="6510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F463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7544" y="1340768"/>
            <a:ext cx="8352928" cy="525658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2800">
                <a:solidFill>
                  <a:schemeClr val="tx1"/>
                </a:solidFill>
                <a:latin typeface="Tahoma" charset="0"/>
                <a:cs typeface="Tahoma" charset="0"/>
              </a:defRPr>
            </a:lvl1pPr>
            <a:lvl2pPr marL="0" indent="-27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F4633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Tahoma" charset="0"/>
                <a:cs typeface="Tahoma" charset="0"/>
              </a:defRPr>
            </a:lvl2pPr>
            <a:lvl3pPr marL="540000" indent="-27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F4633"/>
              </a:buClr>
              <a:buFont typeface="Courier New"/>
              <a:buChar char="o"/>
              <a:defRPr sz="2000">
                <a:solidFill>
                  <a:schemeClr val="tx1"/>
                </a:solidFill>
                <a:latin typeface="Tahoma" charset="0"/>
                <a:cs typeface="Tahoma" charset="0"/>
              </a:defRPr>
            </a:lvl3pPr>
            <a:lvl4pPr marL="828000" indent="-27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F4633"/>
              </a:buClr>
              <a:defRPr sz="1800">
                <a:solidFill>
                  <a:schemeClr val="tx1"/>
                </a:solidFill>
                <a:latin typeface="Tahoma" charset="0"/>
                <a:cs typeface="Tahoma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691223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1520" y="413816"/>
            <a:ext cx="6912768" cy="63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F463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14090" y="1268760"/>
            <a:ext cx="8478390" cy="54726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28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0" indent="-27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F4633"/>
              </a:buClr>
              <a:buFont typeface="+mj-lt"/>
              <a:buAutoNum type="arabicPeriod"/>
              <a:defRPr sz="2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540000" indent="-27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F4633"/>
              </a:buClr>
              <a:buFont typeface="+mj-lt"/>
              <a:buAutoNum type="romanLcPeriod"/>
              <a:defRPr sz="20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828000" indent="-27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F4633"/>
              </a:buClr>
              <a:defRPr sz="18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8606882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F463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284663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62276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F463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06824" y="1584000"/>
            <a:ext cx="3260351" cy="45222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>
                <a:latin typeface="Tahoma" charset="0"/>
                <a:ea typeface="Tahoma" charset="0"/>
                <a:cs typeface="Tahoma" charset="0"/>
              </a:defRPr>
            </a:lvl1pPr>
            <a:lvl2pPr marL="0" indent="-180000">
              <a:lnSpc>
                <a:spcPts val="1800"/>
              </a:lnSpc>
              <a:buClr>
                <a:srgbClr val="7F4633"/>
              </a:buClr>
              <a:buFont typeface="Arial" charset="0"/>
              <a:buChar char="•"/>
              <a:defRPr sz="1400">
                <a:latin typeface="Tahoma" charset="0"/>
                <a:ea typeface="Tahoma" charset="0"/>
                <a:cs typeface="Tahoma" charset="0"/>
              </a:defRPr>
            </a:lvl2pPr>
            <a:lvl3pPr marL="540000" indent="-180000">
              <a:lnSpc>
                <a:spcPts val="1800"/>
              </a:lnSpc>
              <a:buClr>
                <a:srgbClr val="7F4633"/>
              </a:buClr>
              <a:buFont typeface="Courier New" charset="0"/>
              <a:buChar char="o"/>
              <a:defRPr sz="1400">
                <a:latin typeface="Tahoma" charset="0"/>
                <a:ea typeface="Tahoma" charset="0"/>
                <a:cs typeface="Tahoma" charset="0"/>
              </a:defRPr>
            </a:lvl3pPr>
            <a:lvl4pPr marL="828000" indent="-270000">
              <a:lnSpc>
                <a:spcPts val="1800"/>
              </a:lnSpc>
              <a:buClr>
                <a:srgbClr val="7F4633"/>
              </a:buClr>
              <a:defRPr sz="1400">
                <a:latin typeface="Tahoma" charset="0"/>
                <a:ea typeface="Tahoma" charset="0"/>
                <a:cs typeface="Tahoma" charset="0"/>
              </a:defRPr>
            </a:lvl4pPr>
            <a:lvl5pPr>
              <a:lnSpc>
                <a:spcPts val="1800"/>
              </a:lnSpc>
              <a:defRPr sz="140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191969" y="1584000"/>
            <a:ext cx="3260351" cy="45222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>
                <a:latin typeface="Tahoma" charset="0"/>
                <a:ea typeface="Tahoma" charset="0"/>
                <a:cs typeface="Tahoma" charset="0"/>
              </a:defRPr>
            </a:lvl1pPr>
            <a:lvl2pPr marL="0" indent="-180000">
              <a:lnSpc>
                <a:spcPts val="1800"/>
              </a:lnSpc>
              <a:buClr>
                <a:srgbClr val="7F4633"/>
              </a:buClr>
              <a:buFont typeface="Arial" charset="0"/>
              <a:buChar char="•"/>
              <a:defRPr sz="1400">
                <a:latin typeface="Tahoma" charset="0"/>
                <a:ea typeface="Tahoma" charset="0"/>
                <a:cs typeface="Tahoma" charset="0"/>
              </a:defRPr>
            </a:lvl2pPr>
            <a:lvl3pPr marL="540000" indent="-180000">
              <a:lnSpc>
                <a:spcPts val="1800"/>
              </a:lnSpc>
              <a:buClr>
                <a:srgbClr val="7F4633"/>
              </a:buClr>
              <a:buFont typeface="Courier New" charset="0"/>
              <a:buChar char="o"/>
              <a:defRPr sz="1400">
                <a:latin typeface="Tahoma" charset="0"/>
                <a:ea typeface="Tahoma" charset="0"/>
                <a:cs typeface="Tahoma" charset="0"/>
              </a:defRPr>
            </a:lvl3pPr>
            <a:lvl4pPr marL="828000" indent="-270000">
              <a:lnSpc>
                <a:spcPts val="1800"/>
              </a:lnSpc>
              <a:buClr>
                <a:srgbClr val="7F4633"/>
              </a:buClr>
              <a:defRPr sz="1400">
                <a:latin typeface="Tahoma" charset="0"/>
                <a:ea typeface="Tahoma" charset="0"/>
                <a:cs typeface="Tahoma" charset="0"/>
              </a:defRPr>
            </a:lvl4pPr>
            <a:lvl5pPr>
              <a:lnSpc>
                <a:spcPts val="1800"/>
              </a:lnSpc>
              <a:defRPr sz="140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7645515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2" y="692696"/>
            <a:ext cx="6481464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F463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06400" y="1584148"/>
            <a:ext cx="3260775" cy="4581156"/>
          </a:xfrm>
          <a:prstGeom prst="rect">
            <a:avLst/>
          </a:prstGeom>
        </p:spPr>
        <p:txBody>
          <a:bodyPr numCol="1" spcCol="216000"/>
          <a:lstStyle>
            <a:lvl1pPr marL="0" indent="0">
              <a:lnSpc>
                <a:spcPts val="1800"/>
              </a:lnSpc>
              <a:spcAft>
                <a:spcPts val="600"/>
              </a:spcAft>
              <a:buFontTx/>
              <a:buNone/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0" indent="-270000">
              <a:lnSpc>
                <a:spcPts val="1800"/>
              </a:lnSpc>
              <a:buClr>
                <a:srgbClr val="7F4633"/>
              </a:buClr>
              <a:buFont typeface="+mj-lt"/>
              <a:buAutoNum type="arabicPeriod"/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540000" indent="-270000">
              <a:lnSpc>
                <a:spcPts val="1800"/>
              </a:lnSpc>
              <a:buClr>
                <a:srgbClr val="7F4633"/>
              </a:buClr>
              <a:buFont typeface="+mj-lt"/>
              <a:buAutoNum type="romanLcPeriod"/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828000" indent="-270000">
              <a:lnSpc>
                <a:spcPts val="1800"/>
              </a:lnSpc>
              <a:buClr>
                <a:srgbClr val="7F4633"/>
              </a:buClr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>
              <a:lnSpc>
                <a:spcPts val="18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179073" y="1584148"/>
            <a:ext cx="3260775" cy="4581156"/>
          </a:xfrm>
          <a:prstGeom prst="rect">
            <a:avLst/>
          </a:prstGeom>
        </p:spPr>
        <p:txBody>
          <a:bodyPr numCol="1" spcCol="216000"/>
          <a:lstStyle>
            <a:lvl1pPr marL="0" indent="0">
              <a:lnSpc>
                <a:spcPts val="1800"/>
              </a:lnSpc>
              <a:spcAft>
                <a:spcPts val="600"/>
              </a:spcAft>
              <a:buFontTx/>
              <a:buNone/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0" indent="-270000">
              <a:lnSpc>
                <a:spcPts val="1800"/>
              </a:lnSpc>
              <a:buClr>
                <a:srgbClr val="7F4633"/>
              </a:buClr>
              <a:buFont typeface="+mj-lt"/>
              <a:buAutoNum type="arabicPeriod"/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540000" indent="-270000">
              <a:lnSpc>
                <a:spcPts val="1800"/>
              </a:lnSpc>
              <a:buClr>
                <a:srgbClr val="7F4633"/>
              </a:buClr>
              <a:buFont typeface="+mj-lt"/>
              <a:buAutoNum type="romanLcPeriod"/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828000" indent="-270000">
              <a:lnSpc>
                <a:spcPts val="1800"/>
              </a:lnSpc>
              <a:buClr>
                <a:srgbClr val="7F4633"/>
              </a:buClr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>
              <a:lnSpc>
                <a:spcPts val="18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177651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 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F463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899592" y="1554760"/>
            <a:ext cx="6515620" cy="45380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94753494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lumn text sty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F463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284663" y="1628799"/>
            <a:ext cx="3816350" cy="4464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62861172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</p:sldLayoutIdLst>
  <p:transition spd="slow">
    <p:fade/>
  </p:transition>
  <p:txStyles>
    <p:titleStyle>
      <a:lvl1pPr algn="ctr" defTabSz="606425" rtl="0" eaLnBrk="1" fontAlgn="base" hangingPunct="1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64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64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64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64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55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10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664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218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4025" indent="-454025" algn="l" defTabSz="60642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87425" indent="-377825" algn="l" defTabSz="60642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0825" indent="-301625" algn="l" defTabSz="60642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0425" indent="-301625" algn="l" defTabSz="60642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0025" indent="-301625" algn="l" defTabSz="60642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laircity.eu/" TargetMode="External"/><Relationship Id="rId2" Type="http://schemas.openxmlformats.org/officeDocument/2006/relationships/hyperlink" Target="http://motproject.net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23" Type="http://schemas.openxmlformats.org/officeDocument/2006/relationships/hyperlink" Target="http://www.fleximobility.solutions/" TargetMode="External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hyperlink" Target="http://www.disruptionproject.net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hyperlink" Target="http://webarchive.nationalarchives.gov.uk/+/http:/www.dft.gov.uk/pgr/sustainable/analysis.pdf" TargetMode="Externa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eximobility.solutions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1"/>
          <p:cNvSpPr>
            <a:spLocks noGrp="1"/>
          </p:cNvSpPr>
          <p:nvPr>
            <p:ph type="body" sz="quarter" idx="14"/>
          </p:nvPr>
        </p:nvSpPr>
        <p:spPr bwMode="auto">
          <a:xfrm>
            <a:off x="2051720" y="1484784"/>
            <a:ext cx="6886690" cy="37444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b="1" dirty="0"/>
              <a:t>Beyond nudge and improving transport </a:t>
            </a:r>
            <a:r>
              <a:rPr lang="en-GB" b="1" dirty="0" smtClean="0"/>
              <a:t>infrastructure: </a:t>
            </a:r>
            <a:r>
              <a:rPr lang="en-GB" sz="2800" b="1" dirty="0" smtClean="0"/>
              <a:t>the </a:t>
            </a:r>
            <a:r>
              <a:rPr lang="en-GB" sz="2800" b="1" dirty="0"/>
              <a:t>real task of tackling poor air </a:t>
            </a:r>
            <a:r>
              <a:rPr lang="en-GB" sz="2800" b="1" dirty="0" smtClean="0"/>
              <a:t>quality</a:t>
            </a:r>
            <a:endParaRPr lang="en-GB" sz="2800" dirty="0" smtClean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 sz="2400" dirty="0">
              <a:ea typeface="ＭＳ Ｐゴシック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sz="2400" dirty="0">
                <a:ea typeface="ＭＳ Ｐゴシック" charset="-128"/>
              </a:rPr>
              <a:t>Dr </a:t>
            </a:r>
            <a:r>
              <a:rPr lang="en-GB" altLang="en-US" sz="2400" dirty="0" smtClean="0">
                <a:ea typeface="ＭＳ Ｐゴシック" charset="-128"/>
              </a:rPr>
              <a:t>Jo Barnes</a:t>
            </a:r>
            <a:endParaRPr lang="en-GB" altLang="en-US" sz="2400" dirty="0">
              <a:ea typeface="ＭＳ Ｐゴシック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 sz="1800" dirty="0">
              <a:ea typeface="ＭＳ Ｐゴシック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ea typeface="ＭＳ Ｐゴシック" charset="-128"/>
              </a:rPr>
              <a:t>With </a:t>
            </a:r>
            <a:r>
              <a:rPr lang="en-GB" altLang="en-US" sz="1800" dirty="0" smtClean="0">
                <a:ea typeface="ＭＳ Ｐゴシック" charset="-128"/>
              </a:rPr>
              <a:t>Tim Chatterton, </a:t>
            </a:r>
            <a:r>
              <a:rPr lang="en-GB" altLang="en-US" sz="1800" dirty="0">
                <a:ea typeface="ＭＳ Ｐゴシック" charset="-128"/>
              </a:rPr>
              <a:t>Enda Hayes, James Longhurst, Ben </a:t>
            </a:r>
            <a:r>
              <a:rPr lang="en-GB" altLang="en-US" sz="1800" dirty="0" smtClean="0">
                <a:ea typeface="ＭＳ Ｐゴシック" charset="-128"/>
              </a:rPr>
              <a:t>Williams &amp; Emily Prestwood </a:t>
            </a:r>
            <a:r>
              <a:rPr lang="en-GB" altLang="en-US" sz="2400" dirty="0">
                <a:ea typeface="ＭＳ Ｐゴシック" charset="-128"/>
              </a:rPr>
              <a:t/>
            </a:r>
            <a:br>
              <a:rPr lang="en-GB" altLang="en-US" sz="2400" dirty="0">
                <a:ea typeface="ＭＳ Ｐゴシック" charset="-128"/>
              </a:rPr>
            </a:br>
            <a:r>
              <a:rPr lang="en-GB" altLang="en-US" sz="2400" dirty="0">
                <a:ea typeface="ＭＳ Ｐゴシック" charset="-128"/>
              </a:rPr>
              <a:t>UWE, Bristol</a:t>
            </a:r>
          </a:p>
        </p:txBody>
      </p:sp>
      <p:sp>
        <p:nvSpPr>
          <p:cNvPr id="13314" name="Text Placeholder 2"/>
          <p:cNvSpPr>
            <a:spLocks noGrp="1"/>
          </p:cNvSpPr>
          <p:nvPr>
            <p:ph type="body" sz="quarter" idx="15"/>
          </p:nvPr>
        </p:nvSpPr>
        <p:spPr bwMode="auto">
          <a:xfrm>
            <a:off x="53547" y="1963840"/>
            <a:ext cx="1219139" cy="358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ea typeface="ＭＳ Ｐゴシック" charset="-128"/>
              </a:rPr>
              <a:t>Presentation by</a:t>
            </a:r>
          </a:p>
          <a:p>
            <a:pPr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3315" name="Text Placeholder 3"/>
          <p:cNvSpPr>
            <a:spLocks noGrp="1"/>
          </p:cNvSpPr>
          <p:nvPr>
            <p:ph type="body" sz="quarter" idx="16"/>
          </p:nvPr>
        </p:nvSpPr>
        <p:spPr bwMode="auto">
          <a:xfrm>
            <a:off x="43250" y="2343561"/>
            <a:ext cx="1816689" cy="53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>
                <a:ea typeface="ＭＳ Ｐゴシック" charset="-128"/>
              </a:rPr>
              <a:t>Dr Jo Barnes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ea typeface="ＭＳ Ｐゴシック" charset="-128"/>
              </a:rPr>
              <a:t>Senior </a:t>
            </a:r>
            <a:r>
              <a:rPr lang="en-US" altLang="en-US" dirty="0">
                <a:ea typeface="ＭＳ Ｐゴシック" charset="-128"/>
              </a:rPr>
              <a:t>Research Fellow</a:t>
            </a:r>
          </a:p>
          <a:p>
            <a:pPr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charset="-128"/>
              </a:rPr>
              <a:t>Air Quality Management Resource Centre</a:t>
            </a:r>
          </a:p>
          <a:p>
            <a:pPr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80178" y="6452606"/>
            <a:ext cx="8911576" cy="4046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400" b="1" dirty="0"/>
              <a:t>Better Places Symposium, November 24, 2016, Kia Oval, London, UK</a:t>
            </a:r>
            <a:endParaRPr lang="en-US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The role of ‘activities’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64338" y="1124744"/>
            <a:ext cx="8352928" cy="525658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Transport is generated through the participation of  people within sets of socially constructed ‘activities’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How it is considered ‘normal’ to participate in these is established through a range of things from physical infrastructure to cultural conventions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Organisations (employers, service providers etc.) at the heart of these activities often take unrestricted (auto) mobility as a given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Where some attention is paid (green travel plans etc.) this is often seen as helping out individual travellers…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..rather than addressing a fundamental part of their ‘business model’</a:t>
            </a:r>
          </a:p>
        </p:txBody>
      </p:sp>
    </p:spTree>
    <p:extLst>
      <p:ext uri="{BB962C8B-B14F-4D97-AF65-F5344CB8AC3E}">
        <p14:creationId xmlns:p14="http://schemas.microsoft.com/office/powerpoint/2010/main" val="2680882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Who is Creating Pollution?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5720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dirty="0"/>
              <a:t>Looking at the “Polluter” not just the “Polluted”</a:t>
            </a:r>
          </a:p>
          <a:p>
            <a:pPr marL="45720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dirty="0"/>
              <a:t>Who are the people driving the cars that cause the emissions?</a:t>
            </a:r>
          </a:p>
          <a:p>
            <a:pPr marL="45720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dirty="0"/>
              <a:t>Do the people who cause the most pollution suffer from the most pollution?</a:t>
            </a:r>
          </a:p>
          <a:p>
            <a:pPr marL="45720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dirty="0"/>
              <a:t>What types of areas lead to the most emissions?</a:t>
            </a:r>
          </a:p>
          <a:p>
            <a:pPr marL="45720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dirty="0"/>
              <a:t>Are their social or structural reasons for this?</a:t>
            </a:r>
          </a:p>
        </p:txBody>
      </p:sp>
    </p:spTree>
    <p:extLst>
      <p:ext uri="{BB962C8B-B14F-4D97-AF65-F5344CB8AC3E}">
        <p14:creationId xmlns:p14="http://schemas.microsoft.com/office/powerpoint/2010/main" val="1867030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6" y="0"/>
            <a:ext cx="91104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53299" y="5665707"/>
            <a:ext cx="4415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≈ 30 million vehicles per year</a:t>
            </a:r>
            <a:endParaRPr lang="en-GB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44758965"/>
              </p:ext>
            </p:extLst>
          </p:nvPr>
        </p:nvGraphicFramePr>
        <p:xfrm>
          <a:off x="602166" y="468351"/>
          <a:ext cx="7649736" cy="572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010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99392"/>
            <a:ext cx="9324528" cy="695739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749009" y="6645040"/>
            <a:ext cx="67114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200" dirty="0"/>
              <a:t>Contains National Statistics data © Crown copyright and database right 2012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61" y="-1485"/>
            <a:ext cx="8863805" cy="6646525"/>
          </a:xfrm>
        </p:spPr>
      </p:pic>
      <p:grpSp>
        <p:nvGrpSpPr>
          <p:cNvPr id="7" name="Group 6"/>
          <p:cNvGrpSpPr/>
          <p:nvPr/>
        </p:nvGrpSpPr>
        <p:grpSpPr>
          <a:xfrm>
            <a:off x="3635896" y="14539"/>
            <a:ext cx="5458270" cy="6694669"/>
            <a:chOff x="3635896" y="14539"/>
            <a:chExt cx="5458270" cy="66946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7431" y="14539"/>
              <a:ext cx="4466735" cy="669466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635896" y="5301208"/>
              <a:ext cx="360040" cy="432048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1966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8224" y="0"/>
            <a:ext cx="2513376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076056" y="6606465"/>
            <a:ext cx="67114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900" dirty="0"/>
              <a:t>Contains National Statistics data © Crown copyright and database right 2012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733"/>
            <a:ext cx="9101600" cy="6811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0"/>
            <a:ext cx="4464496" cy="6669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0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4" y="1155966"/>
            <a:ext cx="4320000" cy="43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4330824" cy="1143000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Exposure to NO</a:t>
            </a:r>
            <a:r>
              <a:rPr lang="en-GB" sz="3600" baseline="-25000" dirty="0"/>
              <a:t>2</a:t>
            </a:r>
            <a:r>
              <a:rPr lang="en-GB" sz="3600" dirty="0"/>
              <a:t> Concentrations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4764" y="5229200"/>
            <a:ext cx="30243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% of Households in Poverty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640666" y="332656"/>
            <a:ext cx="4503334" cy="5266480"/>
            <a:chOff x="4608088" y="288669"/>
            <a:chExt cx="4503334" cy="526648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8088" y="1136539"/>
              <a:ext cx="4320000" cy="4320000"/>
            </a:xfrm>
            <a:prstGeom prst="rect">
              <a:avLst/>
            </a:prstGeom>
          </p:spPr>
        </p:pic>
        <p:sp>
          <p:nvSpPr>
            <p:cNvPr id="6" name="Title 1"/>
            <p:cNvSpPr txBox="1">
              <a:spLocks/>
            </p:cNvSpPr>
            <p:nvPr/>
          </p:nvSpPr>
          <p:spPr>
            <a:xfrm>
              <a:off x="4780598" y="288669"/>
              <a:ext cx="4330824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600" dirty="0"/>
                <a:t>NOx Emissions </a:t>
              </a:r>
              <a:br>
                <a:rPr lang="en-GB" sz="3600" dirty="0"/>
              </a:br>
              <a:r>
                <a:rPr lang="en-GB" sz="3600" dirty="0"/>
                <a:t>from Local Vehicles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68680" y="5185817"/>
              <a:ext cx="302433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% of Households in Poverty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883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14012"/>
            <a:ext cx="9144000" cy="68591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9830"/>
            <a:ext cx="6635080" cy="1143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3116" y="214012"/>
            <a:ext cx="9648877" cy="6827971"/>
          </a:xfr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25" name="Rectangle 24"/>
          <p:cNvSpPr/>
          <p:nvPr/>
        </p:nvSpPr>
        <p:spPr>
          <a:xfrm>
            <a:off x="4453136" y="403832"/>
            <a:ext cx="4367336" cy="6480720"/>
          </a:xfrm>
          <a:prstGeom prst="rect">
            <a:avLst/>
          </a:prstGeom>
          <a:noFill/>
          <a:ln w="762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3109043" y="1011649"/>
            <a:ext cx="4572000" cy="57759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90"/>
              </a:spcAft>
            </a:pPr>
            <a:r>
              <a:rPr lang="en-GB" sz="1100" dirty="0"/>
              <a:t>Farming Communities</a:t>
            </a:r>
          </a:p>
          <a:p>
            <a:pPr>
              <a:spcAft>
                <a:spcPts val="390"/>
              </a:spcAft>
            </a:pPr>
            <a:r>
              <a:rPr lang="en-GB" sz="1100" dirty="0"/>
              <a:t>Rural Tenants</a:t>
            </a:r>
          </a:p>
          <a:p>
            <a:pPr>
              <a:spcAft>
                <a:spcPts val="390"/>
              </a:spcAft>
            </a:pPr>
            <a:r>
              <a:rPr lang="en-GB" sz="1100" dirty="0"/>
              <a:t>Ageing Rural Dwellers</a:t>
            </a:r>
          </a:p>
          <a:p>
            <a:pPr>
              <a:spcAft>
                <a:spcPts val="390"/>
              </a:spcAft>
            </a:pPr>
            <a:r>
              <a:rPr lang="en-GB" sz="1100" dirty="0"/>
              <a:t>Students Around Campus</a:t>
            </a:r>
          </a:p>
          <a:p>
            <a:pPr>
              <a:spcAft>
                <a:spcPts val="390"/>
              </a:spcAft>
            </a:pPr>
            <a:r>
              <a:rPr lang="en-GB" sz="1100" dirty="0"/>
              <a:t>Inner-City Students</a:t>
            </a:r>
          </a:p>
          <a:p>
            <a:pPr>
              <a:spcAft>
                <a:spcPts val="390"/>
              </a:spcAft>
            </a:pPr>
            <a:r>
              <a:rPr lang="en-GB" sz="1100" dirty="0"/>
              <a:t>Comfortable Cosmopolitans</a:t>
            </a:r>
          </a:p>
          <a:p>
            <a:pPr>
              <a:spcAft>
                <a:spcPts val="390"/>
              </a:spcAft>
            </a:pPr>
            <a:r>
              <a:rPr lang="en-GB" sz="1100" dirty="0"/>
              <a:t>Aspiring and Affluent</a:t>
            </a:r>
          </a:p>
          <a:p>
            <a:pPr>
              <a:spcAft>
                <a:spcPts val="390"/>
              </a:spcAft>
            </a:pPr>
            <a:r>
              <a:rPr lang="en-GB" sz="1100" dirty="0"/>
              <a:t>Ethnic Family Life</a:t>
            </a:r>
          </a:p>
          <a:p>
            <a:pPr>
              <a:spcAft>
                <a:spcPts val="390"/>
              </a:spcAft>
            </a:pPr>
            <a:r>
              <a:rPr lang="en-GB" sz="1100" dirty="0"/>
              <a:t>Endeavouring Ethnic Mix</a:t>
            </a:r>
          </a:p>
          <a:p>
            <a:pPr>
              <a:spcAft>
                <a:spcPts val="390"/>
              </a:spcAft>
            </a:pPr>
            <a:r>
              <a:rPr lang="en-GB" sz="1100" dirty="0"/>
              <a:t>Ethnic Dynamics</a:t>
            </a:r>
          </a:p>
          <a:p>
            <a:pPr>
              <a:spcAft>
                <a:spcPts val="390"/>
              </a:spcAft>
            </a:pPr>
            <a:r>
              <a:rPr lang="en-GB" sz="1100" dirty="0"/>
              <a:t>Aspirational Techies</a:t>
            </a:r>
          </a:p>
          <a:p>
            <a:pPr>
              <a:spcAft>
                <a:spcPts val="390"/>
              </a:spcAft>
            </a:pPr>
            <a:r>
              <a:rPr lang="en-GB" sz="1100" dirty="0"/>
              <a:t>Rented Family Living</a:t>
            </a:r>
          </a:p>
          <a:p>
            <a:pPr>
              <a:spcAft>
                <a:spcPts val="390"/>
              </a:spcAft>
            </a:pPr>
            <a:r>
              <a:rPr lang="en-GB" sz="1100" dirty="0"/>
              <a:t>Challenged Asian Terraces</a:t>
            </a:r>
          </a:p>
          <a:p>
            <a:pPr>
              <a:spcAft>
                <a:spcPts val="390"/>
              </a:spcAft>
            </a:pPr>
            <a:r>
              <a:rPr lang="en-GB" sz="1100" dirty="0"/>
              <a:t>Asian Traits</a:t>
            </a:r>
          </a:p>
          <a:p>
            <a:pPr>
              <a:spcAft>
                <a:spcPts val="390"/>
              </a:spcAft>
            </a:pPr>
            <a:r>
              <a:rPr lang="en-GB" sz="1100" dirty="0"/>
              <a:t>Urban Professionals and Families</a:t>
            </a:r>
          </a:p>
          <a:p>
            <a:pPr>
              <a:spcAft>
                <a:spcPts val="390"/>
              </a:spcAft>
            </a:pPr>
            <a:r>
              <a:rPr lang="en-GB" sz="1100" dirty="0"/>
              <a:t>Ageing Urban Living</a:t>
            </a:r>
          </a:p>
          <a:p>
            <a:pPr>
              <a:spcAft>
                <a:spcPts val="390"/>
              </a:spcAft>
            </a:pPr>
            <a:r>
              <a:rPr lang="en-GB" sz="1100" dirty="0"/>
              <a:t>Suburban Achievers</a:t>
            </a:r>
          </a:p>
          <a:p>
            <a:pPr>
              <a:spcAft>
                <a:spcPts val="390"/>
              </a:spcAft>
            </a:pPr>
            <a:r>
              <a:rPr lang="en-GB" sz="1100" dirty="0"/>
              <a:t>Semi-Detached Suburbia</a:t>
            </a:r>
          </a:p>
          <a:p>
            <a:pPr>
              <a:spcAft>
                <a:spcPts val="390"/>
              </a:spcAft>
            </a:pPr>
            <a:r>
              <a:rPr lang="en-GB" sz="1100" dirty="0"/>
              <a:t>Challenged Diversity</a:t>
            </a:r>
          </a:p>
          <a:p>
            <a:pPr>
              <a:spcAft>
                <a:spcPts val="390"/>
              </a:spcAft>
            </a:pPr>
            <a:r>
              <a:rPr lang="en-GB" sz="1100" dirty="0"/>
              <a:t>Constrained Flat Dwellers</a:t>
            </a:r>
          </a:p>
          <a:p>
            <a:pPr>
              <a:spcAft>
                <a:spcPts val="390"/>
              </a:spcAft>
            </a:pPr>
            <a:r>
              <a:rPr lang="en-GB" sz="1100" dirty="0"/>
              <a:t>White Communities</a:t>
            </a:r>
          </a:p>
          <a:p>
            <a:pPr>
              <a:spcAft>
                <a:spcPts val="390"/>
              </a:spcAft>
            </a:pPr>
            <a:r>
              <a:rPr lang="en-GB" sz="1100" dirty="0"/>
              <a:t>Ageing City Dwellers</a:t>
            </a:r>
          </a:p>
          <a:p>
            <a:pPr>
              <a:spcAft>
                <a:spcPts val="390"/>
              </a:spcAft>
            </a:pPr>
            <a:r>
              <a:rPr lang="en-GB" sz="1100" dirty="0"/>
              <a:t>Industrious Communities</a:t>
            </a:r>
          </a:p>
          <a:p>
            <a:pPr>
              <a:spcAft>
                <a:spcPts val="390"/>
              </a:spcAft>
            </a:pPr>
            <a:r>
              <a:rPr lang="en-GB" sz="1100" dirty="0"/>
              <a:t>Challenged Terraced Workers</a:t>
            </a:r>
          </a:p>
          <a:p>
            <a:pPr>
              <a:spcAft>
                <a:spcPts val="390"/>
              </a:spcAft>
            </a:pPr>
            <a:r>
              <a:rPr lang="en-GB" sz="1100" dirty="0"/>
              <a:t>Hard-Pressed Ageing Workers</a:t>
            </a:r>
          </a:p>
          <a:p>
            <a:pPr>
              <a:spcAft>
                <a:spcPts val="390"/>
              </a:spcAft>
            </a:pPr>
            <a:r>
              <a:rPr lang="en-GB" sz="1100" dirty="0"/>
              <a:t>Migration and Churn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5122" y="581235"/>
            <a:ext cx="2436882" cy="594778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1600" b="1" u="sng" dirty="0"/>
              <a:t>OAC Supergroup</a:t>
            </a:r>
          </a:p>
          <a:p>
            <a:endParaRPr lang="en-GB" sz="16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Rural Residents</a:t>
            </a:r>
          </a:p>
          <a:p>
            <a:endParaRPr lang="en-GB" sz="1600" b="1" dirty="0">
              <a:solidFill>
                <a:srgbClr val="D6A700"/>
              </a:solidFill>
            </a:endParaRPr>
          </a:p>
          <a:p>
            <a:endParaRPr lang="en-GB" sz="1600" b="1" dirty="0">
              <a:solidFill>
                <a:srgbClr val="D6A700"/>
              </a:solidFill>
            </a:endParaRPr>
          </a:p>
          <a:p>
            <a:r>
              <a:rPr lang="en-GB" sz="1600" b="1" dirty="0">
                <a:solidFill>
                  <a:srgbClr val="D6A700"/>
                </a:solidFill>
              </a:rPr>
              <a:t>Cosmopolitans</a:t>
            </a:r>
          </a:p>
          <a:p>
            <a:endParaRPr lang="en-GB" sz="1600" b="1" dirty="0"/>
          </a:p>
          <a:p>
            <a:endParaRPr lang="en-GB" sz="1600" b="1" dirty="0"/>
          </a:p>
          <a:p>
            <a:endParaRPr lang="en-GB" sz="1600" b="1" dirty="0"/>
          </a:p>
          <a:p>
            <a:r>
              <a:rPr lang="en-GB" sz="1600" b="1" dirty="0"/>
              <a:t>Ethnic Central</a:t>
            </a:r>
          </a:p>
          <a:p>
            <a:endParaRPr lang="en-GB" sz="16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GB" sz="1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1600" b="1" dirty="0">
                <a:solidFill>
                  <a:schemeClr val="accent6">
                    <a:lumMod val="50000"/>
                  </a:schemeClr>
                </a:solidFill>
              </a:rPr>
              <a:t>Multicultural Metropolitans</a:t>
            </a:r>
          </a:p>
          <a:p>
            <a:endParaRPr lang="en-GB" sz="105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Urbanites</a:t>
            </a:r>
          </a:p>
          <a:p>
            <a:endParaRPr lang="en-GB" sz="11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600" b="1" dirty="0">
                <a:solidFill>
                  <a:srgbClr val="92D050"/>
                </a:solidFill>
              </a:rPr>
              <a:t>Suburbanites</a:t>
            </a:r>
          </a:p>
          <a:p>
            <a:endParaRPr lang="en-GB" b="1" dirty="0">
              <a:solidFill>
                <a:schemeClr val="tx2"/>
              </a:solidFill>
            </a:endParaRPr>
          </a:p>
          <a:p>
            <a:r>
              <a:rPr lang="en-GB" sz="1600" b="1" dirty="0">
                <a:solidFill>
                  <a:schemeClr val="tx2"/>
                </a:solidFill>
              </a:rPr>
              <a:t>Constrained City Dwellers</a:t>
            </a:r>
          </a:p>
          <a:p>
            <a:endParaRPr lang="en-GB" sz="1600" b="1" dirty="0">
              <a:solidFill>
                <a:srgbClr val="FF0000"/>
              </a:solidFill>
            </a:endParaRPr>
          </a:p>
          <a:p>
            <a:endParaRPr lang="en-GB" sz="1600" b="1" dirty="0">
              <a:solidFill>
                <a:srgbClr val="FF0000"/>
              </a:solidFill>
            </a:endParaRPr>
          </a:p>
          <a:p>
            <a:endParaRPr lang="en-GB" sz="300" b="1" dirty="0">
              <a:solidFill>
                <a:srgbClr val="FF0000"/>
              </a:solidFill>
            </a:endParaRPr>
          </a:p>
          <a:p>
            <a:r>
              <a:rPr lang="en-GB" sz="1600" b="1" dirty="0">
                <a:solidFill>
                  <a:srgbClr val="FF0000"/>
                </a:solidFill>
              </a:rPr>
              <a:t>Hard Pressed Living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7504" y="1038127"/>
            <a:ext cx="3888432" cy="4766305"/>
            <a:chOff x="-900608" y="822935"/>
            <a:chExt cx="3888432" cy="4766305"/>
          </a:xfrm>
          <a:effectLst/>
        </p:grpSpPr>
        <p:cxnSp>
          <p:nvCxnSpPr>
            <p:cNvPr id="11" name="Straight Connector 10"/>
            <p:cNvCxnSpPr/>
            <p:nvPr/>
          </p:nvCxnSpPr>
          <p:spPr>
            <a:xfrm flipH="1">
              <a:off x="-900608" y="1461811"/>
              <a:ext cx="3888432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-900608" y="822935"/>
              <a:ext cx="3888432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-900608" y="2348880"/>
              <a:ext cx="3888432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-900608" y="4293096"/>
              <a:ext cx="3888432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-900608" y="3212976"/>
              <a:ext cx="3888432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-900608" y="3861048"/>
              <a:ext cx="3888432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-900608" y="4725144"/>
              <a:ext cx="3888432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-900608" y="5589240"/>
              <a:ext cx="3888432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7340632" y="780226"/>
            <a:ext cx="1697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 </a:t>
            </a:r>
            <a:r>
              <a:rPr lang="en-GB" dirty="0" err="1"/>
              <a:t>Supergroups</a:t>
            </a:r>
            <a:endParaRPr lang="en-GB" dirty="0"/>
          </a:p>
          <a:p>
            <a:r>
              <a:rPr lang="en-GB" dirty="0"/>
              <a:t>27 Groups</a:t>
            </a:r>
          </a:p>
          <a:p>
            <a:r>
              <a:rPr lang="en-GB" dirty="0"/>
              <a:t>76 Subgroups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54971"/>
            <a:ext cx="8412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Office for National Statistics Output Area Classifications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53136" y="6645029"/>
            <a:ext cx="67114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050" dirty="0"/>
              <a:t>Contains National Statistics data © Crown copyright and database right 2012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0814" y="2198569"/>
            <a:ext cx="14143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Modal OAC used to classify LSOA (average</a:t>
            </a:r>
            <a:br>
              <a:rPr lang="en-GB" dirty="0"/>
            </a:br>
            <a:r>
              <a:rPr lang="en-GB" dirty="0"/>
              <a:t> of 3 OAs per LSOA)</a:t>
            </a:r>
          </a:p>
        </p:txBody>
      </p:sp>
    </p:spTree>
    <p:extLst>
      <p:ext uri="{BB962C8B-B14F-4D97-AF65-F5344CB8AC3E}">
        <p14:creationId xmlns:p14="http://schemas.microsoft.com/office/powerpoint/2010/main" val="12548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8" y="568688"/>
            <a:ext cx="9078622" cy="5740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8104" y="908720"/>
            <a:ext cx="3384376" cy="507831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u="sng" dirty="0"/>
              <a:t>OAC Supergroup</a:t>
            </a:r>
          </a:p>
          <a:p>
            <a:pPr>
              <a:lnSpc>
                <a:spcPct val="200000"/>
              </a:lnSpc>
            </a:pPr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Rural Residents</a:t>
            </a:r>
          </a:p>
          <a:p>
            <a:pPr>
              <a:lnSpc>
                <a:spcPct val="200000"/>
              </a:lnSpc>
            </a:pPr>
            <a:r>
              <a:rPr lang="en-GB" b="1" dirty="0">
                <a:solidFill>
                  <a:srgbClr val="D6A700"/>
                </a:solidFill>
              </a:rPr>
              <a:t>Cosmopolitans</a:t>
            </a:r>
          </a:p>
          <a:p>
            <a:pPr>
              <a:lnSpc>
                <a:spcPct val="200000"/>
              </a:lnSpc>
            </a:pPr>
            <a:r>
              <a:rPr lang="en-GB" b="1" dirty="0"/>
              <a:t>Ethnic Central</a:t>
            </a:r>
          </a:p>
          <a:p>
            <a:pPr>
              <a:lnSpc>
                <a:spcPct val="200000"/>
              </a:lnSpc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Multicultural Metropolitans</a:t>
            </a:r>
          </a:p>
          <a:p>
            <a:pPr>
              <a:lnSpc>
                <a:spcPct val="200000"/>
              </a:lnSpc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Urbanites</a:t>
            </a:r>
          </a:p>
          <a:p>
            <a:pPr>
              <a:lnSpc>
                <a:spcPct val="200000"/>
              </a:lnSpc>
            </a:pPr>
            <a:r>
              <a:rPr lang="en-GB" b="1" dirty="0">
                <a:solidFill>
                  <a:srgbClr val="92D050"/>
                </a:solidFill>
              </a:rPr>
              <a:t>Suburbanites</a:t>
            </a:r>
          </a:p>
          <a:p>
            <a:pPr>
              <a:lnSpc>
                <a:spcPct val="200000"/>
              </a:lnSpc>
            </a:pPr>
            <a:r>
              <a:rPr lang="en-GB" b="1" dirty="0">
                <a:solidFill>
                  <a:schemeClr val="tx2"/>
                </a:solidFill>
              </a:rPr>
              <a:t>Constrained City Dwellers</a:t>
            </a:r>
          </a:p>
          <a:p>
            <a:pPr>
              <a:lnSpc>
                <a:spcPct val="200000"/>
              </a:lnSpc>
            </a:pPr>
            <a:r>
              <a:rPr lang="en-GB" b="1" dirty="0">
                <a:solidFill>
                  <a:srgbClr val="FF0000"/>
                </a:solidFill>
              </a:rPr>
              <a:t>Hard Pressed Living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5616" y="153929"/>
            <a:ext cx="4785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Emissions vs Exposure</a:t>
            </a:r>
          </a:p>
        </p:txBody>
      </p:sp>
      <p:sp>
        <p:nvSpPr>
          <p:cNvPr id="4" name="Oval 3"/>
          <p:cNvSpPr/>
          <p:nvPr/>
        </p:nvSpPr>
        <p:spPr>
          <a:xfrm>
            <a:off x="3491880" y="3861048"/>
            <a:ext cx="1800200" cy="100811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619672" y="1118154"/>
            <a:ext cx="720080" cy="317494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blue and white logo v07 02jun13_FINA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6157049"/>
            <a:ext cx="1095028" cy="56904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423420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664"/>
            <a:ext cx="9244218" cy="6024398"/>
          </a:xfrm>
        </p:spPr>
      </p:pic>
      <p:sp>
        <p:nvSpPr>
          <p:cNvPr id="3" name="TextBox 2"/>
          <p:cNvSpPr txBox="1"/>
          <p:nvPr/>
        </p:nvSpPr>
        <p:spPr>
          <a:xfrm>
            <a:off x="1115616" y="179929"/>
            <a:ext cx="5124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Access to Motor Vehicles</a:t>
            </a:r>
          </a:p>
        </p:txBody>
      </p:sp>
      <p:sp>
        <p:nvSpPr>
          <p:cNvPr id="5" name="Oval 4"/>
          <p:cNvSpPr/>
          <p:nvPr/>
        </p:nvSpPr>
        <p:spPr>
          <a:xfrm>
            <a:off x="1475656" y="1052736"/>
            <a:ext cx="1440160" cy="129614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275856" y="2768790"/>
            <a:ext cx="2066333" cy="224438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blue and white logo v07 02jun13_FINA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6144539"/>
            <a:ext cx="1095028" cy="56904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57200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008" y="116632"/>
            <a:ext cx="9381828" cy="6114078"/>
          </a:xfrm>
        </p:spPr>
      </p:pic>
      <p:sp>
        <p:nvSpPr>
          <p:cNvPr id="3" name="TextBox 2"/>
          <p:cNvSpPr txBox="1"/>
          <p:nvPr/>
        </p:nvSpPr>
        <p:spPr>
          <a:xfrm>
            <a:off x="467544" y="-27384"/>
            <a:ext cx="6498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Emission Factors vs Distance Driven</a:t>
            </a:r>
          </a:p>
        </p:txBody>
      </p:sp>
      <p:sp>
        <p:nvSpPr>
          <p:cNvPr id="5" name="Oval 4"/>
          <p:cNvSpPr/>
          <p:nvPr/>
        </p:nvSpPr>
        <p:spPr>
          <a:xfrm>
            <a:off x="3923928" y="769566"/>
            <a:ext cx="1728192" cy="186734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547664" y="3212976"/>
            <a:ext cx="1584176" cy="165132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blue and white logo v07 02jun13_FINA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6171001"/>
            <a:ext cx="1095028" cy="56904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67811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5536" y="1340768"/>
            <a:ext cx="8352928" cy="5256584"/>
          </a:xfrm>
        </p:spPr>
        <p:txBody>
          <a:bodyPr/>
          <a:lstStyle/>
          <a:p>
            <a:pPr marL="45720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dirty="0"/>
              <a:t>A new approach to Air Quality Management</a:t>
            </a:r>
          </a:p>
          <a:p>
            <a:pPr marL="45720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dirty="0"/>
              <a:t>Moving from “What and Where” to include “Who and Why”</a:t>
            </a:r>
          </a:p>
          <a:p>
            <a:pPr marL="45720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dirty="0"/>
              <a:t>Why? The role of social activities</a:t>
            </a:r>
          </a:p>
          <a:p>
            <a:pPr marL="45720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dirty="0"/>
              <a:t>Who? Differentials between the polluters and the polluted</a:t>
            </a:r>
          </a:p>
          <a:p>
            <a:pPr marL="45720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1735560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What next?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268760"/>
            <a:ext cx="8352928" cy="5256584"/>
          </a:xfrm>
        </p:spPr>
        <p:txBody>
          <a:bodyPr/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/>
              <a:t>H2020 </a:t>
            </a:r>
            <a:r>
              <a:rPr lang="en-GB" dirty="0" err="1"/>
              <a:t>ClairCity</a:t>
            </a:r>
            <a:r>
              <a:rPr lang="en-GB" dirty="0"/>
              <a:t> project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/>
              <a:t>4 year project: 2016-2020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/>
              <a:t>10 Research + 6 City partners across Europe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/>
              <a:t>Extend ‘social activities’ approach to quantitative emissions and concentration modelling for alternative source apportionment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/>
              <a:t>Use new approaches to carry out improved public engagement with city management (through workshops, game and app)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2" descr="claircity-logo-aw-0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1684" y="-3168"/>
            <a:ext cx="2040596" cy="189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c.europa.eu/programmes/horizon2020/sites/horizon2020/themes/h2020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236" y="6004243"/>
            <a:ext cx="1090059" cy="75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4169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9552" y="116632"/>
            <a:ext cx="6984776" cy="651068"/>
          </a:xfrm>
        </p:spPr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745287"/>
            <a:ext cx="9144000" cy="525658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AQM has failed to achieve both high levels of public engagement or to address activity part of the equation: </a:t>
            </a:r>
            <a:r>
              <a:rPr lang="en-GB" i="1" dirty="0"/>
              <a:t>emissions = emission factors x activity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 social rather than </a:t>
            </a:r>
            <a:r>
              <a:rPr lang="en-GB" dirty="0" err="1"/>
              <a:t>technocentric</a:t>
            </a:r>
            <a:r>
              <a:rPr lang="en-GB" dirty="0"/>
              <a:t> and point-of-use approaches may help and should be complementary to current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This will help to address the social and structural inequalities related to both the causes of air pollution and its impacts….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And enable widespread emission reductions - not just hotspot management – linking more clearly to energy and carbon agendas and achieving co-benefits</a:t>
            </a:r>
          </a:p>
        </p:txBody>
      </p:sp>
    </p:spTree>
    <p:extLst>
      <p:ext uri="{BB962C8B-B14F-4D97-AF65-F5344CB8AC3E}">
        <p14:creationId xmlns:p14="http://schemas.microsoft.com/office/powerpoint/2010/main" val="31938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339467"/>
            <a:ext cx="727280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  <a:hlinkClick r:id="rId2"/>
              </a:rPr>
              <a:t>http://www.Fleximobility.Solutions</a:t>
            </a:r>
          </a:p>
          <a:p>
            <a:pPr algn="ctr"/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  <a:hlinkClick r:id="rId2"/>
              </a:rPr>
              <a:t>http://MOTproject.net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  <a:p>
            <a:pPr algn="ctr"/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  <a:hlinkClick r:id="rId3"/>
              </a:rPr>
              <a:t>http://ClairCity.eu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 </a:t>
            </a:r>
          </a:p>
          <a:p>
            <a:pPr algn="ctr"/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  <a:p>
            <a:pPr algn="ctr"/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  <a:p>
            <a:pPr algn="ctr"/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jo.barnes@uwe.ac.uk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  <a:p>
            <a:pPr algn="ctr"/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436510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776820" y="300745"/>
            <a:ext cx="3270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Thank You!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300125"/>
            <a:ext cx="9048336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GB" sz="1100" dirty="0"/>
              <a:t>The work has been undertaken under EPSRC Grants EP/K000438/1 (MOT) and EP/J00460X/1 (Disruption) and has received funding from the European Union’s Horizon 2020 research and innovation programme under grant agreement 689289 (</a:t>
            </a:r>
            <a:r>
              <a:rPr lang="en-GB" sz="1100" dirty="0" err="1"/>
              <a:t>ClairCity</a:t>
            </a:r>
            <a:r>
              <a:rPr lang="en-GB" sz="1100" dirty="0"/>
              <a:t>). </a:t>
            </a:r>
          </a:p>
          <a:p>
            <a:pPr algn="ctr">
              <a:spcAft>
                <a:spcPts val="300"/>
              </a:spcAft>
            </a:pPr>
            <a:r>
              <a:rPr lang="en-GB" sz="1100" dirty="0"/>
              <a:t>Contains National Statistics and Ordnance Survey data © Crown copyright and database right 2012. </a:t>
            </a:r>
          </a:p>
        </p:txBody>
      </p:sp>
      <p:pic>
        <p:nvPicPr>
          <p:cNvPr id="10" name="Picture 2" descr="https://ec.europa.eu/programmes/horizon2020/sites/horizon2020/themes/h2020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5986263"/>
            <a:ext cx="1090059" cy="75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9608" y="6130217"/>
            <a:ext cx="1844616" cy="65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224" y="6054412"/>
            <a:ext cx="1727393" cy="69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77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8437" y="3988650"/>
            <a:ext cx="4684000" cy="285749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32" name="Picture 8" descr="Disruption Projec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06" y="4013111"/>
            <a:ext cx="2851231" cy="82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533" y="839970"/>
            <a:ext cx="2459948" cy="14759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4930" y="787624"/>
            <a:ext cx="1440160" cy="1378377"/>
          </a:xfrm>
          <a:prstGeom prst="rect">
            <a:avLst/>
          </a:prstGeom>
        </p:spPr>
      </p:pic>
      <p:pic>
        <p:nvPicPr>
          <p:cNvPr id="12" name="Picture 2" descr="claircity-logo-aw-0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4978" y="1219926"/>
            <a:ext cx="1620333" cy="150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itizen led air pollu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7181" y="2542399"/>
            <a:ext cx="3250996" cy="138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4685917" y="192377"/>
            <a:ext cx="4458083" cy="3805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0058" y="4369360"/>
            <a:ext cx="1959909" cy="21199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640662" y="49639"/>
            <a:ext cx="6480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http://MOTproject.net</a:t>
            </a:r>
          </a:p>
          <a:p>
            <a:pPr algn="ctr"/>
            <a:endParaRPr lang="en-US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1523" y="1592305"/>
            <a:ext cx="11288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026" name="TRLColourFPLogo" descr="trl rgb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0861" y="2166001"/>
            <a:ext cx="1278393" cy="7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t0.gstatic.com/images?q=tbn:ANd9GcSCH_iKZBodSl-F5MXWpGXEnZqOkldCraXgU-0OkGx85wgEx6D0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813" y="2234311"/>
            <a:ext cx="1582068" cy="607479"/>
          </a:xfrm>
          <a:prstGeom prst="rect">
            <a:avLst/>
          </a:prstGeom>
          <a:noFill/>
        </p:spPr>
      </p:pic>
      <p:sp>
        <p:nvSpPr>
          <p:cNvPr id="3" name="AutoShape 2" descr="data:image/jpeg;base64,/9j/4AAQSkZJRgABAQAAAQABAAD/2wCEAAkGBhQQERUUExQWFBUWFhgYFRcYFxUYGBcdHRgaGBkaIB0YHCYgHSIkGRYZIC8hIycpLSw4Gx8xNTAqNSgrLCkBCQoKDgwOGg8PGjUlHyQpNSouKSkqMiouLCopKjU1LCs0KiwqLCwsLyouKSwsLSosKSwpKSkpKSwqLCksLzUpKf/AABEIAHkBogMBIgACEQEDEQH/xAAcAAACAgMBAQAAAAAAAAAAAAAABwUGAwQIAgH/xABUEAACAQMCAwUCCQYKBggHAQABAgMABBEFIQYSMQcTQVFhInEUMjVzgZGhsbMIIzNCcrIVNFJidIKDkqLSJDaTtMHRFkNUdcLT4fAlJkRTVYTEF//EABoBAQADAQEBAAAAAAAAAAAAAAACAwQFAQb/xAAyEQACAQMCAgcIAgMBAAAAAAAAAQIDBBESITFBBRNRYXGBwSIyNJGx0eHwcqEUM2IV/9oADAMBAAIRAxEAPwCm00OzbjC0tLMxzyhH712xyyHYhcH2VI8DSvrdstFnnGYoZJBnGURmGfIlRgdR1rHFtPY+3uaMK0NM3hGfiO8SW9nkQ8yPKzKcEZBbIODvTM4046srixniinDO6gKvJIM+0p6lQOgqhN2f3nKCIuZiwUxqwaRcgkM4XIQbfrEda0+IuGZbBo0m5ed05+VTnlGSME9CdvDb1NSy1kzyp0K0qa1bx4Ya5Y+xMdmOuw2d07zvyKYWUHDHfnQ49kE9FNb/AGp8TW978H+Dyd5yd7zey645u7x8ZR/JPTyqg0V5qeMFztIOuq+XlfLgZbT9In7S/eK6I4h1HuFhfOAbiJG9znk/8Wforne0/SJ+0v3inZ2sMRpzEbESxEeh5tqnTeEzB0jBTrUovm2voXKoXi/iMWFq0xHM2Qsa+DMemfQAEn0Brf0m+E8EUo6SRq/95Qf+NUXtqmHweBc7mYkDzARgT9BYfXV0nhZOHa0VOvGnLt38jL2eWkl9m+u5GlbnIhQn82nLsWCfFBzkDbbGdyc0wKXHYxq3NDLbn/q2Dr7n2I+hlz/Wpj15DgTv01XlF8uHhyCtDWtchs4jLM4VR082Pko8T/76VGcXcbQ6ente3Kw9iIHc+pP6q+v1ZqmcIaVNq9z8NvPaijP5tMYQsD8VR/JU4z/KOAScGjlvhcRRtcw62ptBfN9y+5etAlmuQLiZTGrD8zD4op/Xfzdh4dFG3UmpuiipIyzlqecY7gooor0gFFFFAFFFFAFFFFAFFFFAFFFFAFFFFAFFFFAFFFFAFFFFAFFFFAFFFFAFFFFAFFFFAFFFFAFFFFAFFFFAFFFFAFFFFAcuVlgkcHCFgT4KSCfq61iroPgnQY7SziCAczoryN4szAE7+QzgDyFZIx1M+zvLtW0E2s55C87OuGLyR2y89rBsZMc0bSnwC5Gfew93uvy9nVjzczQmRj1aSSWQn38zHNb3CepNc2kUzHLSBmPp7bez9HT6Kl60RisHzl1d1ZVXvp5bd31ETxcFub74LZwIqoxjVY0VS7jZ2JA6Agjc4AUnxNQGt6Z8GnaHmDtHhXI6c2AWA8cAnlyeuCdulMbhW4s9MuLo3UoW4aZ1UFXPLHzcwOQpA58huvTlpb6xP3lxM4PMGlkYHzBdiD9RqiS5n0NtNuWhL2Ulu+bfPJgtP0iftL94p19rXyc3zkf71JS0/SJ+0v3inX2tfJzfOR/vV7D3WZ774ij4+qILQuMjbaHzrgyxyGBM7jJPOpI9EbOPHlpbajqktw5eaRpG82OcDyHgB6DAoW/IgMP6plWT6Qjp9oYfVU32eWMct/H3uO7jVpW5iAvsDIJztgMQd/Ko5csI1RpQt1Uq43y3+Bh9lfCj2kLzSjlkmC4U9VQZIz5Ek5x4YHjkV5447TEteaG2xJN0ZuqRf5m9Og8fKq/xx2omXmhsyVj6NLuGf0XxUevU+njQtO057iVIol5nc4Uf8T5ADJJ8ADU3PC0xMFKydWbuLnxx9/t8yZ4Z0CbVbshmYjPPPKdyB7z+scYA/wCAp9WVkkMaxxqFRAFVR4AVHcK8NJYW6xJu3WR/F28T7vADwAFTFWwjpRy7676+eI+6uH3CivLyAYyQMnA9T5V6qZzzzJIFBLEADqScAfXWD+E4v/ux/wB9f+dZLm1SVSkiq6NsysAyn3g7Guee1Lhm3i1uCGKJI45hb86ooVcvK0bEADAyqjp470B0NDdI+eVlbHXBBx9VZa0tL0SC1UrBDHCDjIjRUzjOM8o3xk9fM1u0Bgkvo1OGdAR1BZQftNfE1CMkASISdgAykn7arvHnCNrdWly8sERl7l2WXkXvFKoSp58c2xA2zjwqu9ivCdqunQ3JhjaeRnfvGRWZeWRkUKSMrgIOmN8mgGZRRRQBWG7u0hRnkdY0UZZmIVVHmSdhWao3iLQIr+2e3mz3b4zynDAhgykHzDKDQG3ZXscyLJE6yI26ujBlPhsRsd6z1FcM8Nxadbrbwc3IpY5Y5YljkknA8T4AVK0AUUUUAUUUUAUUUUAUUUUAVr3+oxW6GSaRIkHV3ZVUZ6bscVsVDcWcJw6nB3E/Ny8wcFG5WVhkAjII6MRuD1oCVgnWRQ6MGVgCrKQVYHcEEbEEeNZK0dE0aOzt47eEERxryrk5PmST4kkk/TWdr5BKIuYd4UZwnjyqVUt7uZ1H00BnooooAooooAooooAooooArW1HUoraJpZnWONBlmY4A/8AUnYDqelbNL3RNT/hTWbnm9qDTsJCh6d8xZXmI8WXu3VT4A5GCTQBc9uFjHIFdLpVJ2kaAqpHmAzByP6tXrT9QjuIkliYPG6hkYdCDXjVNJiuominjWWNuqsMj3jxBHgRuKyWNkkEaRRqESNQqKOgAGAPqFAZ6KKKA504S0MXt3HAz8itkk7ZwoLEDPicfed8YplX3EVzYyR6daR/CJEjBV5iqlk8FADKG5QMZyOnTYmk+jkEEEgjcEbEeua27vWp5eXvJpH5DlCzsxU+YydjWRSwj7OvbOtNNtOKXB9vb+C3ScT6jp0EkZgNuJJSyMUJWMsSzomcqcncZJx7XXORHf8ATDULfupjcswlVnVWIdcK7IeYEYG6np9Ypp2fEtpd2Cy3DRcjKBKshXAcD2lwfHO48ehFaGmx2UxjNtYtKkQIjldeSFQWLnlMxyfaJOVU4qzT2M5cbmKzro75322+b7zYveD7fVY4LidHilaJCwQ8p3AblOQc4JOPHelx2g8P2li6xQGUy/Gk5yCoUg4xhRuT/wC96bVzxjZxbSXMKt4gSKxH1b/ZSa4tRri4luO/t5ec5AjlHMqgYUcsgUnCgdAaVMYHRzqup7TaiuC5eBAWn6RP2l+8U6+1r5Ob5yP96kpafpE/aX7xTr7Wvk5vnI/3qjD3War74ij4+qEpb25c8oIyegJAz6ZO2feRXySNkLKwZWHsspBBHmCDv1HQ1jq26FaDVIWt2/jUKc1u56yIuxhY+OMjlJ6Zx0FQSydKpU6tanw593eVKnV2e8JLp8BuLjCyuuWLYAiTryknofFvoHhunLW5eCRXX2XRsjKg8rD0YEZB8xsRW9q/FF1djE8zuvXl2VffyqAPpxXsWluZ7uhUrpQi8R59pcuIO2CYylbRUWMHAd1LM/rjICg+Axn3dB4se2idRiWCOT1Vmj+vPN/wqscG8MnULlYslUA5pWHVVHlnbJOw+k74pvW/Znp6Y/0fmI8WeRs+8FsH6qnHXLdMwXCsrfFOUMvu4+byiE4M1a51W7+Eyju7eAMIkXPKZGHKTk/GIQtk+HMMAZNMOsdvbLGoRFCKowFUAAD0A2FZKvisI4VeqqksxWFwS7gpEdrf+sFn7rT/AHl6e9Iftkfu9ctJG2UJbMT6LcOW+oV6UD4ooooCN4k/idz8xL+G1VfsmnMehW7hGkKpMQicvM2JpdhzEDJ9SKs3FUoSxumY4At5iT/ZtUD2QRFdGtARj2XP0GWRh9hFAV+z7ZXbUhbT23wSJQ/P3vO02eTmQBVHVjy4UBy2RjrU/q2u6q6GSzsolUbgXMhE0g9I0ICZ8A7g+YHSqeg/+cW/Y/8A4xTjoCndm3H41aFy8fdTQsFlQZxvnlYZ3GeVhg7gqa+8fcbT6dGWispJ1C5aXmURJ7wuX28cgD1qodkYxrGrgbDvX2//AGJavvaJ8lXv9Gl/cNAanA3E1xqOmi5KxCdmlCr7ax+y5VQfjMNh13quDtLvxqQ057W2SYnAZppO7I5C4YHu8kFRttnO229SnYj8jxfOTfitUJ25aK6C31KDaW2dVY+nNzRsfRZNv7SgGTK1x3GVEPwjA2LOIs5HN7QXmxjONvKqfoXGOpXN7LbNZ26C3dRPJ3zlQGww5PYyzFDkDAx44qwRcXwnThf/APVdz3pGd+m6ftc3se+vPBGkvb2oM36edmnuPnJDzFf6i8qD9gUB41Lio/CvgVqiy3ATnlLMVit0PQuQCSxyMINz1JUb1CcWcV6hpQWeaO3urbmCyGJZYZI8nAOHkdSM7Z23IBxnNVTsmsZdQa+uRdz28klwC4i7k8wILrnvI2O3OQMYG1XjU+z17mJoZtRvHjcYZSLXBGc+EGeoFATa8RLJZi7gR7hWQOiRhed8+ADEDI3yCcjB6naqHoPbFJPezRT23weOGF3KHna4Lho1RMEL7TGQAJykklcGrtwfwommW/weOWSVOdmXvCpK82MqOVQMZy3vY0t9CtEk4tu+cc3Ihdc+DCOBQfoDH7+oFATmh9pN898lrc6Y8Imb2G5mHIoBYkkryvhQSeUjyxU5qHFksl81jZLGZYoxJPLMW7uMNjlUImGdiGB6qAD1PSrZSg470O+03UX1WxHeo6jv48FsAKqsGUblCEVuZd1Oeg6gXLQdevfh72d5HB+hM0U0PeBXAdUI5XJIILjO+23XOa0O0PtCudNVjHYu6DA+EOy9yCcY2Qlupx7XJv8ARnc4E7QrbVhlFEdwi+1G2CwUkZKN+shIXOMdFyBtWLtk+Rrn+x/HjoCS4Q4hlutNiunQPK8bOUjwvMQzAKvO2BnAHtNj1pVaLxVqUut3UiWizXCxNEYDMirDGsibBycMQ2M46liemwZXZR8j2nzZ/faqX2ef6y6n7p/x4qAvnDuqalMk3wm0itmVR3I74SB2PNnmKZ5QML67+lVO97T7+HUEsJLS3WWRlCOZpO7YNnlYHkzgkEdM5GMZppUsu3Lhoy2qXsWRNaMGLDryEjJ/qOFYeQ5qAYUbTdxuI+/5TsC/d83hvjmx08M1S7DjHUpb+WzFpbZg5DLL30vdgOoZcfm8liDsuPA+G9TvC/F8d3pyXjEKBGWm8kZAe9+gFSR6YrHwBaN8GNzKMTXkjXMgPVQ+O6T+rCEXHvoCzVpazrMVnC887hI0GST9QAHUknYAda3aTX5QF+TJY25JETM0j+R9pEH1Kz/3qAuel69qGoRie3hgtYG3iNz3kksi+DlImUICOntNnr0wTHN2mTWF0ttqsCQiT9HcwszQsM4yQ/tKBkZ3JGRkYOaYMaBQAAAAMADoANgKovbVpCz6VK5HtQFJUPl7QVvrRm+ygLTrWpSxRhre2a6Y9FWSKMD1LSMNvcGPpSP7MNY1CO4vmtLNbl3dTMGmSPuzzykAFiObJLDb+T60zex3Umn0iAvklOeIE+Ko5VPqXA+iqn2EfxrVPnE/EuKAamiXM0kEb3EQhmI/ORhg4U5IxzKcHbf6a3qKKAKKKKA5crNbyID7aFx6Nyn68H7qdb8C6XeAtEqb/rQSYH1KSo+qtQ9jdnn9Jce7mj/8us3Vs+q/9Wg9pJryFvacRwwYMVlDzjo8zPOR6gHlUH6K19U4kurw4lld89Ixsv0IuB9mabUHZjp0A5pFLAeMsjAfYVX669ycYaXYArE0QP8AJgQNn6UHL9Zr3Q+bKlfU5SzRpuT7X992Kez4JvZfiWsuP5y8g/xkVtv2bagBn4MT7nhP2B6uN521oD+atmYebuqfYob7604+2yTPtWqEekrA/ahrzEO0t66+e6przf5KLLo09vInfRSR+2u7qwB3HQkYP0U3+1r5Ob52P96tbSu1q0nwkyPCW29oB0OfDK7/AFqKtut6tDaxGWc4RSN+Usc+GAATnNTjFYeGYLm4rOrTc6eGnw7eHD9Yg7DhC8nAMdtKQehK8oP0vgGrRwfwRf2t7BK0BVFfDnniOFZSp2Dk9DUzf9tUYOIbd3Hm7qn2KG/4Vop22SZ3tUI9JWB/cNRSguZsnUvakWurSTWN3v8AUhe0rh54b2WRY37qTD8wVuQMw9sc2MZ5gT9NRfDk9gDi8imO/wAeN/Z+lQAfpDH3UxtP7ZbZ9pYpYj5jEi/Zhv8ADUly6TqO/wDo8jH3Ryf+F6aU3lMrV1VpU1TrU2sLGpP9+pl4Z1rTI05LWSGMHqpPI5Pr3mGY+/NWdJAwyCCPMb/dVKuOyGxc+z3yDyWTI/xq1ebbshs0Oeec/wBdV/cQH7atWpcjl1I203qU5eay/qXmioLS7aytZBFE6iVsgKZWkkOASdnYkbAnwqdqSMc46Xt/awFL7tf4AbU7dJIADcQc3Kuw7xGxzJk+OQCM7dR45DBor0gKLgftljijFrqQeGaIBO8ZHPNjYc6gcytjqSMHrt0q6v2n6YF5vhsOPIMSf7oGfsqY1Xh62uv4xBFNjp3kasR7iRkfRUXB2caahyLK3z6xq32NkUBTta4kk4h/0LT1dbViPhV26lV5QclEB3JOBscE9CAuTTLtbeO1hRFwkUSKoycBVUADJPoOtZ4YFRQqqFUDAAAAA8gBsK+TwLIpV1DKRgqwBBHkQdjQCPt+IrduLDMJo+6OUEnMAhYWwTAbp8cFQehNOm71eGGPvZJY0jxnnZ1CnbOxJwdqwf8ARu1/7NB/so/8tZ5dJhdFRoo2RPiKUQqu2NgRgbbbUAnuxXWoDfajK8qIZWDxhmVSVMsznHN5cy594q99qOvwQ6bdI8qB5IWRE5l52LjC4XOT1z7t6nzw1an/AOmg/wBlH/lrJcaHbyNzPBE7HALNGhO2w3Iz0oCidhmswtpqQCVO9SSXmj5hz7uXB5c5I5T1HkfI1fdZ0pLqCWCQZSVGRvQEYyPUdR7hXm30O3jYOkESMOjLGgIyMHBAyNjit6gEV2c21xJKdImX81a3RuJz4ERn2YseKtPyyeozT1rXh0+NJHkWNFkk5e8cKAz8owvMRucDYZ6VsUAi7e+k4Y1WYSRs1ldNlWUZ2yWUr4Fk5mUr1IwfLLHXtU05lBS4ErNskUaSNKx8FEYXmz7xVlvtPjnQpLGkqHqrqrKfoYEVqaXwza2pJt7eGEnqUjRSfTIGfooD3YX79z3tyqwZJPKWH5tc+yHbPLzY642BOATjJT/CvEdu3FF1N30YjkWRI3LKFYgQjZjsc922PPwp13NqkqlJFV1PVWAZTg5GQduoBrSPDdr/ANmg/wBlH/loDdt7lJBlGVx0ypBH1iobS+KElvLq0cqssDIUXOC8bRI4YZO+GZgcdML51L2ljHCvLEiRrnPKiqoz54UYrTvuGLSdmaW2hkZsFmaNGY4GAeYjOw2G9ALZ+HY04nhayAAWNpbwJ8SMssi4ONlL5X2fM81THbXr0CaZNAZU72RolWMMpfaVHJ5c5ACqTk+nmKvOm6RDbLyQRRwrnJWNFQE+Z5RufWvE2g27sWeCFmbdmaNCT4bkjJoCqdj+rwyaXbRpKjSIjK6BhzqQ7dV6jYg/TVI0/Vk0niW7a7/Nxzh+WQg8oEjJIrbfq5QoT4Hr0NOO20WCJuaOGJGxjmWNFOD1GQM141Xh+3uwBcQRTcvxe8RWx7sjagNXQeKor6SUW+ZIY+Ud+P0buclkX+Vyjlyw29rFStzbrIjI4DK6lWU9CCMEfSDRbWqRIEjVURRhVUBVA8gBsKy0AguHtLnt7240PcwTTI7NkjEC+25/tIgkZ8jtT8AxVS4W5bu+ur4YKDFpbsP1kiJaVwfENMxAPlHVuoApe9snAz6japJAOaaAsQo6ujAc6j+d7Kke4jxphUUBSuzjj+O+gWKVwl3EAk0T+y5K7FwDgnOMkdVJIPhmN7Vdd+ERfwZafn7q4Kh0Q57pAwZmcjZM4A38CT5ZueqcLWl0eae2hmb+U8aM31kZrY03RoLZSsEMcKnqI0VAffygZoCL4c0uLSbCGF5UVY19uR2VFZyS7nLY6sWI9KV/YdrkCXd/zyonesjR8zBecB5icZ8g67etOm8sI5gFljSQA5AdVYA9M4YHfBP11qHhq1/7NB/so/8ALQG/DOrqGVgynoQQQfDqPWvdYra1SJQkaqijoqgKoycnAG3Uk1loAooooDl1WIOQcHzGx+uttdanAwJ5gPLvZP8ANWnU7wbwydQuRFkqgHNIw6hQQMDPiSQB9J8KxLuPvKkoRi5T4I0rDTLi9fljSSZvHq2PUsxwv0kVq3dsY3ZCQSjFTynIyDg4Pjv410fZafFaQhIY+VV6Kg3J95O5Pmx95qn3fA0chlYafH+cJJ5rplcZOSVCoyKc+TenTarXTOTS6VjKTzHC5br1aE1RVg4x4eNrKMQSwxsBgOQ45gMECRSQ2cc3gdyMDFV+qmsHXpzVSKlHgzLafpE/aX7xTr7Wvk5vnI/3qSlp+kT9pfvFOvta+Tm+cj/eqyHus5d98RR8fVCPrLbWzSMERSzHooGSfHAHifSsVMfst4SZ/wDS3jU4dRCXzjAJ7xwo6kYCqScA5O+BUIrLwdC4rqhTc3+so8+g3CRCZoXER6Py+z5bkdN9t8VoGukHnSX4RCOiAByqq27qWZeUqQTg5IIOeYedIHiPTVtrmSJOcqp9kujI2CARlWAPjjOMHGRUpw0mWyvXcNxksNb+Ri06acsEheQE9Arso2GSTggAAAknwAJq0Q8H3U1us9xeJDG/xO/mk9sHcH2umRuPHG+BUTwPNELtVmPLHKkkJb+T3iFAfTrjPrTD7Q+EJ7m2te6HPJD7DIpAB5gilhnHQoOvgT5UjHKyRua+itGntHPNrx/e4pnANi0GsRRuAGRpAcbj9C5BBHUEEEH1FPSklwbaSRazCspQuOcHkdHAxA6hcoTjAUDB3GKdtW0uByOlnmrF/wDK+rCisV0jMjBGCOVIRivMFbGxK5GQDg4yM+dLzjKLWbO2kuI76GURKXdBapGwUbkjmZwcDfBxsD1NWnJGRRSO7OOMtS1a6eB75ogsLSZSC1JyHRce1H/PJ+imS/DF7g8uqz5/nW9mw+oRD76AtFFKnibizWNFKvOLe9tiwHeKjRMD4BuUkIT4HDD1ztV04K44g1WEyQ5VlwJY2xzRk9OnUHBww64PQggAWKiq5r2mai7M1reQxLgckb23Oc43y/edCd/ibetJq17S9Wa+S0luRGxuFgk5YbclSZBG2Moc4OaA6IoqrScL3v6uqzg/zrezYfUIh99VriLW9Z0hTNIYL+2X47CMwyIPNghwB/OAYDxxQDOoqqcDdotvqyHu8xzIMvCxHMB05gRsy52yOm2QMjNroAorFdo7RsI2COVIRivMFbGxK5HMAd8ZGfOk/wAf8Z6xpEkYeW2ljlDcjrCV3XHMCpc4PtA9Tn6KActFKvgDXNY1WJpvhFtBEGKKTbl2YjGcDvFAAzjOeudtqvvEXEcenWrT3DZCAD2RgyMdgqgnqT67bknAJoCXopW8NalquuAziddPtOYrGI41klkwcH2pB4HbmGNwfZ2zU5ccIajEubbVZWcfqXMUUiN6EqoZfeM0BdqKWHCfaFfy6qLG+hihIjkyEVvaYAMrAsxBUqGxj/httdqOv3sF1YQ6efzspmzHhSr4CY5s+ABY5yMYzQDFopbdzxL/AC7D/H/lqO4h1fiGxt3uJnsu7jxzcqsW3YKMAgeLDxoBtUUkeD+Odc1Uyi3a0/NcnP3iFfj82MYzn4h+yrL3PEv8vT/8f+WgGTVJ7ROEr7UDEltd/B4cMJ1y6lskb+xu+2RyEgetVuz1/V4NXsoNQaMRSmQDuQO7k/NNsT1yrcpwcdfGm1QGjoejx2dvFbxDCRIFXzOOpPqTkn1Jreqg612qKbj4Jp0JvrncHlOIUxsSz+IHjjA8ObO1bkPD+qTjmuNRWAnrHawR4X07ybmY/UKAuVFUS64I1Fctb6xPzeAmihdT6bAY+o1W7rtJ1PSJVj1O2SaNjhZovZ5vPB+ITj9UhD9FAN+ionhriq31GLvbaQOOjDo6H+SyncH7D4ZFZtatbiRALaZIHDZLPF3oIwdsc643wc58KAkKKR3G3aHrGlXPcSSW75UOjrCQGUkjoW2IKkEf86t3B8+r39rHcvd20IlHMi/BTIeXJAJPeqBnGcDOxHuoBh0Vq6bDKkSrNIssgzzOqd2G3OMLzNjbA6npW1QBRRRQHLlNbsW0x1WecgBH5UXzJXJY+72gPeD5Uqaf3AHLHpluc4HdlmPvZmb7SazU1ufV9K1HGhpXN49fQstQOs8SmGWGKONnMk0cbOVIjQMfawx+M3KGOFzjBJxjBy/9LbcqxV+blg+EY5WBMfLzZHMBvgrt1HMuetI3X+Kp72bvZHIxnkVSQsYPgMemxPU/ZVs544HHsrGVaT1LCXb/AEdCXlmkyNHIodGGGUjINIDjPh34BdvEMlCA8ZPUqc4z6ggr64z41cuyTieeSZ7aR2kTuy6liWKFSoIyd8EN08MDHU1FdsF6r3you5jiVW9CWZsf3Sp+moTalHJusadS2uXRbysZ/PoUq0/SJ+0v3inX2tfJzfOR/vUlLT9In7S/eKdfa18nN85H+9UYe6zRffEUfH1Qj6tGgancXjQWIdlQsELKzhhGCXK/G5cAAnOM7KCSABWDg/TFdpbiVA8NrG0jq3xXbBEcZ97b/R60xuBrIPMt0tk1r3kLCQ7CJiWjZGjUnmAYBjsoHTr1PkY5Lry4jCL2y1z22eNv3wLlp+mx26ckSLGu5wo8T1J8ST5nek52hcOXJvZGWO4mjwgWQoXyOUHGUXoCSN99vGnWrg5wQcbH02B+4g/TXqr5R1LB85bXcrebnjOe05kuNNljGXikQebI6j62FOPs/wBfc6W0lwxCwl1EjfrIqgg58cElf6uOtXWaFXUqwDKRgggEEeRB60gONO8guZbXvZGhicd2jO7KoKhlABOPZDY+iq2ur3OtGsukV1bWGt88djP2ZfKdv/afgvT7pCdmfynb/wBp+DJT7qVLgZemP96/j6sKheNR/wDDrz+iz/hNU1ULxr8nXn9Fn/CerTjiV/J9+Upf6K/4sNdCVzb2K6mbe/kcQzT5t3HLCqsw/ORHmIZlGNsdfEU6ZOOHUZ/g7UD7oYifsmoDP2iW6yaVeh8YFvI2/mql1P0MoNJjsElcaowXPKbeTvPLAZOU/wB4gfSa3u0DtOlvybHuzp8TEd61yJBIQDkAqiMUXIHQHOOoGcsbsv4LtrC254JVuXmALzrjlYDoq4JwoJO2Sc9fAAC6GuYr7/WM/wDea/7yK6dNcxX3+sZ/7zX/AHkUB09WO4gWRGRwGVgVYHoQRgg+8GslaOuazHZ28k8rcqRqWPr5KPMk4AHiSKA5f4au20/VouQn81dd0f5yd53TD6VJrq6ua+y7hWXU9RFw6nuYpu+mfwL83eLGPMl8E+QznqM9KUAUnvyi/wBDZ/OSfuLThpPflF/obP5yT9xaAsXYd8kRfOTfiNUD+UUH+D2uM933z83lzcnsfZ3n21Pdh3yRF85N+I1WninhqLUbZ7eYey3RhjmRhurDPiD9e46GgKr2J6/FPpscKkCS3ykieOCzMrY8iD18wwpgVyzqui33D92GBaNgT3Uyfo5V8RvsegyjdPqNNrgbtsgu+WK75bec7Bs/mZD6E/EJ8m28mPSgLpqfDMc11bXWeWW3L4IA9tHRkZD6ZYMPLB8zWKXQWfU0um5Skds0SDJ5g7yBmOMYxyKBnPidqnaKAKpvbB8jXXuj/Gjq5VTe2D5GuvdH+NHQFF/Jy+Nfe63++anZST/Jy+Nfe63++anZQEFxToDXRtXTlD291FNlsj2BlZAMA7lGOB4kDpS97cO0BoB8BgYqzrzXDg7hD0jBHQsNz6YH61N+uVRcfwjrSs+6z3qg5/kGUKF+iMAfRQD17KeCl06yQsuLiZVeY+IyMrH6BQcY8+Y1daBRQBWjrWjRXkDwToHjcYIP2EHwIO4I6VvUUBy601zw7qjqjEmNgCOizxH2hkeo/usDjpXS2j6tHdwRzxHKSoHXzwfA+RB2I8waTv5RWmAPaTgbsskTHz5SHT956sXYDfmTTXjJz3U7qvoGVJMf3nb66AqX5Q/8ctfmG/EppdmXyTZfMJ91K38oj+N2vzDfiU0uzL5JsvmE+6gLPRRRQBRRRQHLlMrsz4ykWM2ncSThQzp3fJkKTlgedlGOZtjn9bGKWtbNhqUtu/PDI0bYI5lJBweo28Nh9VY4vDyfcXNBV6bg/LxGDxDqJN5dIqqjpaB+XYqpWL89EeXYq0LkHGN0QjoKq3C3A1xqGTHhI1ODI+cZ8gBux+z1qHj1GRe8wxzKCsjHdmBIZhzHfcgZ88b+NX3gvtCjtbCSBsJLGsjQEglXJywU46HmON8AjG9STUnuZZwq29LFFZey/rj++JvTQJw/C/cq1xcuoLylSI4lJIXOOgLA4GfaK7kYFV3hDh3+FfhHeBu8xzrc5bdyfisCeVs5z7IBGPdVo0/tYiForyqHuRypKuOQyLnHMpClTsc8px+t9MPxZ2od/EI7TnhBBEgKIDg/yWVzjy2UH1qT0/gy01c7x04k3vNvs7scOzkUO1H5xP2l+8U6u1r5Ob5yP96kpafpE/aX7xTr7Wvk5vnI/wB6vIe6y2++Io+PqhS2GsrHaXMDJzGZoSh8FKFix+kEAfTVslvrm506Ce2mmEtuGhnSN2HsKGZZCoP8lRvjfPpS9rb0zVZbZ+8iYo2Cp6EEHqCDsR6Gopm6rQUvajxznfhwxgn9C7SLu058FJQ7F27wEsWIAzzAg9FA3z0qRue2O8YYVIUPnyux+1sfZVEFWXQtAgEHwq9d0hLlI0jUlpWUZI5uijqN8ZwdxiilLhkrrW9uvblDfw4+Q3uHuKheWffRgNKqHnjB3EgXPL7ieh8jSDvr155HlkOXdizHpufTw8seFMHhDW2uL9ZYo0tbW2hYSBc/osMVDt+seb2h5YY77k0jiHUxdXMsyoEV3JCgAYHQE48TjJ9SalN5SM1jR6mrNJcUn4d3qS/Zn8p2/wDafgyU+6QnZn8p2/8AafgyU+6spcDm9Mf7l/H1YVC8a/J15/RZ/wAJ6mqheNfk68/os/4T1accSv5PvylL/RX/ABYa6Ernv8n35Sl/or/iw10JQEDxhwdBqdu0Uyjmwe7kwOaNvBgfLzHQ0geAuKptG1DupCREZjFcx59kENyFx6qRnPiBj3dNmuUNXT+ENWlEPtfCLtxGR4hpSA3u5fazQHV5rl7Vgx4gfkKh/wCEfYLAlQ3wgcpIBBIzjIBFdQ42rmK+/wBYz/3mv+8igHu1rqxz/pFiPUW1wT9txikfx/qGoxXiLqmJ0RuZI/aW3lUbEr3fKehxk+0M77HB6XqI4n4Xg1G3aCdcqd1YY5kbwZT4EfUdwcg4oDQ7PuJLS9tFNoqxLHhXgACmI9cYG2DuQw67+OQLNXMF7ZXvDV+GU+fI+D3VxHkZUj6srnKnBB+Kxf8AwXxpBqluJYjhhgSxk+1G3kfMHfDdD6EEACwUnvyi/wBDZ/OSfuLThpPflF/obP5yT9xaAsXYd8kRfOTfiNV/qgdh3yRF85N+I1WfU+I1t7u1t2X+M96FfmwA0aqwXGN+YFsHP6uN80BvalpkVzG0U0ayRsMMrAEH/wBfIjcUkOPuw94A01hzSxjJaA+1Ig/mH9ceh9r9qnzRQHP/AGTdqUltLHaXTlrdyEjdjkwsdlGT+oTtg/F2xgZFdAVzZ24aJHbakTEOXvohMyjwcs6sR7+Tm95NdFadzdzHz/H5F5/2uUZ+3NAbNU3tg+Rrr3R/jR1cqpvbB8jXXuj/ABo6Aov5OXxr73W/3zU7KSf5OXxr73W/3zU7KADXI+izfA9RhaTbuLpOf05JQH+411xXO3bbwY1rdm6RcwXJySOiS49pT+1guPP2vKgOiRRVH7JuNF1CyVWb/SIAElB6sAMJJ7mA39Q3pV4oAooooBPflFzDubNfEySN9ARQftcVLdgNgY9NdyP0s7svqFVI/wB5Gqj9pN0+taylpa+2IvzSnqobOZpD/NXYH9jbqKeuh6OlnbxW8fxIkCDzOOpPqTkn3mgEp+UR/G7X5hvxKaXZl8k2XzCfdSt/KI/jdr8w34lNLsy+SbL5hPuoCz0UVr39+kEbyysEjRSzsegAGSaA2KKrVrxNdSosiafJyOoZeaaJWwwyMqfinB3HhRQCDljKHDAqfJgQfqO9eaf3Hn8X+ukNdfHPvrJKOln2dndf5MdWMeZiJqS0zhy5uf0MEjj+UFIX+8cL9tS/AP8AGB76fI8KlCGoz3vSDt5aYxz+/vMTFj2PXbjMjxRehYu3+EY/xVuSdis2PZuIyfIo4+3J+6m5RVvVxOO+lbhvivkIq77NL63dT3QlUMuTE3N4j9U4b7KZXaXp0lxYmOJGkcyR4VRk/G3PoPU1ajQa9UEk0QqX9SpOE5JZixK2HZBeSDLmKH0ZizfUgI/xVvv2KTY2uYyfVHH25P3U3KK86uJY+lbhvZpeQitS7Lb6HcRrMPONgT/dblP1A1W79Jo+WOYSJyZCpIGXlycnAbpknO3WumTUNxZ/FXqLpLkaaHS03JRnFP8Ar7iRn4tkNoLWNI4Y9i5jDBpdse2STnJ3+geG1QZNZ779I3vqY4P/AEw94qnizu+zSg5RXebvZhbMdRgYKxVe8ywUlR+acDJGw3IFPesVp8RfcKy1phHSj5G8uf8AIqasYwsGtqF8II2kZXYKMkRo0jnfGyqCT18KX/HPHTzWc0FrZXzyTRtHzNaToqhhysfaXJPKTgAUya+VMxnMPB0Go6Zdpcx2Ny2AVdDBOA6N8ZchNugIPgQNj0pyw9qeVBbTNTVvEC1LD6+YfcKvNFAKPifi3VdSRrey064t0kBV5ZV7typ2IBflVMjqck+WKlOzDslGmt8IuCslzjCBd0hBGDgn4zEbZwMDIHUkscda9UBXtc4zS1Zk+DXkzKAfzNtK6tkZADgcnjvvtXPVzpuoPfNefAbkObj4QF7ifAPed4FzydOgzXUtFAVrReOluSiG1vYXfYiS1mVVOPF+XlA9c1Zq+V9oCK4l4Zg1CBoLhOZTuCNmRvBlPgRn7wcgkUlZOzfVdGue/sf9IVehTGWXxSSIkEj9nPgQQcYf9fDQFG0ftMdlAutOv4JP1uW2mkjPqCF5voI+k1Qe1vUrjVXhS3sb0Rw85LPbTKWZuUbDlOAAvU7nJ223ewr7QCg7KuJpbC1NtdWN6oV2ZHS1mYYbcggLkENnfB6+GN5rtk0me6tbWS0jlaaO5Rk5FbnXKNhv5uGCbnGPGmLRQC70btReBAmrW09pIBgzd07Qv65QHlPoMj18Bs33bTpyr+Yd7qQ/FjhikLE+G7KAPtPoavVaOl9WoBXcPcC3eq6h/COpR9zGCpitz8YhPiKQd1UHc82CxzsAacNfBX2gNTVNRFvEZGWRwuPZjjeRzkgbKgJPXwFLPtO4skvbJ7W1sb5jKU53a1nRVVXD7ZXJJKgdMdd/CmvXygED2TXtzpU0vf2F4YplQFktpiVKFsHHKMgh2zjfpsadOi8RpdlgkVxHygE99bzQg58jIoz08KlaBQH2tXU9MiuYnhmQSRuMMrdD/wAiDuCNxgEVtUUAkNU7Jr7S7j4VpUhkC5whKiQDxQhsLKu3oem2RmrLpfbOkeE1K2mspR1YxSGM+o25x7sH3mmVWKf4h91AVQdrelkbXasfAKkzMf6oTNRura/qGpqYdPt5LWJtnu7gGI8p692nx9x+tj+6cMLhpXU+4VIigKxwN2fW+kxkR+3KwHeTMBzN6AfqqD+qPpJO9S2ta4toqs8c0nMcAQwyTEbZ3EYOB6mpKg0Bz12rSXOqXaPDY3gjjj5FLW0wLEsWY45dhuBvvtVl4S7Qbuys4bd9IvHMSBOZY5QGA6HBj2OKb9FALf8A/wBauf8A8Nff3H/8uoxLy+169ihuLSW0sIiJZUkSQd8VIKozMqhstj2AOnMdyBht0CgDFFfa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4" descr="data:image/jpeg;base64,/9j/4AAQSkZJRgABAQAAAQABAAD/2wCEAAkGBhQQERUUExQWFBUWFhgYFRcYFxUYGBcdHRgaGBkaIB0YHCYgHSIkGRYZIC8hIycpLSw4Gx8xNTAqNSgrLCkBCQoKDgwOGg8PGjUlHyQpNSouKSkqMiouLCopKjU1LCs0KiwqLCwsLyouKSwsLSosKSwpKSkpKSwqLCksLzUpKf/AABEIAHkBogMBIgACEQEDEQH/xAAcAAACAgMBAQAAAAAAAAAAAAAABwUGAwQIAgH/xABUEAACAQMCAwUCCQYKBggHAQABAgMABBEFIQYSMQcTQVFhInEUMjVzgZGhsbMIIzNCcrIVNFJidIKDkqLSJDaTtMHRFkNUdcLT4fAlJkRTVYTEF//EABoBAQADAQEBAAAAAAAAAAAAAAACAwQFAQb/xAAyEQACAQMCAgcIAgMBAAAAAAAAAQIDBBESITFBBRNRYXGBwSIyNJGx0eHwcqEUM2IV/9oADAMBAAIRAxEAPwCm00OzbjC0tLMxzyhH712xyyHYhcH2VI8DSvrdstFnnGYoZJBnGURmGfIlRgdR1rHFtPY+3uaMK0NM3hGfiO8SW9nkQ8yPKzKcEZBbIODvTM4046srixniinDO6gKvJIM+0p6lQOgqhN2f3nKCIuZiwUxqwaRcgkM4XIQbfrEda0+IuGZbBo0m5ed05+VTnlGSME9CdvDb1NSy1kzyp0K0qa1bx4Ya5Y+xMdmOuw2d07zvyKYWUHDHfnQ49kE9FNb/AGp8TW978H+Dyd5yd7zey645u7x8ZR/JPTyqg0V5qeMFztIOuq+XlfLgZbT9In7S/eK6I4h1HuFhfOAbiJG9znk/8Wforne0/SJ+0v3inZ2sMRpzEbESxEeh5tqnTeEzB0jBTrUovm2voXKoXi/iMWFq0xHM2Qsa+DMemfQAEn0Brf0m+E8EUo6SRq/95Qf+NUXtqmHweBc7mYkDzARgT9BYfXV0nhZOHa0VOvGnLt38jL2eWkl9m+u5GlbnIhQn82nLsWCfFBzkDbbGdyc0wKXHYxq3NDLbn/q2Dr7n2I+hlz/Wpj15DgTv01XlF8uHhyCtDWtchs4jLM4VR082Pko8T/76VGcXcbQ6ente3Kw9iIHc+pP6q+v1ZqmcIaVNq9z8NvPaijP5tMYQsD8VR/JU4z/KOAScGjlvhcRRtcw62ptBfN9y+5etAlmuQLiZTGrD8zD4op/Xfzdh4dFG3UmpuiipIyzlqecY7gooor0gFFFFAFFFFAFFFFAFFFFAFFFFAFFFFAFFFFAFFFFAFFFFAFFFFAFFFFAFFFFAFFFFAFFFFAFFFFAFFFFAFFFFAFFFFAcuVlgkcHCFgT4KSCfq61iroPgnQY7SziCAczoryN4szAE7+QzgDyFZIx1M+zvLtW0E2s55C87OuGLyR2y89rBsZMc0bSnwC5Gfew93uvy9nVjzczQmRj1aSSWQn38zHNb3CepNc2kUzHLSBmPp7bez9HT6Kl60RisHzl1d1ZVXvp5bd31ETxcFub74LZwIqoxjVY0VS7jZ2JA6Agjc4AUnxNQGt6Z8GnaHmDtHhXI6c2AWA8cAnlyeuCdulMbhW4s9MuLo3UoW4aZ1UFXPLHzcwOQpA58huvTlpb6xP3lxM4PMGlkYHzBdiD9RqiS5n0NtNuWhL2Ulu+bfPJgtP0iftL94p19rXyc3zkf71JS0/SJ+0v3inX2tfJzfOR/vV7D3WZ774ij4+qILQuMjbaHzrgyxyGBM7jJPOpI9EbOPHlpbajqktw5eaRpG82OcDyHgB6DAoW/IgMP6plWT6Qjp9oYfVU32eWMct/H3uO7jVpW5iAvsDIJztgMQd/Ko5csI1RpQt1Uq43y3+Bh9lfCj2kLzSjlkmC4U9VQZIz5Ek5x4YHjkV5447TEteaG2xJN0ZuqRf5m9Og8fKq/xx2omXmhsyVj6NLuGf0XxUevU+njQtO057iVIol5nc4Uf8T5ADJJ8ADU3PC0xMFKydWbuLnxx9/t8yZ4Z0CbVbshmYjPPPKdyB7z+scYA/wCAp9WVkkMaxxqFRAFVR4AVHcK8NJYW6xJu3WR/F28T7vADwAFTFWwjpRy7676+eI+6uH3CivLyAYyQMnA9T5V6qZzzzJIFBLEADqScAfXWD+E4v/ux/wB9f+dZLm1SVSkiq6NsysAyn3g7Guee1Lhm3i1uCGKJI45hb86ooVcvK0bEADAyqjp470B0NDdI+eVlbHXBBx9VZa0tL0SC1UrBDHCDjIjRUzjOM8o3xk9fM1u0Bgkvo1OGdAR1BZQftNfE1CMkASISdgAykn7arvHnCNrdWly8sERl7l2WXkXvFKoSp58c2xA2zjwqu9ivCdqunQ3JhjaeRnfvGRWZeWRkUKSMrgIOmN8mgGZRRRQBWG7u0hRnkdY0UZZmIVVHmSdhWao3iLQIr+2e3mz3b4zynDAhgykHzDKDQG3ZXscyLJE6yI26ujBlPhsRsd6z1FcM8Nxadbrbwc3IpY5Y5YljkknA8T4AVK0AUUUUAUUUUAUUUUAUUUUAVr3+oxW6GSaRIkHV3ZVUZ6bscVsVDcWcJw6nB3E/Ny8wcFG5WVhkAjII6MRuD1oCVgnWRQ6MGVgCrKQVYHcEEbEEeNZK0dE0aOzt47eEERxryrk5PmST4kkk/TWdr5BKIuYd4UZwnjyqVUt7uZ1H00BnooooAooooAooooAooooArW1HUoraJpZnWONBlmY4A/8AUnYDqelbNL3RNT/hTWbnm9qDTsJCh6d8xZXmI8WXu3VT4A5GCTQBc9uFjHIFdLpVJ2kaAqpHmAzByP6tXrT9QjuIkliYPG6hkYdCDXjVNJiuominjWWNuqsMj3jxBHgRuKyWNkkEaRRqESNQqKOgAGAPqFAZ6KKKA504S0MXt3HAz8itkk7ZwoLEDPicfed8YplX3EVzYyR6daR/CJEjBV5iqlk8FADKG5QMZyOnTYmk+jkEEEgjcEbEeua27vWp5eXvJpH5DlCzsxU+YydjWRSwj7OvbOtNNtOKXB9vb+C3ScT6jp0EkZgNuJJSyMUJWMsSzomcqcncZJx7XXORHf8ATDULfupjcswlVnVWIdcK7IeYEYG6np9Ypp2fEtpd2Cy3DRcjKBKshXAcD2lwfHO48ehFaGmx2UxjNtYtKkQIjldeSFQWLnlMxyfaJOVU4qzT2M5cbmKzro75322+b7zYveD7fVY4LidHilaJCwQ8p3AblOQc4JOPHelx2g8P2li6xQGUy/Gk5yCoUg4xhRuT/wC96bVzxjZxbSXMKt4gSKxH1b/ZSa4tRri4luO/t5ec5AjlHMqgYUcsgUnCgdAaVMYHRzqup7TaiuC5eBAWn6RP2l+8U6+1r5Ob5yP96kpafpE/aX7xTr7Wvk5vnI/3qjD3War74ij4+qEpb25c8oIyegJAz6ZO2feRXySNkLKwZWHsspBBHmCDv1HQ1jq26FaDVIWt2/jUKc1u56yIuxhY+OMjlJ6Zx0FQSydKpU6tanw593eVKnV2e8JLp8BuLjCyuuWLYAiTryknofFvoHhunLW5eCRXX2XRsjKg8rD0YEZB8xsRW9q/FF1djE8zuvXl2VffyqAPpxXsWluZ7uhUrpQi8R59pcuIO2CYylbRUWMHAd1LM/rjICg+Axn3dB4se2idRiWCOT1Vmj+vPN/wqscG8MnULlYslUA5pWHVVHlnbJOw+k74pvW/Znp6Y/0fmI8WeRs+8FsH6qnHXLdMwXCsrfFOUMvu4+byiE4M1a51W7+Eyju7eAMIkXPKZGHKTk/GIQtk+HMMAZNMOsdvbLGoRFCKowFUAAD0A2FZKvisI4VeqqksxWFwS7gpEdrf+sFn7rT/AHl6e9Iftkfu9ctJG2UJbMT6LcOW+oV6UD4ooooCN4k/idz8xL+G1VfsmnMehW7hGkKpMQicvM2JpdhzEDJ9SKs3FUoSxumY4At5iT/ZtUD2QRFdGtARj2XP0GWRh9hFAV+z7ZXbUhbT23wSJQ/P3vO02eTmQBVHVjy4UBy2RjrU/q2u6q6GSzsolUbgXMhE0g9I0ICZ8A7g+YHSqeg/+cW/Y/8A4xTjoCndm3H41aFy8fdTQsFlQZxvnlYZ3GeVhg7gqa+8fcbT6dGWispJ1C5aXmURJ7wuX28cgD1qodkYxrGrgbDvX2//AGJavvaJ8lXv9Gl/cNAanA3E1xqOmi5KxCdmlCr7ax+y5VQfjMNh13quDtLvxqQ057W2SYnAZppO7I5C4YHu8kFRttnO229SnYj8jxfOTfitUJ25aK6C31KDaW2dVY+nNzRsfRZNv7SgGTK1x3GVEPwjA2LOIs5HN7QXmxjONvKqfoXGOpXN7LbNZ26C3dRPJ3zlQGww5PYyzFDkDAx44qwRcXwnThf/APVdz3pGd+m6ftc3se+vPBGkvb2oM36edmnuPnJDzFf6i8qD9gUB41Lio/CvgVqiy3ATnlLMVit0PQuQCSxyMINz1JUb1CcWcV6hpQWeaO3urbmCyGJZYZI8nAOHkdSM7Z23IBxnNVTsmsZdQa+uRdz28klwC4i7k8wILrnvI2O3OQMYG1XjU+z17mJoZtRvHjcYZSLXBGc+EGeoFATa8RLJZi7gR7hWQOiRhed8+ADEDI3yCcjB6naqHoPbFJPezRT23weOGF3KHna4Lho1RMEL7TGQAJykklcGrtwfwommW/weOWSVOdmXvCpK82MqOVQMZy3vY0t9CtEk4tu+cc3Ihdc+DCOBQfoDH7+oFATmh9pN898lrc6Y8Imb2G5mHIoBYkkryvhQSeUjyxU5qHFksl81jZLGZYoxJPLMW7uMNjlUImGdiGB6qAD1PSrZSg470O+03UX1WxHeo6jv48FsAKqsGUblCEVuZd1Oeg6gXLQdevfh72d5HB+hM0U0PeBXAdUI5XJIILjO+23XOa0O0PtCudNVjHYu6DA+EOy9yCcY2Qlupx7XJv8ARnc4E7QrbVhlFEdwi+1G2CwUkZKN+shIXOMdFyBtWLtk+Rrn+x/HjoCS4Q4hlutNiunQPK8bOUjwvMQzAKvO2BnAHtNj1pVaLxVqUut3UiWizXCxNEYDMirDGsibBycMQ2M46liemwZXZR8j2nzZ/faqX2ef6y6n7p/x4qAvnDuqalMk3wm0itmVR3I74SB2PNnmKZ5QML67+lVO97T7+HUEsJLS3WWRlCOZpO7YNnlYHkzgkEdM5GMZppUsu3Lhoy2qXsWRNaMGLDryEjJ/qOFYeQ5qAYUbTdxuI+/5TsC/d83hvjmx08M1S7DjHUpb+WzFpbZg5DLL30vdgOoZcfm8liDsuPA+G9TvC/F8d3pyXjEKBGWm8kZAe9+gFSR6YrHwBaN8GNzKMTXkjXMgPVQ+O6T+rCEXHvoCzVpazrMVnC887hI0GST9QAHUknYAda3aTX5QF+TJY25JETM0j+R9pEH1Kz/3qAuel69qGoRie3hgtYG3iNz3kksi+DlImUICOntNnr0wTHN2mTWF0ttqsCQiT9HcwszQsM4yQ/tKBkZ3JGRkYOaYMaBQAAAAMADoANgKovbVpCz6VK5HtQFJUPl7QVvrRm+ygLTrWpSxRhre2a6Y9FWSKMD1LSMNvcGPpSP7MNY1CO4vmtLNbl3dTMGmSPuzzykAFiObJLDb+T60zex3Umn0iAvklOeIE+Ko5VPqXA+iqn2EfxrVPnE/EuKAamiXM0kEb3EQhmI/ORhg4U5IxzKcHbf6a3qKKAKKKKA5crNbyID7aFx6Nyn68H7qdb8C6XeAtEqb/rQSYH1KSo+qtQ9jdnn9Jce7mj/8us3Vs+q/9Wg9pJryFvacRwwYMVlDzjo8zPOR6gHlUH6K19U4kurw4lld89Ixsv0IuB9mabUHZjp0A5pFLAeMsjAfYVX669ycYaXYArE0QP8AJgQNn6UHL9Zr3Q+bKlfU5SzRpuT7X992Kez4JvZfiWsuP5y8g/xkVtv2bagBn4MT7nhP2B6uN521oD+atmYebuqfYob7604+2yTPtWqEekrA/ahrzEO0t66+e6przf5KLLo09vInfRSR+2u7qwB3HQkYP0U3+1r5Ob52P96tbSu1q0nwkyPCW29oB0OfDK7/AFqKtut6tDaxGWc4RSN+Usc+GAATnNTjFYeGYLm4rOrTc6eGnw7eHD9Yg7DhC8nAMdtKQehK8oP0vgGrRwfwRf2t7BK0BVFfDnniOFZSp2Dk9DUzf9tUYOIbd3Hm7qn2KG/4Vop22SZ3tUI9JWB/cNRSguZsnUvakWurSTWN3v8AUhe0rh54b2WRY37qTD8wVuQMw9sc2MZ5gT9NRfDk9gDi8imO/wAeN/Z+lQAfpDH3UxtP7ZbZ9pYpYj5jEi/Zhv8ADUly6TqO/wDo8jH3Ryf+F6aU3lMrV1VpU1TrU2sLGpP9+pl4Z1rTI05LWSGMHqpPI5Pr3mGY+/NWdJAwyCCPMb/dVKuOyGxc+z3yDyWTI/xq1ebbshs0Oeec/wBdV/cQH7atWpcjl1I203qU5eay/qXmioLS7aytZBFE6iVsgKZWkkOASdnYkbAnwqdqSMc46Xt/awFL7tf4AbU7dJIADcQc3Kuw7xGxzJk+OQCM7dR45DBor0gKLgftljijFrqQeGaIBO8ZHPNjYc6gcytjqSMHrt0q6v2n6YF5vhsOPIMSf7oGfsqY1Xh62uv4xBFNjp3kasR7iRkfRUXB2caahyLK3z6xq32NkUBTta4kk4h/0LT1dbViPhV26lV5QclEB3JOBscE9CAuTTLtbeO1hRFwkUSKoycBVUADJPoOtZ4YFRQqqFUDAAAAA8gBsK+TwLIpV1DKRgqwBBHkQdjQCPt+IrduLDMJo+6OUEnMAhYWwTAbp8cFQehNOm71eGGPvZJY0jxnnZ1CnbOxJwdqwf8ARu1/7NB/so/8tZ5dJhdFRoo2RPiKUQqu2NgRgbbbUAnuxXWoDfajK8qIZWDxhmVSVMsznHN5cy594q99qOvwQ6bdI8qB5IWRE5l52LjC4XOT1z7t6nzw1an/AOmg/wBlH/lrJcaHbyNzPBE7HALNGhO2w3Iz0oCidhmswtpqQCVO9SSXmj5hz7uXB5c5I5T1HkfI1fdZ0pLqCWCQZSVGRvQEYyPUdR7hXm30O3jYOkESMOjLGgIyMHBAyNjit6gEV2c21xJKdImX81a3RuJz4ERn2YseKtPyyeozT1rXh0+NJHkWNFkk5e8cKAz8owvMRucDYZ6VsUAi7e+k4Y1WYSRs1ldNlWUZ2yWUr4Fk5mUr1IwfLLHXtU05lBS4ErNskUaSNKx8FEYXmz7xVlvtPjnQpLGkqHqrqrKfoYEVqaXwza2pJt7eGEnqUjRSfTIGfooD3YX79z3tyqwZJPKWH5tc+yHbPLzY642BOATjJT/CvEdu3FF1N30YjkWRI3LKFYgQjZjsc922PPwp13NqkqlJFV1PVWAZTg5GQduoBrSPDdr/ANmg/wBlH/loDdt7lJBlGVx0ypBH1iobS+KElvLq0cqssDIUXOC8bRI4YZO+GZgcdML51L2ljHCvLEiRrnPKiqoz54UYrTvuGLSdmaW2hkZsFmaNGY4GAeYjOw2G9ALZ+HY04nhayAAWNpbwJ8SMssi4ONlL5X2fM81THbXr0CaZNAZU72RolWMMpfaVHJ5c5ACqTk+nmKvOm6RDbLyQRRwrnJWNFQE+Z5RufWvE2g27sWeCFmbdmaNCT4bkjJoCqdj+rwyaXbRpKjSIjK6BhzqQ7dV6jYg/TVI0/Vk0niW7a7/Nxzh+WQg8oEjJIrbfq5QoT4Hr0NOO20WCJuaOGJGxjmWNFOD1GQM141Xh+3uwBcQRTcvxe8RWx7sjagNXQeKor6SUW+ZIY+Ud+P0buclkX+Vyjlyw29rFStzbrIjI4DK6lWU9CCMEfSDRbWqRIEjVURRhVUBVA8gBsKy0AguHtLnt7240PcwTTI7NkjEC+25/tIgkZ8jtT8AxVS4W5bu+ur4YKDFpbsP1kiJaVwfENMxAPlHVuoApe9snAz6japJAOaaAsQo6ujAc6j+d7Kke4jxphUUBSuzjj+O+gWKVwl3EAk0T+y5K7FwDgnOMkdVJIPhmN7Vdd+ERfwZafn7q4Kh0Q57pAwZmcjZM4A38CT5ZueqcLWl0eae2hmb+U8aM31kZrY03RoLZSsEMcKnqI0VAffygZoCL4c0uLSbCGF5UVY19uR2VFZyS7nLY6sWI9KV/YdrkCXd/zyonesjR8zBecB5icZ8g67etOm8sI5gFljSQA5AdVYA9M4YHfBP11qHhq1/7NB/so/8ALQG/DOrqGVgynoQQQfDqPWvdYra1SJQkaqijoqgKoycnAG3Uk1loAooooDl1WIOQcHzGx+uttdanAwJ5gPLvZP8ANWnU7wbwydQuRFkqgHNIw6hQQMDPiSQB9J8KxLuPvKkoRi5T4I0rDTLi9fljSSZvHq2PUsxwv0kVq3dsY3ZCQSjFTynIyDg4Pjv410fZafFaQhIY+VV6Kg3J95O5Pmx95qn3fA0chlYafH+cJJ5rplcZOSVCoyKc+TenTarXTOTS6VjKTzHC5br1aE1RVg4x4eNrKMQSwxsBgOQ45gMECRSQ2cc3gdyMDFV+qmsHXpzVSKlHgzLafpE/aX7xTr7Wvk5vnI/3qSlp+kT9pfvFOvta+Tm+cj/eqyHus5d98RR8fVCPrLbWzSMERSzHooGSfHAHifSsVMfst4SZ/wDS3jU4dRCXzjAJ7xwo6kYCqScA5O+BUIrLwdC4rqhTc3+so8+g3CRCZoXER6Py+z5bkdN9t8VoGukHnSX4RCOiAByqq27qWZeUqQTg5IIOeYedIHiPTVtrmSJOcqp9kujI2CARlWAPjjOMHGRUpw0mWyvXcNxksNb+Ri06acsEheQE9Arso2GSTggAAAknwAJq0Q8H3U1us9xeJDG/xO/mk9sHcH2umRuPHG+BUTwPNELtVmPLHKkkJb+T3iFAfTrjPrTD7Q+EJ7m2te6HPJD7DIpAB5gilhnHQoOvgT5UjHKyRua+itGntHPNrx/e4pnANi0GsRRuAGRpAcbj9C5BBHUEEEH1FPSklwbaSRazCspQuOcHkdHAxA6hcoTjAUDB3GKdtW0uByOlnmrF/wDK+rCisV0jMjBGCOVIRivMFbGxK5GQDg4yM+dLzjKLWbO2kuI76GURKXdBapGwUbkjmZwcDfBxsD1NWnJGRRSO7OOMtS1a6eB75ogsLSZSC1JyHRce1H/PJ+imS/DF7g8uqz5/nW9mw+oRD76AtFFKnibizWNFKvOLe9tiwHeKjRMD4BuUkIT4HDD1ztV04K44g1WEyQ5VlwJY2xzRk9OnUHBww64PQggAWKiq5r2mai7M1reQxLgckb23Oc43y/edCd/ibetJq17S9Wa+S0luRGxuFgk5YbclSZBG2Moc4OaA6IoqrScL3v6uqzg/zrezYfUIh99VriLW9Z0hTNIYL+2X47CMwyIPNghwB/OAYDxxQDOoqqcDdotvqyHu8xzIMvCxHMB05gRsy52yOm2QMjNroAorFdo7RsI2COVIRivMFbGxK5HMAd8ZGfOk/wAf8Z6xpEkYeW2ljlDcjrCV3XHMCpc4PtA9Tn6KActFKvgDXNY1WJpvhFtBEGKKTbl2YjGcDvFAAzjOeudtqvvEXEcenWrT3DZCAD2RgyMdgqgnqT67bknAJoCXopW8NalquuAziddPtOYrGI41klkwcH2pB4HbmGNwfZ2zU5ccIajEubbVZWcfqXMUUiN6EqoZfeM0BdqKWHCfaFfy6qLG+hihIjkyEVvaYAMrAsxBUqGxj/httdqOv3sF1YQ6efzspmzHhSr4CY5s+ABY5yMYzQDFopbdzxL/AC7D/H/lqO4h1fiGxt3uJnsu7jxzcqsW3YKMAgeLDxoBtUUkeD+Odc1Uyi3a0/NcnP3iFfj82MYzn4h+yrL3PEv8vT/8f+WgGTVJ7ROEr7UDEltd/B4cMJ1y6lskb+xu+2RyEgetVuz1/V4NXsoNQaMRSmQDuQO7k/NNsT1yrcpwcdfGm1QGjoejx2dvFbxDCRIFXzOOpPqTkn1Jreqg612qKbj4Jp0JvrncHlOIUxsSz+IHjjA8ObO1bkPD+qTjmuNRWAnrHawR4X07ybmY/UKAuVFUS64I1Fctb6xPzeAmihdT6bAY+o1W7rtJ1PSJVj1O2SaNjhZovZ5vPB+ITj9UhD9FAN+ionhriq31GLvbaQOOjDo6H+SyncH7D4ZFZtatbiRALaZIHDZLPF3oIwdsc643wc58KAkKKR3G3aHrGlXPcSSW75UOjrCQGUkjoW2IKkEf86t3B8+r39rHcvd20IlHMi/BTIeXJAJPeqBnGcDOxHuoBh0Vq6bDKkSrNIssgzzOqd2G3OMLzNjbA6npW1QBRRRQHLlNbsW0x1WecgBH5UXzJXJY+72gPeD5Uqaf3AHLHpluc4HdlmPvZmb7SazU1ufV9K1HGhpXN49fQstQOs8SmGWGKONnMk0cbOVIjQMfawx+M3KGOFzjBJxjBy/9LbcqxV+blg+EY5WBMfLzZHMBvgrt1HMuetI3X+Kp72bvZHIxnkVSQsYPgMemxPU/ZVs544HHsrGVaT1LCXb/AEdCXlmkyNHIodGGGUjINIDjPh34BdvEMlCA8ZPUqc4z6ggr64z41cuyTieeSZ7aR2kTuy6liWKFSoIyd8EN08MDHU1FdsF6r3you5jiVW9CWZsf3Sp+moTalHJusadS2uXRbysZ/PoUq0/SJ+0v3inX2tfJzfOR/vUlLT9In7S/eKdfa18nN85H+9UYe6zRffEUfH1Qj6tGgancXjQWIdlQsELKzhhGCXK/G5cAAnOM7KCSABWDg/TFdpbiVA8NrG0jq3xXbBEcZ97b/R60xuBrIPMt0tk1r3kLCQ7CJiWjZGjUnmAYBjsoHTr1PkY5Lry4jCL2y1z22eNv3wLlp+mx26ckSLGu5wo8T1J8ST5nek52hcOXJvZGWO4mjwgWQoXyOUHGUXoCSN99vGnWrg5wQcbH02B+4g/TXqr5R1LB85bXcrebnjOe05kuNNljGXikQebI6j62FOPs/wBfc6W0lwxCwl1EjfrIqgg58cElf6uOtXWaFXUqwDKRgggEEeRB60gONO8guZbXvZGhicd2jO7KoKhlABOPZDY+iq2ur3OtGsukV1bWGt88djP2ZfKdv/afgvT7pCdmfynb/wBp+DJT7qVLgZemP96/j6sKheNR/wDDrz+iz/hNU1ULxr8nXn9Fn/CerTjiV/J9+Upf6K/4sNdCVzb2K6mbe/kcQzT5t3HLCqsw/ORHmIZlGNsdfEU6ZOOHUZ/g7UD7oYifsmoDP2iW6yaVeh8YFvI2/mql1P0MoNJjsElcaowXPKbeTvPLAZOU/wB4gfSa3u0DtOlvybHuzp8TEd61yJBIQDkAqiMUXIHQHOOoGcsbsv4LtrC254JVuXmALzrjlYDoq4JwoJO2Sc9fAAC6GuYr7/WM/wDea/7yK6dNcxX3+sZ/7zX/AHkUB09WO4gWRGRwGVgVYHoQRgg+8GslaOuazHZ28k8rcqRqWPr5KPMk4AHiSKA5f4au20/VouQn81dd0f5yd53TD6VJrq6ua+y7hWXU9RFw6nuYpu+mfwL83eLGPMl8E+QznqM9KUAUnvyi/wBDZ/OSfuLThpPflF/obP5yT9xaAsXYd8kRfOTfiNUD+UUH+D2uM933z83lzcnsfZ3n21Pdh3yRF85N+I1WninhqLUbZ7eYey3RhjmRhurDPiD9e46GgKr2J6/FPpscKkCS3ykieOCzMrY8iD18wwpgVyzqui33D92GBaNgT3Uyfo5V8RvsegyjdPqNNrgbtsgu+WK75bec7Bs/mZD6E/EJ8m28mPSgLpqfDMc11bXWeWW3L4IA9tHRkZD6ZYMPLB8zWKXQWfU0um5Skds0SDJ5g7yBmOMYxyKBnPidqnaKAKpvbB8jXXuj/Gjq5VTe2D5GuvdH+NHQFF/Jy+Nfe63++anZST/Jy+Nfe63++anZQEFxToDXRtXTlD291FNlsj2BlZAMA7lGOB4kDpS97cO0BoB8BgYqzrzXDg7hD0jBHQsNz6YH61N+uVRcfwjrSs+6z3qg5/kGUKF+iMAfRQD17KeCl06yQsuLiZVeY+IyMrH6BQcY8+Y1daBRQBWjrWjRXkDwToHjcYIP2EHwIO4I6VvUUBy601zw7qjqjEmNgCOizxH2hkeo/usDjpXS2j6tHdwRzxHKSoHXzwfA+RB2I8waTv5RWmAPaTgbsskTHz5SHT956sXYDfmTTXjJz3U7qvoGVJMf3nb66AqX5Q/8ctfmG/EppdmXyTZfMJ91K38oj+N2vzDfiU0uzL5JsvmE+6gLPRRRQBRRRQHLlMrsz4ykWM2ncSThQzp3fJkKTlgedlGOZtjn9bGKWtbNhqUtu/PDI0bYI5lJBweo28Nh9VY4vDyfcXNBV6bg/LxGDxDqJN5dIqqjpaB+XYqpWL89EeXYq0LkHGN0QjoKq3C3A1xqGTHhI1ODI+cZ8gBux+z1qHj1GRe8wxzKCsjHdmBIZhzHfcgZ88b+NX3gvtCjtbCSBsJLGsjQEglXJywU46HmON8AjG9STUnuZZwq29LFFZey/rj++JvTQJw/C/cq1xcuoLylSI4lJIXOOgLA4GfaK7kYFV3hDh3+FfhHeBu8xzrc5bdyfisCeVs5z7IBGPdVo0/tYiForyqHuRypKuOQyLnHMpClTsc8px+t9MPxZ2od/EI7TnhBBEgKIDg/yWVzjy2UH1qT0/gy01c7x04k3vNvs7scOzkUO1H5xP2l+8U6u1r5Ob5yP96kpafpE/aX7xTr7Wvk5vnI/wB6vIe6y2++Io+PqhS2GsrHaXMDJzGZoSh8FKFix+kEAfTVslvrm506Ce2mmEtuGhnSN2HsKGZZCoP8lRvjfPpS9rb0zVZbZ+8iYo2Cp6EEHqCDsR6Gopm6rQUvajxznfhwxgn9C7SLu058FJQ7F27wEsWIAzzAg9FA3z0qRue2O8YYVIUPnyux+1sfZVEFWXQtAgEHwq9d0hLlI0jUlpWUZI5uijqN8ZwdxiilLhkrrW9uvblDfw4+Q3uHuKheWffRgNKqHnjB3EgXPL7ieh8jSDvr155HlkOXdizHpufTw8seFMHhDW2uL9ZYo0tbW2hYSBc/osMVDt+seb2h5YY77k0jiHUxdXMsyoEV3JCgAYHQE48TjJ9SalN5SM1jR6mrNJcUn4d3qS/Zn8p2/wDafgyU+6QnZn8p2/8AafgyU+6spcDm9Mf7l/H1YVC8a/J15/RZ/wAJ6mqheNfk68/os/4T1accSv5PvylL/RX/ABYa6Ernv8n35Sl/or/iw10JQEDxhwdBqdu0Uyjmwe7kwOaNvBgfLzHQ0geAuKptG1DupCREZjFcx59kENyFx6qRnPiBj3dNmuUNXT+ENWlEPtfCLtxGR4hpSA3u5fazQHV5rl7Vgx4gfkKh/wCEfYLAlQ3wgcpIBBIzjIBFdQ42rmK+/wBYz/3mv+8igHu1rqxz/pFiPUW1wT9txikfx/qGoxXiLqmJ0RuZI/aW3lUbEr3fKehxk+0M77HB6XqI4n4Xg1G3aCdcqd1YY5kbwZT4EfUdwcg4oDQ7PuJLS9tFNoqxLHhXgACmI9cYG2DuQw67+OQLNXMF7ZXvDV+GU+fI+D3VxHkZUj6srnKnBB+Kxf8AwXxpBqluJYjhhgSxk+1G3kfMHfDdD6EEACwUnvyi/wBDZ/OSfuLThpPflF/obP5yT9xaAsXYd8kRfOTfiNV/qgdh3yRF85N+I1WfU+I1t7u1t2X+M96FfmwA0aqwXGN+YFsHP6uN80BvalpkVzG0U0ayRsMMrAEH/wBfIjcUkOPuw94A01hzSxjJaA+1Ig/mH9ceh9r9qnzRQHP/AGTdqUltLHaXTlrdyEjdjkwsdlGT+oTtg/F2xgZFdAVzZ24aJHbakTEOXvohMyjwcs6sR7+Tm95NdFadzdzHz/H5F5/2uUZ+3NAbNU3tg+Rrr3R/jR1cqpvbB8jXXuj/ABo6Aov5OXxr73W/3zU7KSf5OXxr73W/3zU7KADXI+izfA9RhaTbuLpOf05JQH+411xXO3bbwY1rdm6RcwXJySOiS49pT+1guPP2vKgOiRRVH7JuNF1CyVWb/SIAElB6sAMJJ7mA39Q3pV4oAooooBPflFzDubNfEySN9ARQftcVLdgNgY9NdyP0s7svqFVI/wB5Gqj9pN0+taylpa+2IvzSnqobOZpD/NXYH9jbqKeuh6OlnbxW8fxIkCDzOOpPqTkn3mgEp+UR/G7X5hvxKaXZl8k2XzCfdSt/KI/jdr8w34lNLsy+SbL5hPuoCz0UVr39+kEbyysEjRSzsegAGSaA2KKrVrxNdSosiafJyOoZeaaJWwwyMqfinB3HhRQCDljKHDAqfJgQfqO9eaf3Hn8X+ukNdfHPvrJKOln2dndf5MdWMeZiJqS0zhy5uf0MEjj+UFIX+8cL9tS/AP8AGB76fI8KlCGoz3vSDt5aYxz+/vMTFj2PXbjMjxRehYu3+EY/xVuSdis2PZuIyfIo4+3J+6m5RVvVxOO+lbhvivkIq77NL63dT3QlUMuTE3N4j9U4b7KZXaXp0lxYmOJGkcyR4VRk/G3PoPU1ajQa9UEk0QqX9SpOE5JZixK2HZBeSDLmKH0ZizfUgI/xVvv2KTY2uYyfVHH25P3U3KK86uJY+lbhvZpeQitS7Lb6HcRrMPONgT/dblP1A1W79Jo+WOYSJyZCpIGXlycnAbpknO3WumTUNxZ/FXqLpLkaaHS03JRnFP8Ar7iRn4tkNoLWNI4Y9i5jDBpdse2STnJ3+geG1QZNZ779I3vqY4P/AEw94qnizu+zSg5RXebvZhbMdRgYKxVe8ywUlR+acDJGw3IFPesVp8RfcKy1phHSj5G8uf8AIqasYwsGtqF8II2kZXYKMkRo0jnfGyqCT18KX/HPHTzWc0FrZXzyTRtHzNaToqhhysfaXJPKTgAUya+VMxnMPB0Go6Zdpcx2Ny2AVdDBOA6N8ZchNugIPgQNj0pyw9qeVBbTNTVvEC1LD6+YfcKvNFAKPifi3VdSRrey064t0kBV5ZV7typ2IBflVMjqck+WKlOzDslGmt8IuCslzjCBd0hBGDgn4zEbZwMDIHUkscda9UBXtc4zS1Zk+DXkzKAfzNtK6tkZADgcnjvvtXPVzpuoPfNefAbkObj4QF7ifAPed4FzydOgzXUtFAVrReOluSiG1vYXfYiS1mVVOPF+XlA9c1Zq+V9oCK4l4Zg1CBoLhOZTuCNmRvBlPgRn7wcgkUlZOzfVdGue/sf9IVehTGWXxSSIkEj9nPgQQcYf9fDQFG0ftMdlAutOv4JP1uW2mkjPqCF5voI+k1Qe1vUrjVXhS3sb0Rw85LPbTKWZuUbDlOAAvU7nJ223ewr7QCg7KuJpbC1NtdWN6oV2ZHS1mYYbcggLkENnfB6+GN5rtk0me6tbWS0jlaaO5Rk5FbnXKNhv5uGCbnGPGmLRQC70btReBAmrW09pIBgzd07Qv65QHlPoMj18Bs33bTpyr+Yd7qQ/FjhikLE+G7KAPtPoavVaOl9WoBXcPcC3eq6h/COpR9zGCpitz8YhPiKQd1UHc82CxzsAacNfBX2gNTVNRFvEZGWRwuPZjjeRzkgbKgJPXwFLPtO4skvbJ7W1sb5jKU53a1nRVVXD7ZXJJKgdMdd/CmvXygED2TXtzpU0vf2F4YplQFktpiVKFsHHKMgh2zjfpsadOi8RpdlgkVxHygE99bzQg58jIoz08KlaBQH2tXU9MiuYnhmQSRuMMrdD/wAiDuCNxgEVtUUAkNU7Jr7S7j4VpUhkC5whKiQDxQhsLKu3oem2RmrLpfbOkeE1K2mspR1YxSGM+o25x7sH3mmVWKf4h91AVQdrelkbXasfAKkzMf6oTNRura/qGpqYdPt5LWJtnu7gGI8p692nx9x+tj+6cMLhpXU+4VIigKxwN2fW+kxkR+3KwHeTMBzN6AfqqD+qPpJO9S2ta4toqs8c0nMcAQwyTEbZ3EYOB6mpKg0Bz12rSXOqXaPDY3gjjj5FLW0wLEsWY45dhuBvvtVl4S7Qbuys4bd9IvHMSBOZY5QGA6HBj2OKb9FALf8A/wBauf8A8Nff3H/8uoxLy+169ihuLSW0sIiJZUkSQd8VIKozMqhstj2AOnMdyBht0CgDFFfaK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915" y="2943050"/>
            <a:ext cx="1748800" cy="50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0928" y="175873"/>
            <a:ext cx="1844616" cy="65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5849" y="100068"/>
            <a:ext cx="1727393" cy="69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blue and white logo v07 02jun13_FINAL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90" y="91130"/>
            <a:ext cx="3839755" cy="1995378"/>
          </a:xfrm>
          <a:prstGeom prst="rect">
            <a:avLst/>
          </a:prstGeom>
        </p:spPr>
      </p:pic>
      <p:pic>
        <p:nvPicPr>
          <p:cNvPr id="14" name="Picture 13" descr="dark-blue copy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074942" y="2992843"/>
            <a:ext cx="1864144" cy="541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15" y="2263971"/>
            <a:ext cx="1953287" cy="5568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4504" y="3503630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2012-16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12360" y="6093296"/>
            <a:ext cx="150855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117723" y="3841440"/>
            <a:ext cx="2940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http://www.claircity.eu/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83206" y="6215199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2016-2020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83206" y="4629558"/>
            <a:ext cx="1905000" cy="80962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464957" y="6446031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2012-15</a:t>
            </a: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5716" y="4129108"/>
            <a:ext cx="1184641" cy="42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016" y="4597819"/>
            <a:ext cx="1105168" cy="44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049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9" y="4578496"/>
            <a:ext cx="729820" cy="2291295"/>
          </a:xfrm>
          <a:prstGeom prst="rect">
            <a:avLst/>
          </a:prstGeom>
        </p:spPr>
      </p:pic>
      <p:pic>
        <p:nvPicPr>
          <p:cNvPr id="1034" name="Picture 10" descr="http://www.fleximobility.solutions/wp-content/uploads/2014/11/Fleximobility_Cover.jpg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231" y="4834266"/>
            <a:ext cx="1406582" cy="199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extBox 2050"/>
          <p:cNvSpPr txBox="1"/>
          <p:nvPr/>
        </p:nvSpPr>
        <p:spPr>
          <a:xfrm>
            <a:off x="2244361" y="5437683"/>
            <a:ext cx="25663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hlinkClick r:id="rId22"/>
              </a:rPr>
              <a:t>www.DisruptionProject.net</a:t>
            </a:r>
            <a:endParaRPr lang="en-GB" sz="1400" dirty="0">
              <a:solidFill>
                <a:schemeClr val="accent1"/>
              </a:solidFill>
            </a:endParaRPr>
          </a:p>
          <a:p>
            <a:pPr algn="ctr"/>
            <a:r>
              <a:rPr lang="en-GB" sz="1400" dirty="0">
                <a:solidFill>
                  <a:schemeClr val="accent1"/>
                </a:solidFill>
                <a:hlinkClick r:id="rId23"/>
              </a:rPr>
              <a:t>www.Fleximobility.Solutions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9639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260648"/>
            <a:ext cx="6984776" cy="651068"/>
          </a:xfrm>
        </p:spPr>
        <p:txBody>
          <a:bodyPr/>
          <a:lstStyle/>
          <a:p>
            <a:r>
              <a:rPr lang="en-GB" dirty="0"/>
              <a:t>Air Quality Management vs </a:t>
            </a:r>
            <a:br>
              <a:rPr lang="en-GB" dirty="0"/>
            </a:br>
            <a:r>
              <a:rPr lang="en-GB" dirty="0"/>
              <a:t>Air Pollution Control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7504" y="1340768"/>
            <a:ext cx="8712968" cy="5256584"/>
          </a:xfrm>
        </p:spPr>
        <p:txBody>
          <a:bodyPr/>
          <a:lstStyle/>
          <a:p>
            <a:endParaRPr lang="en-GB" dirty="0"/>
          </a:p>
          <a:p>
            <a:r>
              <a:rPr lang="en-GB" b="1" dirty="0"/>
              <a:t>Pollution Control </a:t>
            </a:r>
            <a:r>
              <a:rPr lang="en-GB" dirty="0"/>
              <a:t>= Use of predominantly technical measures (end-of-pipe or before) to control </a:t>
            </a:r>
            <a:r>
              <a:rPr lang="en-GB" i="1" dirty="0"/>
              <a:t>emissions</a:t>
            </a:r>
            <a:r>
              <a:rPr lang="en-GB" dirty="0"/>
              <a:t> from individual sources (stacks or exhaust pipes)</a:t>
            </a:r>
          </a:p>
          <a:p>
            <a:endParaRPr lang="en-GB" dirty="0"/>
          </a:p>
          <a:p>
            <a:r>
              <a:rPr lang="en-GB" b="1" dirty="0"/>
              <a:t>Air Quality Management </a:t>
            </a:r>
            <a:r>
              <a:rPr lang="en-GB" dirty="0"/>
              <a:t>= The control of diffuse sources to achieve reductions in </a:t>
            </a:r>
            <a:r>
              <a:rPr lang="en-GB" i="1" dirty="0"/>
              <a:t>ambient concentrations </a:t>
            </a:r>
            <a:r>
              <a:rPr lang="en-GB" dirty="0"/>
              <a:t>of pollutants</a:t>
            </a:r>
          </a:p>
        </p:txBody>
      </p:sp>
    </p:spTree>
    <p:extLst>
      <p:ext uri="{BB962C8B-B14F-4D97-AF65-F5344CB8AC3E}">
        <p14:creationId xmlns:p14="http://schemas.microsoft.com/office/powerpoint/2010/main" val="37370784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7504" y="188640"/>
            <a:ext cx="7272808" cy="651068"/>
          </a:xfrm>
        </p:spPr>
        <p:txBody>
          <a:bodyPr/>
          <a:lstStyle/>
          <a:p>
            <a:r>
              <a:rPr lang="en-GB" sz="3600" dirty="0"/>
              <a:t>Air Quality Management has failed!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839708"/>
            <a:ext cx="8712968" cy="5256584"/>
          </a:xfrm>
        </p:spPr>
        <p:txBody>
          <a:bodyPr/>
          <a:lstStyle/>
          <a:p>
            <a:r>
              <a:rPr lang="en-GB" dirty="0"/>
              <a:t>Not all of it…and it wasn’t its fault!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Air Quality Management (LAQM) process was designed in 1997 when it was expected that there would be “</a:t>
            </a:r>
            <a:r>
              <a:rPr lang="en-GB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handful of AQMAs 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large cities and metropolitan areas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2005: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Achievement date for UK NO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AQ Objective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2010: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236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(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58%)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had AQMAs (≈500 AQMAs in total)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Now: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274 LAs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(69%)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AQMAs (704 AQMAs)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are not ‘localised hotspots’ they are local manifestations of a national problem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1222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2169" y="548680"/>
            <a:ext cx="8424936" cy="651068"/>
          </a:xfrm>
        </p:spPr>
        <p:txBody>
          <a:bodyPr/>
          <a:lstStyle/>
          <a:p>
            <a:r>
              <a:rPr lang="en-GB" sz="3200" dirty="0"/>
              <a:t>A new approach to Air Quality Management</a:t>
            </a:r>
          </a:p>
          <a:p>
            <a:r>
              <a:rPr lang="en-GB" sz="3200" dirty="0"/>
              <a:t>WHO &amp; WHY not just WHERE AND WHAT!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889448"/>
            <a:ext cx="8712968" cy="496855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Traditionally AQM has focussed very much on ‘hotspots’ where concentrations are highest </a:t>
            </a:r>
            <a:br>
              <a:rPr lang="en-GB" sz="2400" dirty="0"/>
            </a:br>
            <a:r>
              <a:rPr lang="en-GB" sz="2400" b="1" dirty="0"/>
              <a:t>= WHERE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It also focusses on the objects that emit the pollution (e.g. cars, industrial plant, boilers etc.)</a:t>
            </a:r>
            <a:br>
              <a:rPr lang="en-GB" sz="2400" dirty="0"/>
            </a:br>
            <a:r>
              <a:rPr lang="en-GB" sz="2400" b="1" dirty="0"/>
              <a:t>= WHAT</a:t>
            </a:r>
          </a:p>
          <a:p>
            <a:r>
              <a:rPr lang="en-GB" sz="2400" dirty="0"/>
              <a:t>We propose: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Looking not at cars but at drivers/owners </a:t>
            </a:r>
            <a:r>
              <a:rPr lang="en-GB" sz="2400" b="1" dirty="0"/>
              <a:t>= WHO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Apportioning emissions not by type of vehicle but by the type of journey being undertaken </a:t>
            </a:r>
            <a:r>
              <a:rPr lang="en-GB" sz="2400" b="1" dirty="0"/>
              <a:t>= WHY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37190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Why is Pollution Created?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55732"/>
            <a:ext cx="7813166" cy="5715041"/>
          </a:xfrm>
          <a:prstGeom prst="rect">
            <a:avLst/>
          </a:prstGeom>
        </p:spPr>
      </p:pic>
      <p:pic>
        <p:nvPicPr>
          <p:cNvPr id="1026" name="Picture 2" descr="https://ec.europa.eu/programmes/horizon2020/sites/horizon2020/themes/h2020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0" y="5724524"/>
            <a:ext cx="16383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97915" y="6457890"/>
            <a:ext cx="2940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http://www.claircity.eu/</a:t>
            </a:r>
          </a:p>
        </p:txBody>
      </p:sp>
    </p:spTree>
    <p:extLst>
      <p:ext uri="{BB962C8B-B14F-4D97-AF65-F5344CB8AC3E}">
        <p14:creationId xmlns:p14="http://schemas.microsoft.com/office/powerpoint/2010/main" val="1282770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2287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Moving from </a:t>
            </a:r>
            <a:r>
              <a:rPr lang="en-GB" b="1" i="1" dirty="0"/>
              <a:t>point of use</a:t>
            </a:r>
            <a:r>
              <a:rPr lang="en-GB" b="1" dirty="0"/>
              <a:t>…..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2662708" cy="420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347864" y="1700808"/>
            <a:ext cx="5546204" cy="4702255"/>
            <a:chOff x="4283968" y="2539008"/>
            <a:chExt cx="4610100" cy="386405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3116938"/>
              <a:ext cx="4610100" cy="328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283968" y="2539008"/>
              <a:ext cx="4187063" cy="531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/>
                <a:t>…to </a:t>
              </a:r>
              <a:r>
                <a:rPr lang="en-GB" sz="3600" b="1" i="1" dirty="0"/>
                <a:t>journey purpose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7559" y="6555244"/>
            <a:ext cx="7532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Images from </a:t>
            </a:r>
            <a:r>
              <a:rPr lang="en-GB" sz="900" dirty="0" err="1">
                <a:hlinkClick r:id="rId5"/>
              </a:rPr>
              <a:t>DfT</a:t>
            </a:r>
            <a:r>
              <a:rPr lang="en-GB" sz="900" dirty="0">
                <a:hlinkClick r:id="rId5"/>
              </a:rPr>
              <a:t> (2008). </a:t>
            </a:r>
            <a:r>
              <a:rPr lang="en-GB" sz="900" i="1" dirty="0">
                <a:hlinkClick r:id="rId5"/>
              </a:rPr>
              <a:t>Carbon pathways analysis: informing development of a carbon reduction strategy for the transport sector</a:t>
            </a:r>
            <a:r>
              <a:rPr lang="en-GB" sz="900" dirty="0">
                <a:hlinkClick r:id="rId5"/>
              </a:rPr>
              <a:t>. </a:t>
            </a:r>
            <a:r>
              <a:rPr lang="en-GB" sz="900" dirty="0" err="1">
                <a:hlinkClick r:id="rId5"/>
              </a:rPr>
              <a:t>DfT</a:t>
            </a:r>
            <a:r>
              <a:rPr lang="en-GB" sz="900" dirty="0">
                <a:hlinkClick r:id="rId5"/>
              </a:rPr>
              <a:t>, London.</a:t>
            </a:r>
            <a:endParaRPr lang="en-GB" sz="900" dirty="0"/>
          </a:p>
          <a:p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8304" y="0"/>
            <a:ext cx="11906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7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908720"/>
            <a:ext cx="7269435" cy="583445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The ‘Mobility System’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24" y="6456372"/>
            <a:ext cx="2963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/>
              </a:rPr>
              <a:t>www.fleximobility.solutions</a:t>
            </a:r>
            <a:r>
              <a:rPr lang="en-GB" dirty="0"/>
              <a:t> </a:t>
            </a:r>
          </a:p>
        </p:txBody>
      </p:sp>
      <p:pic>
        <p:nvPicPr>
          <p:cNvPr id="6" name="Picture 8" descr="Disruption Projec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5" y="5733256"/>
            <a:ext cx="2851231" cy="82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115616" y="1055732"/>
            <a:ext cx="2376264" cy="15091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/>
              <a:t>System</a:t>
            </a:r>
          </a:p>
        </p:txBody>
      </p:sp>
      <p:sp>
        <p:nvSpPr>
          <p:cNvPr id="9" name="Oval 8"/>
          <p:cNvSpPr/>
          <p:nvPr/>
        </p:nvSpPr>
        <p:spPr>
          <a:xfrm>
            <a:off x="2831285" y="2276872"/>
            <a:ext cx="3550064" cy="2520280"/>
          </a:xfrm>
          <a:prstGeom prst="ellipse">
            <a:avLst/>
          </a:prstGeom>
          <a:solidFill>
            <a:srgbClr val="CD171A"/>
          </a:solidFill>
          <a:ln>
            <a:solidFill>
              <a:srgbClr val="CD17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083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86&quot;/&gt;&lt;/object&gt;&lt;object type=&quot;3&quot; unique_id=&quot;10005&quot;&gt;&lt;property id=&quot;20148&quot; value=&quot;5&quot;/&gt;&lt;property id=&quot;20300&quot; value=&quot;Slide 3&quot;/&gt;&lt;property id=&quot;20307&quot; value=&quot;270&quot;/&gt;&lt;/object&gt;&lt;object type=&quot;3&quot; unique_id=&quot;10006&quot;&gt;&lt;property id=&quot;20148&quot; value=&quot;5&quot;/&gt;&lt;property id=&quot;20300&quot; value=&quot;Slide 4&quot;/&gt;&lt;property id=&quot;20307&quot; value=&quot;315&quot;/&gt;&lt;/object&gt;&lt;object type=&quot;3&quot; unique_id=&quot;10007&quot;&gt;&lt;property id=&quot;20148&quot; value=&quot;5&quot;/&gt;&lt;property id=&quot;20300&quot; value=&quot;Slide 5&quot;/&gt;&lt;property id=&quot;20307&quot; value=&quot;314&quot;/&gt;&lt;/object&gt;&lt;object type=&quot;3&quot; unique_id=&quot;10008&quot;&gt;&lt;property id=&quot;20148&quot; value=&quot;5&quot;/&gt;&lt;property id=&quot;20300&quot; value=&quot;Slide 6&quot;/&gt;&lt;property id=&quot;20307&quot; value=&quot;291&quot;/&gt;&lt;/object&gt;&lt;object type=&quot;3&quot; unique_id=&quot;10009&quot;&gt;&lt;property id=&quot;20148&quot; value=&quot;5&quot;/&gt;&lt;property id=&quot;20300&quot; value=&quot;Slide 7&quot;/&gt;&lt;property id=&quot;20307&quot; value=&quot;292&quot;/&gt;&lt;/object&gt;&lt;object type=&quot;3&quot; unique_id=&quot;10010&quot;&gt;&lt;property id=&quot;20148&quot; value=&quot;5&quot;/&gt;&lt;property id=&quot;20300&quot; value=&quot;Slide 8&quot;/&gt;&lt;property id=&quot;20307&quot; value=&quot;294&quot;/&gt;&lt;/object&gt;&lt;object type=&quot;3&quot; unique_id=&quot;10011&quot;&gt;&lt;property id=&quot;20148&quot; value=&quot;5&quot;/&gt;&lt;property id=&quot;20300&quot; value=&quot;Slide 9&quot;/&gt;&lt;property id=&quot;20307&quot; value=&quot;312&quot;/&gt;&lt;/object&gt;&lt;object type=&quot;3&quot; unique_id=&quot;10012&quot;&gt;&lt;property id=&quot;20148&quot; value=&quot;5&quot;/&gt;&lt;property id=&quot;20300&quot; value=&quot;Slide 10&quot;/&gt;&lt;property id=&quot;20307&quot; value=&quot;313&quot;/&gt;&lt;/object&gt;&lt;object type=&quot;3&quot; unique_id=&quot;10013&quot;&gt;&lt;property id=&quot;20148&quot; value=&quot;5&quot;/&gt;&lt;property id=&quot;20300&quot; value=&quot;Slide 11&quot;/&gt;&lt;property id=&quot;20307&quot; value=&quot;293&quot;/&gt;&lt;/object&gt;&lt;object type=&quot;3&quot; unique_id=&quot;10014&quot;&gt;&lt;property id=&quot;20148&quot; value=&quot;5&quot;/&gt;&lt;property id=&quot;20300&quot; value=&quot;Slide 12&quot;/&gt;&lt;property id=&quot;20307&quot; value=&quot;271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 - &amp;quot;Exposure to NO2 Concentrations&amp;quot;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3&quot;/&gt;&lt;/object&gt;&lt;object type=&quot;3&quot; unique_id=&quot;10019&quot;&gt;&lt;property id=&quot;20148&quot; value=&quot;5&quot;/&gt;&lt;property id=&quot;20300&quot; value=&quot;Slide 17&quot;/&gt;&lt;property id=&quot;20307&quot; value=&quot;303&quot;/&gt;&lt;/object&gt;&lt;object type=&quot;3&quot; unique_id=&quot;10020&quot;&gt;&lt;property id=&quot;20148&quot; value=&quot;5&quot;/&gt;&lt;property id=&quot;20300&quot; value=&quot;Slide 18&quot;/&gt;&lt;property id=&quot;20307&quot; value=&quot;297&quot;/&gt;&lt;/object&gt;&lt;object type=&quot;3&quot; unique_id=&quot;10021&quot;&gt;&lt;property id=&quot;20148&quot; value=&quot;5&quot;/&gt;&lt;property id=&quot;20300&quot; value=&quot;Slide 19&quot;/&gt;&lt;property id=&quot;20307&quot; value=&quot;298&quot;/&gt;&lt;/object&gt;&lt;object type=&quot;3&quot; unique_id=&quot;10022&quot;&gt;&lt;property id=&quot;20148&quot; value=&quot;5&quot;/&gt;&lt;property id=&quot;20300&quot; value=&quot;Slide 20&quot;/&gt;&lt;property id=&quot;20307&quot; value=&quot;317&quot;/&gt;&lt;/object&gt;&lt;object type=&quot;3&quot; unique_id=&quot;10023&quot;&gt;&lt;property id=&quot;20148&quot; value=&quot;5&quot;/&gt;&lt;property id=&quot;20300&quot; value=&quot;Slide 21&quot;/&gt;&lt;property id=&quot;20307&quot; value=&quot;289&quot;/&gt;&lt;/object&gt;&lt;object type=&quot;3&quot; unique_id=&quot;10024&quot;&gt;&lt;property id=&quot;20148&quot; value=&quot;5&quot;/&gt;&lt;property id=&quot;20300&quot; value=&quot;Slide 22&quot;/&gt;&lt;property id=&quot;20307&quot; value=&quot;290&quot;/&gt;&lt;/object&gt;&lt;/object&gt;&lt;object type=&quot;8&quot; unique_id=&quot;1004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lides for Teleconf (080616) TC.pptx [Read-Only]" id="{358BAA0C-A426-4D6C-B5A9-AF1AF9589BFF}" vid="{36D63C27-4BDC-4FFE-9526-B36D9A78E61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37ba92a-5764-4297-b5f7-6ea117412624">NAYYJSKVSPAS-2-435</_dlc_DocId>
    <_dlc_DocIdUrl xmlns="037ba92a-5764-4297-b5f7-6ea117412624">
      <Url>https://docs.uwe.ac.uk/ou/Communications/_layouts/15/DocIdRedir.aspx?ID=NAYYJSKVSPAS-2-435</Url>
      <Description>NAYYJSKVSPAS-2-435</Description>
    </_dlc_DocIdUrl>
    <Document_x0020_Type xmlns="3a4ab234-afbc-41ab-b2db-358d80304e46">Main Issue</Document_x0020_Type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FC3F4283AECA48BCBDDFCF4103160C" ma:contentTypeVersion="2" ma:contentTypeDescription="Create a new document." ma:contentTypeScope="" ma:versionID="71a29f68b18f52e7e0b329625759c092">
  <xsd:schema xmlns:xsd="http://www.w3.org/2001/XMLSchema" xmlns:xs="http://www.w3.org/2001/XMLSchema" xmlns:p="http://schemas.microsoft.com/office/2006/metadata/properties" xmlns:ns2="037ba92a-5764-4297-b5f7-6ea117412624" xmlns:ns3="3a4ab234-afbc-41ab-b2db-358d80304e46" targetNamespace="http://schemas.microsoft.com/office/2006/metadata/properties" ma:root="true" ma:fieldsID="a458c3587d291faf4ca1653387720a89" ns2:_="" ns3:_="">
    <xsd:import namespace="037ba92a-5764-4297-b5f7-6ea117412624"/>
    <xsd:import namespace="3a4ab234-afbc-41ab-b2db-358d80304e4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ba92a-5764-4297-b5f7-6ea1174126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ab234-afbc-41ab-b2db-358d80304e4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1" nillable="true" ma:displayName="Document Type" ma:default="Main Issue" ma:description="Specify type of document to help with filtered views" ma:format="Dropdown" ma:internalName="Document_x0020_Type">
      <xsd:simpleType>
        <xsd:restriction base="dms:Choice">
          <xsd:enumeration value="Main Issue"/>
          <xsd:enumeration value="Supportin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758F4D-757A-4EF0-8359-252C12EC56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A1FE06-7FB0-46C0-9A35-B8D51067D1F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19ADBB9-2FDA-4A8A-B5BE-400CBFE77563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3a4ab234-afbc-41ab-b2db-358d80304e46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037ba92a-5764-4297-b5f7-6ea117412624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BF128B02-A8A7-45F5-B725-A1F7046825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7ba92a-5764-4297-b5f7-6ea117412624"/>
    <ds:schemaRef ds:uri="3a4ab234-afbc-41ab-b2db-358d80304e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UWE-Tag at Top</Template>
  <TotalTime>10205</TotalTime>
  <Words>1053</Words>
  <Application>Microsoft Office PowerPoint</Application>
  <PresentationFormat>On-screen Show (4:3)</PresentationFormat>
  <Paragraphs>187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ＭＳ Ｐゴシック</vt:lpstr>
      <vt:lpstr>Arial</vt:lpstr>
      <vt:lpstr>Calibri</vt:lpstr>
      <vt:lpstr>Courier New</vt:lpstr>
      <vt:lpstr>Georgia</vt:lpstr>
      <vt:lpstr>Helvetica</vt:lpstr>
      <vt:lpstr>Open Sans</vt:lpstr>
      <vt:lpstr>Tahoma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Exposure to NO2 Concentrations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Chatterton</dc:creator>
  <cp:lastModifiedBy>Jo Barnes</cp:lastModifiedBy>
  <cp:revision>102</cp:revision>
  <cp:lastPrinted>2016-04-26T08:55:24Z</cp:lastPrinted>
  <dcterms:created xsi:type="dcterms:W3CDTF">2016-06-09T09:50:33Z</dcterms:created>
  <dcterms:modified xsi:type="dcterms:W3CDTF">2016-11-24T08:38:48Z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06f53756-6d98-4126-92ca-d6bcceae795d</vt:lpwstr>
  </property>
  <property fmtid="{D5CDD505-2E9C-101B-9397-08002B2CF9AE}" pid="3" name="ContentTypeId">
    <vt:lpwstr>0x01010072FC3F4283AECA48BCBDDFCF4103160C</vt:lpwstr>
  </property>
</Properties>
</file>