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  <p:sldMasterId id="2147483672" r:id="rId4"/>
    <p:sldMasterId id="2147483684" r:id="rId5"/>
    <p:sldMasterId id="2147483923" r:id="rId6"/>
    <p:sldMasterId id="2147483936" r:id="rId7"/>
    <p:sldMasterId id="2147483949" r:id="rId8"/>
  </p:sldMasterIdLst>
  <p:notesMasterIdLst>
    <p:notesMasterId r:id="rId32"/>
  </p:notesMasterIdLst>
  <p:handoutMasterIdLst>
    <p:handoutMasterId r:id="rId33"/>
  </p:handoutMasterIdLst>
  <p:sldIdLst>
    <p:sldId id="256" r:id="rId9"/>
    <p:sldId id="554" r:id="rId10"/>
    <p:sldId id="590" r:id="rId11"/>
    <p:sldId id="591" r:id="rId12"/>
    <p:sldId id="606" r:id="rId13"/>
    <p:sldId id="592" r:id="rId14"/>
    <p:sldId id="593" r:id="rId15"/>
    <p:sldId id="608" r:id="rId16"/>
    <p:sldId id="605" r:id="rId17"/>
    <p:sldId id="598" r:id="rId18"/>
    <p:sldId id="609" r:id="rId19"/>
    <p:sldId id="599" r:id="rId20"/>
    <p:sldId id="595" r:id="rId21"/>
    <p:sldId id="610" r:id="rId22"/>
    <p:sldId id="600" r:id="rId23"/>
    <p:sldId id="603" r:id="rId24"/>
    <p:sldId id="615" r:id="rId25"/>
    <p:sldId id="594" r:id="rId26"/>
    <p:sldId id="596" r:id="rId27"/>
    <p:sldId id="614" r:id="rId28"/>
    <p:sldId id="601" r:id="rId29"/>
    <p:sldId id="613" r:id="rId30"/>
    <p:sldId id="558" r:id="rId31"/>
  </p:sldIdLst>
  <p:sldSz cx="9144000" cy="6858000" type="screen4x3"/>
  <p:notesSz cx="6669088" cy="987266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FDF"/>
    <a:srgbClr val="FFF0D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000" autoAdjust="0"/>
    <p:restoredTop sz="94660"/>
  </p:normalViewPr>
  <p:slideViewPr>
    <p:cSldViewPr>
      <p:cViewPr varScale="1">
        <p:scale>
          <a:sx n="74" d="100"/>
          <a:sy n="74" d="100"/>
        </p:scale>
        <p:origin x="166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BFA3D-EFDA-4328-BB5B-8C136BE7B293}" type="datetimeFigureOut">
              <a:rPr lang="en-GB" smtClean="0"/>
              <a:t>05/12/2016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FB9B3-A2FD-4BD4-83AC-9BAE924F85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9306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6775" y="739775"/>
            <a:ext cx="4935538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689515"/>
            <a:ext cx="533527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6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377316"/>
            <a:ext cx="2889938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0A7B0D-1DE0-46E2-9C70-728571AB5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88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0A7B0D-1DE0-46E2-9C70-728571AB54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1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0A7B0D-1DE0-46E2-9C70-728571AB54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4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0A7B0D-1DE0-46E2-9C70-728571AB54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1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1612"/>
            <a:ext cx="7772400" cy="1470025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D0CCA-AC5D-48DE-9220-3C615521179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414085"/>
      </p:ext>
    </p:extLst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17161-6B3D-4E4C-88AC-41B045351E6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4253691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A42B7-3A2D-4C80-8674-FDD7F755FC9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4404348"/>
      </p:ext>
    </p:extLst>
  </p:cSld>
  <p:clrMapOvr>
    <a:masterClrMapping/>
  </p:clrMapOvr>
  <p:transition spd="med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A16A9-A049-4B4B-890B-C4F49B7E542B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3B0BD-35F2-4A79-8DF8-4DAE6A79D4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531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59"/>
            <a:ext cx="8229600" cy="1070993"/>
          </a:xfrm>
        </p:spPr>
        <p:txBody>
          <a:bodyPr/>
          <a:lstStyle>
            <a:lvl1pPr>
              <a:defRPr sz="3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520" y="1196752"/>
            <a:ext cx="8640960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1520" y="6525344"/>
            <a:ext cx="8640960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729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57210-4792-410F-A7A9-A43580F408BF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FFBCD-95E3-4B82-905A-A03A5BF509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5576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D37B7-063B-426E-999E-2E85E04672D1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CA8C-0D3D-4760-84B9-CBD76FD8D2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344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986C8-AFF1-4679-847C-E4FC61780AFE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76F4E-64EF-4D32-BC79-8FEF10258C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7544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B476-CDE0-4046-B578-03467A795A5D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E6C2B-406A-4808-93F1-D23E640292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435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DEE5-A49D-4B9F-BD2C-03998D6FA3F7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D4161-E228-4F16-9853-F55B28DCD1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E4109-678A-4A11-9C4C-4245082F0A80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42397-F9BD-4C27-90BF-7A67BC3EF2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71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110C4-EA1A-4E77-BCA9-4E872D1839B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802690"/>
      </p:ext>
    </p:extLst>
  </p:cSld>
  <p:clrMapOvr>
    <a:masterClrMapping/>
  </p:clrMapOvr>
  <p:transition spd="med"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86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7A6C-3AD6-4F1B-B19A-0872DD18B132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1220-15CC-44D0-A1A0-7EA0725F7A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5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CE7BC-FF64-446A-942F-3F84ACB968B8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F7A30-D28E-4F25-A9D3-472D8F47DB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095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05B83-067C-49A0-A8C1-2BF5AEC3CB3D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26CE9-EF4B-4D0C-9B6C-6D57B4089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644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2F560-BC28-4663-B695-6EABD2363DC2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F779F-2FBD-4141-A7B7-19E49F02B6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99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D5571-4FF9-466B-A580-813F4BAAB362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E959-A7C0-41B3-9442-203C8D66690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311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BD918-FA78-4D11-8412-43689AA184DF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B1CEF-D534-4968-89BF-D9EE490639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99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5B0EB-EA4D-435B-9374-B12B560ACF37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63272-9443-4D7F-93AA-CA9926D9EF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9509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6F721-74AA-49F6-A816-07BBB29E2B7F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BA6E9-CC66-4925-BB6F-BB849A34D4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349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7F29D-AED0-4B2A-A522-D9687834F3C5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D7E88-D7C6-444E-AFF7-C15EF55A1E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24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76014-E7D8-4FF0-8FA5-56EFCADC64F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378817"/>
      </p:ext>
    </p:extLst>
  </p:cSld>
  <p:clrMapOvr>
    <a:masterClrMapping/>
  </p:clrMapOvr>
  <p:transition spd="med"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3449B-7564-4548-AAC0-B9864DC0F2A4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F4970-053F-40DC-821F-3FD959691C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01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646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0816E-6290-4F88-9CCB-66BCA155B648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64725-F89B-4B3A-AC5F-0FC9EAB6C6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501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1A81F-8A2F-42AD-A0AF-4E228063B449}" type="datetimeFigureOut">
              <a:rPr lang="en-US"/>
              <a:pPr>
                <a:defRPr/>
              </a:pPr>
              <a:t>12/5/2016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E310D7-CE05-4B10-B433-43CEDDDBDA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511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A16A9-A049-4B4B-890B-C4F49B7E542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3B0BD-35F2-4A79-8DF8-4DAE6A79D466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50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59"/>
            <a:ext cx="8229600" cy="1070993"/>
          </a:xfrm>
        </p:spPr>
        <p:txBody>
          <a:bodyPr/>
          <a:lstStyle>
            <a:lvl1pPr>
              <a:defRPr sz="3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520" y="1196752"/>
            <a:ext cx="8640960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1520" y="6525344"/>
            <a:ext cx="8640960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756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57210-4792-410F-A7A9-A43580F408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FFBCD-95E3-4B82-905A-A03A5BF50955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870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D37B7-063B-426E-999E-2E85E04672D1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CA8C-0D3D-4760-84B9-CBD76FD8D2B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77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986C8-AFF1-4679-847C-E4FC61780AF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76F4E-64EF-4D32-BC79-8FEF10258C54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154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B476-CDE0-4046-B578-03467A795A5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E6C2B-406A-4808-93F1-D23E640292EB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7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56FFF-CB03-465C-A991-899997B8628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049379"/>
      </p:ext>
    </p:extLst>
  </p:cSld>
  <p:clrMapOvr>
    <a:masterClrMapping/>
  </p:clrMapOvr>
  <p:transition spd="med"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DEE5-A49D-4B9F-BD2C-03998D6FA3F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D4161-E228-4F16-9853-F55B28DCD13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15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E4109-678A-4A11-9C4C-4245082F0A8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42397-F9BD-4C27-90BF-7A67BC3EF2E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71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59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7A6C-3AD6-4F1B-B19A-0872DD18B13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1220-15CC-44D0-A1A0-7EA0725F7A23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826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CE7BC-FF64-446A-942F-3F84ACB968B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F7A30-D28E-4F25-A9D3-472D8F47DB4D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9620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00DC9-15FE-44F4-A770-9CBAF286B95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9956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A16A9-A049-4B4B-890B-C4F49B7E542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3B0BD-35F2-4A79-8DF8-4DAE6A79D466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965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59"/>
            <a:ext cx="8229600" cy="1070993"/>
          </a:xfrm>
        </p:spPr>
        <p:txBody>
          <a:bodyPr/>
          <a:lstStyle>
            <a:lvl1pPr>
              <a:defRPr sz="3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520" y="1196752"/>
            <a:ext cx="8640960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1520" y="6525344"/>
            <a:ext cx="8640960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9328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57210-4792-410F-A7A9-A43580F408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FFBCD-95E3-4B82-905A-A03A5BF50955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835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D37B7-063B-426E-999E-2E85E04672D1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CA8C-0D3D-4760-84B9-CBD76FD8D2B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79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F6CAB-EB43-411B-85D2-66E72D4695E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265940"/>
      </p:ext>
    </p:extLst>
  </p:cSld>
  <p:clrMapOvr>
    <a:masterClrMapping/>
  </p:clrMapOvr>
  <p:transition spd="med"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986C8-AFF1-4679-847C-E4FC61780AF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76F4E-64EF-4D32-BC79-8FEF10258C54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53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B476-CDE0-4046-B578-03467A795A5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E6C2B-406A-4808-93F1-D23E640292EB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0252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DEE5-A49D-4B9F-BD2C-03998D6FA3F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D4161-E228-4F16-9853-F55B28DCD13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65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E4109-678A-4A11-9C4C-4245082F0A8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42397-F9BD-4C27-90BF-7A67BC3EF2E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471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6371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7A6C-3AD6-4F1B-B19A-0872DD18B13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1220-15CC-44D0-A1A0-7EA0725F7A23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666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CE7BC-FF64-446A-942F-3F84ACB968B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F7A30-D28E-4F25-A9D3-472D8F47DB4D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253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A16A9-A049-4B4B-890B-C4F49B7E542B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3B0BD-35F2-4A79-8DF8-4DAE6A79D466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91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59"/>
            <a:ext cx="8229600" cy="1070993"/>
          </a:xfrm>
        </p:spPr>
        <p:txBody>
          <a:bodyPr/>
          <a:lstStyle>
            <a:lvl1pPr>
              <a:defRPr sz="3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1520" y="1196752"/>
            <a:ext cx="8640960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51520" y="6525344"/>
            <a:ext cx="8640960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7684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57210-4792-410F-A7A9-A43580F408BF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FFBCD-95E3-4B82-905A-A03A5BF50955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35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055EC-44B9-4994-9606-353B66B0E12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8264142"/>
      </p:ext>
    </p:extLst>
  </p:cSld>
  <p:clrMapOvr>
    <a:masterClrMapping/>
  </p:clrMapOvr>
  <p:transition spd="med"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D37B7-063B-426E-999E-2E85E04672D1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CA8C-0D3D-4760-84B9-CBD76FD8D2B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963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986C8-AFF1-4679-847C-E4FC61780AFE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76F4E-64EF-4D32-BC79-8FEF10258C54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62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80B476-CDE0-4046-B578-03467A795A5D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E6C2B-406A-4808-93F1-D23E640292EB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794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3DEE5-A49D-4B9F-BD2C-03998D6FA3F7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D4161-E228-4F16-9853-F55B28DCD131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092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E4109-678A-4A11-9C4C-4245082F0A80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42397-F9BD-4C27-90BF-7A67BC3EF2EF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376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87992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7A6C-3AD6-4F1B-B19A-0872DD18B132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C1220-15CC-44D0-A1A0-7EA0725F7A23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193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CE7BC-FF64-446A-942F-3F84ACB968B8}" type="datetimeFigureOut">
              <a:rPr lang="en-US">
                <a:solidFill>
                  <a:prstClr val="black"/>
                </a:solidFill>
              </a:rPr>
              <a:pPr>
                <a:defRPr/>
              </a:pPr>
              <a:t>12/5/2016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F7A30-D28E-4F25-A9D3-472D8F47DB4D}" type="slidenum">
              <a:rPr lang="en-GB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5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66156-77C0-4A6F-9E06-F874ADECC42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2062369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4C595-9378-4D1C-BFBC-D912E53CD25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584612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A598D-7A08-476D-A604-EEF3ECE8117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710634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ottom_graphic__black_tif.tif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0438" y="621506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EF04F65-82C4-4FC7-A924-0FEAB6A79D9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ransition spd="med">
    <p:wipe dir="r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01" r:id="rId9"/>
    <p:sldLayoutId id="2147483911" r:id="rId10"/>
    <p:sldLayoutId id="21474839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FDF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02" r:id="rId9"/>
    <p:sldLayoutId id="2147483921" r:id="rId10"/>
    <p:sldLayoutId id="21474839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60496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468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68413"/>
            <a:ext cx="82296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303426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C00000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C00000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we.ac.uk/research/wh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Laurence.carmichael@uwe.ac.uk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we.ac.uk/research/who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Laurence.carmichael@uwe.ac.uk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571500" y="0"/>
            <a:ext cx="7886700" cy="2852936"/>
          </a:xfrm>
        </p:spPr>
        <p:txBody>
          <a:bodyPr/>
          <a:lstStyle/>
          <a:p>
            <a:pPr algn="ctr"/>
            <a:r>
              <a:rPr lang="en-US" altLang="en-US" sz="16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altLang="en-US" sz="16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en-US" sz="18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altLang="en-US" sz="18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en-US" sz="1800" b="1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                  </a:t>
            </a:r>
            <a:r>
              <a:rPr lang="en-US" altLang="en-US" sz="18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altLang="en-US" sz="1800" b="1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b="1" dirty="0"/>
              <a:t>Launch event of the </a:t>
            </a:r>
            <a:r>
              <a:rPr lang="en-GB" sz="2400" b="1" i="1" dirty="0"/>
              <a:t>Town &amp; Country Planning</a:t>
            </a:r>
            <a:r>
              <a:rPr lang="en-GB" sz="2400" b="1" dirty="0"/>
              <a:t> special edition on planning for health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1 December 2016, TCPA London</a:t>
            </a:r>
            <a:br>
              <a:rPr lang="en-GB" sz="2400" dirty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b="1" dirty="0" smtClean="0">
                <a:solidFill>
                  <a:schemeClr val="tx1"/>
                </a:solidFill>
              </a:rPr>
              <a:t>Putting </a:t>
            </a:r>
            <a:r>
              <a:rPr lang="en-GB" sz="2400" b="1" dirty="0">
                <a:solidFill>
                  <a:schemeClr val="tx1"/>
                </a:solidFill>
              </a:rPr>
              <a:t>the pieces together in Reuniting Planning and </a:t>
            </a:r>
            <a:r>
              <a:rPr lang="en-GB" sz="2400" b="1" dirty="0" smtClean="0">
                <a:solidFill>
                  <a:schemeClr val="tx1"/>
                </a:solidFill>
              </a:rPr>
              <a:t>Health – Lessons from an ESRC seminar series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altLang="en-US" sz="2400" dirty="0">
                <a:solidFill>
                  <a:schemeClr val="accent2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altLang="en-US" sz="2400" dirty="0" smtClean="0">
              <a:solidFill>
                <a:schemeClr val="accent2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2420888"/>
            <a:ext cx="7200900" cy="1752600"/>
          </a:xfrm>
        </p:spPr>
        <p:txBody>
          <a:bodyPr/>
          <a:lstStyle/>
          <a:p>
            <a:pPr algn="l" eaLnBrk="1" hangingPunct="1">
              <a:spcBef>
                <a:spcPct val="0"/>
              </a:spcBef>
              <a:defRPr/>
            </a:pPr>
            <a:endParaRPr lang="en-GB" sz="1800" b="1" kern="1200" dirty="0" smtClean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 eaLnBrk="1" hangingPunct="1">
              <a:spcBef>
                <a:spcPct val="0"/>
              </a:spcBef>
              <a:defRPr/>
            </a:pPr>
            <a:endParaRPr lang="en-GB" sz="1800" b="1" kern="1200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 eaLnBrk="1" hangingPunct="1">
              <a:spcBef>
                <a:spcPct val="0"/>
              </a:spcBef>
              <a:defRPr/>
            </a:pPr>
            <a:endParaRPr lang="en-GB" sz="1800" b="1" kern="1200" dirty="0" smtClean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l" eaLnBrk="1" hangingPunct="1">
              <a:spcBef>
                <a:spcPct val="0"/>
              </a:spcBef>
              <a:defRPr/>
            </a:pPr>
            <a:r>
              <a:rPr lang="en-GB" sz="1800" b="1" kern="12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 Laurence Carmichael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n-GB" sz="1800" kern="1200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Head, </a:t>
            </a:r>
            <a:r>
              <a:rPr lang="en-GB" sz="1800" kern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 Collaborating Centre for Healthy Urban Environments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n-GB" sz="1800" kern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University of the West of England, Bristol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n-GB" sz="1800" kern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www.uwe.ac.uk/research/who</a:t>
            </a:r>
            <a:r>
              <a:rPr lang="en-GB" sz="1800" kern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l" eaLnBrk="1" hangingPunct="1">
              <a:spcBef>
                <a:spcPct val="0"/>
              </a:spcBef>
              <a:defRPr/>
            </a:pPr>
            <a:r>
              <a:rPr lang="en-GB" sz="1800" kern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Laurence.carmichael@uwe.ac.uk</a:t>
            </a:r>
            <a:r>
              <a:rPr lang="en-GB" sz="1800" kern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en-GB" sz="1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b="1" dirty="0"/>
              <a:t>Promoting the evidence base at national level: role of a Built Environment </a:t>
            </a:r>
            <a:r>
              <a:rPr lang="en-GB" sz="2000" b="1" dirty="0" smtClean="0"/>
              <a:t>Champion 2</a:t>
            </a:r>
            <a:endParaRPr lang="en-GB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218" y="1212925"/>
            <a:ext cx="8291264" cy="5329237"/>
          </a:xfrm>
        </p:spPr>
        <p:txBody>
          <a:bodyPr/>
          <a:lstStyle/>
          <a:p>
            <a:pPr marL="0" indent="0">
              <a:buNone/>
            </a:pPr>
            <a:endParaRPr lang="en-GB" sz="2000" b="1" dirty="0" smtClean="0"/>
          </a:p>
          <a:p>
            <a:pPr marL="0" indent="0">
              <a:buNone/>
            </a:pPr>
            <a:r>
              <a:rPr lang="en-GB" sz="1800" b="1" dirty="0" smtClean="0"/>
              <a:t>Missing evidence:</a:t>
            </a:r>
            <a:endParaRPr lang="en-GB" sz="1800" b="1" dirty="0"/>
          </a:p>
          <a:p>
            <a:r>
              <a:rPr lang="en-US" sz="1800" dirty="0" smtClean="0"/>
              <a:t>call to include </a:t>
            </a:r>
            <a:r>
              <a:rPr lang="en-US" sz="1800" dirty="0"/>
              <a:t>people’s experience of living in certain </a:t>
            </a:r>
            <a:r>
              <a:rPr lang="en-US" sz="1800" dirty="0" smtClean="0"/>
              <a:t>places: </a:t>
            </a:r>
            <a:r>
              <a:rPr lang="en-US" sz="1800" i="1" dirty="0"/>
              <a:t>you can currently deliver a development that meets all the recommended standards, but still feels like a bad place to </a:t>
            </a:r>
            <a:r>
              <a:rPr lang="en-US" sz="1800" i="1" dirty="0" smtClean="0"/>
              <a:t>live</a:t>
            </a:r>
            <a:endParaRPr lang="en-GB" sz="1800" i="1" dirty="0"/>
          </a:p>
          <a:p>
            <a:r>
              <a:rPr lang="en-US" sz="1800" dirty="0" smtClean="0"/>
              <a:t>Quantifying the </a:t>
            </a:r>
            <a:r>
              <a:rPr lang="en-US" sz="1800" dirty="0"/>
              <a:t>costs of the health and social impacts of design </a:t>
            </a:r>
            <a:r>
              <a:rPr lang="en-US" sz="1800" dirty="0" smtClean="0"/>
              <a:t>to </a:t>
            </a:r>
            <a:r>
              <a:rPr lang="en-US" sz="1800" dirty="0"/>
              <a:t>financially </a:t>
            </a:r>
            <a:r>
              <a:rPr lang="en-US" sz="1800" dirty="0" smtClean="0"/>
              <a:t>incentivize good </a:t>
            </a:r>
            <a:r>
              <a:rPr lang="en-US" sz="1800" dirty="0"/>
              <a:t>design </a:t>
            </a:r>
            <a:r>
              <a:rPr lang="en-US" sz="1800" dirty="0" smtClean="0"/>
              <a:t>(</a:t>
            </a:r>
            <a:r>
              <a:rPr lang="en-US" sz="1800" dirty="0" err="1" smtClean="0"/>
              <a:t>Wellcome</a:t>
            </a:r>
            <a:r>
              <a:rPr lang="en-US" sz="1800" dirty="0" smtClean="0"/>
              <a:t> project)</a:t>
            </a: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GB" sz="1800" b="1" dirty="0"/>
              <a:t>Skills:</a:t>
            </a:r>
          </a:p>
          <a:p>
            <a:r>
              <a:rPr lang="en-US" sz="1800" b="1" i="1" dirty="0"/>
              <a:t>Multidisciplinary</a:t>
            </a:r>
            <a:r>
              <a:rPr lang="en-US" sz="1800" dirty="0"/>
              <a:t> knowledge and skills: architect, engineering, planning climate change and health. </a:t>
            </a:r>
            <a:endParaRPr lang="en-GB" sz="1800" dirty="0"/>
          </a:p>
          <a:p>
            <a:r>
              <a:rPr lang="en-US" sz="1800" dirty="0"/>
              <a:t>Knowledge of designing </a:t>
            </a:r>
            <a:r>
              <a:rPr lang="en-US" sz="1800" b="1" dirty="0"/>
              <a:t>new </a:t>
            </a:r>
            <a:r>
              <a:rPr lang="en-US" sz="1800" b="1" dirty="0" smtClean="0"/>
              <a:t>developments </a:t>
            </a:r>
            <a:r>
              <a:rPr lang="en-US" sz="1800" dirty="0"/>
              <a:t>and  </a:t>
            </a:r>
            <a:r>
              <a:rPr lang="en-US" sz="1800" b="1" dirty="0"/>
              <a:t>retro-fit</a:t>
            </a:r>
            <a:r>
              <a:rPr lang="en-US" sz="1800" dirty="0"/>
              <a:t> existing housing </a:t>
            </a:r>
            <a:r>
              <a:rPr lang="en-US" sz="1800" dirty="0" smtClean="0"/>
              <a:t>stock</a:t>
            </a:r>
            <a:endParaRPr lang="en-GB" sz="1800" dirty="0"/>
          </a:p>
          <a:p>
            <a:r>
              <a:rPr lang="en-US" sz="1800" dirty="0"/>
              <a:t>B</a:t>
            </a:r>
            <a:r>
              <a:rPr lang="en-US" sz="1800" dirty="0" smtClean="0"/>
              <a:t>udget </a:t>
            </a:r>
            <a:r>
              <a:rPr lang="en-US" sz="1800" dirty="0"/>
              <a:t>to be able to commission research to address gaps in </a:t>
            </a:r>
            <a:r>
              <a:rPr lang="en-US" sz="1800" dirty="0" smtClean="0"/>
              <a:t>evidence</a:t>
            </a:r>
            <a:endParaRPr lang="en-GB" sz="1800" dirty="0"/>
          </a:p>
          <a:p>
            <a:pPr marL="0" indent="0">
              <a:buNone/>
            </a:pP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78468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360040"/>
          </a:xfrm>
        </p:spPr>
        <p:txBody>
          <a:bodyPr/>
          <a:lstStyle/>
          <a:p>
            <a:r>
              <a:rPr lang="en-GB" sz="1400" dirty="0" smtClean="0"/>
              <a:t>Source: Mark Drane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" y="11663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C</a:t>
            </a:r>
            <a:r>
              <a:rPr lang="en-US" sz="2000" b="1" dirty="0" smtClean="0"/>
              <a:t>hief </a:t>
            </a:r>
            <a:r>
              <a:rPr lang="en-US" sz="2000" b="1" dirty="0"/>
              <a:t>built environment adviser and small strategic unit</a:t>
            </a:r>
            <a:r>
              <a:rPr lang="en-US" sz="2000" b="1" dirty="0" smtClean="0"/>
              <a:t>: challenges of policy integration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413"/>
            <a:ext cx="8856984" cy="5329237"/>
          </a:xfrm>
        </p:spPr>
        <p:txBody>
          <a:bodyPr/>
          <a:lstStyle/>
          <a:p>
            <a:pPr marL="0" indent="0">
              <a:buNone/>
            </a:pPr>
            <a:r>
              <a:rPr lang="en-US" sz="1800" b="1" i="1" dirty="0" smtClean="0"/>
              <a:t>How </a:t>
            </a:r>
            <a:r>
              <a:rPr lang="en-US" sz="1800" b="1" i="1" dirty="0"/>
              <a:t>would a new structure work? What Horizontal integration would be needed</a:t>
            </a:r>
            <a:r>
              <a:rPr lang="en-US" sz="1800" b="1" i="1" dirty="0" smtClean="0"/>
              <a:t>?</a:t>
            </a:r>
          </a:p>
          <a:p>
            <a:r>
              <a:rPr lang="en-US" sz="1800" dirty="0" smtClean="0"/>
              <a:t>Already </a:t>
            </a:r>
            <a:r>
              <a:rPr lang="en-US" sz="1800" dirty="0"/>
              <a:t>sub-scientific advisor within each government </a:t>
            </a:r>
            <a:r>
              <a:rPr lang="en-US" sz="1800" dirty="0" smtClean="0"/>
              <a:t>department</a:t>
            </a:r>
            <a:r>
              <a:rPr lang="en-US" sz="1800" dirty="0"/>
              <a:t>:</a:t>
            </a:r>
            <a:r>
              <a:rPr lang="en-US" sz="1800" dirty="0" smtClean="0"/>
              <a:t> </a:t>
            </a:r>
            <a:r>
              <a:rPr lang="en-US" sz="1800" dirty="0"/>
              <a:t>new structure or post would need to work closely with these existing </a:t>
            </a:r>
            <a:r>
              <a:rPr lang="en-US" sz="1800" dirty="0" smtClean="0"/>
              <a:t>advisors</a:t>
            </a:r>
          </a:p>
          <a:p>
            <a:r>
              <a:rPr lang="en-US" sz="1800" dirty="0" smtClean="0"/>
              <a:t>Not ‘command </a:t>
            </a:r>
            <a:r>
              <a:rPr lang="en-US" sz="1800" dirty="0"/>
              <a:t>and control’ role but way of bringing people together from different </a:t>
            </a:r>
            <a:r>
              <a:rPr lang="en-US" sz="1800" dirty="0" smtClean="0"/>
              <a:t>disciplines</a:t>
            </a:r>
          </a:p>
          <a:p>
            <a:r>
              <a:rPr lang="en-US" sz="1800" b="1" dirty="0" smtClean="0"/>
              <a:t>In or out of government?</a:t>
            </a:r>
          </a:p>
          <a:p>
            <a:r>
              <a:rPr lang="en-US" sz="1800" dirty="0"/>
              <a:t>D</a:t>
            </a:r>
            <a:r>
              <a:rPr lang="en-US" sz="1800" dirty="0" smtClean="0"/>
              <a:t>epartments </a:t>
            </a:r>
            <a:r>
              <a:rPr lang="en-US" sz="1800" dirty="0"/>
              <a:t>made it impossible to progress certain issues</a:t>
            </a:r>
            <a:r>
              <a:rPr lang="en-US" sz="1800" dirty="0" smtClean="0"/>
              <a:t>.</a:t>
            </a:r>
          </a:p>
          <a:p>
            <a:r>
              <a:rPr lang="en-US" sz="1800" b="1" dirty="0" smtClean="0"/>
              <a:t>Longevity of such position</a:t>
            </a:r>
          </a:p>
          <a:p>
            <a:r>
              <a:rPr lang="en-US" sz="1800" dirty="0" smtClean="0"/>
              <a:t>Link up with Smart </a:t>
            </a:r>
            <a:r>
              <a:rPr lang="en-US" sz="1800" dirty="0"/>
              <a:t>Cities, Future Cities and the National Infrastructure </a:t>
            </a:r>
            <a:r>
              <a:rPr lang="en-US" sz="1800" dirty="0" smtClean="0"/>
              <a:t>Commission</a:t>
            </a:r>
          </a:p>
          <a:p>
            <a:pPr marL="0" indent="0">
              <a:buNone/>
            </a:pPr>
            <a:r>
              <a:rPr lang="en-US" sz="1800" b="1" i="1" dirty="0"/>
              <a:t>Challenges and opportunities of implementing national guidance at local </a:t>
            </a:r>
            <a:r>
              <a:rPr lang="en-US" sz="1800" b="1" i="1" dirty="0" smtClean="0"/>
              <a:t>levels</a:t>
            </a:r>
          </a:p>
          <a:p>
            <a:r>
              <a:rPr lang="en-US" sz="1800" i="1" dirty="0" smtClean="0"/>
              <a:t>Resources exist  for vertical integration  (BRE, </a:t>
            </a:r>
            <a:r>
              <a:rPr lang="en-US" sz="1800" i="1" dirty="0" err="1" smtClean="0"/>
              <a:t>Cambridgeshire</a:t>
            </a:r>
            <a:r>
              <a:rPr lang="en-US" sz="1800" i="1" dirty="0" smtClean="0"/>
              <a:t> Quality Panel </a:t>
            </a:r>
            <a:r>
              <a:rPr lang="en-US" sz="1800" i="1" dirty="0" err="1" smtClean="0"/>
              <a:t>eg</a:t>
            </a:r>
            <a:r>
              <a:rPr lang="en-US" sz="1800" i="1" dirty="0" smtClean="0"/>
              <a:t>) but lack of resources at local level, or focus on environmental health because evidence not understood or not convincing enough</a:t>
            </a:r>
          </a:p>
          <a:p>
            <a:r>
              <a:rPr lang="en-US" sz="1800" i="1" dirty="0" smtClean="0"/>
              <a:t>Additional layer not necessary, capacity building at local level needed (NHS England HNT)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9998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b="1" dirty="0"/>
              <a:t>H</a:t>
            </a:r>
            <a:r>
              <a:rPr lang="en-GB" sz="2000" b="1" dirty="0" smtClean="0"/>
              <a:t>ow </a:t>
            </a:r>
            <a:r>
              <a:rPr lang="en-US" sz="2000" b="1" dirty="0" smtClean="0"/>
              <a:t>to </a:t>
            </a:r>
            <a:r>
              <a:rPr lang="en-US" sz="2000" b="1" dirty="0"/>
              <a:t>integrate public health evidence into </a:t>
            </a:r>
            <a:r>
              <a:rPr lang="en-US" sz="2000" b="1" dirty="0" smtClean="0"/>
              <a:t>local planning </a:t>
            </a:r>
            <a:r>
              <a:rPr lang="en-GB" sz="2000" b="1" dirty="0" smtClean="0"/>
              <a:t>practice 1</a:t>
            </a:r>
            <a:endParaRPr lang="en-GB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P</a:t>
            </a:r>
            <a:r>
              <a:rPr lang="en-US" sz="1800" b="1" dirty="0" smtClean="0"/>
              <a:t>olicy hooks: </a:t>
            </a:r>
          </a:p>
          <a:p>
            <a:r>
              <a:rPr lang="en-US" sz="1800" dirty="0" smtClean="0"/>
              <a:t>Bristol’s DM 14 - </a:t>
            </a:r>
            <a:r>
              <a:rPr lang="en-US" sz="1800" dirty="0"/>
              <a:t>HIA for </a:t>
            </a:r>
            <a:r>
              <a:rPr lang="en-US" sz="1800" dirty="0" smtClean="0"/>
              <a:t>developments likely </a:t>
            </a:r>
            <a:r>
              <a:rPr lang="en-US" sz="1800" dirty="0"/>
              <a:t>to have a significant impact on health </a:t>
            </a:r>
            <a:r>
              <a:rPr lang="en-US" sz="1800" dirty="0" smtClean="0"/>
              <a:t>and </a:t>
            </a:r>
            <a:r>
              <a:rPr lang="en-GB" sz="1800" dirty="0" smtClean="0"/>
              <a:t>wellbeing</a:t>
            </a:r>
            <a:endParaRPr lang="en-US" sz="1800" dirty="0" smtClean="0"/>
          </a:p>
          <a:p>
            <a:r>
              <a:rPr lang="en-US" sz="1800" dirty="0" smtClean="0"/>
              <a:t>Healthy</a:t>
            </a:r>
            <a:r>
              <a:rPr lang="en-US" sz="1800" dirty="0"/>
              <a:t>’ planning policies </a:t>
            </a:r>
            <a:r>
              <a:rPr lang="en-US" sz="1800" dirty="0" smtClean="0"/>
              <a:t>– </a:t>
            </a:r>
            <a:r>
              <a:rPr lang="en-US" sz="1800" dirty="0"/>
              <a:t>restricting hot-food takeaways in close proximity to schools and </a:t>
            </a:r>
            <a:r>
              <a:rPr lang="en-US" sz="1800" dirty="0" smtClean="0"/>
              <a:t>youth facilities</a:t>
            </a:r>
          </a:p>
          <a:p>
            <a:r>
              <a:rPr lang="en-US" sz="1800" dirty="0" smtClean="0"/>
              <a:t>Requiring monitoring </a:t>
            </a:r>
            <a:r>
              <a:rPr lang="en-GB" sz="1800" dirty="0"/>
              <a:t>by planning </a:t>
            </a:r>
            <a:r>
              <a:rPr lang="en-GB" sz="1800" dirty="0" smtClean="0"/>
              <a:t>consent</a:t>
            </a:r>
            <a:r>
              <a:rPr lang="en-GB" sz="1800" dirty="0"/>
              <a:t> </a:t>
            </a:r>
            <a:r>
              <a:rPr lang="en-GB" sz="1800" dirty="0" smtClean="0"/>
              <a:t>to assess</a:t>
            </a:r>
            <a:r>
              <a:rPr lang="en-US" sz="1800" dirty="0" smtClean="0"/>
              <a:t> </a:t>
            </a:r>
            <a:r>
              <a:rPr lang="en-US" sz="1800" dirty="0"/>
              <a:t>the success of </a:t>
            </a:r>
            <a:r>
              <a:rPr lang="en-US" sz="1800" dirty="0" smtClean="0"/>
              <a:t>“healthy” measures (Bicester)</a:t>
            </a:r>
          </a:p>
          <a:p>
            <a:pPr marL="0" indent="0">
              <a:buNone/>
            </a:pPr>
            <a:endParaRPr lang="en-US" sz="800" dirty="0" smtClean="0"/>
          </a:p>
          <a:p>
            <a:pPr marL="0" indent="0">
              <a:buNone/>
            </a:pPr>
            <a:r>
              <a:rPr lang="en-US" sz="1800" b="1" dirty="0" smtClean="0"/>
              <a:t>Leadership:</a:t>
            </a:r>
          </a:p>
          <a:p>
            <a:r>
              <a:rPr lang="en-US" sz="1800" dirty="0" smtClean="0"/>
              <a:t>Leadership </a:t>
            </a:r>
            <a:r>
              <a:rPr lang="en-US" sz="1800" dirty="0"/>
              <a:t>at executive </a:t>
            </a:r>
            <a:r>
              <a:rPr lang="en-US" sz="1800" dirty="0" smtClean="0"/>
              <a:t>level to promote </a:t>
            </a:r>
            <a:r>
              <a:rPr lang="en-US" sz="1800" dirty="0"/>
              <a:t>the use of </a:t>
            </a:r>
            <a:r>
              <a:rPr lang="en-US" sz="1800" dirty="0" smtClean="0"/>
              <a:t>HIA (</a:t>
            </a:r>
            <a:r>
              <a:rPr lang="en-US" sz="1800" dirty="0" err="1" smtClean="0"/>
              <a:t>Conwy</a:t>
            </a:r>
            <a:r>
              <a:rPr lang="en-US" sz="1800" dirty="0" smtClean="0"/>
              <a:t> </a:t>
            </a:r>
            <a:r>
              <a:rPr lang="en-US" sz="1800" dirty="0"/>
              <a:t>County Borough </a:t>
            </a:r>
            <a:r>
              <a:rPr lang="en-US" sz="1800" dirty="0" smtClean="0"/>
              <a:t>Council)  to support local </a:t>
            </a:r>
            <a:r>
              <a:rPr lang="en-US" sz="1800" dirty="0"/>
              <a:t>public </a:t>
            </a:r>
            <a:r>
              <a:rPr lang="en-US" sz="1800" dirty="0" smtClean="0"/>
              <a:t>health </a:t>
            </a:r>
            <a:r>
              <a:rPr lang="en-US" sz="1800" dirty="0"/>
              <a:t>advocacy </a:t>
            </a:r>
            <a:r>
              <a:rPr lang="en-US" sz="1800" dirty="0" smtClean="0"/>
              <a:t>in the field</a:t>
            </a:r>
          </a:p>
          <a:p>
            <a:endParaRPr lang="en-US" sz="800" dirty="0"/>
          </a:p>
          <a:p>
            <a:pPr marL="0" indent="0">
              <a:buNone/>
            </a:pPr>
            <a:r>
              <a:rPr lang="en-US" sz="1800" b="1" dirty="0" smtClean="0"/>
              <a:t>Partnership - community engagement:</a:t>
            </a:r>
          </a:p>
          <a:p>
            <a:r>
              <a:rPr lang="en-US" sz="1800" dirty="0"/>
              <a:t>S</a:t>
            </a:r>
            <a:r>
              <a:rPr lang="en-US" sz="1800" dirty="0" smtClean="0"/>
              <a:t>trong </a:t>
            </a:r>
            <a:r>
              <a:rPr lang="en-US" sz="1800" dirty="0"/>
              <a:t>consortium approach </a:t>
            </a:r>
            <a:r>
              <a:rPr lang="en-US" sz="1800" dirty="0" smtClean="0"/>
              <a:t>to place-based </a:t>
            </a:r>
            <a:r>
              <a:rPr lang="en-US" sz="1800" dirty="0"/>
              <a:t>and proactive planning and </a:t>
            </a:r>
            <a:r>
              <a:rPr lang="en-US" sz="1800" dirty="0" smtClean="0"/>
              <a:t>design (Bicester)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800" b="1" dirty="0" smtClean="0"/>
              <a:t>Policy integration at plan level:</a:t>
            </a:r>
          </a:p>
          <a:p>
            <a:r>
              <a:rPr lang="en-US" sz="1800" dirty="0" smtClean="0"/>
              <a:t>PHE advocates JSNA and HW</a:t>
            </a:r>
            <a:r>
              <a:rPr lang="en-GB" sz="1800" dirty="0" smtClean="0"/>
              <a:t>S</a:t>
            </a:r>
            <a:r>
              <a:rPr lang="en-US" sz="1800" dirty="0" smtClean="0"/>
              <a:t> as part of evidence base for local plan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2620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360040"/>
          </a:xfrm>
        </p:spPr>
        <p:txBody>
          <a:bodyPr/>
          <a:lstStyle/>
          <a:p>
            <a:r>
              <a:rPr lang="en-GB" sz="1400" dirty="0" smtClean="0"/>
              <a:t>Source: Mark Drane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6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 smtClean="0"/>
              <a:t>How </a:t>
            </a:r>
            <a:r>
              <a:rPr lang="en-US" sz="2000" b="1" dirty="0" smtClean="0"/>
              <a:t>to integrate public health evidence into planning </a:t>
            </a:r>
            <a:r>
              <a:rPr lang="en-GB" sz="2000" b="1" dirty="0" smtClean="0"/>
              <a:t>practice 2</a:t>
            </a:r>
            <a:endParaRPr lang="en-GB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Health indicators: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i="1" dirty="0" smtClean="0"/>
              <a:t>What is the importance of health indicators in planning processes/policy? </a:t>
            </a:r>
            <a:r>
              <a:rPr lang="en-US" sz="1800" b="1" i="1" dirty="0"/>
              <a:t>At what stage of policy making should they be used</a:t>
            </a:r>
            <a:r>
              <a:rPr lang="en-US" sz="1800" b="1" i="1" dirty="0" smtClean="0"/>
              <a:t>? </a:t>
            </a:r>
          </a:p>
          <a:p>
            <a:r>
              <a:rPr lang="en-US" sz="1800" dirty="0"/>
              <a:t>H</a:t>
            </a:r>
            <a:r>
              <a:rPr lang="en-US" sz="1800" dirty="0" smtClean="0"/>
              <a:t>ealth </a:t>
            </a:r>
            <a:r>
              <a:rPr lang="en-US" sz="1800" dirty="0"/>
              <a:t>indicators important to operationalize the buy-in and </a:t>
            </a:r>
            <a:r>
              <a:rPr lang="en-US" sz="1800" dirty="0" smtClean="0"/>
              <a:t>help </a:t>
            </a:r>
            <a:r>
              <a:rPr lang="en-US" sz="1800" dirty="0"/>
              <a:t>to assess how planners and developers are doing in implementing healthy </a:t>
            </a:r>
            <a:r>
              <a:rPr lang="en-US" sz="1800" dirty="0" smtClean="0"/>
              <a:t>environments</a:t>
            </a:r>
            <a:endParaRPr lang="en-GB" sz="1800" dirty="0"/>
          </a:p>
          <a:p>
            <a:r>
              <a:rPr lang="en-US" sz="1800" dirty="0"/>
              <a:t>L</a:t>
            </a:r>
            <a:r>
              <a:rPr lang="en-US" sz="1800" dirty="0" smtClean="0"/>
              <a:t>arge </a:t>
            </a:r>
            <a:r>
              <a:rPr lang="en-US" sz="1800" dirty="0"/>
              <a:t>house builder had recently reported they ‘don’t do health’ because no-one is asking them </a:t>
            </a:r>
            <a:r>
              <a:rPr lang="en-US" sz="1800" dirty="0" smtClean="0"/>
              <a:t>to </a:t>
            </a:r>
            <a:endParaRPr lang="en-GB" sz="1800" dirty="0"/>
          </a:p>
          <a:p>
            <a:r>
              <a:rPr lang="en-US" sz="1800" dirty="0"/>
              <a:t>It was also suggested that targets should be set at the local level</a:t>
            </a:r>
            <a:endParaRPr lang="en-GB" sz="1800" dirty="0"/>
          </a:p>
          <a:p>
            <a:r>
              <a:rPr lang="en-US" sz="1800" dirty="0"/>
              <a:t>M</a:t>
            </a:r>
            <a:r>
              <a:rPr lang="en-US" sz="1800" dirty="0" smtClean="0"/>
              <a:t>any </a:t>
            </a:r>
            <a:r>
              <a:rPr lang="en-US" sz="1800" dirty="0"/>
              <a:t>types of indictors and different roles in decision-making process: target, transparency monitoring </a:t>
            </a:r>
            <a:endParaRPr lang="en-US" sz="1800" dirty="0" smtClean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086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b="1" dirty="0"/>
              <a:t>How </a:t>
            </a:r>
            <a:r>
              <a:rPr lang="en-US" sz="2000" b="1" dirty="0"/>
              <a:t>to integrate public health evidence into planning </a:t>
            </a:r>
            <a:r>
              <a:rPr lang="en-GB" sz="2000" b="1" dirty="0" smtClean="0"/>
              <a:t>practice 3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i="1" dirty="0"/>
              <a:t>Should indicators be set at national or local level and should they be statutory or used as guidance only</a:t>
            </a:r>
            <a:r>
              <a:rPr lang="en-US" sz="1800" b="1" i="1" dirty="0" smtClean="0"/>
              <a:t>?</a:t>
            </a:r>
          </a:p>
          <a:p>
            <a:pPr marL="0" indent="0">
              <a:buNone/>
            </a:pPr>
            <a:endParaRPr lang="en-GB" sz="1800" dirty="0"/>
          </a:p>
          <a:p>
            <a:r>
              <a:rPr lang="en-US" sz="1800" dirty="0"/>
              <a:t>P</a:t>
            </a:r>
            <a:r>
              <a:rPr lang="en-US" sz="1800" dirty="0" smtClean="0"/>
              <a:t>lanners </a:t>
            </a:r>
            <a:r>
              <a:rPr lang="en-US" sz="1800" dirty="0"/>
              <a:t>need to have confidence that decisions in accordance with health recommendations will not be overturned by local politics, (hot food takeaways) </a:t>
            </a:r>
            <a:endParaRPr lang="en-US" sz="1800" dirty="0" smtClean="0"/>
          </a:p>
          <a:p>
            <a:endParaRPr lang="en-US" sz="1100" dirty="0"/>
          </a:p>
          <a:p>
            <a:r>
              <a:rPr lang="en-US" sz="1800" dirty="0"/>
              <a:t>NPPF  give weight to indicators but vertical integration must be effective to deliver healthy </a:t>
            </a:r>
            <a:r>
              <a:rPr lang="en-US" sz="1800" dirty="0" smtClean="0"/>
              <a:t>design</a:t>
            </a:r>
          </a:p>
          <a:p>
            <a:endParaRPr lang="en-US" sz="1100" dirty="0"/>
          </a:p>
          <a:p>
            <a:r>
              <a:rPr lang="en-US" sz="1800" dirty="0"/>
              <a:t>A</a:t>
            </a:r>
            <a:r>
              <a:rPr lang="en-US" sz="1800" dirty="0" smtClean="0"/>
              <a:t>dded </a:t>
            </a:r>
            <a:r>
              <a:rPr lang="en-US" sz="1800" dirty="0"/>
              <a:t>value of indicators into the NPPG when existing tools to drive local practice such as local </a:t>
            </a:r>
            <a:r>
              <a:rPr lang="en-US" sz="1800" dirty="0" smtClean="0"/>
              <a:t>JSNAs </a:t>
            </a:r>
            <a:r>
              <a:rPr lang="en-US" sz="1800" dirty="0"/>
              <a:t>and local HWSs do not reference the importance of the built environment at all or the Local Plan and Local Plan does not use them as evidence; yet they are important to </a:t>
            </a:r>
            <a:r>
              <a:rPr lang="en-US" sz="1800" b="1" i="1" dirty="0" smtClean="0"/>
              <a:t>align </a:t>
            </a:r>
            <a:r>
              <a:rPr lang="en-US" sz="1800" b="1" i="1" dirty="0"/>
              <a:t>the agendas for place, poverty and inequality</a:t>
            </a:r>
            <a:r>
              <a:rPr lang="en-US" sz="1800" b="1" dirty="0"/>
              <a:t> </a:t>
            </a:r>
            <a:endParaRPr lang="en-US" sz="1800" b="1" dirty="0" smtClean="0"/>
          </a:p>
          <a:p>
            <a:endParaRPr lang="en-US" sz="1100" dirty="0"/>
          </a:p>
          <a:p>
            <a:r>
              <a:rPr lang="en-US" sz="1800" dirty="0"/>
              <a:t>Public Health England to explore better use of the built environment components of existing Public Health Outcomes Framework </a:t>
            </a:r>
            <a:r>
              <a:rPr lang="en-US" sz="1800" dirty="0" smtClean="0"/>
              <a:t>indicators</a:t>
            </a:r>
            <a:endParaRPr lang="en-US" sz="18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2262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360040"/>
          </a:xfrm>
        </p:spPr>
        <p:txBody>
          <a:bodyPr/>
          <a:lstStyle/>
          <a:p>
            <a:r>
              <a:rPr lang="en-GB" sz="1400" dirty="0" smtClean="0"/>
              <a:t>Source: Sarah Burgess</a:t>
            </a:r>
            <a:endParaRPr lang="en-GB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80" y="3006334"/>
            <a:ext cx="4499992" cy="3374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1" y="-22312"/>
            <a:ext cx="4355976" cy="3266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1" y="3220277"/>
            <a:ext cx="4236655" cy="3177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01" y="55910"/>
            <a:ext cx="4218399" cy="31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3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/>
              <a:t>I</a:t>
            </a:r>
            <a:r>
              <a:rPr lang="en-US" sz="2000" b="1" dirty="0" smtClean="0"/>
              <a:t>ntegration </a:t>
            </a:r>
            <a:r>
              <a:rPr lang="en-US" sz="2000" b="1" dirty="0"/>
              <a:t>of health </a:t>
            </a:r>
            <a:r>
              <a:rPr lang="en-US" sz="2000" b="1" dirty="0" smtClean="0"/>
              <a:t>into </a:t>
            </a:r>
            <a:r>
              <a:rPr lang="en-GB" sz="2000" b="1" smtClean="0"/>
              <a:t>planning 4: </a:t>
            </a:r>
            <a:r>
              <a:rPr lang="en-GB" sz="2000" b="1" dirty="0" smtClean="0"/>
              <a:t>appraisal instruments</a:t>
            </a:r>
            <a:endParaRPr lang="en-GB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000" b="1" dirty="0" smtClean="0"/>
          </a:p>
          <a:p>
            <a:r>
              <a:rPr lang="en-GB" sz="1800" b="1" dirty="0" smtClean="0"/>
              <a:t>Health </a:t>
            </a:r>
            <a:r>
              <a:rPr lang="en-US" sz="1800" b="1" dirty="0" smtClean="0"/>
              <a:t>Impact </a:t>
            </a:r>
            <a:r>
              <a:rPr lang="en-US" sz="1800" b="1" dirty="0"/>
              <a:t>Assessment (</a:t>
            </a:r>
            <a:r>
              <a:rPr lang="en-US" sz="1800" b="1" dirty="0" smtClean="0"/>
              <a:t>HIA): </a:t>
            </a:r>
            <a:r>
              <a:rPr lang="en-US" sz="1800" dirty="0" smtClean="0"/>
              <a:t>applied </a:t>
            </a:r>
            <a:r>
              <a:rPr lang="en-US" sz="1800" dirty="0"/>
              <a:t>in a </a:t>
            </a:r>
            <a:r>
              <a:rPr lang="en-US" sz="1800" dirty="0" smtClean="0"/>
              <a:t>wide range </a:t>
            </a:r>
            <a:r>
              <a:rPr lang="en-US" sz="1800" dirty="0"/>
              <a:t>of policy, plan and project </a:t>
            </a:r>
            <a:r>
              <a:rPr lang="en-US" sz="1800" dirty="0" smtClean="0"/>
              <a:t>situations, non </a:t>
            </a:r>
            <a:r>
              <a:rPr lang="en-US" sz="1800" dirty="0"/>
              <a:t>statutory </a:t>
            </a:r>
            <a:r>
              <a:rPr lang="en-US" sz="1800" dirty="0" smtClean="0"/>
              <a:t>instrument</a:t>
            </a:r>
          </a:p>
          <a:p>
            <a:endParaRPr lang="en-US" sz="1800" dirty="0"/>
          </a:p>
          <a:p>
            <a:r>
              <a:rPr lang="en-US" sz="1800" b="1" dirty="0"/>
              <a:t>Strategic Environmental Assessment (SEA</a:t>
            </a:r>
            <a:r>
              <a:rPr lang="en-US" sz="1800" b="1" dirty="0" smtClean="0"/>
              <a:t>): </a:t>
            </a:r>
            <a:r>
              <a:rPr lang="en-US" sz="1800" dirty="0"/>
              <a:t>for </a:t>
            </a:r>
            <a:r>
              <a:rPr lang="en-US" sz="1800" dirty="0" smtClean="0"/>
              <a:t>plans </a:t>
            </a:r>
            <a:r>
              <a:rPr lang="en-GB" sz="1800" dirty="0" smtClean="0"/>
              <a:t>and programmes: local</a:t>
            </a:r>
            <a:r>
              <a:rPr lang="en-GB" sz="1800" dirty="0"/>
              <a:t>, </a:t>
            </a:r>
            <a:r>
              <a:rPr lang="en-GB" sz="1800" dirty="0" smtClean="0"/>
              <a:t>transport, </a:t>
            </a:r>
            <a:r>
              <a:rPr lang="en-US" sz="1800" dirty="0" smtClean="0"/>
              <a:t>waste</a:t>
            </a:r>
            <a:r>
              <a:rPr lang="en-US" sz="1800" dirty="0"/>
              <a:t>, energy, minerals and other </a:t>
            </a:r>
            <a:r>
              <a:rPr lang="en-US" sz="1800" dirty="0" smtClean="0"/>
              <a:t>plans</a:t>
            </a:r>
            <a:r>
              <a:rPr lang="en-US" sz="1800" dirty="0"/>
              <a:t> </a:t>
            </a:r>
            <a:r>
              <a:rPr lang="en-US" sz="1800" dirty="0" smtClean="0"/>
              <a:t>- </a:t>
            </a:r>
            <a:r>
              <a:rPr lang="en-US" sz="1800" dirty="0"/>
              <a:t>European Directive (Directive </a:t>
            </a:r>
            <a:r>
              <a:rPr lang="en-US" sz="1800" dirty="0" smtClean="0"/>
              <a:t>2001/42/EC) explicitly </a:t>
            </a:r>
            <a:r>
              <a:rPr lang="en-US" sz="1800" dirty="0"/>
              <a:t>asks for human health to be considered</a:t>
            </a:r>
            <a:endParaRPr lang="en-GB" sz="1800" dirty="0"/>
          </a:p>
          <a:p>
            <a:endParaRPr lang="en-GB" sz="1800" dirty="0" smtClean="0"/>
          </a:p>
          <a:p>
            <a:r>
              <a:rPr lang="en-GB" sz="1800" b="1" dirty="0" smtClean="0"/>
              <a:t>Environmental Impact </a:t>
            </a:r>
            <a:r>
              <a:rPr lang="en-US" sz="1800" b="1" dirty="0" smtClean="0"/>
              <a:t>Assessment </a:t>
            </a:r>
            <a:r>
              <a:rPr lang="en-US" sz="1800" b="1" dirty="0"/>
              <a:t>(</a:t>
            </a:r>
            <a:r>
              <a:rPr lang="en-US" sz="1800" b="1" dirty="0" smtClean="0"/>
              <a:t>EIA): </a:t>
            </a:r>
            <a:r>
              <a:rPr lang="en-US" sz="1800" dirty="0" smtClean="0"/>
              <a:t>for </a:t>
            </a:r>
            <a:r>
              <a:rPr lang="en-US" sz="1800" dirty="0"/>
              <a:t>certain </a:t>
            </a:r>
            <a:r>
              <a:rPr lang="en-US" sz="1800" dirty="0" smtClean="0"/>
              <a:t>infrastructure/large development projects, statutory - The </a:t>
            </a:r>
            <a:r>
              <a:rPr lang="en-US" sz="1800" dirty="0"/>
              <a:t>new EIA </a:t>
            </a:r>
            <a:r>
              <a:rPr lang="en-US" sz="1800" dirty="0" smtClean="0"/>
              <a:t>Directive (Directive 2014/52/EU) for </a:t>
            </a:r>
            <a:r>
              <a:rPr lang="en-US" sz="1800" dirty="0"/>
              <a:t>the first time explicitly </a:t>
            </a:r>
            <a:r>
              <a:rPr lang="en-US" sz="1800" dirty="0" smtClean="0"/>
              <a:t>requires </a:t>
            </a:r>
            <a:r>
              <a:rPr lang="en-GB" sz="1800" dirty="0" smtClean="0"/>
              <a:t>human health consideration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919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/>
              <a:t>Challenges and opportunities for inter-sectoral</a:t>
            </a:r>
            <a:br>
              <a:rPr lang="en-US" sz="2000" b="1" dirty="0"/>
            </a:br>
            <a:r>
              <a:rPr lang="en-GB" sz="2000" b="1" dirty="0"/>
              <a:t>integration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Challenges: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Unlikely that the England planning system will change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Viability clause in the NPPF: allows sound planning decisions to be circumvented.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Understanding the long-term impacts of new development on health could help rebalance the meaning and testing of viability, redressing the </a:t>
            </a:r>
            <a:r>
              <a:rPr lang="en-GB" sz="1800" dirty="0"/>
              <a:t>balance of </a:t>
            </a:r>
            <a:r>
              <a:rPr lang="en-GB" sz="1800" dirty="0" smtClean="0"/>
              <a:t>power</a:t>
            </a:r>
          </a:p>
          <a:p>
            <a:pPr marL="0" indent="0">
              <a:buNone/>
            </a:pPr>
            <a:r>
              <a:rPr lang="en-GB" sz="1800" b="1" dirty="0" smtClean="0"/>
              <a:t>Opportunities:</a:t>
            </a:r>
            <a:endParaRPr lang="en-GB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need </a:t>
            </a:r>
            <a:r>
              <a:rPr lang="en-US" sz="1800" dirty="0"/>
              <a:t>for new approaches </a:t>
            </a:r>
            <a:r>
              <a:rPr lang="en-US" sz="1800" dirty="0" smtClean="0"/>
              <a:t>to professional </a:t>
            </a:r>
            <a:r>
              <a:rPr lang="en-US" sz="1800" dirty="0"/>
              <a:t>training and </a:t>
            </a:r>
            <a:r>
              <a:rPr lang="en-US" sz="1800" dirty="0" err="1"/>
              <a:t>organisational</a:t>
            </a:r>
            <a:r>
              <a:rPr lang="en-US" sz="1800" dirty="0"/>
              <a:t> </a:t>
            </a:r>
            <a:r>
              <a:rPr lang="en-US" sz="1800" dirty="0" smtClean="0"/>
              <a:t>capacity building</a:t>
            </a:r>
            <a:r>
              <a:rPr lang="en-US" sz="1800" dirty="0"/>
              <a:t> </a:t>
            </a:r>
            <a:r>
              <a:rPr lang="en-GB" sz="1800" dirty="0" smtClean="0"/>
              <a:t>in </a:t>
            </a:r>
            <a:r>
              <a:rPr lang="en-GB" sz="1800" dirty="0"/>
              <a:t>every local </a:t>
            </a:r>
            <a:r>
              <a:rPr lang="en-GB" sz="1800" dirty="0" smtClean="0"/>
              <a:t>authority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JSNA and </a:t>
            </a:r>
            <a:r>
              <a:rPr lang="en-US" sz="1800" dirty="0"/>
              <a:t>sharing health data to </a:t>
            </a:r>
            <a:r>
              <a:rPr lang="en-US" sz="1800" dirty="0" smtClean="0"/>
              <a:t>inform Local </a:t>
            </a:r>
            <a:r>
              <a:rPr lang="en-US" sz="1800" dirty="0"/>
              <a:t>Plans could support the mainstreaming </a:t>
            </a:r>
            <a:r>
              <a:rPr lang="en-US" sz="1800" dirty="0" smtClean="0"/>
              <a:t>of systems </a:t>
            </a:r>
            <a:r>
              <a:rPr lang="en-US" sz="1800" dirty="0"/>
              <a:t>thinking, </a:t>
            </a:r>
            <a:r>
              <a:rPr lang="en-US" sz="1800" dirty="0" smtClean="0"/>
              <a:t>inform </a:t>
            </a:r>
            <a:r>
              <a:rPr lang="en-US" sz="1800" dirty="0"/>
              <a:t>more </a:t>
            </a:r>
            <a:r>
              <a:rPr lang="en-US" sz="1800" dirty="0" smtClean="0"/>
              <a:t>complex  </a:t>
            </a:r>
            <a:r>
              <a:rPr lang="en-GB" sz="1800" dirty="0" smtClean="0"/>
              <a:t>built </a:t>
            </a:r>
            <a:r>
              <a:rPr lang="en-GB" sz="1800" dirty="0"/>
              <a:t>environment interventions</a:t>
            </a:r>
            <a:r>
              <a:rPr lang="en-GB" sz="1800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Engaging with communities to generate the </a:t>
            </a:r>
            <a:r>
              <a:rPr lang="en-US" sz="1800" dirty="0" smtClean="0"/>
              <a:t>health evidence </a:t>
            </a:r>
            <a:r>
              <a:rPr lang="en-US" sz="1800" dirty="0"/>
              <a:t>base for Local </a:t>
            </a:r>
            <a:r>
              <a:rPr lang="en-US" sz="1800" dirty="0" smtClean="0"/>
              <a:t>Plans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HIA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 smtClean="0"/>
              <a:t>Think of the other actors of the development process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9085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227292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360040"/>
          </a:xfrm>
        </p:spPr>
        <p:txBody>
          <a:bodyPr/>
          <a:lstStyle/>
          <a:p>
            <a:r>
              <a:rPr lang="en-GB" sz="1400" dirty="0" smtClean="0"/>
              <a:t>Source: Laurence Carmichael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7752860" cy="581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b="1" i="1" dirty="0"/>
              <a:t>How will your organisation promote the building better places agenda?</a:t>
            </a:r>
            <a:r>
              <a:rPr lang="en-GB" sz="1800" b="1" dirty="0"/>
              <a:t/>
            </a:r>
            <a:br>
              <a:rPr lang="en-GB" sz="1800" b="1" dirty="0"/>
            </a:br>
            <a:r>
              <a:rPr lang="en-GB" sz="1800" b="1" dirty="0" smtClean="0"/>
              <a:t>Responses of stakeholders in ESRC roundtable</a:t>
            </a:r>
            <a:r>
              <a:rPr lang="en-GB" sz="1800" dirty="0"/>
              <a:t/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z="1800" dirty="0" smtClean="0"/>
              <a:t>The </a:t>
            </a:r>
            <a:r>
              <a:rPr lang="en-GB" sz="1800" dirty="0"/>
              <a:t>Cambridgeshire Quality Panel will now put health on the agenda</a:t>
            </a:r>
          </a:p>
          <a:p>
            <a:pPr lvl="0"/>
            <a:r>
              <a:rPr lang="en-GB" sz="1800" dirty="0"/>
              <a:t>Aim to share more knowledge across sectors</a:t>
            </a:r>
          </a:p>
          <a:p>
            <a:pPr lvl="0"/>
            <a:r>
              <a:rPr lang="en-GB" sz="1800" dirty="0"/>
              <a:t>Aim to ensure health is on the urbanisation agenda in low and middle income countries as well as in the UK</a:t>
            </a:r>
          </a:p>
          <a:p>
            <a:r>
              <a:rPr lang="en-GB" sz="1800" dirty="0"/>
              <a:t>Make the most of the Habitat 3 New Urban Agenda</a:t>
            </a:r>
          </a:p>
          <a:p>
            <a:pPr lvl="0"/>
            <a:r>
              <a:rPr lang="en-GB" sz="1800" dirty="0" smtClean="0"/>
              <a:t>There </a:t>
            </a:r>
            <a:r>
              <a:rPr lang="en-GB" sz="1800" dirty="0"/>
              <a:t>is an opportunity to raise health as an agenda with the </a:t>
            </a:r>
            <a:r>
              <a:rPr lang="en-GB" sz="1800" dirty="0" smtClean="0"/>
              <a:t>National </a:t>
            </a:r>
            <a:r>
              <a:rPr lang="en-GB" sz="1800" dirty="0"/>
              <a:t>Construction Board</a:t>
            </a:r>
          </a:p>
          <a:p>
            <a:pPr lvl="0"/>
            <a:r>
              <a:rPr lang="en-GB" sz="1800" dirty="0"/>
              <a:t>Work with designers and developers to improve the evidence base</a:t>
            </a:r>
          </a:p>
          <a:p>
            <a:pPr lvl="0"/>
            <a:r>
              <a:rPr lang="en-GB" sz="1800" dirty="0"/>
              <a:t>Test models within the NHS Healthy New Towns, but also share learning more widely</a:t>
            </a:r>
          </a:p>
          <a:p>
            <a:pPr lvl="0"/>
            <a:r>
              <a:rPr lang="en-GB" sz="1800" dirty="0" smtClean="0"/>
              <a:t>Explore </a:t>
            </a:r>
            <a:r>
              <a:rPr lang="en-GB" sz="1800" dirty="0"/>
              <a:t>new guidance on planning and dementia</a:t>
            </a:r>
          </a:p>
          <a:p>
            <a:pPr lvl="0"/>
            <a:r>
              <a:rPr lang="en-GB" sz="1800" dirty="0"/>
              <a:t>Consider learning from the </a:t>
            </a:r>
            <a:r>
              <a:rPr lang="en-GB" sz="1800" dirty="0" smtClean="0"/>
              <a:t>USA</a:t>
            </a:r>
            <a:endParaRPr lang="en-GB" sz="1800" dirty="0"/>
          </a:p>
          <a:p>
            <a:pPr lvl="0"/>
            <a:r>
              <a:rPr lang="en-GB" sz="1800" dirty="0"/>
              <a:t>Engage in the Planning for People campaign</a:t>
            </a:r>
          </a:p>
          <a:p>
            <a:pPr lvl="0"/>
            <a:r>
              <a:rPr lang="en-GB" sz="1800" dirty="0"/>
              <a:t>Develop a business case for investing in the built environment for health</a:t>
            </a:r>
          </a:p>
          <a:p>
            <a:pPr marL="0" indent="0">
              <a:buNone/>
            </a:pPr>
            <a:r>
              <a:rPr lang="en-GB" sz="2000" dirty="0"/>
              <a:t> 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6546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360040"/>
          </a:xfrm>
        </p:spPr>
        <p:txBody>
          <a:bodyPr/>
          <a:lstStyle/>
          <a:p>
            <a:r>
              <a:rPr lang="en-GB" sz="1400" dirty="0" smtClean="0"/>
              <a:t>Source: John Parkin 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9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1249775" y="2403166"/>
            <a:ext cx="7886700" cy="2495748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 you</a:t>
            </a:r>
            <a:br>
              <a:rPr lang="en-US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Laurence </a:t>
            </a: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Carmichael</a:t>
            </a:r>
            <a:b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WHO Collaborating Centre for Healthy Urban Environments</a:t>
            </a:r>
            <a:b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University of the West of England, Bristol</a:t>
            </a:r>
            <a:b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www.uwe.ac.uk/research/who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Laurence.carmichael@uwe.ac.uk</a:t>
            </a:r>
            <a: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br>
              <a:rPr lang="en-GB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endParaRPr lang="en-GB" altLang="en-US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b="1" dirty="0" smtClean="0"/>
              <a:t>ESRC seminar series</a:t>
            </a:r>
            <a:br>
              <a:rPr lang="en-GB" sz="2000" b="1" dirty="0" smtClean="0"/>
            </a:br>
            <a:r>
              <a:rPr lang="en-US" sz="2000" b="1" dirty="0" smtClean="0"/>
              <a:t>Re-uniting </a:t>
            </a:r>
            <a:r>
              <a:rPr lang="en-US" sz="2000" b="1" dirty="0"/>
              <a:t>Planning and Health: tackling the implementation gaps in evidence, governance and knowledge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GB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 smtClean="0"/>
              <a:t>Researchers:</a:t>
            </a:r>
          </a:p>
          <a:p>
            <a:pPr marL="0" indent="0">
              <a:buNone/>
            </a:pPr>
            <a:r>
              <a:rPr lang="en-US" sz="1800" dirty="0" smtClean="0"/>
              <a:t>WHO CC </a:t>
            </a:r>
            <a:r>
              <a:rPr lang="en-US" sz="1800" dirty="0"/>
              <a:t>for Healthy Urban </a:t>
            </a:r>
            <a:r>
              <a:rPr lang="en-US" sz="1800" dirty="0" smtClean="0"/>
              <a:t>Environments, LSHTM, Universities </a:t>
            </a:r>
            <a:r>
              <a:rPr lang="en-US" sz="1800" dirty="0"/>
              <a:t>of Bristol</a:t>
            </a:r>
            <a:r>
              <a:rPr lang="en-US" sz="1800" dirty="0" smtClean="0"/>
              <a:t>, </a:t>
            </a:r>
            <a:r>
              <a:rPr lang="en-US" sz="1800" dirty="0"/>
              <a:t>Newcastle, </a:t>
            </a:r>
            <a:r>
              <a:rPr lang="en-US" sz="1800" dirty="0" smtClean="0"/>
              <a:t>Liverpool, Public Health England</a:t>
            </a:r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b="1" dirty="0" smtClean="0"/>
              <a:t>Aims: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</a:t>
            </a:r>
            <a:r>
              <a:rPr lang="en-GB" sz="1800" dirty="0" err="1" smtClean="0"/>
              <a:t>onsidering</a:t>
            </a:r>
            <a:r>
              <a:rPr lang="en-GB" sz="1800" dirty="0" smtClean="0"/>
              <a:t> </a:t>
            </a:r>
            <a:r>
              <a:rPr lang="en-GB" sz="1800" dirty="0"/>
              <a:t>how public health can contribute to urban planning and the delivery of healthy sustainable </a:t>
            </a:r>
            <a:r>
              <a:rPr lang="en-GB" sz="1800" dirty="0" smtClean="0"/>
              <a:t>communities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/>
              <a:t>identify workable and economically viable solutions that help deliver health outcomes, wellbeing and equity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1800" dirty="0" smtClean="0"/>
              <a:t>forum </a:t>
            </a:r>
            <a:r>
              <a:rPr lang="en-GB" sz="1800" dirty="0"/>
              <a:t>for academics and practitioners to discuss the obstacles to reuniting planning and health </a:t>
            </a:r>
            <a:r>
              <a:rPr lang="en-GB" sz="1800" dirty="0" smtClean="0"/>
              <a:t>in the UK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 smtClean="0"/>
              <a:t>Themes covered in 6 seminars so far:</a:t>
            </a:r>
          </a:p>
          <a:p>
            <a:pPr marL="0" indent="0">
              <a:buNone/>
            </a:pPr>
            <a:r>
              <a:rPr lang="en-GB" sz="1800" dirty="0" smtClean="0"/>
              <a:t>Nature of the evidence base, </a:t>
            </a:r>
            <a:r>
              <a:rPr lang="en-GB" sz="1800" dirty="0"/>
              <a:t>Health Impact Assessment, </a:t>
            </a:r>
            <a:r>
              <a:rPr lang="en-GB" sz="1800" dirty="0" smtClean="0"/>
              <a:t>good practice </a:t>
            </a:r>
            <a:r>
              <a:rPr lang="en-GB" sz="1800" dirty="0"/>
              <a:t>and initiatives from the UK and from </a:t>
            </a:r>
            <a:r>
              <a:rPr lang="en-GB" sz="1800" dirty="0" smtClean="0"/>
              <a:t>overseas, taking forward the agenda with policy-makers in the UK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752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b="1" dirty="0" smtClean="0"/>
              <a:t>Key findings in UK context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US" sz="2000" b="1" dirty="0" smtClean="0"/>
              <a:t>evidence </a:t>
            </a:r>
            <a:r>
              <a:rPr lang="en-US" sz="2000" b="1" dirty="0"/>
              <a:t>base, evidence-sharing </a:t>
            </a:r>
            <a:r>
              <a:rPr lang="en-US" sz="2000" b="1" dirty="0" smtClean="0"/>
              <a:t>and integration into planning processes and policies</a:t>
            </a:r>
            <a:endParaRPr lang="en-GB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Demand </a:t>
            </a:r>
            <a:r>
              <a:rPr lang="en-GB" sz="2000" dirty="0"/>
              <a:t>from planning </a:t>
            </a:r>
            <a:r>
              <a:rPr lang="en-GB" sz="2000" dirty="0" smtClean="0"/>
              <a:t>and </a:t>
            </a:r>
            <a:r>
              <a:rPr lang="en-US" sz="2000" dirty="0" smtClean="0"/>
              <a:t>public </a:t>
            </a:r>
            <a:r>
              <a:rPr lang="en-US" sz="2000" dirty="0"/>
              <a:t>health professionals to </a:t>
            </a:r>
            <a:r>
              <a:rPr lang="en-US" sz="2000" dirty="0" smtClean="0"/>
              <a:t>improve: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11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their mutual </a:t>
            </a:r>
            <a:r>
              <a:rPr lang="en-US" sz="2000" dirty="0"/>
              <a:t>understanding of the </a:t>
            </a:r>
            <a:r>
              <a:rPr lang="en-US" sz="2000" dirty="0" smtClean="0"/>
              <a:t>nature and uses of evidence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sharing </a:t>
            </a:r>
            <a:r>
              <a:rPr lang="en-US" sz="2000" dirty="0"/>
              <a:t>evidence and good practice that are fit </a:t>
            </a:r>
            <a:r>
              <a:rPr lang="en-US" sz="2000" dirty="0" smtClean="0"/>
              <a:t>for purpose </a:t>
            </a:r>
            <a:r>
              <a:rPr lang="en-US" sz="2000" dirty="0"/>
              <a:t>within an increasingly resource-poor </a:t>
            </a:r>
            <a:r>
              <a:rPr lang="en-US" sz="2000" dirty="0" smtClean="0"/>
              <a:t>local </a:t>
            </a:r>
            <a:r>
              <a:rPr lang="en-GB" sz="2000" dirty="0" smtClean="0"/>
              <a:t>authority environment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/>
              <a:t>the </a:t>
            </a:r>
            <a:r>
              <a:rPr lang="en-US" sz="2000" dirty="0"/>
              <a:t>methods and instruments available to achieve this</a:t>
            </a:r>
            <a:endParaRPr lang="en-US" sz="1100" dirty="0"/>
          </a:p>
          <a:p>
            <a:pPr>
              <a:buFont typeface="Wingdings" panose="05000000000000000000" pitchFamily="2" charset="2"/>
              <a:buChar char="Ø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611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360040"/>
          </a:xfrm>
        </p:spPr>
        <p:txBody>
          <a:bodyPr/>
          <a:lstStyle/>
          <a:p>
            <a:r>
              <a:rPr lang="en-GB" sz="1400" dirty="0" smtClean="0"/>
              <a:t>Source: Mark Drane</a:t>
            </a:r>
            <a:endParaRPr lang="en-GB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28" y="404664"/>
            <a:ext cx="8460432" cy="56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06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/>
              <a:t>Mutual understanding of the uses of </a:t>
            </a:r>
            <a:r>
              <a:rPr lang="en-US" sz="2000" b="1" dirty="0" smtClean="0"/>
              <a:t>evidence:  discipline tradition, </a:t>
            </a:r>
            <a:r>
              <a:rPr lang="en-GB" sz="2000" b="1" dirty="0" smtClean="0"/>
              <a:t>professional backgrounds,</a:t>
            </a:r>
            <a:r>
              <a:rPr lang="en-GB" sz="2000" b="1" dirty="0"/>
              <a:t> </a:t>
            </a:r>
            <a:r>
              <a:rPr lang="en-US" sz="2000" b="1" dirty="0" smtClean="0"/>
              <a:t>processes, governance, legal and policy frameworks </a:t>
            </a:r>
            <a:r>
              <a:rPr lang="en-US" sz="2000" b="1" dirty="0"/>
              <a:t>influence </a:t>
            </a:r>
            <a:r>
              <a:rPr lang="en-US" sz="2000" b="1" dirty="0" smtClean="0"/>
              <a:t>the </a:t>
            </a:r>
            <a:r>
              <a:rPr lang="en-US" sz="2000" b="1" dirty="0" err="1" smtClean="0"/>
              <a:t>conceptualisation</a:t>
            </a:r>
            <a:r>
              <a:rPr lang="en-US" sz="2000" b="1" dirty="0" smtClean="0"/>
              <a:t> </a:t>
            </a:r>
            <a:r>
              <a:rPr lang="en-US" sz="2000" b="1" dirty="0"/>
              <a:t>and use of </a:t>
            </a:r>
            <a:r>
              <a:rPr lang="en-US" sz="2000" b="1" dirty="0" smtClean="0"/>
              <a:t>evidence</a:t>
            </a:r>
            <a:endParaRPr lang="en-GB" sz="2000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7454467"/>
              </p:ext>
            </p:extLst>
          </p:nvPr>
        </p:nvGraphicFramePr>
        <p:xfrm>
          <a:off x="107504" y="1336481"/>
          <a:ext cx="8928992" cy="4289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31866"/>
                <a:gridCol w="4997126"/>
              </a:tblGrid>
              <a:tr h="35300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Planning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Public health</a:t>
                      </a:r>
                      <a:endParaRPr lang="en-GB" dirty="0"/>
                    </a:p>
                  </a:txBody>
                  <a:tcPr/>
                </a:tc>
              </a:tr>
              <a:tr h="882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Aim: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achieve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sustainable development through plan-making and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decision-taking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/>
                        <a:t>Aim: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creating the conditions in which people can live healthy lives for as long as possible</a:t>
                      </a:r>
                      <a:endParaRPr lang="en-GB" dirty="0" smtClean="0"/>
                    </a:p>
                  </a:txBody>
                  <a:tcPr/>
                </a:tc>
              </a:tr>
              <a:tr h="6177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Objectives: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Implementing a statutory system of adopted policies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plans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Objectives: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Advocating proactive strategies in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response to population health needs</a:t>
                      </a:r>
                      <a:endParaRPr lang="en-GB" dirty="0" smtClean="0"/>
                    </a:p>
                  </a:txBody>
                  <a:tcPr/>
                </a:tc>
              </a:tr>
              <a:tr h="1147265">
                <a:tc>
                  <a:txBody>
                    <a:bodyPr/>
                    <a:lstStyle/>
                    <a:p>
                      <a:r>
                        <a:rPr lang="en-GB" b="1" dirty="0" smtClean="0"/>
                        <a:t>Process:</a:t>
                      </a:r>
                      <a:r>
                        <a:rPr lang="en-GB" dirty="0" smtClean="0"/>
                        <a:t>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understanding and acting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planning practices, vocabularies and stakeholders, and implementing and co-producing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outcomes</a:t>
                      </a:r>
                      <a:endParaRPr lang="en-GB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Process: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understanding systems thinking, consider health impacts that may be related to various social, economic or environmental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factors </a:t>
                      </a:r>
                      <a:endParaRPr lang="en-GB" dirty="0"/>
                    </a:p>
                  </a:txBody>
                  <a:tcPr/>
                </a:tc>
              </a:tr>
              <a:tr h="11802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Evidence: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case studies, guidance and key laws</a:t>
                      </a:r>
                      <a:endParaRPr lang="en-GB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Evidence: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consideration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of current local knowledge, uncertainties, and social and economic issues, research  (scientific, multidisciplinary)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0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/>
              <a:t>Mutual understanding of the uses of evidence</a:t>
            </a:r>
            <a:endParaRPr lang="en-GB" sz="2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4767544"/>
              </p:ext>
            </p:extLst>
          </p:nvPr>
        </p:nvGraphicFramePr>
        <p:xfrm>
          <a:off x="457200" y="1700808"/>
          <a:ext cx="82296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Planning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Public Health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Key factors in planning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decisions: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case-by-case basis, considering information on </a:t>
                      </a:r>
                      <a:r>
                        <a:rPr lang="en-US" sz="1800" b="1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local factors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relevant to </a:t>
                      </a:r>
                      <a:r>
                        <a:rPr lang="en-GB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</a:t>
                      </a:r>
                      <a:r>
                        <a:rPr lang="en-GB" sz="1800" b="1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specific area</a:t>
                      </a:r>
                      <a:endParaRPr lang="en-GB" b="1" i="1" dirty="0" smtClean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Key factors in public health: 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evidence at a </a:t>
                      </a:r>
                      <a:r>
                        <a:rPr lang="en-US" sz="1800" b="1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broader population level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which may not have direct links to a particular development, or a geographical location</a:t>
                      </a:r>
                      <a:endParaRPr lang="en-GB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9552" y="4149080"/>
            <a:ext cx="8229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Planners and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PH professionals need to work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more closely locally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to:  </a:t>
            </a:r>
          </a:p>
          <a:p>
            <a:endPara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better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translate the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wider evidence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base to a local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</a:t>
            </a:r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find appropriate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ways to evaluate local policies 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innovations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thus increasing the ‘local evidence base</a:t>
            </a:r>
            <a:r>
              <a:rPr lang="en-US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’</a:t>
            </a:r>
            <a:endParaRPr lang="en-GB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23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6381328"/>
            <a:ext cx="8229600" cy="360040"/>
          </a:xfrm>
        </p:spPr>
        <p:txBody>
          <a:bodyPr/>
          <a:lstStyle/>
          <a:p>
            <a:r>
              <a:rPr lang="en-GB" sz="1400" dirty="0" smtClean="0"/>
              <a:t>Source: Mark Drane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1" y="332656"/>
            <a:ext cx="8876545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2000" b="1" dirty="0" smtClean="0"/>
              <a:t>Promoting the evidence base at national level: role of a Built Environment Champion 1</a:t>
            </a:r>
            <a:endParaRPr lang="en-GB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dirty="0" smtClean="0"/>
              <a:t>ESRC Seminar 6: Exploring </a:t>
            </a:r>
            <a:r>
              <a:rPr lang="en-GB" sz="1800" dirty="0"/>
              <a:t>recommendations of the HL SC </a:t>
            </a:r>
            <a:r>
              <a:rPr lang="en-GB" sz="1800" dirty="0" smtClean="0"/>
              <a:t>Report </a:t>
            </a:r>
            <a:r>
              <a:rPr lang="en-GB" sz="1800" dirty="0"/>
              <a:t>Building </a:t>
            </a:r>
            <a:r>
              <a:rPr lang="en-GB" sz="1800" dirty="0" smtClean="0"/>
              <a:t>Better Places </a:t>
            </a:r>
          </a:p>
          <a:p>
            <a:r>
              <a:rPr lang="en-US" sz="1800" dirty="0"/>
              <a:t>C</a:t>
            </a:r>
            <a:r>
              <a:rPr lang="en-US" sz="1800" dirty="0" smtClean="0"/>
              <a:t>hief Built Environment Adviser </a:t>
            </a:r>
            <a:r>
              <a:rPr lang="en-US" sz="1800" dirty="0"/>
              <a:t>and small strategic unit: bringing evidence base into planning and urban </a:t>
            </a:r>
            <a:r>
              <a:rPr lang="en-US" sz="1800" dirty="0" smtClean="0"/>
              <a:t>design?</a:t>
            </a:r>
            <a:r>
              <a:rPr lang="en-GB" sz="1800" dirty="0" smtClean="0"/>
              <a:t> 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US" sz="1800" b="1" i="1" dirty="0"/>
              <a:t>Assessment of the evidence base - What is the knowledge base needed for built environment champions at national level?</a:t>
            </a:r>
          </a:p>
          <a:p>
            <a:pPr marL="0" indent="0">
              <a:buNone/>
            </a:pPr>
            <a:r>
              <a:rPr lang="en-US" sz="1800" b="1" i="1" dirty="0"/>
              <a:t>Critique of the existing scientific evidence base</a:t>
            </a:r>
          </a:p>
          <a:p>
            <a:r>
              <a:rPr lang="en-US" sz="1800" dirty="0"/>
              <a:t>Research not well enough informed by the types of questions that practitioners were interested </a:t>
            </a:r>
            <a:endParaRPr lang="en-GB" sz="1800" dirty="0"/>
          </a:p>
          <a:p>
            <a:r>
              <a:rPr lang="en-US" sz="1800" dirty="0" smtClean="0"/>
              <a:t>Evidence </a:t>
            </a:r>
            <a:r>
              <a:rPr lang="en-US" sz="1800" dirty="0"/>
              <a:t>available, not joined up and not in a useful format for decision-making </a:t>
            </a:r>
            <a:endParaRPr lang="en-GB" sz="1800" dirty="0"/>
          </a:p>
          <a:p>
            <a:r>
              <a:rPr lang="en-US" sz="1800" dirty="0" smtClean="0"/>
              <a:t>Multi-factorial </a:t>
            </a:r>
            <a:r>
              <a:rPr lang="en-US" sz="1800" dirty="0"/>
              <a:t>nature of the evidence makes it difficult for clear conclusions and recommendations</a:t>
            </a:r>
            <a:endParaRPr lang="en-GB" sz="1800" dirty="0"/>
          </a:p>
          <a:p>
            <a:r>
              <a:rPr lang="en-US" sz="1800" dirty="0"/>
              <a:t>Academics: not good enough at presenting their findings in ways that facilitate decision-making</a:t>
            </a:r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0153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Op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de Option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lide Op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 Op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Slide Option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FEF2AE308FD41BB61877DF852A4F1" ma:contentTypeVersion="0" ma:contentTypeDescription="Create a new document." ma:contentTypeScope="" ma:versionID="86f116c1413a606f8ec183452603c9c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7A0ED9-A698-4E04-8CE2-902EE1E4E1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2BAB55D-3949-44B9-9920-8C4DC7513384}">
  <ds:schemaRefs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7480</TotalTime>
  <Words>1590</Words>
  <Application>Microsoft Office PowerPoint</Application>
  <PresentationFormat>On-screen Show (4:3)</PresentationFormat>
  <Paragraphs>157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Segoe UI</vt:lpstr>
      <vt:lpstr>Wingdings</vt:lpstr>
      <vt:lpstr>Default Design</vt:lpstr>
      <vt:lpstr>Slide Option 1</vt:lpstr>
      <vt:lpstr>Slide Option 2</vt:lpstr>
      <vt:lpstr>1_Slide Option 1</vt:lpstr>
      <vt:lpstr>2_Slide Option 1</vt:lpstr>
      <vt:lpstr>3_Slide Option 1</vt:lpstr>
      <vt:lpstr>                          Launch event of the Town &amp; Country Planning special edition on planning for health 1 December 2016, TCPA London  Putting the pieces together in Reuniting Planning and Health – Lessons from an ESRC seminar series  </vt:lpstr>
      <vt:lpstr>PowerPoint Presentation</vt:lpstr>
      <vt:lpstr>ESRC seminar series Re-uniting Planning and Health: tackling the implementation gaps in evidence, governance and knowledge </vt:lpstr>
      <vt:lpstr>Key findings in UK context evidence base, evidence-sharing and integration into planning processes and policies</vt:lpstr>
      <vt:lpstr>Source: Mark Drane</vt:lpstr>
      <vt:lpstr>Mutual understanding of the uses of evidence:  discipline tradition, professional backgrounds, processes, governance, legal and policy frameworks influence the conceptualisation and use of evidence</vt:lpstr>
      <vt:lpstr>Mutual understanding of the uses of evidence</vt:lpstr>
      <vt:lpstr>Source: Mark Drane</vt:lpstr>
      <vt:lpstr>Promoting the evidence base at national level: role of a Built Environment Champion 1</vt:lpstr>
      <vt:lpstr>Promoting the evidence base at national level: role of a Built Environment Champion 2</vt:lpstr>
      <vt:lpstr>Source: Mark Drane</vt:lpstr>
      <vt:lpstr>Chief built environment adviser and small strategic unit: challenges of policy integration</vt:lpstr>
      <vt:lpstr>How to integrate public health evidence into local planning practice 1</vt:lpstr>
      <vt:lpstr>Source: Mark Drane</vt:lpstr>
      <vt:lpstr>How to integrate public health evidence into planning practice 2</vt:lpstr>
      <vt:lpstr>How to integrate public health evidence into planning practice 3</vt:lpstr>
      <vt:lpstr>Source: Sarah Burgess</vt:lpstr>
      <vt:lpstr>Integration of health into planning 4: appraisal instruments</vt:lpstr>
      <vt:lpstr>Challenges and opportunities for inter-sectoral integration</vt:lpstr>
      <vt:lpstr>Source: Laurence Carmichael</vt:lpstr>
      <vt:lpstr>How will your organisation promote the building better places agenda? Responses of stakeholders in ESRC roundtable </vt:lpstr>
      <vt:lpstr>Source: John Parkin </vt:lpstr>
      <vt:lpstr>Thank you Laurence Carmichael WHO Collaborating Centre for Healthy Urban Environments University of the West of England, Bristol www.uwe.ac.uk/research/who  Laurence.carmichael@uwe.ac.uk  </vt:lpstr>
    </vt:vector>
  </TitlesOfParts>
  <Company>University of the West of England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kkkkkkk</dc:title>
  <dc:creator>at-admin</dc:creator>
  <cp:lastModifiedBy>Laurence Carmichael</cp:lastModifiedBy>
  <cp:revision>453</cp:revision>
  <cp:lastPrinted>2016-03-01T16:01:55Z</cp:lastPrinted>
  <dcterms:created xsi:type="dcterms:W3CDTF">2008-03-28T15:44:30Z</dcterms:created>
  <dcterms:modified xsi:type="dcterms:W3CDTF">2016-12-05T12:14:04Z</dcterms:modified>
</cp:coreProperties>
</file>