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0" r:id="rId1"/>
  </p:sldMasterIdLst>
  <p:notesMasterIdLst>
    <p:notesMasterId r:id="rId18"/>
  </p:notesMasterIdLst>
  <p:sldIdLst>
    <p:sldId id="259" r:id="rId2"/>
    <p:sldId id="257" r:id="rId3"/>
    <p:sldId id="260" r:id="rId4"/>
    <p:sldId id="278" r:id="rId5"/>
    <p:sldId id="262" r:id="rId6"/>
    <p:sldId id="261" r:id="rId7"/>
    <p:sldId id="274" r:id="rId8"/>
    <p:sldId id="282" r:id="rId9"/>
    <p:sldId id="283" r:id="rId10"/>
    <p:sldId id="263" r:id="rId11"/>
    <p:sldId id="273" r:id="rId12"/>
    <p:sldId id="267" r:id="rId13"/>
    <p:sldId id="269" r:id="rId14"/>
    <p:sldId id="270" r:id="rId15"/>
    <p:sldId id="272" r:id="rId16"/>
    <p:sldId id="28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6"/>
    <p:restoredTop sz="84884" autoAdjust="0"/>
  </p:normalViewPr>
  <p:slideViewPr>
    <p:cSldViewPr snapToGrid="0" snapToObjects="1">
      <p:cViewPr varScale="1">
        <p:scale>
          <a:sx n="80" d="100"/>
          <a:sy n="80"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E51BA2-425C-2F45-9D9C-0C891FAFFE2A}"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lang="en-GB"/>
        </a:p>
      </dgm:t>
    </dgm:pt>
    <dgm:pt modelId="{3D6582EB-A435-224C-A07A-0878758B4A23}">
      <dgm:prSet phldrT="[Text]"/>
      <dgm:spPr/>
      <dgm:t>
        <a:bodyPr/>
        <a:lstStyle/>
        <a:p>
          <a:r>
            <a:rPr lang="en-US" dirty="0" smtClean="0"/>
            <a:t>Students choose</a:t>
          </a:r>
          <a:r>
            <a:rPr lang="en-US" baseline="0" dirty="0" smtClean="0"/>
            <a:t> essay from selection</a:t>
          </a:r>
          <a:endParaRPr lang="en-US" dirty="0"/>
        </a:p>
      </dgm:t>
    </dgm:pt>
    <dgm:pt modelId="{D319F687-0736-A543-88CB-3DD393D43035}" type="parTrans" cxnId="{FDC80340-2939-9241-B67C-ED93F6242B8E}">
      <dgm:prSet/>
      <dgm:spPr/>
      <dgm:t>
        <a:bodyPr/>
        <a:lstStyle/>
        <a:p>
          <a:endParaRPr lang="en-US"/>
        </a:p>
      </dgm:t>
    </dgm:pt>
    <dgm:pt modelId="{58BEAD9C-1AEA-124C-BEFB-E429F616C476}" type="sibTrans" cxnId="{FDC80340-2939-9241-B67C-ED93F6242B8E}">
      <dgm:prSet/>
      <dgm:spPr/>
      <dgm:t>
        <a:bodyPr/>
        <a:lstStyle/>
        <a:p>
          <a:endParaRPr lang="en-US"/>
        </a:p>
      </dgm:t>
    </dgm:pt>
    <dgm:pt modelId="{95DAEEDA-6BB2-354D-AD38-F922612EE632}">
      <dgm:prSet phldrT="[Text]"/>
      <dgm:spPr/>
      <dgm:t>
        <a:bodyPr/>
        <a:lstStyle/>
        <a:p>
          <a:r>
            <a:rPr lang="en-US" dirty="0" smtClean="0"/>
            <a:t>Students</a:t>
          </a:r>
          <a:r>
            <a:rPr lang="en-US" baseline="0" dirty="0" smtClean="0"/>
            <a:t> write draft essay</a:t>
          </a:r>
          <a:endParaRPr lang="en-US" dirty="0"/>
        </a:p>
      </dgm:t>
    </dgm:pt>
    <dgm:pt modelId="{C2149D7F-AB19-4143-9351-25C235370AEC}" type="parTrans" cxnId="{EB17984B-DF80-F648-935B-9DFB388A5A1C}">
      <dgm:prSet/>
      <dgm:spPr/>
      <dgm:t>
        <a:bodyPr/>
        <a:lstStyle/>
        <a:p>
          <a:endParaRPr lang="en-US"/>
        </a:p>
      </dgm:t>
    </dgm:pt>
    <dgm:pt modelId="{F84AE7BB-E944-EC45-9258-ED29E24CEB51}" type="sibTrans" cxnId="{EB17984B-DF80-F648-935B-9DFB388A5A1C}">
      <dgm:prSet/>
      <dgm:spPr/>
      <dgm:t>
        <a:bodyPr/>
        <a:lstStyle/>
        <a:p>
          <a:endParaRPr lang="en-US"/>
        </a:p>
      </dgm:t>
    </dgm:pt>
    <dgm:pt modelId="{5BF2713E-0BBF-0E43-89E9-5ED32CD4CC7C}">
      <dgm:prSet phldrT="[Text]"/>
      <dgm:spPr/>
      <dgm:t>
        <a:bodyPr/>
        <a:lstStyle/>
        <a:p>
          <a:r>
            <a:rPr lang="en-US" dirty="0" smtClean="0"/>
            <a:t>Students submit draft and</a:t>
          </a:r>
          <a:r>
            <a:rPr lang="en-US" baseline="0" dirty="0" smtClean="0"/>
            <a:t> attend ‘feed-forward’ meeting</a:t>
          </a:r>
          <a:endParaRPr lang="en-US" dirty="0"/>
        </a:p>
      </dgm:t>
    </dgm:pt>
    <dgm:pt modelId="{AB9DA87B-7E72-CB48-BC9C-41DF2A511FEF}" type="parTrans" cxnId="{B96486C1-03F3-174A-A60C-1DDBAD8DACD9}">
      <dgm:prSet/>
      <dgm:spPr/>
      <dgm:t>
        <a:bodyPr/>
        <a:lstStyle/>
        <a:p>
          <a:endParaRPr lang="en-US"/>
        </a:p>
      </dgm:t>
    </dgm:pt>
    <dgm:pt modelId="{722E2E80-6DA7-2C44-802C-D609C62EAF95}" type="sibTrans" cxnId="{B96486C1-03F3-174A-A60C-1DDBAD8DACD9}">
      <dgm:prSet/>
      <dgm:spPr/>
      <dgm:t>
        <a:bodyPr/>
        <a:lstStyle/>
        <a:p>
          <a:endParaRPr lang="en-US"/>
        </a:p>
      </dgm:t>
    </dgm:pt>
    <dgm:pt modelId="{4418599E-8495-D844-B7F2-681FCB346F95}">
      <dgm:prSet/>
      <dgm:spPr/>
      <dgm:t>
        <a:bodyPr/>
        <a:lstStyle/>
        <a:p>
          <a:r>
            <a:rPr lang="en-US" dirty="0" smtClean="0"/>
            <a:t>Students reflect on meeting and essay </a:t>
          </a:r>
          <a:r>
            <a:rPr lang="mr-IN" dirty="0" smtClean="0"/>
            <a:t>–</a:t>
          </a:r>
          <a:r>
            <a:rPr lang="en-US" dirty="0" smtClean="0"/>
            <a:t> grading their work</a:t>
          </a:r>
          <a:endParaRPr lang="en-US" dirty="0"/>
        </a:p>
      </dgm:t>
    </dgm:pt>
    <dgm:pt modelId="{C10304C9-3867-B344-AD75-86170D24B9E4}" type="parTrans" cxnId="{EB42CE51-76A1-7A44-8448-1A3FE6A1C7CE}">
      <dgm:prSet/>
      <dgm:spPr/>
      <dgm:t>
        <a:bodyPr/>
        <a:lstStyle/>
        <a:p>
          <a:endParaRPr lang="en-US"/>
        </a:p>
      </dgm:t>
    </dgm:pt>
    <dgm:pt modelId="{A2504EDA-61AB-554C-9BE8-865F226F7401}" type="sibTrans" cxnId="{EB42CE51-76A1-7A44-8448-1A3FE6A1C7CE}">
      <dgm:prSet/>
      <dgm:spPr/>
      <dgm:t>
        <a:bodyPr/>
        <a:lstStyle/>
        <a:p>
          <a:endParaRPr lang="en-US"/>
        </a:p>
      </dgm:t>
    </dgm:pt>
    <dgm:pt modelId="{4B400C3B-8B4F-B344-8E15-63EB41E56DA8}">
      <dgm:prSet/>
      <dgm:spPr/>
      <dgm:t>
        <a:bodyPr/>
        <a:lstStyle/>
        <a:p>
          <a:r>
            <a:rPr lang="en-US" dirty="0" smtClean="0"/>
            <a:t>Students complete and submit</a:t>
          </a:r>
          <a:r>
            <a:rPr lang="en-US" baseline="0" dirty="0" smtClean="0"/>
            <a:t> final essay</a:t>
          </a:r>
          <a:endParaRPr lang="en-US" dirty="0"/>
        </a:p>
      </dgm:t>
    </dgm:pt>
    <dgm:pt modelId="{55523E79-6346-B84D-B183-4E7FFFEBB08E}" type="parTrans" cxnId="{57DAE1CF-5BD2-B744-AA76-FBB24231792B}">
      <dgm:prSet/>
      <dgm:spPr/>
      <dgm:t>
        <a:bodyPr/>
        <a:lstStyle/>
        <a:p>
          <a:endParaRPr lang="en-US"/>
        </a:p>
      </dgm:t>
    </dgm:pt>
    <dgm:pt modelId="{E7F7CDF5-BB31-184A-A43E-B9C5DD1233B1}" type="sibTrans" cxnId="{57DAE1CF-5BD2-B744-AA76-FBB24231792B}">
      <dgm:prSet/>
      <dgm:spPr/>
      <dgm:t>
        <a:bodyPr/>
        <a:lstStyle/>
        <a:p>
          <a:endParaRPr lang="en-US"/>
        </a:p>
      </dgm:t>
    </dgm:pt>
    <dgm:pt modelId="{29ECB40B-B411-9640-A054-D171D2E9550E}" type="pres">
      <dgm:prSet presAssocID="{41E51BA2-425C-2F45-9D9C-0C891FAFFE2A}" presName="Name0" presStyleCnt="0">
        <dgm:presLayoutVars>
          <dgm:dir/>
          <dgm:resizeHandles val="exact"/>
        </dgm:presLayoutVars>
      </dgm:prSet>
      <dgm:spPr/>
      <dgm:t>
        <a:bodyPr/>
        <a:lstStyle/>
        <a:p>
          <a:endParaRPr lang="en-GB"/>
        </a:p>
      </dgm:t>
    </dgm:pt>
    <dgm:pt modelId="{A708573C-B5B5-5441-9450-86CFA35A743E}" type="pres">
      <dgm:prSet presAssocID="{3D6582EB-A435-224C-A07A-0878758B4A23}" presName="node" presStyleLbl="node1" presStyleIdx="0" presStyleCnt="5" custLinFactNeighborX="-2530">
        <dgm:presLayoutVars>
          <dgm:bulletEnabled val="1"/>
        </dgm:presLayoutVars>
      </dgm:prSet>
      <dgm:spPr/>
      <dgm:t>
        <a:bodyPr/>
        <a:lstStyle/>
        <a:p>
          <a:endParaRPr lang="en-GB"/>
        </a:p>
      </dgm:t>
    </dgm:pt>
    <dgm:pt modelId="{8B9C75EE-8E15-D340-AED7-EF8CED116BA6}" type="pres">
      <dgm:prSet presAssocID="{58BEAD9C-1AEA-124C-BEFB-E429F616C476}" presName="sibTrans" presStyleLbl="sibTrans2D1" presStyleIdx="0" presStyleCnt="4"/>
      <dgm:spPr/>
      <dgm:t>
        <a:bodyPr/>
        <a:lstStyle/>
        <a:p>
          <a:endParaRPr lang="en-GB"/>
        </a:p>
      </dgm:t>
    </dgm:pt>
    <dgm:pt modelId="{B0FC86EA-12E1-1748-A94D-E660EF00A49D}" type="pres">
      <dgm:prSet presAssocID="{58BEAD9C-1AEA-124C-BEFB-E429F616C476}" presName="connectorText" presStyleLbl="sibTrans2D1" presStyleIdx="0" presStyleCnt="4"/>
      <dgm:spPr/>
      <dgm:t>
        <a:bodyPr/>
        <a:lstStyle/>
        <a:p>
          <a:endParaRPr lang="en-GB"/>
        </a:p>
      </dgm:t>
    </dgm:pt>
    <dgm:pt modelId="{A2FEB8FA-5F61-1F4B-BF87-E395E98A0617}" type="pres">
      <dgm:prSet presAssocID="{95DAEEDA-6BB2-354D-AD38-F922612EE632}" presName="node" presStyleLbl="node1" presStyleIdx="1" presStyleCnt="5">
        <dgm:presLayoutVars>
          <dgm:bulletEnabled val="1"/>
        </dgm:presLayoutVars>
      </dgm:prSet>
      <dgm:spPr/>
      <dgm:t>
        <a:bodyPr/>
        <a:lstStyle/>
        <a:p>
          <a:endParaRPr lang="en-GB"/>
        </a:p>
      </dgm:t>
    </dgm:pt>
    <dgm:pt modelId="{1A4D5D41-E835-4043-AC9B-A8CCD46EF2B6}" type="pres">
      <dgm:prSet presAssocID="{F84AE7BB-E944-EC45-9258-ED29E24CEB51}" presName="sibTrans" presStyleLbl="sibTrans2D1" presStyleIdx="1" presStyleCnt="4"/>
      <dgm:spPr/>
      <dgm:t>
        <a:bodyPr/>
        <a:lstStyle/>
        <a:p>
          <a:endParaRPr lang="en-GB"/>
        </a:p>
      </dgm:t>
    </dgm:pt>
    <dgm:pt modelId="{98E23788-B582-924C-B872-A476E0D8ED78}" type="pres">
      <dgm:prSet presAssocID="{F84AE7BB-E944-EC45-9258-ED29E24CEB51}" presName="connectorText" presStyleLbl="sibTrans2D1" presStyleIdx="1" presStyleCnt="4"/>
      <dgm:spPr/>
      <dgm:t>
        <a:bodyPr/>
        <a:lstStyle/>
        <a:p>
          <a:endParaRPr lang="en-GB"/>
        </a:p>
      </dgm:t>
    </dgm:pt>
    <dgm:pt modelId="{9935547F-BBD4-8C4A-A3D8-A98EE1EE0D7E}" type="pres">
      <dgm:prSet presAssocID="{5BF2713E-0BBF-0E43-89E9-5ED32CD4CC7C}" presName="node" presStyleLbl="node1" presStyleIdx="2" presStyleCnt="5">
        <dgm:presLayoutVars>
          <dgm:bulletEnabled val="1"/>
        </dgm:presLayoutVars>
      </dgm:prSet>
      <dgm:spPr/>
      <dgm:t>
        <a:bodyPr/>
        <a:lstStyle/>
        <a:p>
          <a:endParaRPr lang="en-GB"/>
        </a:p>
      </dgm:t>
    </dgm:pt>
    <dgm:pt modelId="{AF3A512A-739A-EE41-ADF4-646AF5AAE0EC}" type="pres">
      <dgm:prSet presAssocID="{722E2E80-6DA7-2C44-802C-D609C62EAF95}" presName="sibTrans" presStyleLbl="sibTrans2D1" presStyleIdx="2" presStyleCnt="4"/>
      <dgm:spPr/>
      <dgm:t>
        <a:bodyPr/>
        <a:lstStyle/>
        <a:p>
          <a:endParaRPr lang="en-GB"/>
        </a:p>
      </dgm:t>
    </dgm:pt>
    <dgm:pt modelId="{6E451B97-37B2-264D-BE5A-36163C9F4054}" type="pres">
      <dgm:prSet presAssocID="{722E2E80-6DA7-2C44-802C-D609C62EAF95}" presName="connectorText" presStyleLbl="sibTrans2D1" presStyleIdx="2" presStyleCnt="4"/>
      <dgm:spPr/>
      <dgm:t>
        <a:bodyPr/>
        <a:lstStyle/>
        <a:p>
          <a:endParaRPr lang="en-GB"/>
        </a:p>
      </dgm:t>
    </dgm:pt>
    <dgm:pt modelId="{F91A0349-3B90-E14D-B911-5DDF1CAE08A6}" type="pres">
      <dgm:prSet presAssocID="{4418599E-8495-D844-B7F2-681FCB346F95}" presName="node" presStyleLbl="node1" presStyleIdx="3" presStyleCnt="5" custLinFactNeighborX="4993">
        <dgm:presLayoutVars>
          <dgm:bulletEnabled val="1"/>
        </dgm:presLayoutVars>
      </dgm:prSet>
      <dgm:spPr/>
      <dgm:t>
        <a:bodyPr/>
        <a:lstStyle/>
        <a:p>
          <a:endParaRPr lang="en-GB"/>
        </a:p>
      </dgm:t>
    </dgm:pt>
    <dgm:pt modelId="{97748993-D1BC-A84A-B2D0-0D14509129AA}" type="pres">
      <dgm:prSet presAssocID="{A2504EDA-61AB-554C-9BE8-865F226F7401}" presName="sibTrans" presStyleLbl="sibTrans2D1" presStyleIdx="3" presStyleCnt="4"/>
      <dgm:spPr/>
      <dgm:t>
        <a:bodyPr/>
        <a:lstStyle/>
        <a:p>
          <a:endParaRPr lang="en-GB"/>
        </a:p>
      </dgm:t>
    </dgm:pt>
    <dgm:pt modelId="{83B43BA2-44B1-4E44-9D2A-FEC6F9D976DB}" type="pres">
      <dgm:prSet presAssocID="{A2504EDA-61AB-554C-9BE8-865F226F7401}" presName="connectorText" presStyleLbl="sibTrans2D1" presStyleIdx="3" presStyleCnt="4"/>
      <dgm:spPr/>
      <dgm:t>
        <a:bodyPr/>
        <a:lstStyle/>
        <a:p>
          <a:endParaRPr lang="en-GB"/>
        </a:p>
      </dgm:t>
    </dgm:pt>
    <dgm:pt modelId="{047CBF5B-EEAD-794D-AA42-AB63200F5FE6}" type="pres">
      <dgm:prSet presAssocID="{4B400C3B-8B4F-B344-8E15-63EB41E56DA8}" presName="node" presStyleLbl="node1" presStyleIdx="4" presStyleCnt="5">
        <dgm:presLayoutVars>
          <dgm:bulletEnabled val="1"/>
        </dgm:presLayoutVars>
      </dgm:prSet>
      <dgm:spPr/>
      <dgm:t>
        <a:bodyPr/>
        <a:lstStyle/>
        <a:p>
          <a:endParaRPr lang="en-GB"/>
        </a:p>
      </dgm:t>
    </dgm:pt>
  </dgm:ptLst>
  <dgm:cxnLst>
    <dgm:cxn modelId="{62E0B322-80CF-CD40-99C5-5BEB3AC82A26}" type="presOf" srcId="{58BEAD9C-1AEA-124C-BEFB-E429F616C476}" destId="{B0FC86EA-12E1-1748-A94D-E660EF00A49D}" srcOrd="1" destOrd="0" presId="urn:microsoft.com/office/officeart/2005/8/layout/process1"/>
    <dgm:cxn modelId="{2433366E-E8CD-674D-B36B-13D91D46985F}" type="presOf" srcId="{722E2E80-6DA7-2C44-802C-D609C62EAF95}" destId="{AF3A512A-739A-EE41-ADF4-646AF5AAE0EC}" srcOrd="0" destOrd="0" presId="urn:microsoft.com/office/officeart/2005/8/layout/process1"/>
    <dgm:cxn modelId="{340589F4-D29A-9C4F-A094-05326601B503}" type="presOf" srcId="{5BF2713E-0BBF-0E43-89E9-5ED32CD4CC7C}" destId="{9935547F-BBD4-8C4A-A3D8-A98EE1EE0D7E}" srcOrd="0" destOrd="0" presId="urn:microsoft.com/office/officeart/2005/8/layout/process1"/>
    <dgm:cxn modelId="{EB17984B-DF80-F648-935B-9DFB388A5A1C}" srcId="{41E51BA2-425C-2F45-9D9C-0C891FAFFE2A}" destId="{95DAEEDA-6BB2-354D-AD38-F922612EE632}" srcOrd="1" destOrd="0" parTransId="{C2149D7F-AB19-4143-9351-25C235370AEC}" sibTransId="{F84AE7BB-E944-EC45-9258-ED29E24CEB51}"/>
    <dgm:cxn modelId="{B96486C1-03F3-174A-A60C-1DDBAD8DACD9}" srcId="{41E51BA2-425C-2F45-9D9C-0C891FAFFE2A}" destId="{5BF2713E-0BBF-0E43-89E9-5ED32CD4CC7C}" srcOrd="2" destOrd="0" parTransId="{AB9DA87B-7E72-CB48-BC9C-41DF2A511FEF}" sibTransId="{722E2E80-6DA7-2C44-802C-D609C62EAF95}"/>
    <dgm:cxn modelId="{9F2CA817-3BD0-F046-B1F7-FC7F50D5B2D2}" type="presOf" srcId="{722E2E80-6DA7-2C44-802C-D609C62EAF95}" destId="{6E451B97-37B2-264D-BE5A-36163C9F4054}" srcOrd="1" destOrd="0" presId="urn:microsoft.com/office/officeart/2005/8/layout/process1"/>
    <dgm:cxn modelId="{A8B40D15-EDFE-6847-87B7-2029074444E8}" type="presOf" srcId="{3D6582EB-A435-224C-A07A-0878758B4A23}" destId="{A708573C-B5B5-5441-9450-86CFA35A743E}" srcOrd="0" destOrd="0" presId="urn:microsoft.com/office/officeart/2005/8/layout/process1"/>
    <dgm:cxn modelId="{050114B4-B7CE-214B-9C02-FA5092EBACC8}" type="presOf" srcId="{A2504EDA-61AB-554C-9BE8-865F226F7401}" destId="{97748993-D1BC-A84A-B2D0-0D14509129AA}" srcOrd="0" destOrd="0" presId="urn:microsoft.com/office/officeart/2005/8/layout/process1"/>
    <dgm:cxn modelId="{57DAE1CF-5BD2-B744-AA76-FBB24231792B}" srcId="{41E51BA2-425C-2F45-9D9C-0C891FAFFE2A}" destId="{4B400C3B-8B4F-B344-8E15-63EB41E56DA8}" srcOrd="4" destOrd="0" parTransId="{55523E79-6346-B84D-B183-4E7FFFEBB08E}" sibTransId="{E7F7CDF5-BB31-184A-A43E-B9C5DD1233B1}"/>
    <dgm:cxn modelId="{774E278B-2ED2-364F-9945-03077915D362}" type="presOf" srcId="{4B400C3B-8B4F-B344-8E15-63EB41E56DA8}" destId="{047CBF5B-EEAD-794D-AA42-AB63200F5FE6}" srcOrd="0" destOrd="0" presId="urn:microsoft.com/office/officeart/2005/8/layout/process1"/>
    <dgm:cxn modelId="{7270CE55-8048-3144-8E91-BB4EAA435E89}" type="presOf" srcId="{95DAEEDA-6BB2-354D-AD38-F922612EE632}" destId="{A2FEB8FA-5F61-1F4B-BF87-E395E98A0617}" srcOrd="0" destOrd="0" presId="urn:microsoft.com/office/officeart/2005/8/layout/process1"/>
    <dgm:cxn modelId="{F604B697-7C21-5244-8758-E94D2B739B8A}" type="presOf" srcId="{A2504EDA-61AB-554C-9BE8-865F226F7401}" destId="{83B43BA2-44B1-4E44-9D2A-FEC6F9D976DB}" srcOrd="1" destOrd="0" presId="urn:microsoft.com/office/officeart/2005/8/layout/process1"/>
    <dgm:cxn modelId="{EB42CE51-76A1-7A44-8448-1A3FE6A1C7CE}" srcId="{41E51BA2-425C-2F45-9D9C-0C891FAFFE2A}" destId="{4418599E-8495-D844-B7F2-681FCB346F95}" srcOrd="3" destOrd="0" parTransId="{C10304C9-3867-B344-AD75-86170D24B9E4}" sibTransId="{A2504EDA-61AB-554C-9BE8-865F226F7401}"/>
    <dgm:cxn modelId="{44589C69-8411-AA45-94CF-3F79DDF2C13B}" type="presOf" srcId="{F84AE7BB-E944-EC45-9258-ED29E24CEB51}" destId="{1A4D5D41-E835-4043-AC9B-A8CCD46EF2B6}" srcOrd="0" destOrd="0" presId="urn:microsoft.com/office/officeart/2005/8/layout/process1"/>
    <dgm:cxn modelId="{EC8081A5-7386-3846-A0A8-B8CA4595806D}" type="presOf" srcId="{41E51BA2-425C-2F45-9D9C-0C891FAFFE2A}" destId="{29ECB40B-B411-9640-A054-D171D2E9550E}" srcOrd="0" destOrd="0" presId="urn:microsoft.com/office/officeart/2005/8/layout/process1"/>
    <dgm:cxn modelId="{252E4DAD-07EC-494C-B0D3-50F364C0DF8F}" type="presOf" srcId="{4418599E-8495-D844-B7F2-681FCB346F95}" destId="{F91A0349-3B90-E14D-B911-5DDF1CAE08A6}" srcOrd="0" destOrd="0" presId="urn:microsoft.com/office/officeart/2005/8/layout/process1"/>
    <dgm:cxn modelId="{FDC80340-2939-9241-B67C-ED93F6242B8E}" srcId="{41E51BA2-425C-2F45-9D9C-0C891FAFFE2A}" destId="{3D6582EB-A435-224C-A07A-0878758B4A23}" srcOrd="0" destOrd="0" parTransId="{D319F687-0736-A543-88CB-3DD393D43035}" sibTransId="{58BEAD9C-1AEA-124C-BEFB-E429F616C476}"/>
    <dgm:cxn modelId="{BE2EA444-1F36-D046-911D-362FFA1C2B7B}" type="presOf" srcId="{58BEAD9C-1AEA-124C-BEFB-E429F616C476}" destId="{8B9C75EE-8E15-D340-AED7-EF8CED116BA6}" srcOrd="0" destOrd="0" presId="urn:microsoft.com/office/officeart/2005/8/layout/process1"/>
    <dgm:cxn modelId="{955CD57F-4CAE-8A42-B800-3E3EEB710653}" type="presOf" srcId="{F84AE7BB-E944-EC45-9258-ED29E24CEB51}" destId="{98E23788-B582-924C-B872-A476E0D8ED78}" srcOrd="1" destOrd="0" presId="urn:microsoft.com/office/officeart/2005/8/layout/process1"/>
    <dgm:cxn modelId="{3EA742F2-2090-A146-B56C-9AEFB8CDB962}" type="presParOf" srcId="{29ECB40B-B411-9640-A054-D171D2E9550E}" destId="{A708573C-B5B5-5441-9450-86CFA35A743E}" srcOrd="0" destOrd="0" presId="urn:microsoft.com/office/officeart/2005/8/layout/process1"/>
    <dgm:cxn modelId="{A21F7EB6-4CB3-924F-9D11-7735C94376D2}" type="presParOf" srcId="{29ECB40B-B411-9640-A054-D171D2E9550E}" destId="{8B9C75EE-8E15-D340-AED7-EF8CED116BA6}" srcOrd="1" destOrd="0" presId="urn:microsoft.com/office/officeart/2005/8/layout/process1"/>
    <dgm:cxn modelId="{C864CBFC-B9CF-7342-8E08-28E61F87EF7A}" type="presParOf" srcId="{8B9C75EE-8E15-D340-AED7-EF8CED116BA6}" destId="{B0FC86EA-12E1-1748-A94D-E660EF00A49D}" srcOrd="0" destOrd="0" presId="urn:microsoft.com/office/officeart/2005/8/layout/process1"/>
    <dgm:cxn modelId="{E29A9376-C6C0-4441-818B-10AC36CC3983}" type="presParOf" srcId="{29ECB40B-B411-9640-A054-D171D2E9550E}" destId="{A2FEB8FA-5F61-1F4B-BF87-E395E98A0617}" srcOrd="2" destOrd="0" presId="urn:microsoft.com/office/officeart/2005/8/layout/process1"/>
    <dgm:cxn modelId="{34199DBA-0798-FD48-B15B-CF981AD76553}" type="presParOf" srcId="{29ECB40B-B411-9640-A054-D171D2E9550E}" destId="{1A4D5D41-E835-4043-AC9B-A8CCD46EF2B6}" srcOrd="3" destOrd="0" presId="urn:microsoft.com/office/officeart/2005/8/layout/process1"/>
    <dgm:cxn modelId="{FCB1675F-E404-784A-A87D-FED22AF7849F}" type="presParOf" srcId="{1A4D5D41-E835-4043-AC9B-A8CCD46EF2B6}" destId="{98E23788-B582-924C-B872-A476E0D8ED78}" srcOrd="0" destOrd="0" presId="urn:microsoft.com/office/officeart/2005/8/layout/process1"/>
    <dgm:cxn modelId="{757DD28A-FEEA-8C44-AB85-19D20384EFF9}" type="presParOf" srcId="{29ECB40B-B411-9640-A054-D171D2E9550E}" destId="{9935547F-BBD4-8C4A-A3D8-A98EE1EE0D7E}" srcOrd="4" destOrd="0" presId="urn:microsoft.com/office/officeart/2005/8/layout/process1"/>
    <dgm:cxn modelId="{7F3A8250-4B45-414B-B8D4-62CFFBB7B6BC}" type="presParOf" srcId="{29ECB40B-B411-9640-A054-D171D2E9550E}" destId="{AF3A512A-739A-EE41-ADF4-646AF5AAE0EC}" srcOrd="5" destOrd="0" presId="urn:microsoft.com/office/officeart/2005/8/layout/process1"/>
    <dgm:cxn modelId="{8F274B41-56A6-4D4D-AA97-F8D0AAAEED82}" type="presParOf" srcId="{AF3A512A-739A-EE41-ADF4-646AF5AAE0EC}" destId="{6E451B97-37B2-264D-BE5A-36163C9F4054}" srcOrd="0" destOrd="0" presId="urn:microsoft.com/office/officeart/2005/8/layout/process1"/>
    <dgm:cxn modelId="{C1C2BAF1-4525-4245-B1E7-35E9BEA8DCFE}" type="presParOf" srcId="{29ECB40B-B411-9640-A054-D171D2E9550E}" destId="{F91A0349-3B90-E14D-B911-5DDF1CAE08A6}" srcOrd="6" destOrd="0" presId="urn:microsoft.com/office/officeart/2005/8/layout/process1"/>
    <dgm:cxn modelId="{E4C327E2-2FF6-1046-8A62-DB7602322289}" type="presParOf" srcId="{29ECB40B-B411-9640-A054-D171D2E9550E}" destId="{97748993-D1BC-A84A-B2D0-0D14509129AA}" srcOrd="7" destOrd="0" presId="urn:microsoft.com/office/officeart/2005/8/layout/process1"/>
    <dgm:cxn modelId="{34814576-D119-B243-B0BD-B8094E0A6C97}" type="presParOf" srcId="{97748993-D1BC-A84A-B2D0-0D14509129AA}" destId="{83B43BA2-44B1-4E44-9D2A-FEC6F9D976DB}" srcOrd="0" destOrd="0" presId="urn:microsoft.com/office/officeart/2005/8/layout/process1"/>
    <dgm:cxn modelId="{0001BFFF-7417-A447-921F-86303F8E114D}" type="presParOf" srcId="{29ECB40B-B411-9640-A054-D171D2E9550E}" destId="{047CBF5B-EEAD-794D-AA42-AB63200F5FE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8573C-B5B5-5441-9450-86CFA35A743E}">
      <dsp:nvSpPr>
        <dsp:cNvPr id="0" name=""/>
        <dsp:cNvSpPr/>
      </dsp:nvSpPr>
      <dsp:spPr>
        <a:xfrm>
          <a:off x="0" y="844151"/>
          <a:ext cx="1678638" cy="1526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Students choose</a:t>
          </a:r>
          <a:r>
            <a:rPr lang="en-US" sz="1800" kern="1200" baseline="0" dirty="0" smtClean="0"/>
            <a:t> essay from selection</a:t>
          </a:r>
          <a:endParaRPr lang="en-US" sz="1800" kern="1200" dirty="0"/>
        </a:p>
      </dsp:txBody>
      <dsp:txXfrm>
        <a:off x="44710" y="888861"/>
        <a:ext cx="1589218" cy="1437092"/>
      </dsp:txXfrm>
    </dsp:sp>
    <dsp:sp modelId="{8B9C75EE-8E15-D340-AED7-EF8CED116BA6}">
      <dsp:nvSpPr>
        <dsp:cNvPr id="0" name=""/>
        <dsp:cNvSpPr/>
      </dsp:nvSpPr>
      <dsp:spPr>
        <a:xfrm>
          <a:off x="1847856" y="1399256"/>
          <a:ext cx="358741" cy="416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847856" y="1482516"/>
        <a:ext cx="251119" cy="249782"/>
      </dsp:txXfrm>
    </dsp:sp>
    <dsp:sp modelId="{A2FEB8FA-5F61-1F4B-BF87-E395E98A0617}">
      <dsp:nvSpPr>
        <dsp:cNvPr id="0" name=""/>
        <dsp:cNvSpPr/>
      </dsp:nvSpPr>
      <dsp:spPr>
        <a:xfrm>
          <a:off x="2355509" y="844151"/>
          <a:ext cx="1678638" cy="1526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Students</a:t>
          </a:r>
          <a:r>
            <a:rPr lang="en-US" sz="1800" kern="1200" baseline="0" dirty="0" smtClean="0"/>
            <a:t> write draft essay</a:t>
          </a:r>
          <a:endParaRPr lang="en-US" sz="1800" kern="1200" dirty="0"/>
        </a:p>
      </dsp:txBody>
      <dsp:txXfrm>
        <a:off x="2400219" y="888861"/>
        <a:ext cx="1589218" cy="1437092"/>
      </dsp:txXfrm>
    </dsp:sp>
    <dsp:sp modelId="{1A4D5D41-E835-4043-AC9B-A8CCD46EF2B6}">
      <dsp:nvSpPr>
        <dsp:cNvPr id="0" name=""/>
        <dsp:cNvSpPr/>
      </dsp:nvSpPr>
      <dsp:spPr>
        <a:xfrm>
          <a:off x="4202011" y="1399256"/>
          <a:ext cx="355871" cy="416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202011" y="1482516"/>
        <a:ext cx="249110" cy="249782"/>
      </dsp:txXfrm>
    </dsp:sp>
    <dsp:sp modelId="{9935547F-BBD4-8C4A-A3D8-A98EE1EE0D7E}">
      <dsp:nvSpPr>
        <dsp:cNvPr id="0" name=""/>
        <dsp:cNvSpPr/>
      </dsp:nvSpPr>
      <dsp:spPr>
        <a:xfrm>
          <a:off x="4705603" y="844151"/>
          <a:ext cx="1678638" cy="1526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Students submit draft and</a:t>
          </a:r>
          <a:r>
            <a:rPr lang="en-US" sz="1800" kern="1200" baseline="0" dirty="0" smtClean="0"/>
            <a:t> attend ‘feed-forward’ meeting</a:t>
          </a:r>
          <a:endParaRPr lang="en-US" sz="1800" kern="1200" dirty="0"/>
        </a:p>
      </dsp:txBody>
      <dsp:txXfrm>
        <a:off x="4750313" y="888861"/>
        <a:ext cx="1589218" cy="1437092"/>
      </dsp:txXfrm>
    </dsp:sp>
    <dsp:sp modelId="{AF3A512A-739A-EE41-ADF4-646AF5AAE0EC}">
      <dsp:nvSpPr>
        <dsp:cNvPr id="0" name=""/>
        <dsp:cNvSpPr/>
      </dsp:nvSpPr>
      <dsp:spPr>
        <a:xfrm>
          <a:off x="6560487" y="1399256"/>
          <a:ext cx="373640" cy="416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560487" y="1482516"/>
        <a:ext cx="261548" cy="249782"/>
      </dsp:txXfrm>
    </dsp:sp>
    <dsp:sp modelId="{F91A0349-3B90-E14D-B911-5DDF1CAE08A6}">
      <dsp:nvSpPr>
        <dsp:cNvPr id="0" name=""/>
        <dsp:cNvSpPr/>
      </dsp:nvSpPr>
      <dsp:spPr>
        <a:xfrm>
          <a:off x="7089223" y="844151"/>
          <a:ext cx="1678638" cy="1526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Students reflect on meeting and essay </a:t>
          </a:r>
          <a:r>
            <a:rPr lang="mr-IN" sz="1800" kern="1200" dirty="0" smtClean="0"/>
            <a:t>–</a:t>
          </a:r>
          <a:r>
            <a:rPr lang="en-US" sz="1800" kern="1200" dirty="0" smtClean="0"/>
            <a:t> grading their work</a:t>
          </a:r>
          <a:endParaRPr lang="en-US" sz="1800" kern="1200" dirty="0"/>
        </a:p>
      </dsp:txBody>
      <dsp:txXfrm>
        <a:off x="7133933" y="888861"/>
        <a:ext cx="1589218" cy="1437092"/>
      </dsp:txXfrm>
    </dsp:sp>
    <dsp:sp modelId="{97748993-D1BC-A84A-B2D0-0D14509129AA}">
      <dsp:nvSpPr>
        <dsp:cNvPr id="0" name=""/>
        <dsp:cNvSpPr/>
      </dsp:nvSpPr>
      <dsp:spPr>
        <a:xfrm>
          <a:off x="8927344" y="1399256"/>
          <a:ext cx="338102" cy="416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927344" y="1482516"/>
        <a:ext cx="236671" cy="249782"/>
      </dsp:txXfrm>
    </dsp:sp>
    <dsp:sp modelId="{047CBF5B-EEAD-794D-AA42-AB63200F5FE6}">
      <dsp:nvSpPr>
        <dsp:cNvPr id="0" name=""/>
        <dsp:cNvSpPr/>
      </dsp:nvSpPr>
      <dsp:spPr>
        <a:xfrm>
          <a:off x="9405792" y="844151"/>
          <a:ext cx="1678638" cy="152651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Students complete and submit</a:t>
          </a:r>
          <a:r>
            <a:rPr lang="en-US" sz="1800" kern="1200" baseline="0" dirty="0" smtClean="0"/>
            <a:t> final essay</a:t>
          </a:r>
          <a:endParaRPr lang="en-US" sz="1800" kern="1200" dirty="0"/>
        </a:p>
      </dsp:txBody>
      <dsp:txXfrm>
        <a:off x="9450502" y="888861"/>
        <a:ext cx="1589218" cy="143709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4206A-0464-7846-B7DC-770D87B5C325}" type="datetimeFigureOut">
              <a:rPr lang="en-US" smtClean="0"/>
              <a:t>1/23/17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F10A0-F52B-6F4F-9507-57E2C4865D92}" type="slidenum">
              <a:rPr lang="en-US" smtClean="0"/>
              <a:t>‹#›</a:t>
            </a:fld>
            <a:endParaRPr lang="en-US"/>
          </a:p>
        </p:txBody>
      </p:sp>
    </p:spTree>
    <p:extLst>
      <p:ext uri="{BB962C8B-B14F-4D97-AF65-F5344CB8AC3E}">
        <p14:creationId xmlns:p14="http://schemas.microsoft.com/office/powerpoint/2010/main" val="32181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7F10A0-F52B-6F4F-9507-57E2C4865D92}" type="slidenum">
              <a:rPr lang="en-US" smtClean="0"/>
              <a:t>1</a:t>
            </a:fld>
            <a:endParaRPr lang="en-US"/>
          </a:p>
        </p:txBody>
      </p:sp>
    </p:spTree>
    <p:extLst>
      <p:ext uri="{BB962C8B-B14F-4D97-AF65-F5344CB8AC3E}">
        <p14:creationId xmlns:p14="http://schemas.microsoft.com/office/powerpoint/2010/main" val="390793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 felt like you cared’ R1</a:t>
            </a:r>
          </a:p>
          <a:p>
            <a:r>
              <a:rPr lang="en-GB" sz="1200" kern="1200" dirty="0" smtClean="0">
                <a:solidFill>
                  <a:schemeClr val="tx1"/>
                </a:solidFill>
                <a:effectLst/>
                <a:latin typeface="+mn-lt"/>
                <a:ea typeface="+mn-ea"/>
                <a:cs typeface="+mn-cs"/>
              </a:rPr>
              <a:t>‘I definitely felt like you cared about what I was getting’ R7</a:t>
            </a:r>
            <a:endParaRPr lang="en-GB" dirty="0"/>
          </a:p>
        </p:txBody>
      </p:sp>
      <p:sp>
        <p:nvSpPr>
          <p:cNvPr id="4" name="Slide Number Placeholder 3"/>
          <p:cNvSpPr>
            <a:spLocks noGrp="1"/>
          </p:cNvSpPr>
          <p:nvPr>
            <p:ph type="sldNum" sz="quarter" idx="10"/>
          </p:nvPr>
        </p:nvSpPr>
        <p:spPr/>
        <p:txBody>
          <a:bodyPr/>
          <a:lstStyle/>
          <a:p>
            <a:fld id="{E67F10A0-F52B-6F4F-9507-57E2C4865D92}" type="slidenum">
              <a:rPr lang="en-US" smtClean="0"/>
              <a:t>13</a:t>
            </a:fld>
            <a:endParaRPr lang="en-US"/>
          </a:p>
        </p:txBody>
      </p:sp>
    </p:spTree>
    <p:extLst>
      <p:ext uri="{BB962C8B-B14F-4D97-AF65-F5344CB8AC3E}">
        <p14:creationId xmlns:p14="http://schemas.microsoft.com/office/powerpoint/2010/main" val="354038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Feedback from students can help tutors to adapt and adjust their teaching strategies in order to accommodate the learning needs of particular students.</a:t>
            </a:r>
            <a:endParaRPr lang="en-GB" dirty="0"/>
          </a:p>
        </p:txBody>
      </p:sp>
      <p:sp>
        <p:nvSpPr>
          <p:cNvPr id="4" name="Slide Number Placeholder 3"/>
          <p:cNvSpPr>
            <a:spLocks noGrp="1"/>
          </p:cNvSpPr>
          <p:nvPr>
            <p:ph type="sldNum" sz="quarter" idx="10"/>
          </p:nvPr>
        </p:nvSpPr>
        <p:spPr/>
        <p:txBody>
          <a:bodyPr/>
          <a:lstStyle/>
          <a:p>
            <a:fld id="{E67F10A0-F52B-6F4F-9507-57E2C4865D92}" type="slidenum">
              <a:rPr lang="en-US" smtClean="0"/>
              <a:t>14</a:t>
            </a:fld>
            <a:endParaRPr lang="en-US"/>
          </a:p>
        </p:txBody>
      </p:sp>
    </p:spTree>
    <p:extLst>
      <p:ext uri="{BB962C8B-B14F-4D97-AF65-F5344CB8AC3E}">
        <p14:creationId xmlns:p14="http://schemas.microsoft.com/office/powerpoint/2010/main" val="3446527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7F10A0-F52B-6F4F-9507-57E2C4865D92}" type="slidenum">
              <a:rPr lang="en-US" smtClean="0"/>
              <a:t>15</a:t>
            </a:fld>
            <a:endParaRPr lang="en-US"/>
          </a:p>
        </p:txBody>
      </p:sp>
    </p:spTree>
    <p:extLst>
      <p:ext uri="{BB962C8B-B14F-4D97-AF65-F5344CB8AC3E}">
        <p14:creationId xmlns:p14="http://schemas.microsoft.com/office/powerpoint/2010/main" val="80836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Consistently low satisfaction scores for assessment and feedback in the </a:t>
            </a:r>
            <a:r>
              <a:rPr lang="en-GB" sz="1200" i="1" kern="1200" dirty="0" smtClean="0">
                <a:solidFill>
                  <a:schemeClr val="tx1"/>
                </a:solidFill>
                <a:effectLst/>
                <a:latin typeface="+mn-lt"/>
                <a:ea typeface="+mn-ea"/>
                <a:cs typeface="+mn-cs"/>
              </a:rPr>
              <a:t>National Student Satisfaction </a:t>
            </a:r>
            <a:r>
              <a:rPr lang="en-GB" sz="1200" kern="1200" dirty="0" smtClean="0">
                <a:solidFill>
                  <a:schemeClr val="tx1"/>
                </a:solidFill>
                <a:effectLst/>
                <a:latin typeface="+mn-lt"/>
                <a:ea typeface="+mn-ea"/>
                <a:cs typeface="+mn-cs"/>
              </a:rPr>
              <a:t>surveys</a:t>
            </a:r>
            <a:endParaRPr lang="en-GB" dirty="0"/>
          </a:p>
        </p:txBody>
      </p:sp>
      <p:sp>
        <p:nvSpPr>
          <p:cNvPr id="4" name="Slide Number Placeholder 3"/>
          <p:cNvSpPr>
            <a:spLocks noGrp="1"/>
          </p:cNvSpPr>
          <p:nvPr>
            <p:ph type="sldNum" sz="quarter" idx="10"/>
          </p:nvPr>
        </p:nvSpPr>
        <p:spPr/>
        <p:txBody>
          <a:bodyPr/>
          <a:lstStyle/>
          <a:p>
            <a:fld id="{E67F10A0-F52B-6F4F-9507-57E2C4865D92}" type="slidenum">
              <a:rPr lang="en-US" smtClean="0"/>
              <a:t>2</a:t>
            </a:fld>
            <a:endParaRPr lang="en-US"/>
          </a:p>
        </p:txBody>
      </p:sp>
    </p:spTree>
    <p:extLst>
      <p:ext uri="{BB962C8B-B14F-4D97-AF65-F5344CB8AC3E}">
        <p14:creationId xmlns:p14="http://schemas.microsoft.com/office/powerpoint/2010/main" val="323830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t>Feedback: indicates to students why they gained the grade they did and</a:t>
            </a:r>
            <a:r>
              <a:rPr lang="en-GB" altLang="en-US" baseline="0" dirty="0" smtClean="0"/>
              <a:t> </a:t>
            </a:r>
            <a:r>
              <a:rPr lang="en-GB" altLang="en-US" dirty="0" smtClean="0"/>
              <a:t>indicates to external examiners why students gained the grade they did.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r>
              <a:rPr lang="en-GB" sz="1200" b="0" i="0" u="none" strike="noStrike" kern="1200" baseline="0" dirty="0" smtClean="0">
                <a:solidFill>
                  <a:schemeClr val="tx1"/>
                </a:solidFill>
                <a:latin typeface="+mn-lt"/>
                <a:ea typeface="+mn-ea"/>
                <a:cs typeface="+mn-cs"/>
              </a:rPr>
              <a:t>Feed-forward specifically </a:t>
            </a:r>
            <a:r>
              <a:rPr lang="en-US" sz="1200" b="0" i="0" u="none" strike="noStrike" kern="1200" baseline="0" dirty="0" smtClean="0">
                <a:solidFill>
                  <a:schemeClr val="tx1"/>
                </a:solidFill>
                <a:latin typeface="+mn-lt"/>
                <a:ea typeface="+mn-ea"/>
                <a:cs typeface="+mn-cs"/>
              </a:rPr>
              <a:t>refers to feedback given by tutors that should either a) be given post-assignment with more specific direction on how this can be applied to future assignments or b) impact upon an upcoming assignment.</a:t>
            </a:r>
          </a:p>
          <a:p>
            <a:endParaRPr lang="en-US" alt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dialogic feedback is the way in which meaning is created and understood in spoken and written discourse (</a:t>
            </a:r>
            <a:r>
              <a:rPr lang="en-US" sz="1200" b="0" i="0" u="none" strike="noStrike" kern="1200" baseline="0" dirty="0" err="1" smtClean="0">
                <a:solidFill>
                  <a:schemeClr val="tx1"/>
                </a:solidFill>
                <a:latin typeface="+mn-lt"/>
                <a:ea typeface="+mn-ea"/>
                <a:cs typeface="+mn-cs"/>
              </a:rPr>
              <a:t>Wegerif</a:t>
            </a:r>
            <a:r>
              <a:rPr lang="en-US" sz="1200" b="0" i="0" u="none" strike="noStrike" kern="1200" baseline="0" dirty="0" smtClean="0">
                <a:solidFill>
                  <a:schemeClr val="tx1"/>
                </a:solidFill>
                <a:latin typeface="+mn-lt"/>
                <a:ea typeface="+mn-ea"/>
                <a:cs typeface="+mn-cs"/>
              </a:rPr>
              <a:t> 2006:59). It occupies a very important place within a critical and reflective pedagogy. </a:t>
            </a:r>
            <a:endParaRPr lang="en-GB"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p>
          <a:p>
            <a:endParaRPr lang="en-GB" dirty="0"/>
          </a:p>
        </p:txBody>
      </p:sp>
      <p:sp>
        <p:nvSpPr>
          <p:cNvPr id="4" name="Slide Number Placeholder 3"/>
          <p:cNvSpPr>
            <a:spLocks noGrp="1"/>
          </p:cNvSpPr>
          <p:nvPr>
            <p:ph type="sldNum" sz="quarter" idx="10"/>
          </p:nvPr>
        </p:nvSpPr>
        <p:spPr/>
        <p:txBody>
          <a:bodyPr/>
          <a:lstStyle/>
          <a:p>
            <a:fld id="{E67F10A0-F52B-6F4F-9507-57E2C4865D92}" type="slidenum">
              <a:rPr lang="en-US" smtClean="0"/>
              <a:t>3</a:t>
            </a:fld>
            <a:endParaRPr lang="en-US"/>
          </a:p>
        </p:txBody>
      </p:sp>
    </p:spTree>
    <p:extLst>
      <p:ext uri="{BB962C8B-B14F-4D97-AF65-F5344CB8AC3E}">
        <p14:creationId xmlns:p14="http://schemas.microsoft.com/office/powerpoint/2010/main" val="1568441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Feedback discussion identifies areas for improvement (diagnosis) and scaffolds students to achieve higher grades:</a:t>
            </a:r>
            <a:r>
              <a:rPr lang="en-GB" baseline="0" dirty="0" smtClean="0"/>
              <a:t> </a:t>
            </a:r>
            <a:r>
              <a:rPr lang="en-GB" dirty="0" smtClean="0"/>
              <a:t>Interpretations are shared, meanings negotiated, and </a:t>
            </a:r>
            <a:r>
              <a:rPr lang="en-GB" sz="1200" b="0" i="0" u="none" strike="noStrike" kern="1200" baseline="0" dirty="0" smtClean="0">
                <a:solidFill>
                  <a:schemeClr val="tx1"/>
                </a:solidFill>
                <a:latin typeface="+mn-lt"/>
                <a:ea typeface="+mn-ea"/>
                <a:cs typeface="+mn-cs"/>
              </a:rPr>
              <a:t>confusions and </a:t>
            </a:r>
            <a:r>
              <a:rPr lang="en-GB" dirty="0" smtClean="0"/>
              <a:t>expectations clarified.</a:t>
            </a:r>
          </a:p>
          <a:p>
            <a:r>
              <a:rPr lang="en-GB" sz="1200" b="0" i="0" u="none" strike="noStrike" kern="1200" baseline="0" dirty="0" smtClean="0">
                <a:solidFill>
                  <a:schemeClr val="tx1"/>
                </a:solidFill>
                <a:latin typeface="+mn-lt"/>
                <a:ea typeface="+mn-ea"/>
                <a:cs typeface="+mn-cs"/>
              </a:rPr>
              <a:t>Dialogue thus involves relationships in </a:t>
            </a:r>
            <a:r>
              <a:rPr lang="en-US" sz="1200" b="0" i="0" u="none" strike="noStrike" kern="1200" baseline="0" dirty="0" smtClean="0">
                <a:solidFill>
                  <a:schemeClr val="tx1"/>
                </a:solidFill>
                <a:latin typeface="+mn-lt"/>
                <a:ea typeface="+mn-ea"/>
                <a:cs typeface="+mn-cs"/>
              </a:rPr>
              <a:t>which the participants think and reason together (</a:t>
            </a:r>
            <a:r>
              <a:rPr lang="en-US" sz="1200" b="0" i="0" u="none" strike="noStrike" kern="1200" baseline="0" dirty="0" err="1" smtClean="0">
                <a:solidFill>
                  <a:schemeClr val="tx1"/>
                </a:solidFill>
                <a:latin typeface="+mn-lt"/>
                <a:ea typeface="+mn-ea"/>
                <a:cs typeface="+mn-cs"/>
              </a:rPr>
              <a:t>Gravett</a:t>
            </a:r>
            <a:r>
              <a:rPr lang="en-US" sz="1200" b="0" i="0" u="none" strike="noStrike" kern="1200" baseline="0" dirty="0" smtClean="0">
                <a:solidFill>
                  <a:schemeClr val="tx1"/>
                </a:solidFill>
                <a:latin typeface="+mn-lt"/>
                <a:ea typeface="+mn-ea"/>
                <a:cs typeface="+mn-cs"/>
              </a:rPr>
              <a:t> &amp; Petersen, 2002). We discussed how to discern key aspects of the question, apply appropriate knowledge and</a:t>
            </a:r>
          </a:p>
          <a:p>
            <a:r>
              <a:rPr lang="en-US" sz="1200" b="0" i="0" u="none" strike="noStrike" kern="1200" baseline="0" dirty="0" smtClean="0">
                <a:solidFill>
                  <a:schemeClr val="tx1"/>
                </a:solidFill>
                <a:latin typeface="+mn-lt"/>
                <a:ea typeface="+mn-ea"/>
                <a:cs typeface="+mn-cs"/>
              </a:rPr>
              <a:t>skills to </a:t>
            </a:r>
            <a:r>
              <a:rPr lang="en-US" sz="1200" b="0" i="0" u="none" strike="noStrike" kern="1200" baseline="0" dirty="0" err="1" smtClean="0">
                <a:solidFill>
                  <a:schemeClr val="tx1"/>
                </a:solidFill>
                <a:latin typeface="+mn-lt"/>
                <a:ea typeface="+mn-ea"/>
                <a:cs typeface="+mn-cs"/>
              </a:rPr>
              <a:t>analyse</a:t>
            </a:r>
            <a:r>
              <a:rPr lang="en-US" sz="1200" b="0" i="0" u="none" strike="noStrike" kern="1200" baseline="0" dirty="0" smtClean="0">
                <a:solidFill>
                  <a:schemeClr val="tx1"/>
                </a:solidFill>
                <a:latin typeface="+mn-lt"/>
                <a:ea typeface="+mn-ea"/>
                <a:cs typeface="+mn-cs"/>
              </a:rPr>
              <a:t> it and to develop an effective answer (Bowden </a:t>
            </a:r>
            <a:r>
              <a:rPr lang="en-GB" sz="1200" b="0" i="0" u="none" strike="noStrike" kern="1200" baseline="0" dirty="0" smtClean="0">
                <a:solidFill>
                  <a:schemeClr val="tx1"/>
                </a:solidFill>
                <a:latin typeface="+mn-lt"/>
                <a:ea typeface="+mn-ea"/>
                <a:cs typeface="+mn-cs"/>
              </a:rPr>
              <a:t>&amp; </a:t>
            </a:r>
            <a:r>
              <a:rPr lang="en-GB" sz="1200" b="0" i="0" u="none" strike="noStrike" kern="1200" baseline="0" dirty="0" err="1" smtClean="0">
                <a:solidFill>
                  <a:schemeClr val="tx1"/>
                </a:solidFill>
                <a:latin typeface="+mn-lt"/>
                <a:ea typeface="+mn-ea"/>
                <a:cs typeface="+mn-cs"/>
              </a:rPr>
              <a:t>Marton</a:t>
            </a:r>
            <a:r>
              <a:rPr lang="en-GB" sz="1200" b="0" i="0" u="none" strike="noStrike" kern="1200" baseline="0" dirty="0" smtClean="0">
                <a:solidFill>
                  <a:schemeClr val="tx1"/>
                </a:solidFill>
                <a:latin typeface="+mn-lt"/>
                <a:ea typeface="+mn-ea"/>
                <a:cs typeface="+mn-cs"/>
              </a:rPr>
              <a:t>, 1998).</a:t>
            </a:r>
            <a:r>
              <a:rPr lang="en-US" sz="1200" b="0" i="0" u="none" strike="noStrike" kern="1200" baseline="0" dirty="0" smtClean="0">
                <a:solidFill>
                  <a:schemeClr val="tx1"/>
                </a:solidFill>
                <a:latin typeface="+mn-lt"/>
                <a:ea typeface="+mn-ea"/>
                <a:cs typeface="+mn-cs"/>
              </a:rPr>
              <a:t> Students come to understand meaning, and </a:t>
            </a:r>
            <a:r>
              <a:rPr lang="en-US" sz="1200" b="0" i="0" u="none" strike="noStrike" kern="1200" baseline="0" dirty="0" err="1" smtClean="0">
                <a:solidFill>
                  <a:schemeClr val="tx1"/>
                </a:solidFill>
                <a:latin typeface="+mn-lt"/>
                <a:ea typeface="+mn-ea"/>
                <a:cs typeface="+mn-cs"/>
              </a:rPr>
              <a:t>internalise</a:t>
            </a:r>
            <a:r>
              <a:rPr lang="en-US" sz="1200" b="0" i="0" u="none" strike="noStrike" kern="1200" baseline="0" dirty="0" smtClean="0">
                <a:solidFill>
                  <a:schemeClr val="tx1"/>
                </a:solidFill>
                <a:latin typeface="+mn-lt"/>
                <a:ea typeface="+mn-ea"/>
                <a:cs typeface="+mn-cs"/>
              </a:rPr>
              <a:t> and act on the information they gain via conversation. </a:t>
            </a:r>
            <a:endParaRPr lang="en-GB" dirty="0" smtClean="0"/>
          </a:p>
          <a:p>
            <a:endParaRPr lang="en-GB" dirty="0" smtClean="0"/>
          </a:p>
          <a:p>
            <a:r>
              <a:rPr lang="en-GB" dirty="0" smtClean="0"/>
              <a:t>Interviews were audio-recorded and exemplar paragraphs were used during them.</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Arrow</a:t>
            </a:r>
            <a:r>
              <a:rPr lang="en-GB" baseline="0" dirty="0" smtClean="0"/>
              <a:t> on right leads on to </a:t>
            </a:r>
            <a:r>
              <a:rPr lang="en-GB" b="1" baseline="0" dirty="0" err="1" smtClean="0"/>
              <a:t>ipsative</a:t>
            </a:r>
            <a:r>
              <a:rPr lang="en-GB" b="1" baseline="0" dirty="0" smtClean="0"/>
              <a:t> </a:t>
            </a:r>
            <a:r>
              <a:rPr lang="en-GB" baseline="0" dirty="0" smtClean="0"/>
              <a:t>feedback – ‘based on a comparison with the learner’s previous performance and linked to long-term progress’ (Hughes 2011, p. 353). Supports development of long-term generic skills over short-term achievement of assessment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US" sz="1200" b="0" i="0" u="none" strike="noStrike" kern="1200" baseline="0" dirty="0" smtClean="0">
                <a:solidFill>
                  <a:schemeClr val="tx1"/>
                </a:solidFill>
                <a:latin typeface="+mn-lt"/>
                <a:ea typeface="+mn-ea"/>
                <a:cs typeface="+mn-cs"/>
              </a:rPr>
              <a:t>An assignment divided into two or more phases permits iterative feedback cycles which facilitate engagement with feedback and the prospects of improvement from one task to the other (e.g. Prowse et al.</a:t>
            </a:r>
          </a:p>
          <a:p>
            <a:r>
              <a:rPr lang="en-GB" sz="1200" b="0" i="0" u="none" strike="noStrike" kern="1200" baseline="0" dirty="0" smtClean="0">
                <a:solidFill>
                  <a:schemeClr val="tx1"/>
                </a:solidFill>
                <a:latin typeface="+mn-lt"/>
                <a:ea typeface="+mn-ea"/>
                <a:cs typeface="+mn-cs"/>
              </a:rPr>
              <a:t>2007).</a:t>
            </a:r>
            <a:endParaRPr lang="en-GB" dirty="0" smtClean="0"/>
          </a:p>
          <a:p>
            <a:endParaRPr lang="en-GB" dirty="0"/>
          </a:p>
        </p:txBody>
      </p:sp>
      <p:sp>
        <p:nvSpPr>
          <p:cNvPr id="4" name="Slide Number Placeholder 3"/>
          <p:cNvSpPr>
            <a:spLocks noGrp="1"/>
          </p:cNvSpPr>
          <p:nvPr>
            <p:ph type="sldNum" sz="quarter" idx="10"/>
          </p:nvPr>
        </p:nvSpPr>
        <p:spPr/>
        <p:txBody>
          <a:bodyPr/>
          <a:lstStyle/>
          <a:p>
            <a:fld id="{E67F10A0-F52B-6F4F-9507-57E2C4865D92}" type="slidenum">
              <a:rPr lang="en-US" smtClean="0"/>
              <a:t>5</a:t>
            </a:fld>
            <a:endParaRPr lang="en-US"/>
          </a:p>
        </p:txBody>
      </p:sp>
    </p:spTree>
    <p:extLst>
      <p:ext uri="{BB962C8B-B14F-4D97-AF65-F5344CB8AC3E}">
        <p14:creationId xmlns:p14="http://schemas.microsoft.com/office/powerpoint/2010/main" val="2627249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7F10A0-F52B-6F4F-9507-57E2C4865D92}" type="slidenum">
              <a:rPr lang="en-US" smtClean="0"/>
              <a:t>7</a:t>
            </a:fld>
            <a:endParaRPr lang="en-US"/>
          </a:p>
        </p:txBody>
      </p:sp>
    </p:spTree>
    <p:extLst>
      <p:ext uri="{BB962C8B-B14F-4D97-AF65-F5344CB8AC3E}">
        <p14:creationId xmlns:p14="http://schemas.microsoft.com/office/powerpoint/2010/main" val="1674069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 decode feedback</a:t>
            </a:r>
            <a:endParaRPr lang="en-US" dirty="0"/>
          </a:p>
        </p:txBody>
      </p:sp>
      <p:sp>
        <p:nvSpPr>
          <p:cNvPr id="4" name="Slide Number Placeholder 3"/>
          <p:cNvSpPr>
            <a:spLocks noGrp="1"/>
          </p:cNvSpPr>
          <p:nvPr>
            <p:ph type="sldNum" sz="quarter" idx="10"/>
          </p:nvPr>
        </p:nvSpPr>
        <p:spPr/>
        <p:txBody>
          <a:bodyPr/>
          <a:lstStyle/>
          <a:p>
            <a:fld id="{E67F10A0-F52B-6F4F-9507-57E2C4865D92}" type="slidenum">
              <a:rPr lang="en-US" smtClean="0"/>
              <a:t>8</a:t>
            </a:fld>
            <a:endParaRPr lang="en-US"/>
          </a:p>
        </p:txBody>
      </p:sp>
    </p:spTree>
    <p:extLst>
      <p:ext uri="{BB962C8B-B14F-4D97-AF65-F5344CB8AC3E}">
        <p14:creationId xmlns:p14="http://schemas.microsoft.com/office/powerpoint/2010/main" val="4270008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can ‘make good’ – immediate relevance of feedback</a:t>
            </a:r>
            <a:endParaRPr lang="en-US" dirty="0"/>
          </a:p>
        </p:txBody>
      </p:sp>
      <p:sp>
        <p:nvSpPr>
          <p:cNvPr id="4" name="Slide Number Placeholder 3"/>
          <p:cNvSpPr>
            <a:spLocks noGrp="1"/>
          </p:cNvSpPr>
          <p:nvPr>
            <p:ph type="sldNum" sz="quarter" idx="10"/>
          </p:nvPr>
        </p:nvSpPr>
        <p:spPr/>
        <p:txBody>
          <a:bodyPr/>
          <a:lstStyle/>
          <a:p>
            <a:fld id="{E67F10A0-F52B-6F4F-9507-57E2C4865D92}" type="slidenum">
              <a:rPr lang="en-US" smtClean="0"/>
              <a:t>9</a:t>
            </a:fld>
            <a:endParaRPr lang="en-US"/>
          </a:p>
        </p:txBody>
      </p:sp>
    </p:spTree>
    <p:extLst>
      <p:ext uri="{BB962C8B-B14F-4D97-AF65-F5344CB8AC3E}">
        <p14:creationId xmlns:p14="http://schemas.microsoft.com/office/powerpoint/2010/main" val="270117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Nicol’s self-regulation</a:t>
            </a:r>
          </a:p>
          <a:p>
            <a:r>
              <a:rPr lang="en-US" dirty="0" smtClean="0"/>
              <a:t>Baxter-</a:t>
            </a:r>
            <a:r>
              <a:rPr lang="en-US" dirty="0" err="1" smtClean="0"/>
              <a:t>Magolda</a:t>
            </a:r>
            <a:r>
              <a:rPr lang="en-US" dirty="0" smtClean="0"/>
              <a:t> self-authorship??</a:t>
            </a:r>
            <a:endParaRPr lang="en-US" dirty="0"/>
          </a:p>
        </p:txBody>
      </p:sp>
      <p:sp>
        <p:nvSpPr>
          <p:cNvPr id="4" name="Slide Number Placeholder 3"/>
          <p:cNvSpPr>
            <a:spLocks noGrp="1"/>
          </p:cNvSpPr>
          <p:nvPr>
            <p:ph type="sldNum" sz="quarter" idx="10"/>
          </p:nvPr>
        </p:nvSpPr>
        <p:spPr/>
        <p:txBody>
          <a:bodyPr/>
          <a:lstStyle/>
          <a:p>
            <a:fld id="{E67F10A0-F52B-6F4F-9507-57E2C4865D92}" type="slidenum">
              <a:rPr lang="en-US" smtClean="0"/>
              <a:t>10</a:t>
            </a:fld>
            <a:endParaRPr lang="en-US"/>
          </a:p>
        </p:txBody>
      </p:sp>
    </p:spTree>
    <p:extLst>
      <p:ext uri="{BB962C8B-B14F-4D97-AF65-F5344CB8AC3E}">
        <p14:creationId xmlns:p14="http://schemas.microsoft.com/office/powerpoint/2010/main" val="1372663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Future</a:t>
            </a:r>
            <a:r>
              <a:rPr lang="en-US" baseline="0" dirty="0" smtClean="0"/>
              <a:t> oriented beyond the Academy and into employment</a:t>
            </a:r>
            <a:endParaRPr lang="en-US" dirty="0"/>
          </a:p>
        </p:txBody>
      </p:sp>
      <p:sp>
        <p:nvSpPr>
          <p:cNvPr id="4" name="Slide Number Placeholder 3"/>
          <p:cNvSpPr>
            <a:spLocks noGrp="1"/>
          </p:cNvSpPr>
          <p:nvPr>
            <p:ph type="sldNum" sz="quarter" idx="10"/>
          </p:nvPr>
        </p:nvSpPr>
        <p:spPr/>
        <p:txBody>
          <a:bodyPr/>
          <a:lstStyle/>
          <a:p>
            <a:fld id="{E67F10A0-F52B-6F4F-9507-57E2C4865D92}" type="slidenum">
              <a:rPr lang="en-US" smtClean="0"/>
              <a:t>11</a:t>
            </a:fld>
            <a:endParaRPr lang="en-US"/>
          </a:p>
        </p:txBody>
      </p:sp>
    </p:spTree>
    <p:extLst>
      <p:ext uri="{BB962C8B-B14F-4D97-AF65-F5344CB8AC3E}">
        <p14:creationId xmlns:p14="http://schemas.microsoft.com/office/powerpoint/2010/main" val="1218456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smtClean="0"/>
              <a:pPr/>
              <a:t>1/23/17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40644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1/23/17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08094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72592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289982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1/23/17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891401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1/23/17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268432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E451C3-0FF4-47C4-B829-773ADF60F88C}" type="datetimeFigureOut">
              <a:rPr lang="en-US" smtClean="0"/>
              <a:t>1/23/17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03034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smtClean="0"/>
              <a:t>1/23/17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8873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smtClean="0"/>
              <a:t>1/23/17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084455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1/23/17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4901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1/23/17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473611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1/23/17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42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1/23/17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077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1/23/17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89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1/23/17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477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1/23/17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137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1/23/17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54213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1/23/17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204114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0153" y="1595471"/>
            <a:ext cx="9486039" cy="1822514"/>
          </a:xfrm>
        </p:spPr>
        <p:txBody>
          <a:bodyPr/>
          <a:lstStyle/>
          <a:p>
            <a:r>
              <a:rPr lang="en-US" sz="3700" dirty="0" smtClean="0">
                <a:latin typeface="Arial" panose="020B0604020202020204" pitchFamily="34" charset="0"/>
                <a:cs typeface="Arial" panose="020B0604020202020204" pitchFamily="34" charset="0"/>
              </a:rPr>
              <a:t>Improving the Student Learning Experience through Dialogic Feed-Forward Assessment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sz="3500" dirty="0" smtClean="0">
                <a:latin typeface="Arial" panose="020B0604020202020204" pitchFamily="34" charset="0"/>
                <a:cs typeface="Arial" panose="020B0604020202020204" pitchFamily="34" charset="0"/>
              </a:rPr>
              <a:t/>
            </a:r>
            <a:br>
              <a:rPr lang="en-US" sz="35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JGHE Celebration of Learning &amp; Teaching in HE Geography</a:t>
            </a:r>
            <a:endParaRPr lang="en-US" sz="20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850153" y="5029632"/>
            <a:ext cx="5563347" cy="1358468"/>
          </a:xfrm>
        </p:spPr>
        <p:txBody>
          <a:bodyPr>
            <a:normAutofit fontScale="85000" lnSpcReduction="20000"/>
          </a:bodyPr>
          <a:lstStyle/>
          <a:p>
            <a:pPr>
              <a:lnSpc>
                <a:spcPct val="110000"/>
              </a:lnSpc>
              <a:spcBef>
                <a:spcPts val="0"/>
              </a:spcBef>
            </a:pPr>
            <a:r>
              <a:rPr lang="en-US" sz="2400" dirty="0" smtClean="0">
                <a:solidFill>
                  <a:schemeClr val="tx1"/>
                </a:solidFill>
                <a:latin typeface="Arial" panose="020B0604020202020204" pitchFamily="34" charset="0"/>
                <a:cs typeface="Arial" panose="020B0604020202020204" pitchFamily="34" charset="0"/>
              </a:rPr>
              <a:t>Jennifer Hill</a:t>
            </a:r>
            <a:r>
              <a:rPr lang="en-US" sz="2400" baseline="-25000" dirty="0" smtClean="0">
                <a:solidFill>
                  <a:schemeClr val="tx1"/>
                </a:solidFill>
                <a:latin typeface="Arial" panose="020B0604020202020204" pitchFamily="34" charset="0"/>
                <a:cs typeface="Arial" panose="020B0604020202020204" pitchFamily="34" charset="0"/>
              </a:rPr>
              <a:t>    </a:t>
            </a:r>
          </a:p>
          <a:p>
            <a:pPr>
              <a:lnSpc>
                <a:spcPct val="110000"/>
              </a:lnSpc>
              <a:spcBef>
                <a:spcPts val="0"/>
              </a:spcBef>
            </a:pPr>
            <a:r>
              <a:rPr lang="en-US" sz="1800" dirty="0" smtClean="0">
                <a:solidFill>
                  <a:schemeClr val="tx1"/>
                </a:solidFill>
                <a:latin typeface="Arial" panose="020B0604020202020204" pitchFamily="34" charset="0"/>
                <a:cs typeface="Arial" panose="020B0604020202020204" pitchFamily="34" charset="0"/>
              </a:rPr>
              <a:t>Associate Professor in Teaching &amp; Learning | UWE, Bristol</a:t>
            </a:r>
          </a:p>
          <a:p>
            <a:pPr>
              <a:lnSpc>
                <a:spcPct val="110000"/>
              </a:lnSpc>
              <a:spcBef>
                <a:spcPts val="0"/>
              </a:spcBef>
            </a:pPr>
            <a:endParaRPr lang="en-US" sz="1800" dirty="0" smtClean="0">
              <a:solidFill>
                <a:schemeClr val="tx1"/>
              </a:solidFill>
            </a:endParaRPr>
          </a:p>
          <a:p>
            <a:pPr>
              <a:lnSpc>
                <a:spcPct val="110000"/>
              </a:lnSpc>
              <a:spcBef>
                <a:spcPts val="0"/>
              </a:spcBef>
            </a:pPr>
            <a:r>
              <a:rPr lang="en-US" sz="2400" dirty="0" smtClean="0">
                <a:solidFill>
                  <a:schemeClr val="tx1"/>
                </a:solidFill>
                <a:latin typeface="Arial" panose="020B0604020202020204" pitchFamily="34" charset="0"/>
                <a:cs typeface="Arial" panose="020B0604020202020204" pitchFamily="34" charset="0"/>
              </a:rPr>
              <a:t>Harry West </a:t>
            </a:r>
          </a:p>
          <a:p>
            <a:pPr>
              <a:lnSpc>
                <a:spcPct val="110000"/>
              </a:lnSpc>
              <a:spcBef>
                <a:spcPts val="0"/>
              </a:spcBef>
            </a:pPr>
            <a:r>
              <a:rPr lang="en-US" sz="1800" dirty="0" smtClean="0">
                <a:solidFill>
                  <a:schemeClr val="tx1"/>
                </a:solidFill>
                <a:latin typeface="Arial" panose="020B0604020202020204" pitchFamily="34" charset="0"/>
                <a:cs typeface="Arial" panose="020B0604020202020204" pitchFamily="34" charset="0"/>
              </a:rPr>
              <a:t>Associate Lecturer &amp; Researcher | UWE, Bristol</a:t>
            </a:r>
          </a:p>
          <a:p>
            <a:endParaRPr lang="en-US" sz="1800" dirty="0" smtClean="0">
              <a:solidFill>
                <a:schemeClr val="tx1"/>
              </a:solidFill>
            </a:endParaRPr>
          </a:p>
        </p:txBody>
      </p:sp>
      <p:pic>
        <p:nvPicPr>
          <p:cNvPr id="4" name="Picture 3"/>
          <p:cNvPicPr>
            <a:picLocks noChangeAspect="1"/>
          </p:cNvPicPr>
          <p:nvPr/>
        </p:nvPicPr>
        <p:blipFill rotWithShape="1">
          <a:blip r:embed="rId3"/>
          <a:srcRect b="45432"/>
          <a:stretch/>
        </p:blipFill>
        <p:spPr>
          <a:xfrm>
            <a:off x="7118431" y="5253269"/>
            <a:ext cx="1850737" cy="931301"/>
          </a:xfrm>
          <a:prstGeom prst="rect">
            <a:avLst/>
          </a:prstGeom>
        </p:spPr>
      </p:pic>
      <p:pic>
        <p:nvPicPr>
          <p:cNvPr id="5" name="Picture 4"/>
          <p:cNvPicPr>
            <a:picLocks noChangeAspect="1"/>
          </p:cNvPicPr>
          <p:nvPr/>
        </p:nvPicPr>
        <p:blipFill>
          <a:blip r:embed="rId4"/>
          <a:stretch>
            <a:fillRect/>
          </a:stretch>
        </p:blipFill>
        <p:spPr>
          <a:xfrm>
            <a:off x="9406741" y="5247564"/>
            <a:ext cx="1850737" cy="937006"/>
          </a:xfrm>
          <a:prstGeom prst="rect">
            <a:avLst/>
          </a:prstGeom>
        </p:spPr>
      </p:pic>
    </p:spTree>
    <p:extLst>
      <p:ext uri="{BB962C8B-B14F-4D97-AF65-F5344CB8AC3E}">
        <p14:creationId xmlns:p14="http://schemas.microsoft.com/office/powerpoint/2010/main" val="1445936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62354" y="973668"/>
            <a:ext cx="8761413" cy="706964"/>
          </a:xfrm>
        </p:spPr>
        <p:txBody>
          <a:bodyPr/>
          <a:lstStyle/>
          <a:p>
            <a:r>
              <a:rPr lang="en-US" dirty="0" smtClean="0"/>
              <a:t>Results</a:t>
            </a:r>
            <a:endParaRPr lang="en-US" dirty="0"/>
          </a:p>
        </p:txBody>
      </p:sp>
      <p:sp>
        <p:nvSpPr>
          <p:cNvPr id="8" name="TextBox 7"/>
          <p:cNvSpPr txBox="1"/>
          <p:nvPr/>
        </p:nvSpPr>
        <p:spPr>
          <a:xfrm>
            <a:off x="419100" y="2260600"/>
            <a:ext cx="11442700" cy="4508927"/>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Enhanced learning process</a:t>
            </a:r>
          </a:p>
          <a:p>
            <a:endParaRPr lang="en-GB" sz="1400" b="1" dirty="0" smtClean="0">
              <a:latin typeface="Arial" panose="020B0604020202020204" pitchFamily="34" charset="0"/>
              <a:cs typeface="Arial" panose="020B0604020202020204" pitchFamily="34" charset="0"/>
            </a:endParaRPr>
          </a:p>
          <a:p>
            <a:pPr marL="266700" indent="-2667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changes </a:t>
            </a:r>
            <a:r>
              <a:rPr lang="en-GB" sz="2400" b="1" dirty="0" smtClean="0">
                <a:solidFill>
                  <a:schemeClr val="tx2">
                    <a:lumMod val="75000"/>
                  </a:schemeClr>
                </a:solidFill>
                <a:latin typeface="Arial" panose="020B0604020202020204" pitchFamily="34" charset="0"/>
                <a:cs typeface="Arial" panose="020B0604020202020204" pitchFamily="34" charset="0"/>
              </a:rPr>
              <a:t>working practice </a:t>
            </a:r>
            <a:r>
              <a:rPr lang="en-GB" sz="2400" dirty="0" smtClean="0">
                <a:latin typeface="Arial" panose="020B0604020202020204" pitchFamily="34" charset="0"/>
                <a:cs typeface="Arial" panose="020B0604020202020204" pitchFamily="34" charset="0"/>
              </a:rPr>
              <a:t>and improves </a:t>
            </a:r>
            <a:r>
              <a:rPr lang="en-GB" sz="2400" b="1" dirty="0" smtClean="0">
                <a:solidFill>
                  <a:schemeClr val="tx2">
                    <a:lumMod val="75000"/>
                  </a:schemeClr>
                </a:solidFill>
                <a:latin typeface="Arial" panose="020B0604020202020204" pitchFamily="34" charset="0"/>
                <a:cs typeface="Arial" panose="020B0604020202020204" pitchFamily="34" charset="0"/>
              </a:rPr>
              <a:t>self-efficacy</a:t>
            </a:r>
            <a:r>
              <a:rPr lang="en-GB" sz="2400" dirty="0" smtClean="0">
                <a:latin typeface="Arial" panose="020B0604020202020204" pitchFamily="34" charset="0"/>
                <a:cs typeface="Arial" panose="020B0604020202020204" pitchFamily="34" charset="0"/>
              </a:rPr>
              <a:t>:</a:t>
            </a:r>
          </a:p>
          <a:p>
            <a:endParaRPr lang="en-GB" sz="2200" b="1" dirty="0">
              <a:latin typeface="Arial" panose="020B0604020202020204" pitchFamily="34" charset="0"/>
              <a:cs typeface="Arial" panose="020B0604020202020204" pitchFamily="34" charset="0"/>
            </a:endParaRPr>
          </a:p>
          <a:p>
            <a:pPr algn="ctr"/>
            <a:r>
              <a:rPr lang="en-GB" sz="2200" i="1" dirty="0" smtClean="0">
                <a:latin typeface="Arial" panose="020B0604020202020204" pitchFamily="34" charset="0"/>
                <a:cs typeface="Arial" panose="020B0604020202020204" pitchFamily="34" charset="0"/>
              </a:rPr>
              <a:t>‘in ‘Climate Change’ </a:t>
            </a:r>
            <a:r>
              <a:rPr lang="en-GB" sz="2200" i="1" dirty="0">
                <a:latin typeface="Arial" panose="020B0604020202020204" pitchFamily="34" charset="0"/>
                <a:cs typeface="Arial" panose="020B0604020202020204" pitchFamily="34" charset="0"/>
              </a:rPr>
              <a:t>you have the option to hand in a draft. And </a:t>
            </a:r>
            <a:r>
              <a:rPr lang="en-GB" sz="2200" b="1" i="1" dirty="0">
                <a:latin typeface="Arial" panose="020B0604020202020204" pitchFamily="34" charset="0"/>
                <a:cs typeface="Arial" panose="020B0604020202020204" pitchFamily="34" charset="0"/>
              </a:rPr>
              <a:t>this has made me want to submit a very full draft to get </a:t>
            </a:r>
            <a:r>
              <a:rPr lang="en-GB" sz="2200" b="1" i="1" dirty="0" smtClean="0">
                <a:latin typeface="Arial" panose="020B0604020202020204" pitchFamily="34" charset="0"/>
                <a:cs typeface="Arial" panose="020B0604020202020204" pitchFamily="34" charset="0"/>
              </a:rPr>
              <a:t>feedback</a:t>
            </a:r>
            <a:r>
              <a:rPr lang="en-GB" sz="2200" i="1" dirty="0" smtClean="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R3</a:t>
            </a:r>
          </a:p>
          <a:p>
            <a:pPr algn="ctr"/>
            <a:endParaRPr lang="en-GB" sz="2400" dirty="0" smtClean="0">
              <a:latin typeface="Arial" panose="020B0604020202020204" pitchFamily="34" charset="0"/>
              <a:cs typeface="Arial" panose="020B0604020202020204" pitchFamily="34" charset="0"/>
            </a:endParaRPr>
          </a:p>
          <a:p>
            <a:pPr algn="ctr"/>
            <a:r>
              <a:rPr lang="en-GB" sz="2200" i="1" dirty="0" smtClean="0">
                <a:latin typeface="Arial" panose="020B0604020202020204" pitchFamily="34" charset="0"/>
                <a:cs typeface="Arial" panose="020B0604020202020204" pitchFamily="34" charset="0"/>
              </a:rPr>
              <a:t>‘it </a:t>
            </a:r>
            <a:r>
              <a:rPr lang="en-GB" sz="2200" i="1" dirty="0">
                <a:latin typeface="Arial" panose="020B0604020202020204" pitchFamily="34" charset="0"/>
                <a:cs typeface="Arial" panose="020B0604020202020204" pitchFamily="34" charset="0"/>
              </a:rPr>
              <a:t>helped me to </a:t>
            </a:r>
            <a:r>
              <a:rPr lang="en-GB" sz="2200" b="1" i="1" dirty="0">
                <a:latin typeface="Arial" panose="020B0604020202020204" pitchFamily="34" charset="0"/>
                <a:cs typeface="Arial" panose="020B0604020202020204" pitchFamily="34" charset="0"/>
              </a:rPr>
              <a:t>realise how to critique my own essays </a:t>
            </a:r>
            <a:r>
              <a:rPr lang="en-GB" sz="2200" i="1" dirty="0">
                <a:latin typeface="Arial" panose="020B0604020202020204" pitchFamily="34" charset="0"/>
                <a:cs typeface="Arial" panose="020B0604020202020204" pitchFamily="34" charset="0"/>
              </a:rPr>
              <a:t>because I was able to sit down with you and go through the essay and know exactly why you were commenting on </a:t>
            </a:r>
            <a:r>
              <a:rPr lang="en-GB" sz="2200" i="1" dirty="0" smtClean="0">
                <a:latin typeface="Arial" panose="020B0604020202020204" pitchFamily="34" charset="0"/>
                <a:cs typeface="Arial" panose="020B0604020202020204" pitchFamily="34" charset="0"/>
              </a:rPr>
              <a:t>something</a:t>
            </a:r>
            <a:r>
              <a:rPr lang="en-GB" sz="2200" i="1" dirty="0">
                <a:latin typeface="Arial" panose="020B0604020202020204" pitchFamily="34" charset="0"/>
                <a:cs typeface="Arial" panose="020B0604020202020204" pitchFamily="34" charset="0"/>
              </a:rPr>
              <a:t> </a:t>
            </a:r>
            <a:r>
              <a:rPr lang="en-GB" sz="2200" i="1" dirty="0" smtClean="0">
                <a:latin typeface="Arial" panose="020B0604020202020204" pitchFamily="34" charset="0"/>
                <a:cs typeface="Arial" panose="020B0604020202020204" pitchFamily="34" charset="0"/>
              </a:rPr>
              <a:t>… </a:t>
            </a:r>
            <a:r>
              <a:rPr lang="en-GB" sz="2200" b="1" i="1" dirty="0">
                <a:latin typeface="Arial" panose="020B0604020202020204" pitchFamily="34" charset="0"/>
                <a:cs typeface="Arial" panose="020B0604020202020204" pitchFamily="34" charset="0"/>
              </a:rPr>
              <a:t>It allows me now to see in other essays the same things I’m </a:t>
            </a:r>
            <a:r>
              <a:rPr lang="en-GB" sz="2200" b="1" i="1" dirty="0" smtClean="0">
                <a:latin typeface="Arial" panose="020B0604020202020204" pitchFamily="34" charset="0"/>
                <a:cs typeface="Arial" panose="020B0604020202020204" pitchFamily="34" charset="0"/>
              </a:rPr>
              <a:t>doing</a:t>
            </a:r>
            <a:r>
              <a:rPr lang="en-GB" sz="2200" i="1" dirty="0" smtClean="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R10</a:t>
            </a:r>
          </a:p>
          <a:p>
            <a:pPr algn="ctr"/>
            <a:endParaRPr lang="en-GB" sz="2400" dirty="0" smtClean="0"/>
          </a:p>
          <a:p>
            <a:pPr algn="ctr"/>
            <a:r>
              <a:rPr lang="en-GB" sz="2200" i="1" dirty="0" smtClean="0">
                <a:latin typeface="Arial" panose="020B0604020202020204" pitchFamily="34" charset="0"/>
                <a:cs typeface="Arial" panose="020B0604020202020204" pitchFamily="34" charset="0"/>
              </a:rPr>
              <a:t>‘I </a:t>
            </a:r>
            <a:r>
              <a:rPr lang="en-GB" sz="2200" b="1" i="1" dirty="0">
                <a:latin typeface="Arial" panose="020B0604020202020204" pitchFamily="34" charset="0"/>
                <a:cs typeface="Arial" panose="020B0604020202020204" pitchFamily="34" charset="0"/>
              </a:rPr>
              <a:t>never understood how good submitting a draft and getting feedback is </a:t>
            </a:r>
            <a:r>
              <a:rPr lang="en-GB" sz="2200" i="1" dirty="0">
                <a:latin typeface="Arial" panose="020B0604020202020204" pitchFamily="34" charset="0"/>
                <a:cs typeface="Arial" panose="020B0604020202020204" pitchFamily="34" charset="0"/>
              </a:rPr>
              <a:t>and now that I’ve done it I’m </a:t>
            </a:r>
            <a:r>
              <a:rPr lang="en-GB" sz="2200" b="1" i="1" dirty="0">
                <a:latin typeface="Arial" panose="020B0604020202020204" pitchFamily="34" charset="0"/>
                <a:cs typeface="Arial" panose="020B0604020202020204" pitchFamily="34" charset="0"/>
              </a:rPr>
              <a:t>definitely going to take advantage of it this </a:t>
            </a:r>
            <a:r>
              <a:rPr lang="en-GB" sz="2200" b="1" i="1" dirty="0" smtClean="0">
                <a:latin typeface="Arial" panose="020B0604020202020204" pitchFamily="34" charset="0"/>
                <a:cs typeface="Arial" panose="020B0604020202020204" pitchFamily="34" charset="0"/>
              </a:rPr>
              <a:t>year</a:t>
            </a:r>
            <a:r>
              <a:rPr lang="en-GB" sz="2200" i="1" dirty="0" smtClean="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R24</a:t>
            </a:r>
            <a:endParaRPr lang="en-GB" sz="2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907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62354" y="973668"/>
            <a:ext cx="8761413" cy="706964"/>
          </a:xfrm>
        </p:spPr>
        <p:txBody>
          <a:bodyPr/>
          <a:lstStyle/>
          <a:p>
            <a:r>
              <a:rPr lang="en-US" dirty="0" smtClean="0"/>
              <a:t>Results</a:t>
            </a:r>
            <a:endParaRPr lang="en-US" dirty="0"/>
          </a:p>
        </p:txBody>
      </p:sp>
      <p:sp>
        <p:nvSpPr>
          <p:cNvPr id="7" name="TextBox 6"/>
          <p:cNvSpPr txBox="1"/>
          <p:nvPr/>
        </p:nvSpPr>
        <p:spPr>
          <a:xfrm>
            <a:off x="431800" y="2286000"/>
            <a:ext cx="11455400" cy="4339650"/>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Enhanced learning process</a:t>
            </a:r>
          </a:p>
          <a:p>
            <a:endParaRPr lang="en-GB" sz="2000" b="1" dirty="0" smtClean="0">
              <a:latin typeface="Arial" panose="020B0604020202020204" pitchFamily="34" charset="0"/>
              <a:cs typeface="Arial" panose="020B0604020202020204" pitchFamily="34" charset="0"/>
            </a:endParaRPr>
          </a:p>
          <a:p>
            <a:pPr marL="266700" indent="-266700">
              <a:buFont typeface="Arial" panose="020B0604020202020204" pitchFamily="34" charset="0"/>
              <a:buChar char="•"/>
            </a:pPr>
            <a:r>
              <a:rPr lang="en-GB" sz="2400" dirty="0">
                <a:latin typeface="Arial" panose="020B0604020202020204" pitchFamily="34" charset="0"/>
                <a:cs typeface="Arial" panose="020B0604020202020204" pitchFamily="34" charset="0"/>
              </a:rPr>
              <a:t>d</a:t>
            </a:r>
            <a:r>
              <a:rPr lang="en-GB" sz="2400" dirty="0" smtClean="0">
                <a:latin typeface="Arial" panose="020B0604020202020204" pitchFamily="34" charset="0"/>
                <a:cs typeface="Arial" panose="020B0604020202020204" pitchFamily="34" charset="0"/>
              </a:rPr>
              <a:t>elivers skills for </a:t>
            </a:r>
            <a:r>
              <a:rPr lang="en-GB" sz="2400" b="1" dirty="0" smtClean="0">
                <a:solidFill>
                  <a:schemeClr val="tx2">
                    <a:lumMod val="75000"/>
                  </a:schemeClr>
                </a:solidFill>
                <a:latin typeface="Arial" panose="020B0604020202020204" pitchFamily="34" charset="0"/>
                <a:cs typeface="Arial" panose="020B0604020202020204" pitchFamily="34" charset="0"/>
              </a:rPr>
              <a:t>employability</a:t>
            </a:r>
            <a:r>
              <a:rPr lang="en-GB" sz="2400" dirty="0" smtClean="0">
                <a:latin typeface="Arial" panose="020B0604020202020204" pitchFamily="34" charset="0"/>
                <a:cs typeface="Arial" panose="020B0604020202020204" pitchFamily="34" charset="0"/>
              </a:rPr>
              <a:t>:</a:t>
            </a:r>
          </a:p>
          <a:p>
            <a:endParaRPr lang="en-GB" sz="2400" b="1" dirty="0" smtClean="0">
              <a:latin typeface="Arial" panose="020B0604020202020204" pitchFamily="34" charset="0"/>
              <a:cs typeface="Arial" panose="020B0604020202020204" pitchFamily="34" charset="0"/>
            </a:endParaRPr>
          </a:p>
          <a:p>
            <a:pPr algn="ctr"/>
            <a:r>
              <a:rPr lang="en-GB" sz="2200" i="1" dirty="0" smtClean="0">
                <a:latin typeface="Arial" panose="020B0604020202020204" pitchFamily="34" charset="0"/>
                <a:cs typeface="Arial" panose="020B0604020202020204" pitchFamily="34" charset="0"/>
              </a:rPr>
              <a:t>‘there </a:t>
            </a:r>
            <a:r>
              <a:rPr lang="en-GB" sz="2200" i="1" dirty="0">
                <a:latin typeface="Arial" panose="020B0604020202020204" pitchFamily="34" charset="0"/>
                <a:cs typeface="Arial" panose="020B0604020202020204" pitchFamily="34" charset="0"/>
              </a:rPr>
              <a:t>are skills that can be used elsewhere, like </a:t>
            </a:r>
            <a:r>
              <a:rPr lang="en-GB" sz="2200" b="1" i="1" dirty="0">
                <a:latin typeface="Arial" panose="020B0604020202020204" pitchFamily="34" charset="0"/>
                <a:cs typeface="Arial" panose="020B0604020202020204" pitchFamily="34" charset="0"/>
              </a:rPr>
              <a:t>splitting a task into planning and then evaluating </a:t>
            </a:r>
            <a:r>
              <a:rPr lang="en-GB" sz="2200" i="1" dirty="0">
                <a:latin typeface="Arial" panose="020B0604020202020204" pitchFamily="34" charset="0"/>
                <a:cs typeface="Arial" panose="020B0604020202020204" pitchFamily="34" charset="0"/>
              </a:rPr>
              <a:t>for </a:t>
            </a:r>
            <a:r>
              <a:rPr lang="en-GB" sz="2200" i="1" dirty="0" smtClean="0">
                <a:latin typeface="Arial" panose="020B0604020202020204" pitchFamily="34" charset="0"/>
                <a:cs typeface="Arial" panose="020B0604020202020204" pitchFamily="34" charset="0"/>
              </a:rPr>
              <a:t>yourself’</a:t>
            </a:r>
            <a:r>
              <a:rPr lang="en-GB" sz="2200" dirty="0" smtClean="0">
                <a:latin typeface="Arial" panose="020B0604020202020204" pitchFamily="34" charset="0"/>
                <a:cs typeface="Arial" panose="020B0604020202020204" pitchFamily="34" charset="0"/>
              </a:rPr>
              <a:t>  R4</a:t>
            </a:r>
          </a:p>
          <a:p>
            <a:pPr algn="ctr"/>
            <a:endParaRPr lang="en-GB" sz="2400" dirty="0">
              <a:latin typeface="Arial" panose="020B0604020202020204" pitchFamily="34" charset="0"/>
              <a:cs typeface="Arial" panose="020B0604020202020204" pitchFamily="34" charset="0"/>
            </a:endParaRPr>
          </a:p>
          <a:p>
            <a:pPr algn="ctr"/>
            <a:r>
              <a:rPr lang="en-GB" sz="2200" i="1" dirty="0" smtClean="0">
                <a:latin typeface="Arial" panose="020B0604020202020204" pitchFamily="34" charset="0"/>
                <a:cs typeface="Arial" panose="020B0604020202020204" pitchFamily="34" charset="0"/>
              </a:rPr>
              <a:t>‘just having a meeting with a professional academic, that’s going to help you. That’s going to </a:t>
            </a:r>
            <a:r>
              <a:rPr lang="en-GB" sz="2200" b="1" i="1" dirty="0" smtClean="0">
                <a:latin typeface="Arial" panose="020B0604020202020204" pitchFamily="34" charset="0"/>
                <a:cs typeface="Arial" panose="020B0604020202020204" pitchFamily="34" charset="0"/>
              </a:rPr>
              <a:t>help you to act more formally</a:t>
            </a:r>
            <a:r>
              <a:rPr lang="en-GB" sz="2200" i="1" dirty="0" smtClean="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R14 </a:t>
            </a:r>
          </a:p>
          <a:p>
            <a:pPr algn="ctr"/>
            <a:endParaRPr lang="en-GB" sz="2400" dirty="0" smtClean="0">
              <a:latin typeface="Arial" panose="020B0604020202020204" pitchFamily="34" charset="0"/>
              <a:cs typeface="Arial" panose="020B0604020202020204" pitchFamily="34" charset="0"/>
            </a:endParaRPr>
          </a:p>
          <a:p>
            <a:pPr algn="ctr"/>
            <a:r>
              <a:rPr lang="en-GB" sz="2200" i="1" dirty="0" smtClean="0">
                <a:latin typeface="Arial" panose="020B0604020202020204" pitchFamily="34" charset="0"/>
                <a:cs typeface="Arial" panose="020B0604020202020204" pitchFamily="34" charset="0"/>
              </a:rPr>
              <a:t>‘it’s always useful to </a:t>
            </a:r>
            <a:r>
              <a:rPr lang="en-GB" sz="2200" b="1" i="1" dirty="0" smtClean="0">
                <a:latin typeface="Arial" panose="020B0604020202020204" pitchFamily="34" charset="0"/>
                <a:cs typeface="Arial" panose="020B0604020202020204" pitchFamily="34" charset="0"/>
              </a:rPr>
              <a:t>be reflective</a:t>
            </a:r>
            <a:r>
              <a:rPr lang="en-GB" sz="2200" i="1" dirty="0" smtClean="0">
                <a:latin typeface="Arial" panose="020B0604020202020204" pitchFamily="34" charset="0"/>
                <a:cs typeface="Arial" panose="020B0604020202020204" pitchFamily="34" charset="0"/>
              </a:rPr>
              <a:t> and think about what you are doing. Whenever decisions  are to be made you should think that way. </a:t>
            </a:r>
            <a:r>
              <a:rPr lang="en-GB" sz="2200" b="1" i="1" dirty="0" smtClean="0">
                <a:latin typeface="Arial" panose="020B0604020202020204" pitchFamily="34" charset="0"/>
                <a:cs typeface="Arial" panose="020B0604020202020204" pitchFamily="34" charset="0"/>
              </a:rPr>
              <a:t>It’s good for careers</a:t>
            </a:r>
            <a:r>
              <a:rPr lang="en-GB" sz="2200" i="1" dirty="0" smtClean="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R16</a:t>
            </a:r>
          </a:p>
        </p:txBody>
      </p:sp>
    </p:spTree>
    <p:extLst>
      <p:ext uri="{BB962C8B-B14F-4D97-AF65-F5344CB8AC3E}">
        <p14:creationId xmlns:p14="http://schemas.microsoft.com/office/powerpoint/2010/main" val="668709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354" y="950518"/>
            <a:ext cx="8761413" cy="706964"/>
          </a:xfrm>
        </p:spPr>
        <p:txBody>
          <a:bodyPr/>
          <a:lstStyle/>
          <a:p>
            <a:r>
              <a:rPr lang="en-US" dirty="0" smtClean="0"/>
              <a:t>Results </a:t>
            </a:r>
            <a:endParaRPr lang="en-US" dirty="0"/>
          </a:p>
        </p:txBody>
      </p:sp>
      <p:sp>
        <p:nvSpPr>
          <p:cNvPr id="6" name="TextBox 5"/>
          <p:cNvSpPr txBox="1"/>
          <p:nvPr/>
        </p:nvSpPr>
        <p:spPr>
          <a:xfrm>
            <a:off x="462985" y="2268637"/>
            <a:ext cx="11065398" cy="1015663"/>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Enhanced student </a:t>
            </a:r>
            <a:r>
              <a:rPr lang="en-GB" sz="2400" b="1" dirty="0">
                <a:latin typeface="Arial" panose="020B0604020202020204" pitchFamily="34" charset="0"/>
                <a:cs typeface="Arial" panose="020B0604020202020204" pitchFamily="34" charset="0"/>
              </a:rPr>
              <a:t>p</a:t>
            </a:r>
            <a:r>
              <a:rPr lang="en-GB" sz="2400" b="1" dirty="0" smtClean="0">
                <a:latin typeface="Arial" panose="020B0604020202020204" pitchFamily="34" charset="0"/>
                <a:cs typeface="Arial" panose="020B0604020202020204" pitchFamily="34" charset="0"/>
              </a:rPr>
              <a:t>erformance</a:t>
            </a:r>
          </a:p>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1041713206"/>
              </p:ext>
            </p:extLst>
          </p:nvPr>
        </p:nvGraphicFramePr>
        <p:xfrm>
          <a:off x="578735" y="2906169"/>
          <a:ext cx="11053820" cy="2987040"/>
        </p:xfrm>
        <a:graphic>
          <a:graphicData uri="http://schemas.openxmlformats.org/drawingml/2006/table">
            <a:tbl>
              <a:tblPr firstRow="1" bandRow="1">
                <a:tableStyleId>{5C22544A-7EE6-4342-B048-85BDC9FD1C3A}</a:tableStyleId>
              </a:tblPr>
              <a:tblGrid>
                <a:gridCol w="2210764"/>
                <a:gridCol w="2210764"/>
                <a:gridCol w="2210764"/>
                <a:gridCol w="2210764"/>
                <a:gridCol w="2210764"/>
              </a:tblGrid>
              <a:tr h="370840">
                <a:tc>
                  <a:txBody>
                    <a:bodyPr/>
                    <a:lstStyle/>
                    <a:p>
                      <a:r>
                        <a:rPr lang="en-GB" sz="2200" dirty="0" smtClean="0">
                          <a:latin typeface="Arial" panose="020B0604020202020204" pitchFamily="34" charset="0"/>
                          <a:cs typeface="Arial" panose="020B0604020202020204" pitchFamily="34" charset="0"/>
                        </a:rPr>
                        <a:t>Band </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2011-2012 </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2012-2013 </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2015-2016 </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2016-2017 </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txBody>
                  <a:tcPr/>
                </a:tc>
              </a:tr>
              <a:tr h="370840">
                <a:tc>
                  <a:txBody>
                    <a:bodyPr/>
                    <a:lstStyle/>
                    <a:p>
                      <a:r>
                        <a:rPr lang="en-GB" sz="2200" dirty="0" smtClean="0">
                          <a:latin typeface="Arial" panose="020B0604020202020204" pitchFamily="34" charset="0"/>
                          <a:cs typeface="Arial" panose="020B0604020202020204" pitchFamily="34" charset="0"/>
                        </a:rPr>
                        <a:t>0-39 </a:t>
                      </a:r>
                      <a:r>
                        <a:rPr lang="en-GB" sz="1800" dirty="0" smtClean="0">
                          <a:latin typeface="Arial" panose="020B0604020202020204" pitchFamily="34" charset="0"/>
                          <a:cs typeface="Arial" panose="020B0604020202020204" pitchFamily="34" charset="0"/>
                        </a:rPr>
                        <a:t>(</a:t>
                      </a:r>
                      <a:r>
                        <a:rPr lang="en-GB" sz="1800" dirty="0" err="1" smtClean="0">
                          <a:latin typeface="Arial" panose="020B0604020202020204" pitchFamily="34" charset="0"/>
                          <a:cs typeface="Arial" panose="020B0604020202020204" pitchFamily="34" charset="0"/>
                        </a:rPr>
                        <a:t>inc.</a:t>
                      </a:r>
                      <a:r>
                        <a:rPr lang="en-GB" sz="1800" baseline="0" dirty="0" smtClean="0">
                          <a:latin typeface="Arial" panose="020B0604020202020204" pitchFamily="34" charset="0"/>
                          <a:cs typeface="Arial" panose="020B0604020202020204" pitchFamily="34" charset="0"/>
                        </a:rPr>
                        <a:t> NS)</a:t>
                      </a:r>
                      <a:endParaRPr lang="en-GB" sz="18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18</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16</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0</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r>
              <a:tr h="370840">
                <a:tc>
                  <a:txBody>
                    <a:bodyPr/>
                    <a:lstStyle/>
                    <a:p>
                      <a:r>
                        <a:rPr lang="en-GB" sz="2200" dirty="0" smtClean="0">
                          <a:latin typeface="Arial" panose="020B0604020202020204" pitchFamily="34" charset="0"/>
                          <a:cs typeface="Arial" panose="020B0604020202020204" pitchFamily="34" charset="0"/>
                        </a:rPr>
                        <a:t>40-49</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9</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7</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3</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r>
              <a:tr h="370840">
                <a:tc>
                  <a:txBody>
                    <a:bodyPr/>
                    <a:lstStyle/>
                    <a:p>
                      <a:r>
                        <a:rPr lang="en-GB" sz="2200" dirty="0" smtClean="0">
                          <a:latin typeface="Arial" panose="020B0604020202020204" pitchFamily="34" charset="0"/>
                          <a:cs typeface="Arial" panose="020B0604020202020204" pitchFamily="34" charset="0"/>
                        </a:rPr>
                        <a:t>50-59</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33</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40</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28</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r>
              <a:tr h="370840">
                <a:tc>
                  <a:txBody>
                    <a:bodyPr/>
                    <a:lstStyle/>
                    <a:p>
                      <a:r>
                        <a:rPr lang="en-GB" sz="2200" dirty="0" smtClean="0">
                          <a:latin typeface="Arial" panose="020B0604020202020204" pitchFamily="34" charset="0"/>
                          <a:cs typeface="Arial" panose="020B0604020202020204" pitchFamily="34" charset="0"/>
                        </a:rPr>
                        <a:t>60-69</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40</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32</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58</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r>
              <a:tr h="370840">
                <a:tc>
                  <a:txBody>
                    <a:bodyPr/>
                    <a:lstStyle/>
                    <a:p>
                      <a:r>
                        <a:rPr lang="en-GB" sz="2200" dirty="0" smtClean="0">
                          <a:latin typeface="Arial" panose="020B0604020202020204" pitchFamily="34" charset="0"/>
                          <a:cs typeface="Arial" panose="020B0604020202020204" pitchFamily="34" charset="0"/>
                        </a:rPr>
                        <a:t>70-100</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0</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5</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11</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r>
              <a:tr h="370840">
                <a:tc>
                  <a:txBody>
                    <a:bodyPr/>
                    <a:lstStyle/>
                    <a:p>
                      <a:r>
                        <a:rPr lang="en-GB" sz="2200" dirty="0" smtClean="0">
                          <a:latin typeface="Arial" panose="020B0604020202020204" pitchFamily="34" charset="0"/>
                          <a:cs typeface="Arial" panose="020B0604020202020204" pitchFamily="34" charset="0"/>
                        </a:rPr>
                        <a:t>Number (n)</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33</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43</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36</a:t>
                      </a:r>
                      <a:endParaRPr lang="en-GB" sz="2200" dirty="0">
                        <a:latin typeface="Arial" panose="020B0604020202020204" pitchFamily="34" charset="0"/>
                        <a:cs typeface="Arial" panose="020B0604020202020204" pitchFamily="34" charset="0"/>
                      </a:endParaRPr>
                    </a:p>
                  </a:txBody>
                  <a:tcPr/>
                </a:tc>
                <a:tc>
                  <a:txBody>
                    <a:bodyPr/>
                    <a:lstStyle/>
                    <a:p>
                      <a:r>
                        <a:rPr lang="en-GB" sz="2200" dirty="0" smtClean="0">
                          <a:latin typeface="Arial" panose="020B0604020202020204" pitchFamily="34" charset="0"/>
                          <a:cs typeface="Arial" panose="020B0604020202020204" pitchFamily="34" charset="0"/>
                        </a:rPr>
                        <a:t>??</a:t>
                      </a:r>
                      <a:endParaRPr lang="en-GB" sz="2200" dirty="0">
                        <a:latin typeface="Arial" panose="020B0604020202020204" pitchFamily="34" charset="0"/>
                        <a:cs typeface="Arial" panose="020B0604020202020204" pitchFamily="34" charset="0"/>
                      </a:endParaRPr>
                    </a:p>
                  </a:txBody>
                  <a:tcPr/>
                </a:tc>
              </a:tr>
            </a:tbl>
          </a:graphicData>
        </a:graphic>
      </p:graphicFrame>
      <p:sp>
        <p:nvSpPr>
          <p:cNvPr id="8" name="Down Arrow 7"/>
          <p:cNvSpPr/>
          <p:nvPr/>
        </p:nvSpPr>
        <p:spPr>
          <a:xfrm rot="10800000">
            <a:off x="7106853" y="5974731"/>
            <a:ext cx="208345" cy="4398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169305" y="6356751"/>
            <a:ext cx="2083443" cy="369332"/>
          </a:xfrm>
          <a:prstGeom prst="rect">
            <a:avLst/>
          </a:prstGeom>
          <a:noFill/>
        </p:spPr>
        <p:txBody>
          <a:bodyPr wrap="square" rtlCol="0">
            <a:spAutoFit/>
          </a:bodyPr>
          <a:lstStyle/>
          <a:p>
            <a:pPr algn="ctr"/>
            <a:r>
              <a:rPr lang="en-GB" dirty="0" smtClean="0"/>
              <a:t>Dialogic assessment</a:t>
            </a:r>
            <a:endParaRPr lang="en-GB" dirty="0"/>
          </a:p>
        </p:txBody>
      </p:sp>
      <p:sp>
        <p:nvSpPr>
          <p:cNvPr id="12" name="Down Arrow 11"/>
          <p:cNvSpPr/>
          <p:nvPr/>
        </p:nvSpPr>
        <p:spPr>
          <a:xfrm>
            <a:off x="7106852" y="2418967"/>
            <a:ext cx="208346" cy="439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9579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Box 2"/>
          <p:cNvSpPr txBox="1"/>
          <p:nvPr/>
        </p:nvSpPr>
        <p:spPr>
          <a:xfrm>
            <a:off x="590309" y="2491451"/>
            <a:ext cx="11042248" cy="4278094"/>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Enhanced NSS and TEF metrics</a:t>
            </a:r>
          </a:p>
          <a:p>
            <a:endParaRPr lang="en-GB" sz="2000" dirty="0"/>
          </a:p>
          <a:p>
            <a:pPr marL="342900" indent="-342900">
              <a:buFont typeface="Arial" panose="020B0604020202020204" pitchFamily="34" charset="0"/>
              <a:buChar char="•"/>
            </a:pPr>
            <a:r>
              <a:rPr lang="en-GB" sz="2400" b="1" dirty="0">
                <a:solidFill>
                  <a:schemeClr val="tx2">
                    <a:lumMod val="75000"/>
                  </a:schemeClr>
                </a:solidFill>
                <a:latin typeface="Arial" panose="020B0604020202020204" pitchFamily="34" charset="0"/>
                <a:cs typeface="Arial" panose="020B0604020202020204" pitchFamily="34" charset="0"/>
              </a:rPr>
              <a:t>a</a:t>
            </a:r>
            <a:r>
              <a:rPr lang="en-GB" sz="2400" b="1" dirty="0" smtClean="0">
                <a:solidFill>
                  <a:schemeClr val="tx2">
                    <a:lumMod val="75000"/>
                  </a:schemeClr>
                </a:solidFill>
                <a:latin typeface="Arial" panose="020B0604020202020204" pitchFamily="34" charset="0"/>
                <a:cs typeface="Arial" panose="020B0604020202020204" pitchFamily="34" charset="0"/>
              </a:rPr>
              <a:t>ll </a:t>
            </a:r>
            <a:r>
              <a:rPr lang="en-GB" sz="2400" dirty="0" smtClean="0">
                <a:latin typeface="Arial" panose="020B0604020202020204" pitchFamily="34" charset="0"/>
                <a:cs typeface="Arial" panose="020B0604020202020204" pitchFamily="34" charset="0"/>
              </a:rPr>
              <a:t>students rated the module as giving them high quality feedback: detailed, conversational, personalised, timely (relevant application), multi-faceted</a:t>
            </a:r>
          </a:p>
          <a:p>
            <a:r>
              <a:rPr lang="en-GB" sz="2400" dirty="0" smtClean="0">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b="1" dirty="0">
                <a:solidFill>
                  <a:schemeClr val="tx2">
                    <a:lumMod val="75000"/>
                  </a:schemeClr>
                </a:solidFill>
                <a:latin typeface="Arial" panose="020B0604020202020204" pitchFamily="34" charset="0"/>
                <a:cs typeface="Arial" panose="020B0604020202020204" pitchFamily="34" charset="0"/>
              </a:rPr>
              <a:t>a</a:t>
            </a:r>
            <a:r>
              <a:rPr lang="en-GB" sz="2400" b="1" dirty="0" smtClean="0">
                <a:solidFill>
                  <a:schemeClr val="tx2">
                    <a:lumMod val="75000"/>
                  </a:schemeClr>
                </a:solidFill>
                <a:latin typeface="Arial" panose="020B0604020202020204" pitchFamily="34" charset="0"/>
                <a:cs typeface="Arial" panose="020B0604020202020204" pitchFamily="34" charset="0"/>
              </a:rPr>
              <a:t>ll </a:t>
            </a:r>
            <a:r>
              <a:rPr lang="en-GB" sz="2400" dirty="0" smtClean="0">
                <a:latin typeface="Arial" panose="020B0604020202020204" pitchFamily="34" charset="0"/>
                <a:cs typeface="Arial" panose="020B0604020202020204" pitchFamily="34" charset="0"/>
              </a:rPr>
              <a:t>students said the feedback helped them clarify things </a:t>
            </a:r>
          </a:p>
          <a:p>
            <a:pPr marL="355600" indent="-355600"/>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they did not understand: proactive engagement with </a:t>
            </a:r>
          </a:p>
          <a:p>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learning – they had to prepare for the meeting, </a:t>
            </a:r>
          </a:p>
          <a:p>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   think about their work, ask and answer questions</a:t>
            </a:r>
          </a:p>
          <a:p>
            <a:endParaRPr lang="en-GB" dirty="0"/>
          </a:p>
          <a:p>
            <a:endParaRPr lang="en-GB" dirty="0"/>
          </a:p>
        </p:txBody>
      </p:sp>
      <p:pic>
        <p:nvPicPr>
          <p:cNvPr id="4" name="Picture 2" descr="sharon-palsha.png"/>
          <p:cNvPicPr>
            <a:picLocks noChangeAspect="1"/>
          </p:cNvPicPr>
          <p:nvPr/>
        </p:nvPicPr>
        <p:blipFill>
          <a:blip r:embed="rId3"/>
          <a:srcRect r="3917"/>
          <a:stretch>
            <a:fillRect/>
          </a:stretch>
        </p:blipFill>
        <p:spPr bwMode="auto">
          <a:xfrm>
            <a:off x="9020345" y="4206595"/>
            <a:ext cx="2675458" cy="2395316"/>
          </a:xfrm>
          <a:prstGeom prst="rect">
            <a:avLst/>
          </a:prstGeom>
          <a:noFill/>
          <a:ln w="9525">
            <a:noFill/>
            <a:miter lim="800000"/>
            <a:headEnd/>
            <a:tailEnd/>
          </a:ln>
        </p:spPr>
      </p:pic>
    </p:spTree>
    <p:extLst>
      <p:ext uri="{BB962C8B-B14F-4D97-AF65-F5344CB8AC3E}">
        <p14:creationId xmlns:p14="http://schemas.microsoft.com/office/powerpoint/2010/main" val="1815602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079" y="973668"/>
            <a:ext cx="8761413" cy="706964"/>
          </a:xfrm>
        </p:spPr>
        <p:txBody>
          <a:bodyPr/>
          <a:lstStyle/>
          <a:p>
            <a:r>
              <a:rPr lang="en-US" dirty="0" smtClean="0"/>
              <a:t>Conclusions </a:t>
            </a:r>
            <a:endParaRPr lang="en-US" dirty="0"/>
          </a:p>
        </p:txBody>
      </p:sp>
      <p:sp>
        <p:nvSpPr>
          <p:cNvPr id="3" name="TextBox 2"/>
          <p:cNvSpPr txBox="1"/>
          <p:nvPr/>
        </p:nvSpPr>
        <p:spPr>
          <a:xfrm>
            <a:off x="520861" y="2338083"/>
            <a:ext cx="11181144" cy="4447371"/>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Dialogic feed-forward assessment enhanced the student learning experience by:</a:t>
            </a:r>
          </a:p>
          <a:p>
            <a:endParaRPr lang="en-GB" sz="1700" dirty="0" smtClean="0">
              <a:latin typeface="Arial" panose="020B0604020202020204" pitchFamily="34" charset="0"/>
              <a:cs typeface="Arial" panose="020B0604020202020204" pitchFamily="34" charset="0"/>
            </a:endParaRPr>
          </a:p>
          <a:p>
            <a:r>
              <a:rPr lang="en-GB" sz="2300" dirty="0" smtClean="0">
                <a:latin typeface="Arial" panose="020B0604020202020204" pitchFamily="34" charset="0"/>
                <a:cs typeface="Arial" panose="020B0604020202020204" pitchFamily="34" charset="0"/>
              </a:rPr>
              <a:t>- Increasing motivation to engage with the assignment</a:t>
            </a:r>
          </a:p>
          <a:p>
            <a:endParaRPr lang="en-GB" sz="2000" dirty="0">
              <a:latin typeface="Arial" panose="020B0604020202020204" pitchFamily="34" charset="0"/>
              <a:cs typeface="Arial" panose="020B0604020202020204" pitchFamily="34" charset="0"/>
            </a:endParaRPr>
          </a:p>
          <a:p>
            <a:r>
              <a:rPr lang="en-GB" sz="2300" dirty="0" smtClean="0">
                <a:latin typeface="Arial" panose="020B0604020202020204" pitchFamily="34" charset="0"/>
                <a:cs typeface="Arial" panose="020B0604020202020204" pitchFamily="34" charset="0"/>
              </a:rPr>
              <a:t>- Increasing confidence in their ability to complete the assignment </a:t>
            </a:r>
          </a:p>
          <a:p>
            <a:endParaRPr lang="en-US" sz="2000" dirty="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 Solidifying good practice &amp; supporting higher assignment grades</a:t>
            </a:r>
          </a:p>
          <a:p>
            <a:endParaRPr lang="en-US" sz="2000" dirty="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 Increasing</a:t>
            </a:r>
            <a:r>
              <a:rPr lang="en-GB" sz="2300" dirty="0" smtClean="0">
                <a:latin typeface="Arial" panose="020B0604020202020204" pitchFamily="34" charset="0"/>
                <a:cs typeface="Arial" panose="020B0604020202020204" pitchFamily="34" charset="0"/>
              </a:rPr>
              <a:t> satisfaction </a:t>
            </a:r>
            <a:r>
              <a:rPr lang="en-GB" sz="2300" dirty="0">
                <a:latin typeface="Arial" panose="020B0604020202020204" pitchFamily="34" charset="0"/>
                <a:cs typeface="Arial" panose="020B0604020202020204" pitchFamily="34" charset="0"/>
              </a:rPr>
              <a:t>with </a:t>
            </a:r>
            <a:r>
              <a:rPr lang="en-GB" sz="2300" dirty="0" smtClean="0">
                <a:latin typeface="Arial" panose="020B0604020202020204" pitchFamily="34" charset="0"/>
                <a:cs typeface="Arial" panose="020B0604020202020204" pitchFamily="34" charset="0"/>
              </a:rPr>
              <a:t>the feedback process (potentially boosting NSS </a:t>
            </a:r>
          </a:p>
          <a:p>
            <a:r>
              <a:rPr lang="en-GB" sz="2300" dirty="0">
                <a:latin typeface="Arial" panose="020B0604020202020204" pitchFamily="34" charset="0"/>
                <a:cs typeface="Arial" panose="020B0604020202020204" pitchFamily="34" charset="0"/>
              </a:rPr>
              <a:t> </a:t>
            </a:r>
            <a:r>
              <a:rPr lang="en-GB" sz="2300" dirty="0" smtClean="0">
                <a:latin typeface="Arial" panose="020B0604020202020204" pitchFamily="34" charset="0"/>
                <a:cs typeface="Arial" panose="020B0604020202020204" pitchFamily="34" charset="0"/>
              </a:rPr>
              <a:t> metrics)</a:t>
            </a:r>
            <a:r>
              <a:rPr lang="en-US" sz="2300" dirty="0">
                <a:latin typeface="Arial" panose="020B0604020202020204" pitchFamily="34" charset="0"/>
                <a:cs typeface="Arial" panose="020B0604020202020204" pitchFamily="34" charset="0"/>
              </a:rPr>
              <a:t> </a:t>
            </a:r>
            <a:endParaRPr lang="en-US" sz="2300" dirty="0" smtClean="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pPr marL="173038" indent="-173038">
              <a:buFontTx/>
              <a:buChar char="-"/>
            </a:pPr>
            <a:r>
              <a:rPr lang="en-US" sz="2300" dirty="0" smtClean="0">
                <a:latin typeface="Arial" panose="020B0604020202020204" pitchFamily="34" charset="0"/>
                <a:cs typeface="Arial" panose="020B0604020202020204" pitchFamily="34" charset="0"/>
              </a:rPr>
              <a:t>Positively </a:t>
            </a:r>
            <a:r>
              <a:rPr lang="en-US" sz="2300" dirty="0">
                <a:latin typeface="Arial" panose="020B0604020202020204" pitchFamily="34" charset="0"/>
                <a:cs typeface="Arial" panose="020B0604020202020204" pitchFamily="34" charset="0"/>
              </a:rPr>
              <a:t>changing </a:t>
            </a:r>
            <a:r>
              <a:rPr lang="en-US" sz="2300" dirty="0" err="1" smtClean="0">
                <a:latin typeface="Arial" panose="020B0604020202020204" pitchFamily="34" charset="0"/>
                <a:cs typeface="Arial" panose="020B0604020202020204" pitchFamily="34" charset="0"/>
              </a:rPr>
              <a:t>behaviour</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in working towards future </a:t>
            </a:r>
            <a:r>
              <a:rPr lang="en-US" sz="2300" dirty="0" smtClean="0">
                <a:latin typeface="Arial" panose="020B0604020202020204" pitchFamily="34" charset="0"/>
                <a:cs typeface="Arial" panose="020B0604020202020204" pitchFamily="34" charset="0"/>
              </a:rPr>
              <a:t>assignments </a:t>
            </a:r>
            <a:r>
              <a:rPr lang="en-US" sz="2200" dirty="0" smtClean="0">
                <a:latin typeface="Arial" panose="020B0604020202020204" pitchFamily="34" charset="0"/>
                <a:cs typeface="Arial" panose="020B0604020202020204" pitchFamily="34" charset="0"/>
              </a:rPr>
              <a:t>(fostering self-</a:t>
            </a:r>
          </a:p>
          <a:p>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efficacy) </a:t>
            </a:r>
            <a:r>
              <a:rPr lang="en-US" sz="2300" dirty="0" smtClean="0">
                <a:latin typeface="Arial" panose="020B0604020202020204" pitchFamily="34" charset="0"/>
                <a:cs typeface="Arial" panose="020B0604020202020204" pitchFamily="34" charset="0"/>
              </a:rPr>
              <a:t>&amp; boosting employability skills</a:t>
            </a:r>
            <a:endParaRPr lang="en-GB" sz="23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359" y="2963124"/>
            <a:ext cx="1538013" cy="1770923"/>
          </a:xfrm>
          <a:prstGeom prst="rect">
            <a:avLst/>
          </a:prstGeom>
        </p:spPr>
      </p:pic>
    </p:spTree>
    <p:extLst>
      <p:ext uri="{BB962C8B-B14F-4D97-AF65-F5344CB8AC3E}">
        <p14:creationId xmlns:p14="http://schemas.microsoft.com/office/powerpoint/2010/main" val="121575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9664" y="127948"/>
            <a:ext cx="7521579" cy="6660603"/>
          </a:xfrm>
          <a:prstGeom prst="rect">
            <a:avLst/>
          </a:prstGeom>
        </p:spPr>
      </p:pic>
      <p:sp>
        <p:nvSpPr>
          <p:cNvPr id="21" name="TextBox 20"/>
          <p:cNvSpPr txBox="1"/>
          <p:nvPr/>
        </p:nvSpPr>
        <p:spPr>
          <a:xfrm>
            <a:off x="7836057" y="6107495"/>
            <a:ext cx="4375230" cy="692497"/>
          </a:xfrm>
          <a:prstGeom prst="rect">
            <a:avLst/>
          </a:prstGeom>
          <a:noFill/>
        </p:spPr>
        <p:txBody>
          <a:bodyPr wrap="square" rtlCol="0">
            <a:spAutoFit/>
          </a:bodyPr>
          <a:lstStyle/>
          <a:p>
            <a:pPr algn="ctr"/>
            <a:r>
              <a:rPr lang="en-US" sz="1900" b="1" dirty="0"/>
              <a:t>Dialogic </a:t>
            </a:r>
            <a:r>
              <a:rPr lang="en-US" sz="1900" b="1" dirty="0" smtClean="0"/>
              <a:t>feed-forward assessment </a:t>
            </a:r>
            <a:r>
              <a:rPr lang="en-US" sz="1900" b="1" dirty="0"/>
              <a:t>cycle </a:t>
            </a:r>
            <a:endParaRPr lang="en-US" sz="1900" b="1" dirty="0" smtClean="0"/>
          </a:p>
          <a:p>
            <a:pPr algn="ctr"/>
            <a:endParaRPr lang="en-US" sz="200" b="1" dirty="0"/>
          </a:p>
          <a:p>
            <a:pPr algn="ctr"/>
            <a:r>
              <a:rPr lang="en-US" dirty="0" smtClean="0"/>
              <a:t>(Modified from Beaumont et al., 2011</a:t>
            </a:r>
            <a:r>
              <a:rPr lang="en-US" dirty="0"/>
              <a:t>)</a:t>
            </a:r>
            <a:endParaRPr lang="en-GB" dirty="0"/>
          </a:p>
        </p:txBody>
      </p:sp>
      <p:sp>
        <p:nvSpPr>
          <p:cNvPr id="22" name="Oval 21"/>
          <p:cNvSpPr/>
          <p:nvPr/>
        </p:nvSpPr>
        <p:spPr>
          <a:xfrm>
            <a:off x="5573491" y="606479"/>
            <a:ext cx="1608881" cy="1608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3" name="Oval 22"/>
          <p:cNvSpPr/>
          <p:nvPr/>
        </p:nvSpPr>
        <p:spPr>
          <a:xfrm>
            <a:off x="7342970" y="3972894"/>
            <a:ext cx="1608881" cy="16088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4" name="Oval 23"/>
          <p:cNvSpPr/>
          <p:nvPr/>
        </p:nvSpPr>
        <p:spPr>
          <a:xfrm>
            <a:off x="3720215" y="4085865"/>
            <a:ext cx="1698469" cy="1700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5" name="TextBox 24"/>
          <p:cNvSpPr txBox="1"/>
          <p:nvPr/>
        </p:nvSpPr>
        <p:spPr>
          <a:xfrm>
            <a:off x="5430259" y="995420"/>
            <a:ext cx="1811434" cy="830997"/>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1. </a:t>
            </a:r>
          </a:p>
          <a:p>
            <a:pPr algn="ctr"/>
            <a:r>
              <a:rPr lang="en-GB" sz="1200" b="1" dirty="0" smtClean="0">
                <a:latin typeface="Arial" panose="020B0604020202020204" pitchFamily="34" charset="0"/>
                <a:cs typeface="Arial" panose="020B0604020202020204" pitchFamily="34" charset="0"/>
              </a:rPr>
              <a:t>Preparatory guidance</a:t>
            </a:r>
          </a:p>
          <a:p>
            <a:pPr marL="92075" indent="-92075" algn="ctr">
              <a:buFont typeface="Arial" panose="020B0604020202020204" pitchFamily="34" charset="0"/>
              <a:buChar char="•"/>
            </a:pPr>
            <a:r>
              <a:rPr lang="en-GB" sz="1200" dirty="0" smtClean="0">
                <a:latin typeface="Arial" panose="020B0604020202020204" pitchFamily="34" charset="0"/>
                <a:cs typeface="Arial" panose="020B0604020202020204" pitchFamily="34" charset="0"/>
              </a:rPr>
              <a:t>Explanation of criteria</a:t>
            </a:r>
          </a:p>
          <a:p>
            <a:pPr marL="92075" indent="-92075" algn="ctr">
              <a:buFont typeface="Arial" panose="020B0604020202020204" pitchFamily="34" charset="0"/>
              <a:buChar char="•"/>
            </a:pPr>
            <a:r>
              <a:rPr lang="en-GB" sz="1200" dirty="0" smtClean="0">
                <a:latin typeface="Arial" panose="020B0604020202020204" pitchFamily="34" charset="0"/>
                <a:cs typeface="Arial" panose="020B0604020202020204" pitchFamily="34" charset="0"/>
              </a:rPr>
              <a:t>Discussion of task</a:t>
            </a:r>
          </a:p>
        </p:txBody>
      </p:sp>
      <p:sp>
        <p:nvSpPr>
          <p:cNvPr id="26" name="TextBox 25"/>
          <p:cNvSpPr txBox="1"/>
          <p:nvPr/>
        </p:nvSpPr>
        <p:spPr>
          <a:xfrm>
            <a:off x="7241693" y="4313493"/>
            <a:ext cx="1811434" cy="1200329"/>
          </a:xfrm>
          <a:prstGeom prst="rect">
            <a:avLst/>
          </a:prstGeom>
          <a:noFill/>
        </p:spPr>
        <p:txBody>
          <a:bodyPr wrap="square" rtlCol="0">
            <a:spAutoFit/>
          </a:bodyPr>
          <a:lstStyle/>
          <a:p>
            <a:pPr algn="ctr"/>
            <a:r>
              <a:rPr lang="en-GB" sz="1200" b="1" dirty="0" smtClean="0">
                <a:latin typeface="Arial" panose="020B0604020202020204" pitchFamily="34" charset="0"/>
                <a:cs typeface="Arial" panose="020B0604020202020204" pitchFamily="34" charset="0"/>
              </a:rPr>
              <a:t>2. </a:t>
            </a:r>
          </a:p>
          <a:p>
            <a:pPr algn="ctr"/>
            <a:r>
              <a:rPr lang="en-GB" sz="1200" b="1" dirty="0" smtClean="0">
                <a:latin typeface="Arial" panose="020B0604020202020204" pitchFamily="34" charset="0"/>
                <a:cs typeface="Arial" panose="020B0604020202020204" pitchFamily="34" charset="0"/>
              </a:rPr>
              <a:t>In-task guidance</a:t>
            </a:r>
          </a:p>
          <a:p>
            <a:pPr marL="171450" indent="-171450" algn="ctr">
              <a:buFont typeface="Arial" panose="020B0604020202020204" pitchFamily="34" charset="0"/>
              <a:buChar char="•"/>
            </a:pPr>
            <a:r>
              <a:rPr lang="en-GB" sz="1200" dirty="0" smtClean="0">
                <a:latin typeface="Arial" panose="020B0604020202020204" pitchFamily="34" charset="0"/>
                <a:cs typeface="Arial" panose="020B0604020202020204" pitchFamily="34" charset="0"/>
              </a:rPr>
              <a:t>Model answers</a:t>
            </a:r>
          </a:p>
          <a:p>
            <a:pPr marL="171450" indent="-171450" algn="ctr">
              <a:buFont typeface="Arial" panose="020B0604020202020204" pitchFamily="34" charset="0"/>
              <a:buChar char="•"/>
            </a:pPr>
            <a:r>
              <a:rPr lang="en-GB" sz="1200" dirty="0" smtClean="0">
                <a:latin typeface="Arial" panose="020B0604020202020204" pitchFamily="34" charset="0"/>
                <a:cs typeface="Arial" panose="020B0604020202020204" pitchFamily="34" charset="0"/>
              </a:rPr>
              <a:t>Generic feedback</a:t>
            </a:r>
          </a:p>
          <a:p>
            <a:pPr marL="92075" indent="-92075" algn="ctr">
              <a:buFont typeface="Arial" panose="020B0604020202020204" pitchFamily="34" charset="0"/>
              <a:buChar char="•"/>
            </a:pPr>
            <a:r>
              <a:rPr lang="en-GB" sz="1200" dirty="0" smtClean="0">
                <a:latin typeface="Arial" panose="020B0604020202020204" pitchFamily="34" charset="0"/>
                <a:cs typeface="Arial" panose="020B0604020202020204" pitchFamily="34" charset="0"/>
              </a:rPr>
              <a:t>Peer assessment</a:t>
            </a:r>
          </a:p>
          <a:p>
            <a:pPr marL="92075" indent="-92075">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27" name="TextBox 26"/>
          <p:cNvSpPr txBox="1"/>
          <p:nvPr/>
        </p:nvSpPr>
        <p:spPr>
          <a:xfrm>
            <a:off x="3636182" y="4126402"/>
            <a:ext cx="1811434" cy="1569660"/>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3</a:t>
            </a:r>
            <a:r>
              <a:rPr lang="en-GB" sz="1200" b="1" dirty="0" smtClean="0">
                <a:latin typeface="Arial" panose="020B0604020202020204" pitchFamily="34" charset="0"/>
                <a:cs typeface="Arial" panose="020B0604020202020204" pitchFamily="34" charset="0"/>
              </a:rPr>
              <a:t>. </a:t>
            </a:r>
          </a:p>
          <a:p>
            <a:pPr algn="ctr"/>
            <a:r>
              <a:rPr lang="en-GB" sz="1200" b="1" dirty="0" smtClean="0">
                <a:latin typeface="Arial" panose="020B0604020202020204" pitchFamily="34" charset="0"/>
                <a:cs typeface="Arial" panose="020B0604020202020204" pitchFamily="34" charset="0"/>
              </a:rPr>
              <a:t>Performance feedback</a:t>
            </a:r>
          </a:p>
          <a:p>
            <a:pPr marL="171450" indent="-171450" algn="ctr">
              <a:buFont typeface="Arial" panose="020B0604020202020204" pitchFamily="34" charset="0"/>
              <a:buChar char="•"/>
            </a:pPr>
            <a:r>
              <a:rPr lang="en-GB" sz="1200" dirty="0" smtClean="0">
                <a:latin typeface="Arial" panose="020B0604020202020204" pitchFamily="34" charset="0"/>
                <a:cs typeface="Arial" panose="020B0604020202020204" pitchFamily="34" charset="0"/>
              </a:rPr>
              <a:t>Draft and discussion</a:t>
            </a:r>
          </a:p>
          <a:p>
            <a:pPr marL="171450" indent="-171450" algn="ctr">
              <a:buFont typeface="Arial" panose="020B0604020202020204" pitchFamily="34" charset="0"/>
              <a:buChar char="•"/>
            </a:pPr>
            <a:r>
              <a:rPr lang="en-GB" sz="1200" dirty="0" smtClean="0">
                <a:latin typeface="Arial" panose="020B0604020202020204" pitchFamily="34" charset="0"/>
                <a:cs typeface="Arial" panose="020B0604020202020204" pitchFamily="34" charset="0"/>
              </a:rPr>
              <a:t>Audio feedback</a:t>
            </a:r>
          </a:p>
          <a:p>
            <a:pPr marL="171450" indent="-171450" algn="ctr">
              <a:buFont typeface="Arial" panose="020B0604020202020204" pitchFamily="34" charset="0"/>
              <a:buChar char="•"/>
            </a:pPr>
            <a:r>
              <a:rPr lang="en-GB" sz="1200" dirty="0" smtClean="0">
                <a:latin typeface="Arial" panose="020B0604020202020204" pitchFamily="34" charset="0"/>
                <a:cs typeface="Arial" panose="020B0604020202020204" pitchFamily="34" charset="0"/>
              </a:rPr>
              <a:t>Exemplars</a:t>
            </a:r>
          </a:p>
          <a:p>
            <a:pPr marL="171450" indent="-171450" algn="ctr">
              <a:buFont typeface="Arial" panose="020B0604020202020204" pitchFamily="34" charset="0"/>
              <a:buChar char="•"/>
            </a:pPr>
            <a:r>
              <a:rPr lang="en-GB" sz="1200" dirty="0" smtClean="0">
                <a:latin typeface="Arial" panose="020B0604020202020204" pitchFamily="34" charset="0"/>
                <a:cs typeface="Arial" panose="020B0604020202020204" pitchFamily="34" charset="0"/>
              </a:rPr>
              <a:t>Formative and timely</a:t>
            </a:r>
          </a:p>
          <a:p>
            <a:pPr marL="92075" indent="-92075">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28" name="Rectangle 27"/>
          <p:cNvSpPr/>
          <p:nvPr/>
        </p:nvSpPr>
        <p:spPr>
          <a:xfrm>
            <a:off x="7222883" y="4831835"/>
            <a:ext cx="115747" cy="1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7402010" y="5236921"/>
            <a:ext cx="115747" cy="1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8893273" y="4872614"/>
            <a:ext cx="115747" cy="1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874210" y="2031767"/>
            <a:ext cx="115747" cy="1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5446169" y="1283598"/>
            <a:ext cx="115747" cy="1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156330" y="1249611"/>
            <a:ext cx="115747" cy="1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3684129" y="5115385"/>
            <a:ext cx="115747" cy="1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4426152" y="4051140"/>
            <a:ext cx="115747" cy="1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4022967" y="4234400"/>
            <a:ext cx="115747" cy="127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690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9204" y="973668"/>
            <a:ext cx="8761413" cy="706964"/>
          </a:xfrm>
        </p:spPr>
        <p:txBody>
          <a:bodyPr/>
          <a:lstStyle/>
          <a:p>
            <a:r>
              <a:rPr lang="en-US" dirty="0" smtClean="0"/>
              <a:t>References</a:t>
            </a:r>
            <a:endParaRPr lang="en-US" dirty="0"/>
          </a:p>
        </p:txBody>
      </p:sp>
      <p:sp>
        <p:nvSpPr>
          <p:cNvPr id="3" name="TextBox 2"/>
          <p:cNvSpPr txBox="1"/>
          <p:nvPr/>
        </p:nvSpPr>
        <p:spPr>
          <a:xfrm>
            <a:off x="300942" y="2437181"/>
            <a:ext cx="11609407" cy="4236544"/>
          </a:xfrm>
          <a:prstGeom prst="rect">
            <a:avLst/>
          </a:prstGeom>
          <a:noFill/>
        </p:spPr>
        <p:txBody>
          <a:bodyPr wrap="square" rtlCol="0">
            <a:spAutoFit/>
          </a:bodyPr>
          <a:lstStyle/>
          <a:p>
            <a:pPr>
              <a:lnSpc>
                <a:spcPct val="110000"/>
              </a:lnSpc>
              <a:defRPr/>
            </a:pPr>
            <a:r>
              <a:rPr lang="en-GB" dirty="0" smtClean="0">
                <a:latin typeface="Arial" panose="020B0604020202020204" pitchFamily="34" charset="0"/>
                <a:ea typeface="Times New Roman" panose="02020603050405020304" pitchFamily="18" charset="0"/>
                <a:cs typeface="Arial" panose="020B0604020202020204" pitchFamily="34" charset="0"/>
              </a:rPr>
              <a:t>Alexander, R. (2004) </a:t>
            </a:r>
            <a:r>
              <a:rPr lang="en-GB" i="1" dirty="0">
                <a:latin typeface="Arial" panose="020B0604020202020204" pitchFamily="34" charset="0"/>
                <a:cs typeface="Arial" panose="020B0604020202020204" pitchFamily="34" charset="0"/>
              </a:rPr>
              <a:t>Towards Dialogic Teaching: rethinking classroom </a:t>
            </a:r>
            <a:r>
              <a:rPr lang="en-GB" i="1" dirty="0" smtClean="0">
                <a:latin typeface="Arial" panose="020B0604020202020204" pitchFamily="34" charset="0"/>
                <a:cs typeface="Arial" panose="020B0604020202020204" pitchFamily="34" charset="0"/>
              </a:rPr>
              <a:t>talk </a:t>
            </a:r>
            <a:r>
              <a:rPr lang="en-GB" dirty="0" smtClean="0">
                <a:latin typeface="Arial" panose="020B0604020202020204" pitchFamily="34" charset="0"/>
                <a:cs typeface="Arial" panose="020B0604020202020204" pitchFamily="34" charset="0"/>
              </a:rPr>
              <a:t>(Third edition) University of Cambridge: </a:t>
            </a:r>
            <a:r>
              <a:rPr lang="en-GB" dirty="0" err="1" smtClean="0">
                <a:latin typeface="Arial" panose="020B0604020202020204" pitchFamily="34" charset="0"/>
                <a:cs typeface="Arial" panose="020B0604020202020204" pitchFamily="34" charset="0"/>
              </a:rPr>
              <a:t>Dialogos</a:t>
            </a:r>
            <a:r>
              <a:rPr lang="en-GB" dirty="0" smtClean="0">
                <a:latin typeface="Arial" panose="020B0604020202020204" pitchFamily="34" charset="0"/>
                <a:cs typeface="Arial" panose="020B0604020202020204" pitchFamily="34" charset="0"/>
              </a:rPr>
              <a:t>. </a:t>
            </a:r>
            <a:endParaRPr lang="en-GB" dirty="0" smtClean="0">
              <a:latin typeface="Arial" panose="020B0604020202020204" pitchFamily="34" charset="0"/>
              <a:ea typeface="Times New Roman" panose="02020603050405020304" pitchFamily="18" charset="0"/>
              <a:cs typeface="Arial" panose="020B0604020202020204" pitchFamily="34" charset="0"/>
            </a:endParaRPr>
          </a:p>
          <a:p>
            <a:pPr>
              <a:lnSpc>
                <a:spcPct val="110000"/>
              </a:lnSpc>
              <a:defRPr/>
            </a:pPr>
            <a:endParaRPr lang="en-GB" sz="600" dirty="0" smtClean="0">
              <a:latin typeface="Arial" panose="020B0604020202020204" pitchFamily="34" charset="0"/>
              <a:cs typeface="Arial" panose="020B0604020202020204" pitchFamily="34" charset="0"/>
            </a:endParaRPr>
          </a:p>
          <a:p>
            <a:pPr>
              <a:lnSpc>
                <a:spcPct val="110000"/>
              </a:lnSpc>
              <a:defRPr/>
            </a:pPr>
            <a:r>
              <a:rPr lang="en-GB" dirty="0" smtClean="0">
                <a:latin typeface="Arial" panose="020B0604020202020204" pitchFamily="34" charset="0"/>
                <a:cs typeface="Arial" panose="020B0604020202020204" pitchFamily="34" charset="0"/>
              </a:rPr>
              <a:t>Beaumont, C., O’Doherty, M. &amp; Shannon, L. (2011) Reconceptualising assessment feedback: a key to improving student learning? </a:t>
            </a:r>
            <a:r>
              <a:rPr lang="en-GB" i="1" dirty="0" smtClean="0">
                <a:latin typeface="Arial" panose="020B0604020202020204" pitchFamily="34" charset="0"/>
                <a:cs typeface="Arial" panose="020B0604020202020204" pitchFamily="34" charset="0"/>
              </a:rPr>
              <a:t>Studies in Higher Education</a:t>
            </a:r>
            <a:r>
              <a:rPr lang="en-GB" dirty="0" smtClean="0">
                <a:latin typeface="Arial" panose="020B0604020202020204" pitchFamily="34" charset="0"/>
                <a:cs typeface="Arial" panose="020B0604020202020204" pitchFamily="34" charset="0"/>
              </a:rPr>
              <a:t>, 36, 671-687.</a:t>
            </a:r>
          </a:p>
          <a:p>
            <a:pPr>
              <a:lnSpc>
                <a:spcPct val="110000"/>
              </a:lnSpc>
              <a:defRPr/>
            </a:pPr>
            <a:endParaRPr lang="en-US" sz="600" dirty="0" smtClean="0">
              <a:latin typeface="Arial" panose="020B0604020202020204" pitchFamily="34" charset="0"/>
              <a:cs typeface="Arial" panose="020B0604020202020204" pitchFamily="34" charset="0"/>
            </a:endParaRPr>
          </a:p>
          <a:p>
            <a:pPr>
              <a:lnSpc>
                <a:spcPct val="110000"/>
              </a:lnSpc>
              <a:defRPr/>
            </a:pPr>
            <a:r>
              <a:rPr lang="en-US" dirty="0" err="1" smtClean="0">
                <a:latin typeface="Arial" panose="020B0604020202020204" pitchFamily="34" charset="0"/>
                <a:cs typeface="Arial" panose="020B0604020202020204" pitchFamily="34" charset="0"/>
              </a:rPr>
              <a:t>GfK</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(2008) </a:t>
            </a:r>
            <a:r>
              <a:rPr lang="en-US" i="1" dirty="0">
                <a:latin typeface="Arial" panose="020B0604020202020204" pitchFamily="34" charset="0"/>
                <a:cs typeface="Arial" panose="020B0604020202020204" pitchFamily="34" charset="0"/>
              </a:rPr>
              <a:t>NUS/ HSBC Students Research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GfK</a:t>
            </a:r>
            <a:r>
              <a:rPr lang="en-US" dirty="0">
                <a:latin typeface="Arial" panose="020B0604020202020204" pitchFamily="34" charset="0"/>
                <a:cs typeface="Arial" panose="020B0604020202020204" pitchFamily="34" charset="0"/>
              </a:rPr>
              <a:t> Financial London, Study Number 154021</a:t>
            </a:r>
            <a:r>
              <a:rPr lang="en-US" dirty="0" smtClean="0">
                <a:latin typeface="Arial" panose="020B0604020202020204" pitchFamily="34" charset="0"/>
                <a:cs typeface="Arial" panose="020B0604020202020204" pitchFamily="34" charset="0"/>
              </a:rPr>
              <a:t>.</a:t>
            </a:r>
          </a:p>
          <a:p>
            <a:pPr>
              <a:lnSpc>
                <a:spcPct val="110000"/>
              </a:lnSpc>
              <a:defRPr/>
            </a:pPr>
            <a:endParaRPr lang="en-GB" sz="500" dirty="0" smtClean="0">
              <a:latin typeface="Arial" panose="020B0604020202020204" pitchFamily="34" charset="0"/>
              <a:cs typeface="Arial" panose="020B0604020202020204" pitchFamily="34" charset="0"/>
            </a:endParaRPr>
          </a:p>
          <a:p>
            <a:pPr>
              <a:lnSpc>
                <a:spcPct val="110000"/>
              </a:lnSpc>
              <a:defRPr/>
            </a:pPr>
            <a:r>
              <a:rPr lang="en-GB" dirty="0" smtClean="0">
                <a:latin typeface="Arial" panose="020B0604020202020204" pitchFamily="34" charset="0"/>
                <a:cs typeface="Arial" panose="020B0604020202020204" pitchFamily="34" charset="0"/>
              </a:rPr>
              <a:t>Gibbs, G. (2006) Why </a:t>
            </a:r>
            <a:r>
              <a:rPr lang="en-GB" dirty="0">
                <a:latin typeface="Arial" panose="020B0604020202020204" pitchFamily="34" charset="0"/>
                <a:cs typeface="Arial" panose="020B0604020202020204" pitchFamily="34" charset="0"/>
              </a:rPr>
              <a:t>assessment is changing. In C Bryan and K Clegg (</a:t>
            </a:r>
            <a:r>
              <a:rPr lang="en-GB" dirty="0" err="1">
                <a:latin typeface="Arial" panose="020B0604020202020204" pitchFamily="34" charset="0"/>
                <a:cs typeface="Arial" panose="020B0604020202020204" pitchFamily="34" charset="0"/>
              </a:rPr>
              <a:t>eds</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Innovative </a:t>
            </a:r>
            <a:r>
              <a:rPr lang="en-GB" i="1" dirty="0" smtClean="0">
                <a:latin typeface="Arial" panose="020B0604020202020204" pitchFamily="34" charset="0"/>
                <a:cs typeface="Arial" panose="020B0604020202020204" pitchFamily="34" charset="0"/>
              </a:rPr>
              <a:t>Assessment in Higher Education. </a:t>
            </a:r>
            <a:r>
              <a:rPr lang="en-GB" dirty="0" smtClean="0">
                <a:latin typeface="Arial" panose="020B0604020202020204" pitchFamily="34" charset="0"/>
                <a:cs typeface="Arial" panose="020B0604020202020204" pitchFamily="34" charset="0"/>
              </a:rPr>
              <a:t>London, Routledge. </a:t>
            </a:r>
            <a:endParaRPr lang="en-US" dirty="0">
              <a:latin typeface="Arial" panose="020B0604020202020204" pitchFamily="34" charset="0"/>
              <a:cs typeface="Arial" panose="020B0604020202020204" pitchFamily="34" charset="0"/>
            </a:endParaRPr>
          </a:p>
          <a:p>
            <a:pPr>
              <a:lnSpc>
                <a:spcPct val="110000"/>
              </a:lnSpc>
              <a:defRPr/>
            </a:pPr>
            <a:endParaRPr lang="en-US" sz="6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Handley, K., Price, M. &amp; Millar J. (2011) Beyond ‘doing time’: investigating the concept of student engagement with feedback. </a:t>
            </a:r>
            <a:r>
              <a:rPr lang="en-GB" i="1" dirty="0">
                <a:latin typeface="Arial" panose="020B0604020202020204" pitchFamily="34" charset="0"/>
                <a:cs typeface="Arial" panose="020B0604020202020204" pitchFamily="34" charset="0"/>
              </a:rPr>
              <a:t>Oxford Review of Education</a:t>
            </a:r>
            <a:r>
              <a:rPr lang="en-GB" dirty="0">
                <a:latin typeface="Arial" panose="020B0604020202020204" pitchFamily="34" charset="0"/>
                <a:cs typeface="Arial" panose="020B0604020202020204" pitchFamily="34" charset="0"/>
              </a:rPr>
              <a:t>, 37, 543-560</a:t>
            </a:r>
            <a:r>
              <a:rPr lang="en-GB" dirty="0" smtClean="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t>
            </a:r>
            <a:endParaRPr lang="en-GB" dirty="0" smtClean="0">
              <a:latin typeface="Arial" panose="020B0604020202020204" pitchFamily="34" charset="0"/>
              <a:cs typeface="Arial" panose="020B0604020202020204" pitchFamily="34" charset="0"/>
            </a:endParaRPr>
          </a:p>
          <a:p>
            <a:endParaRPr lang="en-GB" sz="6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Sadler</a:t>
            </a:r>
            <a:r>
              <a:rPr lang="en-US" dirty="0">
                <a:latin typeface="Arial" panose="020B0604020202020204" pitchFamily="34" charset="0"/>
                <a:cs typeface="Arial" panose="020B0604020202020204" pitchFamily="34" charset="0"/>
              </a:rPr>
              <a:t>, D.R. (2010) Beyond Feedback: Developing student capability in complex appraisal. </a:t>
            </a:r>
            <a:r>
              <a:rPr lang="en-US" i="1" dirty="0">
                <a:latin typeface="Arial" panose="020B0604020202020204" pitchFamily="34" charset="0"/>
                <a:cs typeface="Arial" panose="020B0604020202020204" pitchFamily="34" charset="0"/>
              </a:rPr>
              <a:t>Assessment and Evaluation in Higher Education, </a:t>
            </a:r>
            <a:r>
              <a:rPr lang="en-US" dirty="0">
                <a:latin typeface="Arial" panose="020B0604020202020204" pitchFamily="34" charset="0"/>
                <a:cs typeface="Arial" panose="020B0604020202020204" pitchFamily="34" charset="0"/>
              </a:rPr>
              <a:t>35, 535-550.</a:t>
            </a:r>
            <a:r>
              <a:rPr lang="en-GB" dirty="0">
                <a:latin typeface="Arial" panose="020B0604020202020204" pitchFamily="34" charset="0"/>
                <a:cs typeface="Arial" panose="020B0604020202020204" pitchFamily="34" charset="0"/>
              </a:rPr>
              <a:t> </a:t>
            </a:r>
          </a:p>
          <a:p>
            <a:endParaRPr lang="en-GB" sz="6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Sutton, P. (2009) Towards dialogic feedback. </a:t>
            </a:r>
            <a:r>
              <a:rPr lang="en-GB" i="1" dirty="0">
                <a:latin typeface="Arial" panose="020B0604020202020204" pitchFamily="34" charset="0"/>
                <a:cs typeface="Arial" panose="020B0604020202020204" pitchFamily="34" charset="0"/>
              </a:rPr>
              <a:t>Critical and Reflective Practice in Education</a:t>
            </a:r>
            <a:r>
              <a:rPr lang="en-GB" dirty="0">
                <a:latin typeface="Arial" panose="020B0604020202020204" pitchFamily="34" charset="0"/>
                <a:cs typeface="Arial" panose="020B0604020202020204" pitchFamily="34" charset="0"/>
              </a:rPr>
              <a:t>, 1, 1-10.</a:t>
            </a:r>
            <a:endParaRPr lang="en-US" dirty="0">
              <a:latin typeface="Arial" panose="020B0604020202020204" pitchFamily="34" charset="0"/>
              <a:cs typeface="Arial" panose="020B0604020202020204" pitchFamily="34" charset="0"/>
            </a:endParaRPr>
          </a:p>
          <a:p>
            <a:pPr>
              <a:lnSpc>
                <a:spcPct val="110000"/>
              </a:lnSpc>
              <a:defRPr/>
            </a:pPr>
            <a:endParaRPr lang="en-US" sz="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011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3461" y="950518"/>
            <a:ext cx="8761413" cy="706964"/>
          </a:xfrm>
        </p:spPr>
        <p:txBody>
          <a:bodyPr/>
          <a:lstStyle/>
          <a:p>
            <a:r>
              <a:rPr lang="en-US" dirty="0" smtClean="0"/>
              <a:t>Research context</a:t>
            </a:r>
            <a:endParaRPr lang="en-US" dirty="0"/>
          </a:p>
        </p:txBody>
      </p:sp>
      <p:sp>
        <p:nvSpPr>
          <p:cNvPr id="5" name="TextBox 4"/>
          <p:cNvSpPr txBox="1"/>
          <p:nvPr/>
        </p:nvSpPr>
        <p:spPr>
          <a:xfrm>
            <a:off x="520861" y="2361222"/>
            <a:ext cx="11204293" cy="4616648"/>
          </a:xfrm>
          <a:prstGeom prst="rect">
            <a:avLst/>
          </a:prstGeom>
          <a:noFill/>
        </p:spPr>
        <p:txBody>
          <a:bodyPr wrap="square" rtlCol="0">
            <a:spAutoFit/>
          </a:bodyPr>
          <a:lstStyle/>
          <a:p>
            <a:r>
              <a:rPr lang="en-US" altLang="en-US" sz="2400" dirty="0">
                <a:latin typeface="Arial" panose="020B0604020202020204" pitchFamily="34" charset="0"/>
                <a:cs typeface="Arial" panose="020B0604020202020204" pitchFamily="34" charset="0"/>
              </a:rPr>
              <a:t>Assessment – </a:t>
            </a:r>
            <a:r>
              <a:rPr lang="en-US" altLang="en-US" sz="2400" u="sng" dirty="0">
                <a:latin typeface="Arial" panose="020B0604020202020204" pitchFamily="34" charset="0"/>
                <a:cs typeface="Arial" panose="020B0604020202020204" pitchFamily="34" charset="0"/>
              </a:rPr>
              <a:t>central</a:t>
            </a:r>
            <a:r>
              <a:rPr lang="en-US" altLang="en-US" sz="2400" dirty="0">
                <a:latin typeface="Arial" panose="020B0604020202020204" pitchFamily="34" charset="0"/>
                <a:cs typeface="Arial" panose="020B0604020202020204" pitchFamily="34" charset="0"/>
              </a:rPr>
              <a:t> to the student experience:</a:t>
            </a:r>
          </a:p>
          <a:p>
            <a:pPr>
              <a:buFontTx/>
              <a:buChar char="•"/>
            </a:pP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frames learning, creates learning activity and orients all aspects of learning behaviour’ </a:t>
            </a:r>
            <a:endParaRPr lang="en-GB" altLang="en-US" sz="2000" dirty="0" smtClean="0">
              <a:latin typeface="Arial" panose="020B0604020202020204" pitchFamily="34" charset="0"/>
              <a:cs typeface="Arial" panose="020B0604020202020204" pitchFamily="34" charset="0"/>
            </a:endParaRPr>
          </a:p>
          <a:p>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Gibbs, 2006: 23)</a:t>
            </a:r>
          </a:p>
          <a:p>
            <a:endParaRPr lang="en-GB" altLang="en-US" sz="2000" dirty="0">
              <a:latin typeface="Arial" panose="020B0604020202020204" pitchFamily="34" charset="0"/>
              <a:cs typeface="Arial" panose="020B0604020202020204" pitchFamily="34" charset="0"/>
            </a:endParaRPr>
          </a:p>
          <a:p>
            <a:r>
              <a:rPr lang="en-GB" altLang="en-US" sz="2400" dirty="0">
                <a:latin typeface="Arial" panose="020B0604020202020204" pitchFamily="34" charset="0"/>
                <a:cs typeface="Arial" panose="020B0604020202020204" pitchFamily="34" charset="0"/>
              </a:rPr>
              <a:t>Feedback – </a:t>
            </a:r>
            <a:r>
              <a:rPr lang="en-GB" altLang="en-US" sz="2400" u="sng" dirty="0">
                <a:latin typeface="Arial" panose="020B0604020202020204" pitchFamily="34" charset="0"/>
                <a:cs typeface="Arial" panose="020B0604020202020204" pitchFamily="34" charset="0"/>
              </a:rPr>
              <a:t>central</a:t>
            </a:r>
            <a:r>
              <a:rPr lang="en-GB" altLang="en-US" sz="2400" dirty="0">
                <a:latin typeface="Arial" panose="020B0604020202020204" pitchFamily="34" charset="0"/>
                <a:cs typeface="Arial" panose="020B0604020202020204" pitchFamily="34" charset="0"/>
              </a:rPr>
              <a:t> to learning from assessment:</a:t>
            </a:r>
          </a:p>
          <a:p>
            <a:pPr>
              <a:buFontTx/>
              <a:buChar char="•"/>
            </a:pP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feedback quantity and quality are the probably the most important factors in enhancing students’ </a:t>
            </a:r>
            <a:endParaRPr lang="en-GB" altLang="en-US" sz="2000" dirty="0" smtClean="0">
              <a:latin typeface="Arial" panose="020B0604020202020204" pitchFamily="34" charset="0"/>
              <a:cs typeface="Arial" panose="020B0604020202020204" pitchFamily="34" charset="0"/>
            </a:endParaRPr>
          </a:p>
          <a:p>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learning</a:t>
            </a:r>
            <a:r>
              <a:rPr lang="en-GB" altLang="en-US" sz="2000" dirty="0">
                <a:latin typeface="Arial" panose="020B0604020202020204" pitchFamily="34" charset="0"/>
                <a:cs typeface="Arial" panose="020B0604020202020204" pitchFamily="34" charset="0"/>
              </a:rPr>
              <a:t>’ (Race, 1999: 27)</a:t>
            </a:r>
          </a:p>
          <a:p>
            <a:endParaRPr lang="en-GB" altLang="en-US" sz="2400" dirty="0">
              <a:latin typeface="Arial" panose="020B0604020202020204" pitchFamily="34" charset="0"/>
              <a:cs typeface="Arial" panose="020B0604020202020204" pitchFamily="34" charset="0"/>
            </a:endParaRPr>
          </a:p>
          <a:p>
            <a:r>
              <a:rPr lang="en-GB" altLang="en-US" sz="2400" u="sng" dirty="0">
                <a:latin typeface="Arial" panose="020B0604020202020204" pitchFamily="34" charset="0"/>
                <a:cs typeface="Arial" panose="020B0604020202020204" pitchFamily="34" charset="0"/>
              </a:rPr>
              <a:t>However</a:t>
            </a:r>
            <a:r>
              <a:rPr lang="en-GB" altLang="en-US" sz="2400" dirty="0">
                <a:latin typeface="Arial" panose="020B0604020202020204" pitchFamily="34" charset="0"/>
                <a:cs typeface="Arial" panose="020B0604020202020204" pitchFamily="34" charset="0"/>
              </a:rPr>
              <a:t>:</a:t>
            </a:r>
          </a:p>
          <a:p>
            <a:pPr>
              <a:buFontTx/>
              <a:buChar char="•"/>
            </a:pPr>
            <a:r>
              <a:rPr lang="en-GB" altLang="en-US" sz="2000" dirty="0" smtClean="0">
                <a:latin typeface="Arial" panose="020B0604020202020204" pitchFamily="34" charset="0"/>
                <a:cs typeface="Arial" panose="020B0604020202020204" pitchFamily="34" charset="0"/>
              </a:rPr>
              <a:t> ‘the literature on student experiences of feedback tells a sorry tale’ (Handley et al., 2007: 1)</a:t>
            </a:r>
            <a:endParaRPr lang="en-GB" altLang="en-US" sz="2000" dirty="0">
              <a:latin typeface="Arial" panose="020B0604020202020204" pitchFamily="34" charset="0"/>
              <a:cs typeface="Arial" panose="020B0604020202020204" pitchFamily="34" charset="0"/>
            </a:endParaRPr>
          </a:p>
          <a:p>
            <a:pPr>
              <a:buFontTx/>
              <a:buChar char="•"/>
            </a:pPr>
            <a:endParaRPr lang="en-GB" altLang="en-US" sz="2000" dirty="0">
              <a:latin typeface="Arial" panose="020B0604020202020204" pitchFamily="34" charset="0"/>
              <a:cs typeface="Arial" panose="020B0604020202020204" pitchFamily="34" charset="0"/>
            </a:endParaRPr>
          </a:p>
          <a:p>
            <a:pPr>
              <a:buFontTx/>
              <a:buChar char="•"/>
            </a:pPr>
            <a:r>
              <a:rPr lang="en-GB" altLang="en-US" sz="2000" dirty="0" smtClean="0">
                <a:latin typeface="Arial" panose="020B0604020202020204" pitchFamily="34" charset="0"/>
                <a:cs typeface="Arial" panose="020B0604020202020204" pitchFamily="34" charset="0"/>
              </a:rPr>
              <a:t> ‘</a:t>
            </a:r>
            <a:r>
              <a:rPr lang="en-GB" altLang="en-US" sz="2000" dirty="0">
                <a:latin typeface="Arial" panose="020B0604020202020204" pitchFamily="34" charset="0"/>
                <a:cs typeface="Arial" panose="020B0604020202020204" pitchFamily="34" charset="0"/>
              </a:rPr>
              <a:t>many students commented on ‘cryptic’ feedback which often posed questions, but gave no </a:t>
            </a:r>
            <a:r>
              <a:rPr lang="en-GB" altLang="en-US" sz="2000" dirty="0" smtClean="0">
                <a:latin typeface="Arial" panose="020B0604020202020204" pitchFamily="34" charset="0"/>
                <a:cs typeface="Arial" panose="020B0604020202020204" pitchFamily="34" charset="0"/>
              </a:rPr>
              <a:t> </a:t>
            </a:r>
          </a:p>
          <a:p>
            <a:r>
              <a:rPr lang="en-GB" altLang="en-US" sz="2000" dirty="0">
                <a:latin typeface="Arial" panose="020B0604020202020204" pitchFamily="34" charset="0"/>
                <a:cs typeface="Arial" panose="020B0604020202020204" pitchFamily="34" charset="0"/>
              </a:rPr>
              <a:t> </a:t>
            </a:r>
            <a:r>
              <a:rPr lang="en-GB" altLang="en-US" sz="2000" dirty="0" smtClean="0">
                <a:latin typeface="Arial" panose="020B0604020202020204" pitchFamily="34" charset="0"/>
                <a:cs typeface="Arial" panose="020B0604020202020204" pitchFamily="34" charset="0"/>
              </a:rPr>
              <a:t>  indication </a:t>
            </a:r>
            <a:r>
              <a:rPr lang="en-GB" altLang="en-US" sz="2000" dirty="0">
                <a:latin typeface="Arial" panose="020B0604020202020204" pitchFamily="34" charset="0"/>
                <a:cs typeface="Arial" panose="020B0604020202020204" pitchFamily="34" charset="0"/>
              </a:rPr>
              <a:t>of where they went wrong</a:t>
            </a:r>
            <a:r>
              <a:rPr lang="en-GB" altLang="en-US" sz="2000" dirty="0" smtClean="0">
                <a:latin typeface="Arial" panose="020B0604020202020204" pitchFamily="34" charset="0"/>
                <a:cs typeface="Arial" panose="020B0604020202020204" pitchFamily="34" charset="0"/>
              </a:rPr>
              <a:t>’ (</a:t>
            </a:r>
            <a:r>
              <a:rPr lang="en-GB" altLang="en-US" sz="2000" dirty="0" err="1">
                <a:latin typeface="Arial" panose="020B0604020202020204" pitchFamily="34" charset="0"/>
                <a:cs typeface="Arial" panose="020B0604020202020204" pitchFamily="34" charset="0"/>
              </a:rPr>
              <a:t>GfK</a:t>
            </a:r>
            <a:r>
              <a:rPr lang="en-GB" altLang="en-US" sz="2000" dirty="0">
                <a:latin typeface="Arial" panose="020B0604020202020204" pitchFamily="34" charset="0"/>
                <a:cs typeface="Arial" panose="020B0604020202020204" pitchFamily="34" charset="0"/>
              </a:rPr>
              <a:t>, 2008: 8)</a:t>
            </a:r>
          </a:p>
          <a:p>
            <a:endParaRPr lang="en-GB" dirty="0"/>
          </a:p>
        </p:txBody>
      </p:sp>
    </p:spTree>
    <p:extLst>
      <p:ext uri="{BB962C8B-B14F-4D97-AF65-F5344CB8AC3E}">
        <p14:creationId xmlns:p14="http://schemas.microsoft.com/office/powerpoint/2010/main" val="1660678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029" y="950518"/>
            <a:ext cx="8761413" cy="706964"/>
          </a:xfrm>
        </p:spPr>
        <p:txBody>
          <a:bodyPr/>
          <a:lstStyle/>
          <a:p>
            <a:r>
              <a:rPr lang="en-US" dirty="0" smtClean="0"/>
              <a:t>Research context</a:t>
            </a:r>
            <a:endParaRPr lang="en-US" dirty="0"/>
          </a:p>
        </p:txBody>
      </p:sp>
      <p:sp>
        <p:nvSpPr>
          <p:cNvPr id="5" name="Rectangle 4"/>
          <p:cNvSpPr/>
          <p:nvPr/>
        </p:nvSpPr>
        <p:spPr>
          <a:xfrm>
            <a:off x="671332" y="2620486"/>
            <a:ext cx="11019098" cy="3847207"/>
          </a:xfrm>
          <a:prstGeom prst="rect">
            <a:avLst/>
          </a:prstGeom>
        </p:spPr>
        <p:txBody>
          <a:bodyPr wrap="square">
            <a:spAutoFit/>
          </a:bodyPr>
          <a:lstStyle/>
          <a:p>
            <a:pPr marL="266700" indent="-2667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feedback should help students to: </a:t>
            </a:r>
          </a:p>
          <a:p>
            <a:endParaRPr lang="en-GB" sz="1200" dirty="0" smtClean="0">
              <a:latin typeface="Arial" panose="020B0604020202020204" pitchFamily="34" charset="0"/>
              <a:cs typeface="Arial" panose="020B0604020202020204" pitchFamily="34" charset="0"/>
            </a:endParaRPr>
          </a:p>
          <a:p>
            <a:r>
              <a:rPr lang="en-GB" sz="2300" dirty="0" smtClean="0">
                <a:latin typeface="Arial" panose="020B0604020202020204" pitchFamily="34" charset="0"/>
                <a:cs typeface="Arial" panose="020B0604020202020204" pitchFamily="34" charset="0"/>
              </a:rPr>
              <a:t>	- understand </a:t>
            </a:r>
            <a:r>
              <a:rPr lang="en-US" sz="2300" dirty="0" smtClean="0">
                <a:latin typeface="Arial" panose="020B0604020202020204" pitchFamily="34" charset="0"/>
                <a:cs typeface="Arial" panose="020B0604020202020204" pitchFamily="34" charset="0"/>
              </a:rPr>
              <a:t>current performance </a:t>
            </a:r>
          </a:p>
          <a:p>
            <a:endParaRPr lang="en-US" sz="3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	- understand how to c</a:t>
            </a:r>
            <a:r>
              <a:rPr lang="en-GB" altLang="en-US" sz="2300" dirty="0" smtClean="0">
                <a:latin typeface="Arial" panose="020B0604020202020204" pitchFamily="34" charset="0"/>
                <a:cs typeface="Arial" panose="020B0604020202020204" pitchFamily="34" charset="0"/>
              </a:rPr>
              <a:t>lose </a:t>
            </a:r>
            <a:r>
              <a:rPr lang="en-GB" altLang="en-US" sz="2300" dirty="0">
                <a:latin typeface="Arial" panose="020B0604020202020204" pitchFamily="34" charset="0"/>
                <a:cs typeface="Arial" panose="020B0604020202020204" pitchFamily="34" charset="0"/>
              </a:rPr>
              <a:t>the ‘performance gap</a:t>
            </a:r>
            <a:r>
              <a:rPr lang="en-GB" altLang="en-US" sz="2300" dirty="0" smtClean="0">
                <a:latin typeface="Arial" panose="020B0604020202020204" pitchFamily="34" charset="0"/>
                <a:cs typeface="Arial" panose="020B0604020202020204" pitchFamily="34" charset="0"/>
              </a:rPr>
              <a:t>’ in future assignments</a:t>
            </a:r>
          </a:p>
          <a:p>
            <a:endParaRPr lang="en-GB" altLang="en-US" sz="300" dirty="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	- have </a:t>
            </a:r>
            <a:r>
              <a:rPr lang="en-US" sz="2300" dirty="0">
                <a:latin typeface="Arial" panose="020B0604020202020204" pitchFamily="34" charset="0"/>
                <a:cs typeface="Arial" panose="020B0604020202020204" pitchFamily="34" charset="0"/>
              </a:rPr>
              <a:t>the confidence </a:t>
            </a:r>
            <a:r>
              <a:rPr lang="en-US" sz="2300" dirty="0" smtClean="0">
                <a:latin typeface="Arial" panose="020B0604020202020204" pitchFamily="34" charset="0"/>
                <a:cs typeface="Arial" panose="020B0604020202020204" pitchFamily="34" charset="0"/>
              </a:rPr>
              <a:t>and belief </a:t>
            </a:r>
            <a:r>
              <a:rPr lang="en-US" sz="2300" dirty="0">
                <a:latin typeface="Arial" panose="020B0604020202020204" pitchFamily="34" charset="0"/>
                <a:cs typeface="Arial" panose="020B0604020202020204" pitchFamily="34" charset="0"/>
              </a:rPr>
              <a:t>they have control over their success </a:t>
            </a:r>
            <a:endParaRPr lang="en-US" sz="2300" dirty="0" smtClean="0">
              <a:latin typeface="Arial" panose="020B0604020202020204" pitchFamily="34" charset="0"/>
              <a:cs typeface="Arial" panose="020B0604020202020204" pitchFamily="34" charset="0"/>
            </a:endParaRPr>
          </a:p>
          <a:p>
            <a:endParaRPr lang="en-US" sz="300" dirty="0" smtClean="0">
              <a:latin typeface="Arial" panose="020B0604020202020204" pitchFamily="34" charset="0"/>
              <a:cs typeface="Arial" panose="020B0604020202020204" pitchFamily="34" charset="0"/>
            </a:endParaRPr>
          </a:p>
          <a:p>
            <a:r>
              <a:rPr lang="en-US" sz="2300" dirty="0" smtClean="0">
                <a:latin typeface="Arial" panose="020B0604020202020204" pitchFamily="34" charset="0"/>
                <a:cs typeface="Arial" panose="020B0604020202020204" pitchFamily="34" charset="0"/>
              </a:rPr>
              <a:t>	- maintain motivation</a:t>
            </a:r>
            <a:r>
              <a:rPr lang="en-US" sz="2300" dirty="0">
                <a:latin typeface="Arial" panose="020B0604020202020204" pitchFamily="34" charset="0"/>
                <a:cs typeface="Arial" panose="020B0604020202020204" pitchFamily="34" charset="0"/>
              </a:rPr>
              <a:t> </a:t>
            </a:r>
            <a:r>
              <a:rPr lang="en-GB" sz="2300" dirty="0" smtClean="0">
                <a:latin typeface="Arial" panose="020B0604020202020204" pitchFamily="34" charset="0"/>
                <a:cs typeface="Arial" panose="020B0604020202020204" pitchFamily="34" charset="0"/>
              </a:rPr>
              <a:t>throughout </a:t>
            </a:r>
            <a:r>
              <a:rPr lang="en-GB" sz="2300" dirty="0">
                <a:latin typeface="Arial" panose="020B0604020202020204" pitchFamily="34" charset="0"/>
                <a:cs typeface="Arial" panose="020B0604020202020204" pitchFamily="34" charset="0"/>
              </a:rPr>
              <a:t>their </a:t>
            </a:r>
            <a:r>
              <a:rPr lang="en-GB" sz="2300" dirty="0" smtClean="0">
                <a:latin typeface="Arial" panose="020B0604020202020204" pitchFamily="34" charset="0"/>
                <a:cs typeface="Arial" panose="020B0604020202020204" pitchFamily="34" charset="0"/>
              </a:rPr>
              <a:t>degree</a:t>
            </a:r>
          </a:p>
          <a:p>
            <a:endParaRPr lang="en-GB" sz="3300" dirty="0">
              <a:latin typeface="Arial" panose="020B0604020202020204" pitchFamily="34" charset="0"/>
              <a:ea typeface="Times New Roman" panose="02020603050405020304" pitchFamily="18" charset="0"/>
              <a:cs typeface="Arial" panose="020B0604020202020204" pitchFamily="34" charset="0"/>
            </a:endParaRPr>
          </a:p>
          <a:p>
            <a:pPr marL="266700" indent="-266700">
              <a:buFont typeface="Arial" panose="020B0604020202020204" pitchFamily="34" charset="0"/>
              <a:buChar char="•"/>
            </a:pPr>
            <a:r>
              <a:rPr lang="en-GB" sz="2400" dirty="0">
                <a:latin typeface="Arial" panose="020B0604020202020204" pitchFamily="34" charset="0"/>
                <a:ea typeface="Times New Roman" panose="02020603050405020304" pitchFamily="18" charset="0"/>
                <a:cs typeface="Arial" panose="020B0604020202020204" pitchFamily="34" charset="0"/>
              </a:rPr>
              <a:t>o</a:t>
            </a:r>
            <a:r>
              <a:rPr lang="en-GB" sz="2400" dirty="0" smtClean="0">
                <a:latin typeface="Arial" panose="020B0604020202020204" pitchFamily="34" charset="0"/>
                <a:ea typeface="Times New Roman" panose="02020603050405020304" pitchFamily="18" charset="0"/>
                <a:cs typeface="Arial" panose="020B0604020202020204" pitchFamily="34" charset="0"/>
              </a:rPr>
              <a:t>ur research based on premise </a:t>
            </a:r>
            <a:r>
              <a:rPr lang="en-GB" sz="2400" dirty="0">
                <a:latin typeface="Arial" panose="020B0604020202020204" pitchFamily="34" charset="0"/>
                <a:ea typeface="Times New Roman" panose="02020603050405020304" pitchFamily="18" charset="0"/>
                <a:cs typeface="Arial" panose="020B0604020202020204" pitchFamily="34" charset="0"/>
              </a:rPr>
              <a:t>that feedback should occupy a central position within a </a:t>
            </a:r>
            <a:r>
              <a:rPr lang="en-GB" sz="2400" b="1" dirty="0">
                <a:latin typeface="Arial" panose="020B0604020202020204" pitchFamily="34" charset="0"/>
                <a:ea typeface="Times New Roman" panose="02020603050405020304" pitchFamily="18" charset="0"/>
                <a:cs typeface="Arial" panose="020B0604020202020204" pitchFamily="34" charset="0"/>
              </a:rPr>
              <a:t>dialogic </a:t>
            </a:r>
            <a:r>
              <a:rPr lang="en-GB" sz="2400" dirty="0">
                <a:latin typeface="Arial" panose="020B0604020202020204" pitchFamily="34" charset="0"/>
                <a:ea typeface="Times New Roman" panose="02020603050405020304" pitchFamily="18" charset="0"/>
                <a:cs typeface="Arial" panose="020B0604020202020204" pitchFamily="34" charset="0"/>
              </a:rPr>
              <a:t>approach to </a:t>
            </a:r>
            <a:r>
              <a:rPr lang="en-GB" sz="2400" dirty="0" smtClean="0">
                <a:latin typeface="Arial" panose="020B0604020202020204" pitchFamily="34" charset="0"/>
                <a:ea typeface="Times New Roman" panose="02020603050405020304" pitchFamily="18" charset="0"/>
                <a:cs typeface="Arial" panose="020B0604020202020204" pitchFamily="34" charset="0"/>
              </a:rPr>
              <a:t>learning and </a:t>
            </a:r>
            <a:r>
              <a:rPr lang="en-GB" sz="2400" dirty="0">
                <a:latin typeface="Arial" panose="020B0604020202020204" pitchFamily="34" charset="0"/>
                <a:ea typeface="Times New Roman" panose="02020603050405020304" pitchFamily="18" charset="0"/>
                <a:cs typeface="Arial" panose="020B0604020202020204" pitchFamily="34" charset="0"/>
              </a:rPr>
              <a:t>teaching </a:t>
            </a:r>
            <a:r>
              <a:rPr lang="en-GB" sz="2200" dirty="0" smtClean="0">
                <a:latin typeface="Arial" panose="020B0604020202020204" pitchFamily="34" charset="0"/>
                <a:ea typeface="Times New Roman" panose="02020603050405020304" pitchFamily="18" charset="0"/>
                <a:cs typeface="Arial" panose="020B0604020202020204" pitchFamily="34" charset="0"/>
              </a:rPr>
              <a:t>(Alexander, 2004; Sutton, 2009) </a:t>
            </a:r>
            <a:r>
              <a:rPr lang="en-GB" sz="2400" dirty="0" smtClean="0">
                <a:latin typeface="Arial" panose="020B0604020202020204" pitchFamily="34" charset="0"/>
                <a:ea typeface="Times New Roman" panose="02020603050405020304" pitchFamily="18" charset="0"/>
                <a:cs typeface="Arial" panose="020B0604020202020204" pitchFamily="34" charset="0"/>
              </a:rPr>
              <a:t>and be </a:t>
            </a:r>
            <a:r>
              <a:rPr lang="en-GB" sz="2400" b="1" dirty="0" smtClean="0">
                <a:latin typeface="Arial" panose="020B0604020202020204" pitchFamily="34" charset="0"/>
                <a:ea typeface="Times New Roman" panose="02020603050405020304" pitchFamily="18" charset="0"/>
                <a:cs typeface="Arial" panose="020B0604020202020204" pitchFamily="34" charset="0"/>
              </a:rPr>
              <a:t>future-oriented </a:t>
            </a:r>
            <a:r>
              <a:rPr lang="en-GB" sz="2200" dirty="0" smtClean="0">
                <a:latin typeface="Arial" panose="020B0604020202020204" pitchFamily="34" charset="0"/>
                <a:ea typeface="Times New Roman" panose="02020603050405020304" pitchFamily="18" charset="0"/>
                <a:cs typeface="Arial" panose="020B0604020202020204" pitchFamily="34" charset="0"/>
              </a:rPr>
              <a:t>(Sadler, 2010; Beaumont </a:t>
            </a:r>
            <a:r>
              <a:rPr lang="en-GB" sz="2200" i="1" dirty="0" smtClean="0">
                <a:latin typeface="Arial" panose="020B0604020202020204" pitchFamily="34" charset="0"/>
                <a:ea typeface="Times New Roman" panose="02020603050405020304" pitchFamily="18" charset="0"/>
                <a:cs typeface="Arial" panose="020B0604020202020204" pitchFamily="34" charset="0"/>
              </a:rPr>
              <a:t>et al., </a:t>
            </a:r>
            <a:r>
              <a:rPr lang="en-GB" sz="2200" dirty="0" smtClean="0">
                <a:latin typeface="Arial" panose="020B0604020202020204" pitchFamily="34" charset="0"/>
                <a:ea typeface="Times New Roman" panose="02020603050405020304" pitchFamily="18" charset="0"/>
                <a:cs typeface="Arial" panose="020B0604020202020204" pitchFamily="34" charset="0"/>
              </a:rPr>
              <a:t>2011)</a:t>
            </a: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399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754" y="950518"/>
            <a:ext cx="8761413" cy="706964"/>
          </a:xfrm>
        </p:spPr>
        <p:txBody>
          <a:bodyPr/>
          <a:lstStyle/>
          <a:p>
            <a:r>
              <a:rPr lang="en-US" dirty="0" smtClean="0"/>
              <a:t>Research aims</a:t>
            </a:r>
            <a:endParaRPr lang="en-US" dirty="0"/>
          </a:p>
        </p:txBody>
      </p:sp>
      <p:sp>
        <p:nvSpPr>
          <p:cNvPr id="5" name="TextBox 4"/>
          <p:cNvSpPr txBox="1"/>
          <p:nvPr/>
        </p:nvSpPr>
        <p:spPr>
          <a:xfrm>
            <a:off x="520861" y="2798494"/>
            <a:ext cx="11204293" cy="2923877"/>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a:t>
            </a:r>
            <a:r>
              <a:rPr lang="en-GB" sz="2400" dirty="0" smtClean="0">
                <a:latin typeface="Arial" panose="020B0604020202020204" pitchFamily="34" charset="0"/>
                <a:cs typeface="Arial" panose="020B0604020202020204" pitchFamily="34" charset="0"/>
              </a:rPr>
              <a:t>est theory </a:t>
            </a:r>
            <a:r>
              <a:rPr lang="en-GB" sz="2400" dirty="0">
                <a:latin typeface="Arial" panose="020B0604020202020204" pitchFamily="34" charset="0"/>
                <a:cs typeface="Arial" panose="020B0604020202020204" pitchFamily="34" charset="0"/>
              </a:rPr>
              <a:t>that if academic staff and students discuss feedback together students might learn to actively reflect upon feedback, developing their capacity to </a:t>
            </a:r>
            <a:r>
              <a:rPr lang="en-GB" sz="2400" dirty="0" smtClean="0">
                <a:latin typeface="Arial" panose="020B0604020202020204" pitchFamily="34" charset="0"/>
                <a:cs typeface="Arial" panose="020B0604020202020204" pitchFamily="34" charset="0"/>
              </a:rPr>
              <a:t>‘feed </a:t>
            </a:r>
            <a:r>
              <a:rPr lang="en-GB" sz="2400" dirty="0">
                <a:latin typeface="Arial" panose="020B0604020202020204" pitchFamily="34" charset="0"/>
                <a:cs typeface="Arial" panose="020B0604020202020204" pitchFamily="34" charset="0"/>
              </a:rPr>
              <a:t>forward’ this </a:t>
            </a:r>
            <a:r>
              <a:rPr lang="en-GB" sz="2400" dirty="0" smtClean="0">
                <a:latin typeface="Arial" panose="020B0604020202020204" pitchFamily="34" charset="0"/>
                <a:cs typeface="Arial" panose="020B0604020202020204" pitchFamily="34" charset="0"/>
              </a:rPr>
              <a:t>learning</a:t>
            </a:r>
          </a:p>
          <a:p>
            <a:pPr marL="342900" indent="-342900">
              <a:buFont typeface="Arial" panose="020B0604020202020204" pitchFamily="34" charset="0"/>
              <a:buChar char="•"/>
            </a:pPr>
            <a:endParaRPr lang="en-GB" sz="4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Examine whether </a:t>
            </a:r>
            <a:r>
              <a:rPr lang="en-GB" sz="2400" dirty="0">
                <a:latin typeface="Arial" panose="020B0604020202020204" pitchFamily="34" charset="0"/>
                <a:cs typeface="Arial" panose="020B0604020202020204" pitchFamily="34" charset="0"/>
              </a:rPr>
              <a:t>this process asserts a positive influence on the student learning experience, </a:t>
            </a:r>
            <a:r>
              <a:rPr lang="en-GB" sz="2400" dirty="0" smtClean="0">
                <a:latin typeface="Arial" panose="020B0604020202020204" pitchFamily="34" charset="0"/>
                <a:cs typeface="Arial" panose="020B0604020202020204" pitchFamily="34" charset="0"/>
              </a:rPr>
              <a:t>supports </a:t>
            </a:r>
            <a:r>
              <a:rPr lang="en-GB" sz="2400" dirty="0">
                <a:latin typeface="Arial" panose="020B0604020202020204" pitchFamily="34" charset="0"/>
                <a:cs typeface="Arial" panose="020B0604020202020204" pitchFamily="34" charset="0"/>
              </a:rPr>
              <a:t>student performance/achievement, and </a:t>
            </a:r>
            <a:r>
              <a:rPr lang="en-GB" sz="2400" dirty="0" smtClean="0">
                <a:latin typeface="Arial" panose="020B0604020202020204" pitchFamily="34" charset="0"/>
                <a:cs typeface="Arial" panose="020B0604020202020204" pitchFamily="34" charset="0"/>
              </a:rPr>
              <a:t>potentially raise </a:t>
            </a:r>
            <a:r>
              <a:rPr lang="en-GB" sz="2400" dirty="0">
                <a:latin typeface="Arial" panose="020B0604020202020204" pitchFamily="34" charset="0"/>
                <a:cs typeface="Arial" panose="020B0604020202020204" pitchFamily="34" charset="0"/>
              </a:rPr>
              <a:t>NSS scores related to </a:t>
            </a:r>
            <a:r>
              <a:rPr lang="en-GB" sz="2400" dirty="0" smtClean="0">
                <a:latin typeface="Arial" panose="020B0604020202020204" pitchFamily="34" charset="0"/>
                <a:cs typeface="Arial" panose="020B0604020202020204" pitchFamily="34" charset="0"/>
              </a:rPr>
              <a:t>feedback</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38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180" y="950518"/>
            <a:ext cx="8761413" cy="706964"/>
          </a:xfrm>
        </p:spPr>
        <p:txBody>
          <a:bodyPr/>
          <a:lstStyle/>
          <a:p>
            <a:r>
              <a:rPr lang="en-US" dirty="0" smtClean="0"/>
              <a:t>Module assessment structure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40537810"/>
              </p:ext>
            </p:extLst>
          </p:nvPr>
        </p:nvGraphicFramePr>
        <p:xfrm>
          <a:off x="462317" y="2500548"/>
          <a:ext cx="11089846" cy="3214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Left Bracket 5"/>
          <p:cNvSpPr/>
          <p:nvPr/>
        </p:nvSpPr>
        <p:spPr>
          <a:xfrm rot="5400000" flipV="1">
            <a:off x="3625354" y="-464732"/>
            <a:ext cx="135926" cy="672791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265671" y="2461929"/>
            <a:ext cx="4769708" cy="369332"/>
          </a:xfrm>
          <a:prstGeom prst="rect">
            <a:avLst/>
          </a:prstGeom>
          <a:noFill/>
          <a:ln>
            <a:noFill/>
          </a:ln>
        </p:spPr>
        <p:txBody>
          <a:bodyPr wrap="square" rtlCol="0">
            <a:spAutoFit/>
          </a:bodyPr>
          <a:lstStyle/>
          <a:p>
            <a:pPr algn="ctr"/>
            <a:r>
              <a:rPr lang="en-US" dirty="0" smtClean="0"/>
              <a:t>Supporting Lectures</a:t>
            </a:r>
            <a:endParaRPr lang="en-US" dirty="0"/>
          </a:p>
        </p:txBody>
      </p:sp>
      <p:sp>
        <p:nvSpPr>
          <p:cNvPr id="8" name="TextBox 7"/>
          <p:cNvSpPr txBox="1"/>
          <p:nvPr/>
        </p:nvSpPr>
        <p:spPr>
          <a:xfrm>
            <a:off x="7604878" y="4955763"/>
            <a:ext cx="1717589" cy="646331"/>
          </a:xfrm>
          <a:prstGeom prst="rect">
            <a:avLst/>
          </a:prstGeom>
          <a:noFill/>
          <a:ln>
            <a:noFill/>
          </a:ln>
        </p:spPr>
        <p:txBody>
          <a:bodyPr wrap="square" rtlCol="0">
            <a:spAutoFit/>
          </a:bodyPr>
          <a:lstStyle/>
          <a:p>
            <a:pPr algn="ctr"/>
            <a:r>
              <a:rPr lang="en-US" dirty="0" smtClean="0"/>
              <a:t>25% </a:t>
            </a:r>
            <a:r>
              <a:rPr lang="en-US" dirty="0"/>
              <a:t>m</a:t>
            </a:r>
            <a:r>
              <a:rPr lang="en-US" dirty="0" smtClean="0"/>
              <a:t>odule </a:t>
            </a:r>
            <a:r>
              <a:rPr lang="en-US" dirty="0"/>
              <a:t>a</a:t>
            </a:r>
            <a:r>
              <a:rPr lang="en-US" dirty="0" smtClean="0"/>
              <a:t>ssessment</a:t>
            </a:r>
            <a:endParaRPr lang="en-US" dirty="0"/>
          </a:p>
        </p:txBody>
      </p:sp>
      <p:sp>
        <p:nvSpPr>
          <p:cNvPr id="9" name="TextBox 8"/>
          <p:cNvSpPr txBox="1"/>
          <p:nvPr/>
        </p:nvSpPr>
        <p:spPr>
          <a:xfrm>
            <a:off x="9927167" y="4955763"/>
            <a:ext cx="1717589" cy="646331"/>
          </a:xfrm>
          <a:prstGeom prst="rect">
            <a:avLst/>
          </a:prstGeom>
          <a:noFill/>
          <a:ln>
            <a:noFill/>
          </a:ln>
        </p:spPr>
        <p:txBody>
          <a:bodyPr wrap="square" rtlCol="0">
            <a:spAutoFit/>
          </a:bodyPr>
          <a:lstStyle/>
          <a:p>
            <a:pPr algn="ctr"/>
            <a:r>
              <a:rPr lang="en-US" dirty="0"/>
              <a:t>7</a:t>
            </a:r>
            <a:r>
              <a:rPr lang="en-US" dirty="0" smtClean="0"/>
              <a:t>5% module </a:t>
            </a:r>
            <a:r>
              <a:rPr lang="en-US" dirty="0"/>
              <a:t>a</a:t>
            </a:r>
            <a:r>
              <a:rPr lang="en-US" dirty="0" smtClean="0"/>
              <a:t>ssessment</a:t>
            </a:r>
            <a:endParaRPr lang="en-US" dirty="0"/>
          </a:p>
        </p:txBody>
      </p:sp>
      <p:sp>
        <p:nvSpPr>
          <p:cNvPr id="3" name="Down Arrow 2"/>
          <p:cNvSpPr/>
          <p:nvPr/>
        </p:nvSpPr>
        <p:spPr>
          <a:xfrm rot="10800000">
            <a:off x="1132723" y="5330037"/>
            <a:ext cx="289367" cy="599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rot="10800000">
            <a:off x="7100072" y="5326113"/>
            <a:ext cx="289367" cy="599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52841" y="6009677"/>
            <a:ext cx="2037817" cy="615553"/>
          </a:xfrm>
          <a:prstGeom prst="rect">
            <a:avLst/>
          </a:prstGeom>
          <a:noFill/>
        </p:spPr>
        <p:txBody>
          <a:bodyPr wrap="square" rtlCol="0">
            <a:spAutoFit/>
          </a:bodyPr>
          <a:lstStyle/>
          <a:p>
            <a:pPr algn="ctr"/>
            <a:r>
              <a:rPr lang="en-GB" sz="1700" dirty="0" smtClean="0"/>
              <a:t>Assessment discourse</a:t>
            </a:r>
            <a:endParaRPr lang="en-GB" sz="1700" dirty="0"/>
          </a:p>
        </p:txBody>
      </p:sp>
      <p:sp>
        <p:nvSpPr>
          <p:cNvPr id="14" name="TextBox 13"/>
          <p:cNvSpPr txBox="1"/>
          <p:nvPr/>
        </p:nvSpPr>
        <p:spPr>
          <a:xfrm>
            <a:off x="6190198" y="5994027"/>
            <a:ext cx="2106593" cy="615553"/>
          </a:xfrm>
          <a:prstGeom prst="rect">
            <a:avLst/>
          </a:prstGeom>
          <a:noFill/>
        </p:spPr>
        <p:txBody>
          <a:bodyPr wrap="square" rtlCol="0">
            <a:spAutoFit/>
          </a:bodyPr>
          <a:lstStyle/>
          <a:p>
            <a:pPr algn="ctr"/>
            <a:r>
              <a:rPr lang="en-GB" sz="1700" dirty="0"/>
              <a:t>F</a:t>
            </a:r>
            <a:r>
              <a:rPr lang="en-GB" sz="1700" dirty="0" smtClean="0"/>
              <a:t>eedback </a:t>
            </a:r>
          </a:p>
          <a:p>
            <a:pPr algn="ctr"/>
            <a:r>
              <a:rPr lang="en-GB" sz="1700" dirty="0" smtClean="0"/>
              <a:t>discourse</a:t>
            </a:r>
            <a:endParaRPr lang="en-GB" sz="1700" dirty="0"/>
          </a:p>
        </p:txBody>
      </p:sp>
      <p:grpSp>
        <p:nvGrpSpPr>
          <p:cNvPr id="20" name="Group 19"/>
          <p:cNvGrpSpPr/>
          <p:nvPr/>
        </p:nvGrpSpPr>
        <p:grpSpPr>
          <a:xfrm>
            <a:off x="11691056" y="3899805"/>
            <a:ext cx="338102" cy="416302"/>
            <a:chOff x="8927344" y="1399256"/>
            <a:chExt cx="338102" cy="416302"/>
          </a:xfrm>
        </p:grpSpPr>
        <p:sp>
          <p:nvSpPr>
            <p:cNvPr id="21" name="Right Arrow 20"/>
            <p:cNvSpPr/>
            <p:nvPr/>
          </p:nvSpPr>
          <p:spPr>
            <a:xfrm>
              <a:off x="8927344" y="1399256"/>
              <a:ext cx="338102" cy="41630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Right Arrow 4"/>
            <p:cNvSpPr/>
            <p:nvPr/>
          </p:nvSpPr>
          <p:spPr>
            <a:xfrm>
              <a:off x="8927344" y="1482516"/>
              <a:ext cx="236671" cy="2497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p:txBody>
        </p:sp>
      </p:grpSp>
    </p:spTree>
    <p:extLst>
      <p:ext uri="{BB962C8B-B14F-4D97-AF65-F5344CB8AC3E}">
        <p14:creationId xmlns:p14="http://schemas.microsoft.com/office/powerpoint/2010/main" val="420091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604" y="950518"/>
            <a:ext cx="8761413" cy="706964"/>
          </a:xfrm>
        </p:spPr>
        <p:txBody>
          <a:bodyPr/>
          <a:lstStyle/>
          <a:p>
            <a:r>
              <a:rPr lang="en-US" dirty="0" smtClean="0"/>
              <a:t>Data collection</a:t>
            </a:r>
            <a:endParaRPr lang="en-US" dirty="0"/>
          </a:p>
        </p:txBody>
      </p:sp>
      <p:sp>
        <p:nvSpPr>
          <p:cNvPr id="5" name="TextBox 4"/>
          <p:cNvSpPr txBox="1"/>
          <p:nvPr/>
        </p:nvSpPr>
        <p:spPr>
          <a:xfrm>
            <a:off x="532435" y="2407530"/>
            <a:ext cx="11134846" cy="4154984"/>
          </a:xfrm>
          <a:prstGeom prst="rect">
            <a:avLst/>
          </a:prstGeom>
          <a:noFill/>
        </p:spPr>
        <p:txBody>
          <a:bodyPr wrap="square" rtlCol="0">
            <a:spAutoFit/>
          </a:bodyPr>
          <a:lstStyle/>
          <a:p>
            <a:pPr marL="266700" indent="-266700">
              <a:buFont typeface="Arial" panose="020B0604020202020204" pitchFamily="34" charset="0"/>
              <a:buChar char="•"/>
            </a:pPr>
            <a:r>
              <a:rPr lang="en-GB" sz="2400" dirty="0">
                <a:latin typeface="Arial" panose="020B0604020202020204" pitchFamily="34" charset="0"/>
                <a:cs typeface="Arial" panose="020B0604020202020204" pitchFamily="34" charset="0"/>
              </a:rPr>
              <a:t>qualitative case study </a:t>
            </a:r>
            <a:r>
              <a:rPr lang="en-GB" sz="2400" dirty="0" smtClean="0">
                <a:latin typeface="Arial" panose="020B0604020202020204" pitchFamily="34" charset="0"/>
                <a:cs typeface="Arial" panose="020B0604020202020204" pitchFamily="34" charset="0"/>
              </a:rPr>
              <a:t>approach</a:t>
            </a:r>
            <a:endParaRPr lang="en-GB" sz="2400" dirty="0">
              <a:latin typeface="Arial" panose="020B0604020202020204" pitchFamily="34" charset="0"/>
              <a:cs typeface="Arial" panose="020B0604020202020204" pitchFamily="34" charset="0"/>
            </a:endParaRPr>
          </a:p>
          <a:p>
            <a:pPr marL="266700" indent="-266700"/>
            <a:endParaRPr lang="en-GB" sz="2400" dirty="0" smtClean="0">
              <a:latin typeface="Arial" panose="020B0604020202020204" pitchFamily="34" charset="0"/>
              <a:cs typeface="Arial" panose="020B0604020202020204" pitchFamily="34" charset="0"/>
            </a:endParaRPr>
          </a:p>
          <a:p>
            <a:pPr marL="266700" indent="-2667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semi-structured </a:t>
            </a:r>
            <a:r>
              <a:rPr lang="en-GB" sz="2400" dirty="0">
                <a:latin typeface="Arial" panose="020B0604020202020204" pitchFamily="34" charset="0"/>
                <a:cs typeface="Arial" panose="020B0604020202020204" pitchFamily="34" charset="0"/>
              </a:rPr>
              <a:t>interviews </a:t>
            </a:r>
            <a:r>
              <a:rPr lang="en-GB" sz="2400" dirty="0" smtClean="0">
                <a:latin typeface="Arial" panose="020B0604020202020204" pitchFamily="34" charset="0"/>
                <a:cs typeface="Arial" panose="020B0604020202020204" pitchFamily="34" charset="0"/>
              </a:rPr>
              <a:t>…. from </a:t>
            </a:r>
            <a:r>
              <a:rPr lang="en-GB" sz="2400" dirty="0">
                <a:latin typeface="Arial" panose="020B0604020202020204" pitchFamily="34" charset="0"/>
                <a:cs typeface="Arial" panose="020B0604020202020204" pitchFamily="34" charset="0"/>
              </a:rPr>
              <a:t>two consecutive </a:t>
            </a:r>
            <a:r>
              <a:rPr lang="en-GB" sz="2400" dirty="0" smtClean="0">
                <a:latin typeface="Arial" panose="020B0604020202020204" pitchFamily="34" charset="0"/>
                <a:cs typeface="Arial" panose="020B0604020202020204" pitchFamily="34" charset="0"/>
              </a:rPr>
              <a:t>cohorts</a:t>
            </a:r>
          </a:p>
          <a:p>
            <a:pPr marL="266700" indent="-2667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266700" indent="-266700">
              <a:buFont typeface="Arial" panose="020B0604020202020204" pitchFamily="34" charset="0"/>
              <a:buChar char="•"/>
            </a:pPr>
            <a:r>
              <a:rPr lang="en-GB" sz="2400" dirty="0" smtClean="0">
                <a:latin typeface="Arial" panose="020B0604020202020204" pitchFamily="34" charset="0"/>
                <a:cs typeface="Arial" panose="020B0604020202020204" pitchFamily="34" charset="0"/>
              </a:rPr>
              <a:t>second </a:t>
            </a:r>
            <a:r>
              <a:rPr lang="en-GB" sz="2400" dirty="0">
                <a:latin typeface="Arial" panose="020B0604020202020204" pitchFamily="34" charset="0"/>
                <a:cs typeface="Arial" panose="020B0604020202020204" pitchFamily="34" charset="0"/>
              </a:rPr>
              <a:t>year </a:t>
            </a:r>
            <a:r>
              <a:rPr lang="en-GB" sz="2400" dirty="0" err="1" smtClean="0">
                <a:latin typeface="Arial" panose="020B0604020202020204" pitchFamily="34" charset="0"/>
                <a:cs typeface="Arial" panose="020B0604020202020204" pitchFamily="34" charset="0"/>
              </a:rPr>
              <a:t>ug</a:t>
            </a:r>
            <a:r>
              <a:rPr lang="en-GB" sz="2400" dirty="0" smtClean="0">
                <a:latin typeface="Arial" panose="020B0604020202020204" pitchFamily="34" charset="0"/>
                <a:cs typeface="Arial" panose="020B0604020202020204" pitchFamily="34" charset="0"/>
              </a:rPr>
              <a:t> optional </a:t>
            </a:r>
            <a:r>
              <a:rPr lang="en-GB" sz="2400" dirty="0">
                <a:latin typeface="Arial" panose="020B0604020202020204" pitchFamily="34" charset="0"/>
                <a:cs typeface="Arial" panose="020B0604020202020204" pitchFamily="34" charset="0"/>
              </a:rPr>
              <a:t>physical geography module in a British university</a:t>
            </a:r>
            <a:endParaRPr lang="en-US" sz="2400" dirty="0">
              <a:latin typeface="Arial" panose="020B0604020202020204" pitchFamily="34" charset="0"/>
              <a:cs typeface="Arial" panose="020B0604020202020204" pitchFamily="34" charset="0"/>
            </a:endParaRPr>
          </a:p>
          <a:p>
            <a:pPr marL="266700" indent="-266700"/>
            <a:endParaRPr lang="en-US" sz="2400" dirty="0" smtClean="0">
              <a:latin typeface="Arial" panose="020B0604020202020204" pitchFamily="34" charset="0"/>
              <a:cs typeface="Arial" panose="020B0604020202020204" pitchFamily="34" charset="0"/>
            </a:endParaRPr>
          </a:p>
          <a:p>
            <a:pPr marL="266700" indent="-2667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24 interviews </a:t>
            </a:r>
            <a:r>
              <a:rPr lang="en-US" sz="2400" dirty="0">
                <a:latin typeface="Arial" panose="020B0604020202020204" pitchFamily="34" charset="0"/>
                <a:cs typeface="Arial" panose="020B0604020202020204" pitchFamily="34" charset="0"/>
              </a:rPr>
              <a:t>conducted </a:t>
            </a:r>
            <a:r>
              <a:rPr lang="en-US" sz="2400" dirty="0" smtClean="0">
                <a:latin typeface="Arial" panose="020B0604020202020204" pitchFamily="34" charset="0"/>
                <a:cs typeface="Arial" panose="020B0604020202020204" pitchFamily="34" charset="0"/>
              </a:rPr>
              <a:t>so far from one cohort</a:t>
            </a:r>
          </a:p>
          <a:p>
            <a:pPr marL="266700" indent="-266700"/>
            <a:endParaRPr lang="en-US" sz="2400" dirty="0" smtClean="0">
              <a:latin typeface="Arial" panose="020B0604020202020204" pitchFamily="34" charset="0"/>
              <a:cs typeface="Arial" panose="020B0604020202020204" pitchFamily="34" charset="0"/>
            </a:endParaRPr>
          </a:p>
          <a:p>
            <a:pPr marL="266700" indent="-266700">
              <a:buFont typeface="Arial" panose="020B0604020202020204" pitchFamily="34" charset="0"/>
              <a:buChar char="•"/>
            </a:pPr>
            <a:r>
              <a:rPr lang="en-US" sz="2400" dirty="0">
                <a:latin typeface="Arial" panose="020B0604020202020204" pitchFamily="34" charset="0"/>
                <a:cs typeface="Arial" panose="020B0604020202020204" pitchFamily="34" charset="0"/>
              </a:rPr>
              <a:t>r</a:t>
            </a:r>
            <a:r>
              <a:rPr lang="en-US" sz="2400" dirty="0" smtClean="0">
                <a:latin typeface="Arial" panose="020B0604020202020204" pitchFamily="34" charset="0"/>
                <a:cs typeface="Arial" panose="020B0604020202020204" pitchFamily="34" charset="0"/>
              </a:rPr>
              <a:t>esponse </a:t>
            </a:r>
            <a:r>
              <a:rPr lang="en-US" sz="2400" dirty="0">
                <a:latin typeface="Arial" panose="020B0604020202020204" pitchFamily="34" charset="0"/>
                <a:cs typeface="Arial" panose="020B0604020202020204" pitchFamily="34" charset="0"/>
              </a:rPr>
              <a:t>rate </a:t>
            </a:r>
            <a:r>
              <a:rPr lang="en-US" sz="2400" dirty="0" smtClean="0">
                <a:latin typeface="Arial" panose="020B0604020202020204" pitchFamily="34" charset="0"/>
                <a:cs typeface="Arial" panose="020B0604020202020204" pitchFamily="34" charset="0"/>
              </a:rPr>
              <a:t>of 67% :  	</a:t>
            </a:r>
            <a:r>
              <a:rPr lang="en-US" sz="2200" dirty="0" smtClean="0">
                <a:latin typeface="Arial" panose="020B0604020202020204" pitchFamily="34" charset="0"/>
                <a:cs typeface="Arial" panose="020B0604020202020204" pitchFamily="34" charset="0"/>
              </a:rPr>
              <a:t>Male </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10       Female </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14</a:t>
            </a:r>
            <a:endParaRPr lang="en-US" sz="22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266700" indent="-2667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full-time students, most aged 18-21 years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936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354" y="973668"/>
            <a:ext cx="8761413" cy="706964"/>
          </a:xfrm>
        </p:spPr>
        <p:txBody>
          <a:bodyPr/>
          <a:lstStyle/>
          <a:p>
            <a:r>
              <a:rPr lang="en-US" dirty="0" smtClean="0"/>
              <a:t>Results</a:t>
            </a:r>
            <a:endParaRPr lang="en-US" dirty="0"/>
          </a:p>
        </p:txBody>
      </p:sp>
      <p:sp>
        <p:nvSpPr>
          <p:cNvPr id="7" name="TextBox 6"/>
          <p:cNvSpPr txBox="1"/>
          <p:nvPr/>
        </p:nvSpPr>
        <p:spPr>
          <a:xfrm>
            <a:off x="431800" y="2286000"/>
            <a:ext cx="11455400" cy="5139869"/>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Enhanced learning process</a:t>
            </a:r>
          </a:p>
          <a:p>
            <a:endParaRPr lang="en-GB" sz="1600" dirty="0">
              <a:latin typeface="Arial" panose="020B0604020202020204" pitchFamily="34" charset="0"/>
              <a:cs typeface="Arial" panose="020B0604020202020204" pitchFamily="34" charset="0"/>
            </a:endParaRPr>
          </a:p>
          <a:p>
            <a:pPr marL="266700" indent="-266700">
              <a:buFont typeface="Arial" panose="020B0604020202020204" pitchFamily="34" charset="0"/>
              <a:buChar char="•"/>
            </a:pPr>
            <a:r>
              <a:rPr lang="en-GB" sz="2400" b="1" dirty="0" smtClean="0">
                <a:solidFill>
                  <a:schemeClr val="tx2">
                    <a:lumMod val="75000"/>
                  </a:schemeClr>
                </a:solidFill>
                <a:latin typeface="Arial" panose="020B0604020202020204" pitchFamily="34" charset="0"/>
                <a:cs typeface="Arial" panose="020B0604020202020204" pitchFamily="34" charset="0"/>
              </a:rPr>
              <a:t>Time management </a:t>
            </a:r>
            <a:r>
              <a:rPr lang="en-GB" sz="2400" dirty="0" smtClean="0">
                <a:latin typeface="Arial" panose="020B0604020202020204" pitchFamily="34" charset="0"/>
                <a:cs typeface="Arial" panose="020B0604020202020204" pitchFamily="34" charset="0"/>
              </a:rPr>
              <a:t>is improved and more time is put into assessment:</a:t>
            </a:r>
          </a:p>
          <a:p>
            <a:pPr marL="266700" indent="-266700">
              <a:buFont typeface="Arial" panose="020B0604020202020204" pitchFamily="34" charset="0"/>
              <a:buChar char="•"/>
            </a:pPr>
            <a:endParaRPr lang="en-GB" sz="2100" b="1" dirty="0">
              <a:solidFill>
                <a:schemeClr val="tx2">
                  <a:lumMod val="75000"/>
                </a:schemeClr>
              </a:solidFill>
              <a:latin typeface="Arial" panose="020B0604020202020204" pitchFamily="34" charset="0"/>
              <a:cs typeface="Arial" panose="020B0604020202020204" pitchFamily="34" charset="0"/>
            </a:endParaRPr>
          </a:p>
          <a:p>
            <a:pPr algn="ctr"/>
            <a:r>
              <a:rPr lang="en-GB" sz="2200" i="1" dirty="0" smtClean="0">
                <a:latin typeface="Arial" panose="020B0604020202020204" pitchFamily="34" charset="0"/>
                <a:cs typeface="Arial" panose="020B0604020202020204" pitchFamily="34" charset="0"/>
              </a:rPr>
              <a:t>‘you </a:t>
            </a:r>
            <a:r>
              <a:rPr lang="en-GB" sz="2200" i="1" dirty="0">
                <a:latin typeface="Arial" panose="020B0604020202020204" pitchFamily="34" charset="0"/>
                <a:cs typeface="Arial" panose="020B0604020202020204" pitchFamily="34" charset="0"/>
              </a:rPr>
              <a:t>don’t just have the </a:t>
            </a:r>
            <a:r>
              <a:rPr lang="en-GB" sz="2200" i="1" dirty="0" smtClean="0">
                <a:latin typeface="Arial" panose="020B0604020202020204" pitchFamily="34" charset="0"/>
                <a:cs typeface="Arial" panose="020B0604020202020204" pitchFamily="34" charset="0"/>
              </a:rPr>
              <a:t>hand-in </a:t>
            </a:r>
            <a:r>
              <a:rPr lang="en-GB" sz="2200" i="1" dirty="0">
                <a:latin typeface="Arial" panose="020B0604020202020204" pitchFamily="34" charset="0"/>
                <a:cs typeface="Arial" panose="020B0604020202020204" pitchFamily="34" charset="0"/>
              </a:rPr>
              <a:t>at the end of the semester. You have </a:t>
            </a:r>
            <a:r>
              <a:rPr lang="en-GB" sz="2200" b="1" i="1" dirty="0">
                <a:latin typeface="Arial" panose="020B0604020202020204" pitchFamily="34" charset="0"/>
                <a:cs typeface="Arial" panose="020B0604020202020204" pitchFamily="34" charset="0"/>
              </a:rPr>
              <a:t>something a bit earlier on to make you get more work done</a:t>
            </a:r>
            <a:r>
              <a:rPr lang="en-GB" sz="2200" i="1" dirty="0">
                <a:latin typeface="Arial" panose="020B0604020202020204" pitchFamily="34" charset="0"/>
                <a:cs typeface="Arial" panose="020B0604020202020204" pitchFamily="34" charset="0"/>
              </a:rPr>
              <a:t>, which I find really good because </a:t>
            </a:r>
            <a:r>
              <a:rPr lang="en-GB" sz="2200" b="1" i="1" dirty="0">
                <a:latin typeface="Arial" panose="020B0604020202020204" pitchFamily="34" charset="0"/>
                <a:cs typeface="Arial" panose="020B0604020202020204" pitchFamily="34" charset="0"/>
              </a:rPr>
              <a:t>it’s more of a motivation and driver to get work done </a:t>
            </a:r>
            <a:r>
              <a:rPr lang="en-GB" sz="2200" b="1" i="1" dirty="0" smtClean="0">
                <a:latin typeface="Arial" panose="020B0604020202020204" pitchFamily="34" charset="0"/>
                <a:cs typeface="Arial" panose="020B0604020202020204" pitchFamily="34" charset="0"/>
              </a:rPr>
              <a:t>early</a:t>
            </a:r>
            <a:r>
              <a:rPr lang="en-GB" sz="2200" i="1" dirty="0" smtClean="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R6</a:t>
            </a:r>
          </a:p>
          <a:p>
            <a:pPr algn="ctr"/>
            <a:endParaRPr lang="en-GB" sz="2400" dirty="0">
              <a:latin typeface="Arial" panose="020B0604020202020204" pitchFamily="34" charset="0"/>
              <a:cs typeface="Arial" panose="020B0604020202020204" pitchFamily="34" charset="0"/>
            </a:endParaRPr>
          </a:p>
          <a:p>
            <a:pPr algn="ctr"/>
            <a:r>
              <a:rPr lang="en-GB" sz="2200" i="1" dirty="0" smtClean="0">
                <a:latin typeface="Arial" panose="020B0604020202020204" pitchFamily="34" charset="0"/>
                <a:cs typeface="Arial" panose="020B0604020202020204" pitchFamily="34" charset="0"/>
              </a:rPr>
              <a:t>‘the </a:t>
            </a:r>
            <a:r>
              <a:rPr lang="en-GB" sz="2200" i="1" dirty="0">
                <a:latin typeface="Arial" panose="020B0604020202020204" pitchFamily="34" charset="0"/>
                <a:cs typeface="Arial" panose="020B0604020202020204" pitchFamily="34" charset="0"/>
              </a:rPr>
              <a:t>meeting </a:t>
            </a:r>
            <a:r>
              <a:rPr lang="en-GB" sz="2200" b="1" i="1" dirty="0">
                <a:latin typeface="Arial" panose="020B0604020202020204" pitchFamily="34" charset="0"/>
                <a:cs typeface="Arial" panose="020B0604020202020204" pitchFamily="34" charset="0"/>
              </a:rPr>
              <a:t>made me plan ahead and work towards a good draft </a:t>
            </a:r>
            <a:r>
              <a:rPr lang="en-GB" sz="2200" i="1" dirty="0">
                <a:latin typeface="Arial" panose="020B0604020202020204" pitchFamily="34" charset="0"/>
                <a:cs typeface="Arial" panose="020B0604020202020204" pitchFamily="34" charset="0"/>
              </a:rPr>
              <a:t>early </a:t>
            </a:r>
            <a:r>
              <a:rPr lang="en-GB" sz="2200" i="1" dirty="0" smtClean="0">
                <a:latin typeface="Arial" panose="020B0604020202020204" pitchFamily="34" charset="0"/>
                <a:cs typeface="Arial" panose="020B0604020202020204" pitchFamily="34" charset="0"/>
              </a:rPr>
              <a:t>on’  </a:t>
            </a:r>
            <a:r>
              <a:rPr lang="en-GB" sz="2200" dirty="0" smtClean="0">
                <a:latin typeface="Arial" panose="020B0604020202020204" pitchFamily="34" charset="0"/>
                <a:cs typeface="Arial" panose="020B0604020202020204" pitchFamily="34" charset="0"/>
              </a:rPr>
              <a:t>R7</a:t>
            </a:r>
          </a:p>
          <a:p>
            <a:pPr algn="ctr"/>
            <a:endParaRPr lang="en-GB" sz="2400" dirty="0" smtClean="0"/>
          </a:p>
          <a:p>
            <a:pPr algn="ctr"/>
            <a:r>
              <a:rPr lang="en-GB" sz="2200" i="1" dirty="0" smtClean="0">
                <a:latin typeface="Arial" panose="020B0604020202020204" pitchFamily="34" charset="0"/>
                <a:cs typeface="Arial" panose="020B0604020202020204" pitchFamily="34" charset="0"/>
              </a:rPr>
              <a:t>‘it </a:t>
            </a:r>
            <a:r>
              <a:rPr lang="en-GB" sz="2200" b="1" i="1" dirty="0">
                <a:latin typeface="Arial" panose="020B0604020202020204" pitchFamily="34" charset="0"/>
                <a:cs typeface="Arial" panose="020B0604020202020204" pitchFamily="34" charset="0"/>
              </a:rPr>
              <a:t>pushes you to get more work done before the deadline and then you can have lots of feedback </a:t>
            </a:r>
            <a:r>
              <a:rPr lang="en-GB" sz="2200" i="1" dirty="0">
                <a:latin typeface="Arial" panose="020B0604020202020204" pitchFamily="34" charset="0"/>
                <a:cs typeface="Arial" panose="020B0604020202020204" pitchFamily="34" charset="0"/>
              </a:rPr>
              <a:t>and then have more time to improve. I </a:t>
            </a:r>
            <a:r>
              <a:rPr lang="en-GB" sz="2200" b="1" i="1" dirty="0">
                <a:latin typeface="Arial" panose="020B0604020202020204" pitchFamily="34" charset="0"/>
                <a:cs typeface="Arial" panose="020B0604020202020204" pitchFamily="34" charset="0"/>
              </a:rPr>
              <a:t>don’t think I would have done as well without the </a:t>
            </a:r>
            <a:r>
              <a:rPr lang="en-GB" sz="2200" b="1" i="1" dirty="0" smtClean="0">
                <a:latin typeface="Arial" panose="020B0604020202020204" pitchFamily="34" charset="0"/>
                <a:cs typeface="Arial" panose="020B0604020202020204" pitchFamily="34" charset="0"/>
              </a:rPr>
              <a:t>meeting</a:t>
            </a:r>
            <a:r>
              <a:rPr lang="en-GB" sz="2200" i="1" dirty="0" smtClean="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R21</a:t>
            </a:r>
          </a:p>
          <a:p>
            <a:pPr algn="ctr"/>
            <a:endParaRPr lang="en-GB" dirty="0" smtClean="0"/>
          </a:p>
          <a:p>
            <a:endParaRPr lang="en-GB" dirty="0"/>
          </a:p>
        </p:txBody>
      </p:sp>
    </p:spTree>
    <p:extLst>
      <p:ext uri="{BB962C8B-B14F-4D97-AF65-F5344CB8AC3E}">
        <p14:creationId xmlns:p14="http://schemas.microsoft.com/office/powerpoint/2010/main" val="516175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354" y="973668"/>
            <a:ext cx="8761413" cy="706964"/>
          </a:xfrm>
        </p:spPr>
        <p:txBody>
          <a:bodyPr/>
          <a:lstStyle/>
          <a:p>
            <a:r>
              <a:rPr lang="en-US" dirty="0" smtClean="0"/>
              <a:t>Results</a:t>
            </a:r>
            <a:endParaRPr lang="en-US" dirty="0"/>
          </a:p>
        </p:txBody>
      </p:sp>
      <p:sp>
        <p:nvSpPr>
          <p:cNvPr id="7" name="TextBox 6"/>
          <p:cNvSpPr txBox="1"/>
          <p:nvPr/>
        </p:nvSpPr>
        <p:spPr>
          <a:xfrm>
            <a:off x="431800" y="2336800"/>
            <a:ext cx="11455400" cy="4247317"/>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Enhanced learning process</a:t>
            </a:r>
          </a:p>
          <a:p>
            <a:endParaRPr lang="en-GB" dirty="0">
              <a:latin typeface="Arial" panose="020B0604020202020204" pitchFamily="34" charset="0"/>
              <a:cs typeface="Arial" panose="020B0604020202020204" pitchFamily="34" charset="0"/>
            </a:endParaRPr>
          </a:p>
          <a:p>
            <a:pPr marL="266700" indent="-266700">
              <a:buFont typeface="Arial" panose="020B0604020202020204" pitchFamily="34" charset="0"/>
              <a:buChar char="•"/>
            </a:pPr>
            <a:r>
              <a:rPr lang="en-GB" sz="2400" b="1" dirty="0">
                <a:solidFill>
                  <a:schemeClr val="tx2">
                    <a:lumMod val="75000"/>
                  </a:schemeClr>
                </a:solidFill>
                <a:latin typeface="Arial" panose="020B0604020202020204" pitchFamily="34" charset="0"/>
                <a:cs typeface="Arial" panose="020B0604020202020204" pitchFamily="34" charset="0"/>
              </a:rPr>
              <a:t>c</a:t>
            </a:r>
            <a:r>
              <a:rPr lang="en-GB" sz="2400" b="1" dirty="0" smtClean="0">
                <a:solidFill>
                  <a:schemeClr val="tx2">
                    <a:lumMod val="75000"/>
                  </a:schemeClr>
                </a:solidFill>
                <a:latin typeface="Arial" panose="020B0604020202020204" pitchFamily="34" charset="0"/>
                <a:cs typeface="Arial" panose="020B0604020202020204" pitchFamily="34" charset="0"/>
              </a:rPr>
              <a:t>onversation</a:t>
            </a:r>
            <a:r>
              <a:rPr lang="en-GB" sz="2400" dirty="0" smtClean="0">
                <a:latin typeface="Arial" panose="020B0604020202020204" pitchFamily="34" charset="0"/>
                <a:cs typeface="Arial" panose="020B0604020202020204" pitchFamily="34" charset="0"/>
              </a:rPr>
              <a:t> important in </a:t>
            </a:r>
            <a:r>
              <a:rPr lang="en-GB" sz="2400" b="1" dirty="0" smtClean="0">
                <a:solidFill>
                  <a:schemeClr val="tx2">
                    <a:lumMod val="75000"/>
                  </a:schemeClr>
                </a:solidFill>
                <a:latin typeface="Arial" panose="020B0604020202020204" pitchFamily="34" charset="0"/>
                <a:cs typeface="Arial" panose="020B0604020202020204" pitchFamily="34" charset="0"/>
              </a:rPr>
              <a:t>engaging students critically </a:t>
            </a:r>
            <a:r>
              <a:rPr lang="en-GB" sz="2400" dirty="0" smtClean="0">
                <a:latin typeface="Arial" panose="020B0604020202020204" pitchFamily="34" charset="0"/>
                <a:cs typeface="Arial" panose="020B0604020202020204" pitchFamily="34" charset="0"/>
              </a:rPr>
              <a:t>with their work:</a:t>
            </a:r>
          </a:p>
          <a:p>
            <a:pPr marL="266700" indent="-266700" algn="ctr">
              <a:buFont typeface="Arial" panose="020B0604020202020204" pitchFamily="34" charset="0"/>
              <a:buChar char="•"/>
            </a:pPr>
            <a:endParaRPr lang="en-GB" sz="2700" dirty="0" smtClean="0">
              <a:latin typeface="Arial" panose="020B0604020202020204" pitchFamily="34" charset="0"/>
              <a:cs typeface="Arial" panose="020B0604020202020204" pitchFamily="34" charset="0"/>
            </a:endParaRPr>
          </a:p>
          <a:p>
            <a:pPr algn="ctr"/>
            <a:r>
              <a:rPr lang="en-GB" sz="2100" i="1" dirty="0">
                <a:latin typeface="Arial" panose="020B0604020202020204" pitchFamily="34" charset="0"/>
                <a:cs typeface="Arial" panose="020B0604020202020204" pitchFamily="34" charset="0"/>
              </a:rPr>
              <a:t>‘when I have had drafts handed back to me and it’s just written over, either </a:t>
            </a:r>
            <a:r>
              <a:rPr lang="en-GB" sz="2100" b="1" i="1" dirty="0">
                <a:latin typeface="Arial" panose="020B0604020202020204" pitchFamily="34" charset="0"/>
                <a:cs typeface="Arial" panose="020B0604020202020204" pitchFamily="34" charset="0"/>
              </a:rPr>
              <a:t>I don’t understand what they are trying to say</a:t>
            </a:r>
            <a:r>
              <a:rPr lang="en-GB" sz="2100" i="1" dirty="0">
                <a:latin typeface="Arial" panose="020B0604020202020204" pitchFamily="34" charset="0"/>
                <a:cs typeface="Arial" panose="020B0604020202020204" pitchFamily="34" charset="0"/>
              </a:rPr>
              <a:t>, or it’s not clear enough. I can ask you questions </a:t>
            </a:r>
            <a:r>
              <a:rPr lang="en-GB" sz="2100" b="1" i="1" dirty="0">
                <a:latin typeface="Arial" panose="020B0604020202020204" pitchFamily="34" charset="0"/>
                <a:cs typeface="Arial" panose="020B0604020202020204" pitchFamily="34" charset="0"/>
              </a:rPr>
              <a:t>if we’re talking to each other about it, it’s easier to see things </a:t>
            </a:r>
            <a:r>
              <a:rPr lang="en-GB" sz="2100" i="1" dirty="0" smtClean="0">
                <a:latin typeface="Arial" panose="020B0604020202020204" pitchFamily="34" charset="0"/>
                <a:cs typeface="Arial" panose="020B0604020202020204" pitchFamily="34" charset="0"/>
              </a:rPr>
              <a:t>… </a:t>
            </a:r>
            <a:r>
              <a:rPr lang="en-GB" sz="2100" i="1" dirty="0">
                <a:latin typeface="Arial" panose="020B0604020202020204" pitchFamily="34" charset="0"/>
                <a:cs typeface="Arial" panose="020B0604020202020204" pitchFamily="34" charset="0"/>
              </a:rPr>
              <a:t>It’s definitely better to talk about it’ </a:t>
            </a:r>
            <a:r>
              <a:rPr lang="en-GB" sz="2100" i="1" dirty="0" smtClean="0">
                <a:latin typeface="Arial" panose="020B0604020202020204" pitchFamily="34" charset="0"/>
                <a:cs typeface="Arial" panose="020B0604020202020204" pitchFamily="34" charset="0"/>
              </a:rPr>
              <a:t> R7</a:t>
            </a:r>
            <a:endParaRPr lang="en-GB" sz="2100" i="1"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pPr algn="ctr"/>
            <a:r>
              <a:rPr lang="en-GB" sz="2100" i="1" dirty="0" smtClean="0">
                <a:latin typeface="Arial" panose="020B0604020202020204" pitchFamily="34" charset="0"/>
                <a:cs typeface="Arial" panose="020B0604020202020204" pitchFamily="34" charset="0"/>
              </a:rPr>
              <a:t>‘</a:t>
            </a:r>
            <a:r>
              <a:rPr lang="en-GB" sz="2100" i="1" dirty="0">
                <a:latin typeface="Arial" panose="020B0604020202020204" pitchFamily="34" charset="0"/>
                <a:cs typeface="Arial" panose="020B0604020202020204" pitchFamily="34" charset="0"/>
              </a:rPr>
              <a:t>the meeting is good, because I’ve had it before where you get electronic feedback and </a:t>
            </a:r>
            <a:r>
              <a:rPr lang="en-GB" sz="2100" b="1" i="1" dirty="0">
                <a:latin typeface="Arial" panose="020B0604020202020204" pitchFamily="34" charset="0"/>
                <a:cs typeface="Arial" panose="020B0604020202020204" pitchFamily="34" charset="0"/>
              </a:rPr>
              <a:t>you might not be sure what some of the comments </a:t>
            </a:r>
            <a:r>
              <a:rPr lang="en-GB" sz="2100" b="1" i="1" dirty="0" smtClean="0">
                <a:latin typeface="Arial" panose="020B0604020202020204" pitchFamily="34" charset="0"/>
                <a:cs typeface="Arial" panose="020B0604020202020204" pitchFamily="34" charset="0"/>
              </a:rPr>
              <a:t>mean</a:t>
            </a:r>
            <a:r>
              <a:rPr lang="en-GB" sz="2100" b="1" i="1" dirty="0">
                <a:latin typeface="Arial" panose="020B0604020202020204" pitchFamily="34" charset="0"/>
                <a:cs typeface="Arial" panose="020B0604020202020204" pitchFamily="34" charset="0"/>
              </a:rPr>
              <a:t> </a:t>
            </a:r>
            <a:r>
              <a:rPr lang="en-GB" sz="2100" i="1" dirty="0" smtClean="0">
                <a:latin typeface="Arial" panose="020B0604020202020204" pitchFamily="34" charset="0"/>
                <a:cs typeface="Arial" panose="020B0604020202020204" pitchFamily="34" charset="0"/>
              </a:rPr>
              <a:t>… being </a:t>
            </a:r>
            <a:r>
              <a:rPr lang="en-GB" sz="2100" i="1" dirty="0">
                <a:latin typeface="Arial" panose="020B0604020202020204" pitchFamily="34" charset="0"/>
                <a:cs typeface="Arial" panose="020B0604020202020204" pitchFamily="34" charset="0"/>
              </a:rPr>
              <a:t>able to discuss it is quite important I think. You get that progress and can </a:t>
            </a:r>
            <a:r>
              <a:rPr lang="en-GB" sz="2100" b="1" i="1" dirty="0">
                <a:latin typeface="Arial" panose="020B0604020202020204" pitchFamily="34" charset="0"/>
                <a:cs typeface="Arial" panose="020B0604020202020204" pitchFamily="34" charset="0"/>
              </a:rPr>
              <a:t>discuss how you can change it as opposed to just saying this is </a:t>
            </a:r>
            <a:r>
              <a:rPr lang="en-GB" sz="2100" b="1" i="1" dirty="0" smtClean="0">
                <a:latin typeface="Arial" panose="020B0604020202020204" pitchFamily="34" charset="0"/>
                <a:cs typeface="Arial" panose="020B0604020202020204" pitchFamily="34" charset="0"/>
              </a:rPr>
              <a:t>wrong</a:t>
            </a:r>
            <a:r>
              <a:rPr lang="en-GB" sz="2100" i="1" dirty="0" smtClean="0">
                <a:latin typeface="Arial" panose="020B0604020202020204" pitchFamily="34" charset="0"/>
                <a:cs typeface="Arial" panose="020B0604020202020204" pitchFamily="34" charset="0"/>
              </a:rPr>
              <a:t>’  </a:t>
            </a:r>
            <a:r>
              <a:rPr lang="en-GB" sz="2100" dirty="0" smtClean="0">
                <a:latin typeface="Arial" panose="020B0604020202020204" pitchFamily="34" charset="0"/>
                <a:cs typeface="Arial" panose="020B0604020202020204" pitchFamily="34" charset="0"/>
              </a:rPr>
              <a:t>R9</a:t>
            </a:r>
          </a:p>
        </p:txBody>
      </p:sp>
    </p:spTree>
    <p:extLst>
      <p:ext uri="{BB962C8B-B14F-4D97-AF65-F5344CB8AC3E}">
        <p14:creationId xmlns:p14="http://schemas.microsoft.com/office/powerpoint/2010/main" val="1030630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354" y="973668"/>
            <a:ext cx="8761413" cy="706964"/>
          </a:xfrm>
        </p:spPr>
        <p:txBody>
          <a:bodyPr/>
          <a:lstStyle/>
          <a:p>
            <a:r>
              <a:rPr lang="en-US" dirty="0" smtClean="0"/>
              <a:t>Results</a:t>
            </a:r>
            <a:endParaRPr lang="en-US" dirty="0"/>
          </a:p>
        </p:txBody>
      </p:sp>
      <p:sp>
        <p:nvSpPr>
          <p:cNvPr id="7" name="TextBox 6"/>
          <p:cNvSpPr txBox="1"/>
          <p:nvPr/>
        </p:nvSpPr>
        <p:spPr>
          <a:xfrm>
            <a:off x="431800" y="2311400"/>
            <a:ext cx="11455400" cy="4493538"/>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Enhanced learning process</a:t>
            </a:r>
          </a:p>
          <a:p>
            <a:endParaRPr lang="en-GB" sz="2200" dirty="0">
              <a:latin typeface="Arial" panose="020B0604020202020204" pitchFamily="34" charset="0"/>
              <a:cs typeface="Arial" panose="020B0604020202020204" pitchFamily="34" charset="0"/>
            </a:endParaRPr>
          </a:p>
          <a:p>
            <a:pPr marL="266700" indent="-266700">
              <a:buFont typeface="Arial" panose="020B0604020202020204" pitchFamily="34" charset="0"/>
              <a:buChar char="•"/>
            </a:pPr>
            <a:r>
              <a:rPr lang="en-GB" sz="2400" b="1" dirty="0" smtClean="0">
                <a:solidFill>
                  <a:schemeClr val="tx2">
                    <a:lumMod val="75000"/>
                  </a:schemeClr>
                </a:solidFill>
                <a:latin typeface="Arial" panose="020B0604020202020204" pitchFamily="34" charset="0"/>
                <a:cs typeface="Arial" panose="020B0604020202020204" pitchFamily="34" charset="0"/>
              </a:rPr>
              <a:t>Motivational </a:t>
            </a:r>
            <a:r>
              <a:rPr lang="en-GB" sz="2400" dirty="0" smtClean="0">
                <a:latin typeface="Arial" panose="020B0604020202020204" pitchFamily="34" charset="0"/>
                <a:cs typeface="Arial" panose="020B0604020202020204" pitchFamily="34" charset="0"/>
              </a:rPr>
              <a:t>due to </a:t>
            </a:r>
            <a:r>
              <a:rPr lang="en-GB" sz="2400" b="1" dirty="0" smtClean="0">
                <a:solidFill>
                  <a:schemeClr val="tx2">
                    <a:lumMod val="75000"/>
                  </a:schemeClr>
                </a:solidFill>
                <a:latin typeface="Arial" panose="020B0604020202020204" pitchFamily="34" charset="0"/>
                <a:cs typeface="Arial" panose="020B0604020202020204" pitchFamily="34" charset="0"/>
              </a:rPr>
              <a:t>pertinent application</a:t>
            </a:r>
            <a:r>
              <a:rPr lang="en-GB" sz="2400" dirty="0" smtClean="0">
                <a:latin typeface="Arial" panose="020B0604020202020204" pitchFamily="34" charset="0"/>
                <a:cs typeface="Arial" panose="020B0604020202020204" pitchFamily="34" charset="0"/>
              </a:rPr>
              <a:t>:</a:t>
            </a:r>
          </a:p>
          <a:p>
            <a:endParaRPr lang="en-GB" sz="2700" dirty="0">
              <a:latin typeface="Arial" panose="020B0604020202020204" pitchFamily="34" charset="0"/>
              <a:cs typeface="Arial" panose="020B0604020202020204" pitchFamily="34" charset="0"/>
            </a:endParaRPr>
          </a:p>
          <a:p>
            <a:pPr algn="ctr"/>
            <a:r>
              <a:rPr lang="en-GB" sz="2200" i="1" dirty="0" smtClean="0">
                <a:latin typeface="Arial" panose="020B0604020202020204" pitchFamily="34" charset="0"/>
                <a:cs typeface="Arial" panose="020B0604020202020204" pitchFamily="34" charset="0"/>
              </a:rPr>
              <a:t>‘the </a:t>
            </a:r>
            <a:r>
              <a:rPr lang="en-GB" sz="2200" i="1" dirty="0">
                <a:latin typeface="Arial" panose="020B0604020202020204" pitchFamily="34" charset="0"/>
                <a:cs typeface="Arial" panose="020B0604020202020204" pitchFamily="34" charset="0"/>
              </a:rPr>
              <a:t>bit </a:t>
            </a:r>
            <a:r>
              <a:rPr lang="en-GB" sz="2200" i="1" dirty="0" err="1" smtClean="0">
                <a:latin typeface="Arial" panose="020B0604020202020204" pitchFamily="34" charset="0"/>
                <a:cs typeface="Arial" panose="020B0604020202020204" pitchFamily="34" charset="0"/>
              </a:rPr>
              <a:t>inbetween</a:t>
            </a:r>
            <a:r>
              <a:rPr lang="en-GB" sz="2200" i="1" dirty="0" smtClean="0">
                <a:latin typeface="Arial" panose="020B0604020202020204" pitchFamily="34" charset="0"/>
                <a:cs typeface="Arial" panose="020B0604020202020204" pitchFamily="34" charset="0"/>
              </a:rPr>
              <a:t> </a:t>
            </a:r>
            <a:r>
              <a:rPr lang="en-GB" sz="2200" i="1" dirty="0">
                <a:latin typeface="Arial" panose="020B0604020202020204" pitchFamily="34" charset="0"/>
                <a:cs typeface="Arial" panose="020B0604020202020204" pitchFamily="34" charset="0"/>
              </a:rPr>
              <a:t>my draft and writing the final piece was the best bit because </a:t>
            </a:r>
            <a:r>
              <a:rPr lang="en-GB" sz="2200" b="1" i="1" dirty="0">
                <a:latin typeface="Arial" panose="020B0604020202020204" pitchFamily="34" charset="0"/>
                <a:cs typeface="Arial" panose="020B0604020202020204" pitchFamily="34" charset="0"/>
              </a:rPr>
              <a:t>I knew what I was doing </a:t>
            </a:r>
            <a:r>
              <a:rPr lang="en-GB" sz="2200" i="1" dirty="0">
                <a:latin typeface="Arial" panose="020B0604020202020204" pitchFamily="34" charset="0"/>
                <a:cs typeface="Arial" panose="020B0604020202020204" pitchFamily="34" charset="0"/>
              </a:rPr>
              <a:t>and could tweak it and </a:t>
            </a:r>
            <a:r>
              <a:rPr lang="en-GB" sz="2200" b="1" i="1" dirty="0">
                <a:latin typeface="Arial" panose="020B0604020202020204" pitchFamily="34" charset="0"/>
                <a:cs typeface="Arial" panose="020B0604020202020204" pitchFamily="34" charset="0"/>
              </a:rPr>
              <a:t>I enjoyed that process of making it better</a:t>
            </a:r>
            <a:r>
              <a:rPr lang="en-GB" sz="2200" i="1" dirty="0">
                <a:latin typeface="Arial" panose="020B0604020202020204" pitchFamily="34" charset="0"/>
                <a:cs typeface="Arial" panose="020B0604020202020204" pitchFamily="34" charset="0"/>
              </a:rPr>
              <a:t>. It </a:t>
            </a:r>
            <a:r>
              <a:rPr lang="en-GB" sz="2200" b="1" i="1" dirty="0">
                <a:latin typeface="Arial" panose="020B0604020202020204" pitchFamily="34" charset="0"/>
                <a:cs typeface="Arial" panose="020B0604020202020204" pitchFamily="34" charset="0"/>
              </a:rPr>
              <a:t>gave me more confidence </a:t>
            </a:r>
            <a:r>
              <a:rPr lang="en-GB" sz="2200" i="1" dirty="0">
                <a:latin typeface="Arial" panose="020B0604020202020204" pitchFamily="34" charset="0"/>
                <a:cs typeface="Arial" panose="020B0604020202020204" pitchFamily="34" charset="0"/>
              </a:rPr>
              <a:t>in my writing </a:t>
            </a:r>
            <a:r>
              <a:rPr lang="en-GB" sz="2200" i="1" dirty="0" smtClean="0">
                <a:latin typeface="Arial" panose="020B0604020202020204" pitchFamily="34" charset="0"/>
                <a:cs typeface="Arial" panose="020B0604020202020204" pitchFamily="34" charset="0"/>
              </a:rPr>
              <a:t>skills’  </a:t>
            </a:r>
            <a:r>
              <a:rPr lang="en-GB" sz="2200" dirty="0" smtClean="0">
                <a:latin typeface="Arial" panose="020B0604020202020204" pitchFamily="34" charset="0"/>
                <a:cs typeface="Arial" panose="020B0604020202020204" pitchFamily="34" charset="0"/>
              </a:rPr>
              <a:t>R7</a:t>
            </a:r>
          </a:p>
          <a:p>
            <a:pPr algn="ctr"/>
            <a:endParaRPr lang="en-GB" sz="3500" dirty="0"/>
          </a:p>
          <a:p>
            <a:pPr algn="ctr"/>
            <a:r>
              <a:rPr lang="en-GB" sz="2200" i="1" dirty="0" smtClean="0">
                <a:latin typeface="Arial" panose="020B0604020202020204" pitchFamily="34" charset="0"/>
                <a:cs typeface="Arial" panose="020B0604020202020204" pitchFamily="34" charset="0"/>
              </a:rPr>
              <a:t>‘my </a:t>
            </a:r>
            <a:r>
              <a:rPr lang="en-GB" sz="2200" i="1" dirty="0">
                <a:latin typeface="Arial" panose="020B0604020202020204" pitchFamily="34" charset="0"/>
                <a:cs typeface="Arial" panose="020B0604020202020204" pitchFamily="34" charset="0"/>
              </a:rPr>
              <a:t>first draft was quite </a:t>
            </a:r>
            <a:r>
              <a:rPr lang="en-GB" sz="2200" i="1" dirty="0" smtClean="0">
                <a:latin typeface="Arial" panose="020B0604020202020204" pitchFamily="34" charset="0"/>
                <a:cs typeface="Arial" panose="020B0604020202020204" pitchFamily="34" charset="0"/>
              </a:rPr>
              <a:t>vague </a:t>
            </a:r>
            <a:r>
              <a:rPr lang="en-GB" sz="2200" i="1" dirty="0">
                <a:latin typeface="Arial" panose="020B0604020202020204" pitchFamily="34" charset="0"/>
                <a:cs typeface="Arial" panose="020B0604020202020204" pitchFamily="34" charset="0"/>
              </a:rPr>
              <a:t>and I didn’t really know what direction I was going with </a:t>
            </a:r>
            <a:r>
              <a:rPr lang="en-GB" sz="2200" i="1" dirty="0" smtClean="0">
                <a:latin typeface="Arial" panose="020B0604020202020204" pitchFamily="34" charset="0"/>
                <a:cs typeface="Arial" panose="020B0604020202020204" pitchFamily="34" charset="0"/>
              </a:rPr>
              <a:t>it. Then, </a:t>
            </a:r>
            <a:r>
              <a:rPr lang="en-GB" sz="2200" b="1" i="1" dirty="0">
                <a:latin typeface="Arial" panose="020B0604020202020204" pitchFamily="34" charset="0"/>
                <a:cs typeface="Arial" panose="020B0604020202020204" pitchFamily="34" charset="0"/>
              </a:rPr>
              <a:t>after speaking and having the </a:t>
            </a:r>
            <a:r>
              <a:rPr lang="en-GB" sz="2200" b="1" i="1" dirty="0" smtClean="0">
                <a:latin typeface="Arial" panose="020B0604020202020204" pitchFamily="34" charset="0"/>
                <a:cs typeface="Arial" panose="020B0604020202020204" pitchFamily="34" charset="0"/>
              </a:rPr>
              <a:t>feedback</a:t>
            </a:r>
            <a:r>
              <a:rPr lang="en-GB" sz="2200" i="1" dirty="0" smtClean="0">
                <a:latin typeface="Arial" panose="020B0604020202020204" pitchFamily="34" charset="0"/>
                <a:cs typeface="Arial" panose="020B0604020202020204" pitchFamily="34" charset="0"/>
              </a:rPr>
              <a:t>, </a:t>
            </a:r>
            <a:r>
              <a:rPr lang="en-GB" sz="2200" i="1" dirty="0">
                <a:latin typeface="Arial" panose="020B0604020202020204" pitchFamily="34" charset="0"/>
                <a:cs typeface="Arial" panose="020B0604020202020204" pitchFamily="34" charset="0"/>
              </a:rPr>
              <a:t>I spent more time on it because </a:t>
            </a:r>
            <a:r>
              <a:rPr lang="en-GB" sz="2200" b="1" i="1" dirty="0">
                <a:latin typeface="Arial" panose="020B0604020202020204" pitchFamily="34" charset="0"/>
                <a:cs typeface="Arial" panose="020B0604020202020204" pitchFamily="34" charset="0"/>
              </a:rPr>
              <a:t>I knew where I needed to go with </a:t>
            </a:r>
            <a:r>
              <a:rPr lang="en-GB" sz="2200" b="1" i="1" dirty="0" smtClean="0">
                <a:latin typeface="Arial" panose="020B0604020202020204" pitchFamily="34" charset="0"/>
                <a:cs typeface="Arial" panose="020B0604020202020204" pitchFamily="34" charset="0"/>
              </a:rPr>
              <a:t>it</a:t>
            </a:r>
            <a:r>
              <a:rPr lang="en-GB" sz="2200" i="1" dirty="0" smtClean="0">
                <a:latin typeface="Arial" panose="020B0604020202020204" pitchFamily="34" charset="0"/>
                <a:cs typeface="Arial" panose="020B0604020202020204" pitchFamily="34" charset="0"/>
              </a:rPr>
              <a:t>’ </a:t>
            </a:r>
            <a:r>
              <a:rPr lang="en-GB" sz="2200" dirty="0" smtClean="0">
                <a:latin typeface="Arial" panose="020B0604020202020204" pitchFamily="34" charset="0"/>
                <a:cs typeface="Arial" panose="020B0604020202020204" pitchFamily="34" charset="0"/>
              </a:rPr>
              <a:t> R8 </a:t>
            </a:r>
            <a:endParaRPr lang="en-GB" sz="2200" dirty="0">
              <a:latin typeface="Arial" panose="020B0604020202020204" pitchFamily="34" charset="0"/>
              <a:cs typeface="Arial" panose="020B0604020202020204" pitchFamily="34" charset="0"/>
            </a:endParaRPr>
          </a:p>
          <a:p>
            <a:pPr algn="ct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8160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1210</TotalTime>
  <Words>1726</Words>
  <Application>Microsoft Macintosh PowerPoint</Application>
  <PresentationFormat>Widescreen</PresentationFormat>
  <Paragraphs>236</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Cambria</vt:lpstr>
      <vt:lpstr>Times New Roman</vt:lpstr>
      <vt:lpstr>Wingdings 3</vt:lpstr>
      <vt:lpstr>Arial</vt:lpstr>
      <vt:lpstr>Ion Boardroom</vt:lpstr>
      <vt:lpstr>Improving the Student Learning Experience through Dialogic Feed-Forward Assessment   JGHE Celebration of Learning &amp; Teaching in HE Geography</vt:lpstr>
      <vt:lpstr>Research context</vt:lpstr>
      <vt:lpstr>Research context</vt:lpstr>
      <vt:lpstr>Research aims</vt:lpstr>
      <vt:lpstr>Module assessment structure</vt:lpstr>
      <vt:lpstr>Data collection</vt:lpstr>
      <vt:lpstr>Results</vt:lpstr>
      <vt:lpstr>Results</vt:lpstr>
      <vt:lpstr>Results</vt:lpstr>
      <vt:lpstr>Results</vt:lpstr>
      <vt:lpstr>Results</vt:lpstr>
      <vt:lpstr>Results </vt:lpstr>
      <vt:lpstr>Results</vt:lpstr>
      <vt:lpstr>Conclusions </vt:lpstr>
      <vt:lpstr>PowerPoint Presentation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Student Experience through Dialogic Feed-Forward Assessment  JGHE Celebration of Learning &amp; Teaching in HE Geography</dc:title>
  <dc:creator>Harry West</dc:creator>
  <cp:lastModifiedBy>Harry West</cp:lastModifiedBy>
  <cp:revision>188</cp:revision>
  <dcterms:created xsi:type="dcterms:W3CDTF">2016-11-29T19:23:42Z</dcterms:created>
  <dcterms:modified xsi:type="dcterms:W3CDTF">2017-01-23T13:55:51Z</dcterms:modified>
</cp:coreProperties>
</file>