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48" r:id="rId4"/>
  </p:sldMasterIdLst>
  <p:notesMasterIdLst>
    <p:notesMasterId r:id="rId6"/>
  </p:notesMasterIdLst>
  <p:handoutMasterIdLst>
    <p:handoutMasterId r:id="rId7"/>
  </p:handoutMasterIdLst>
  <p:sldIdLst>
    <p:sldId id="263" r:id="rId5"/>
  </p:sldIdLst>
  <p:sldSz cx="42803763" cy="30275213"/>
  <p:notesSz cx="9872663" cy="14301788"/>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18639">
          <p15:clr>
            <a:srgbClr val="A4A3A4"/>
          </p15:clr>
        </p15:guide>
        <p15:guide id="2" orient="horz" pos="2478">
          <p15:clr>
            <a:srgbClr val="A4A3A4"/>
          </p15:clr>
        </p15:guide>
        <p15:guide id="3" pos="13912">
          <p15:clr>
            <a:srgbClr val="A4A3A4"/>
          </p15:clr>
        </p15:guide>
        <p15:guide id="4" pos="13030">
          <p15:clr>
            <a:srgbClr val="A4A3A4"/>
          </p15:clr>
        </p15:guide>
        <p15:guide id="5" pos="882">
          <p15:clr>
            <a:srgbClr val="A4A3A4"/>
          </p15:clr>
        </p15:guide>
        <p15:guide id="6" pos="26060">
          <p15:clr>
            <a:srgbClr val="A4A3A4"/>
          </p15:clr>
        </p15:guide>
      </p15:sldGuideLst>
    </p:ext>
    <p:ext uri="{2D200454-40CA-4A62-9FC3-DE9A4176ACB9}">
      <p15:notesGuideLst xmlns:p15="http://schemas.microsoft.com/office/powerpoint/2012/main">
        <p15:guide id="1" orient="horz" pos="4505"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33"/>
    <a:srgbClr val="FF9900"/>
    <a:srgbClr val="FFFDE5"/>
    <a:srgbClr val="8A930F"/>
    <a:srgbClr val="1E386B"/>
    <a:srgbClr val="1F376C"/>
    <a:srgbClr val="213169"/>
    <a:srgbClr val="98002E"/>
    <a:srgbClr val="FFFFFE"/>
    <a:srgbClr val="DEEA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21" autoAdjust="0"/>
    <p:restoredTop sz="90929"/>
  </p:normalViewPr>
  <p:slideViewPr>
    <p:cSldViewPr>
      <p:cViewPr varScale="1">
        <p:scale>
          <a:sx n="24" d="100"/>
          <a:sy n="24" d="100"/>
        </p:scale>
        <p:origin x="996" y="84"/>
      </p:cViewPr>
      <p:guideLst>
        <p:guide orient="horz" pos="18639"/>
        <p:guide orient="horz" pos="2478"/>
        <p:guide pos="13912"/>
        <p:guide pos="13030"/>
        <p:guide pos="882"/>
        <p:guide pos="260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85" d="100"/>
          <a:sy n="85" d="100"/>
        </p:scale>
        <p:origin x="-3198" y="-90"/>
      </p:cViewPr>
      <p:guideLst>
        <p:guide orient="horz" pos="4505"/>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67349748041887"/>
          <c:y val="0.23416527620051708"/>
          <c:w val="0.65463093644760517"/>
          <c:h val="0.6655721035112574"/>
        </c:manualLayout>
      </c:layout>
      <c:barChart>
        <c:barDir val="bar"/>
        <c:grouping val="clustered"/>
        <c:varyColors val="0"/>
        <c:ser>
          <c:idx val="0"/>
          <c:order val="0"/>
          <c:spPr>
            <a:solidFill>
              <a:srgbClr val="666633">
                <a:alpha val="63922"/>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Sheet1!$G$30:$G$32</c:f>
              <c:strCache>
                <c:ptCount val="3"/>
                <c:pt idx="0">
                  <c:v>Strongly agree/agree</c:v>
                </c:pt>
                <c:pt idx="1">
                  <c:v>Neither agree/disagree</c:v>
                </c:pt>
                <c:pt idx="2">
                  <c:v>Strongly disagree/disagree</c:v>
                </c:pt>
              </c:strCache>
            </c:strRef>
          </c:cat>
          <c:val>
            <c:numRef>
              <c:f>Sheet1!$H$30:$H$32</c:f>
              <c:numCache>
                <c:formatCode>0%</c:formatCode>
                <c:ptCount val="3"/>
                <c:pt idx="0">
                  <c:v>0.5</c:v>
                </c:pt>
                <c:pt idx="1">
                  <c:v>0.25</c:v>
                </c:pt>
                <c:pt idx="2">
                  <c:v>0.25</c:v>
                </c:pt>
              </c:numCache>
            </c:numRef>
          </c:val>
          <c:extLst xmlns:c16r2="http://schemas.microsoft.com/office/drawing/2015/06/chart">
            <c:ext xmlns:c16="http://schemas.microsoft.com/office/drawing/2014/chart" uri="{C3380CC4-5D6E-409C-BE32-E72D297353CC}">
              <c16:uniqueId val="{00000000-D1EB-4D85-850D-73A721B7F4BF}"/>
            </c:ext>
          </c:extLst>
        </c:ser>
        <c:dLbls>
          <c:showLegendKey val="0"/>
          <c:showVal val="0"/>
          <c:showCatName val="0"/>
          <c:showSerName val="0"/>
          <c:showPercent val="0"/>
          <c:showBubbleSize val="0"/>
        </c:dLbls>
        <c:gapWidth val="182"/>
        <c:axId val="292697480"/>
        <c:axId val="292698264"/>
      </c:barChart>
      <c:catAx>
        <c:axId val="292697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92698264"/>
        <c:crosses val="autoZero"/>
        <c:auto val="1"/>
        <c:lblAlgn val="ctr"/>
        <c:lblOffset val="100"/>
        <c:noMultiLvlLbl val="0"/>
      </c:catAx>
      <c:valAx>
        <c:axId val="292698264"/>
        <c:scaling>
          <c:orientation val="minMax"/>
        </c:scaling>
        <c:delete val="0"/>
        <c:axPos val="b"/>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926974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138905713708867E-2"/>
          <c:y val="2.5969360212952104E-2"/>
          <c:w val="0.89383545326065006"/>
          <c:h val="0.78636734238007489"/>
        </c:manualLayout>
      </c:layout>
      <c:barChart>
        <c:barDir val="col"/>
        <c:grouping val="clustered"/>
        <c:varyColors val="0"/>
        <c:ser>
          <c:idx val="0"/>
          <c:order val="0"/>
          <c:spPr>
            <a:solidFill>
              <a:srgbClr val="666633">
                <a:alpha val="95686"/>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Sheet1!$F$55:$F$61</c:f>
              <c:strCache>
                <c:ptCount val="7"/>
                <c:pt idx="0">
                  <c:v>0% - 5%</c:v>
                </c:pt>
                <c:pt idx="1">
                  <c:v>6% - 10%</c:v>
                </c:pt>
                <c:pt idx="2">
                  <c:v>11% - 20%</c:v>
                </c:pt>
                <c:pt idx="3">
                  <c:v>Don't Know</c:v>
                </c:pt>
                <c:pt idx="4">
                  <c:v>21% - 25%</c:v>
                </c:pt>
                <c:pt idx="5">
                  <c:v>26% - 30%</c:v>
                </c:pt>
                <c:pt idx="6">
                  <c:v>More than 30%</c:v>
                </c:pt>
              </c:strCache>
            </c:strRef>
          </c:cat>
          <c:val>
            <c:numRef>
              <c:f>Sheet1!$G$55:$G$61</c:f>
              <c:numCache>
                <c:formatCode>0%</c:formatCode>
                <c:ptCount val="7"/>
                <c:pt idx="0">
                  <c:v>0.02</c:v>
                </c:pt>
                <c:pt idx="1">
                  <c:v>0.06</c:v>
                </c:pt>
                <c:pt idx="2">
                  <c:v>7.0000000000000007E-2</c:v>
                </c:pt>
                <c:pt idx="3">
                  <c:v>0.75</c:v>
                </c:pt>
                <c:pt idx="4">
                  <c:v>0.04</c:v>
                </c:pt>
                <c:pt idx="5">
                  <c:v>0.04</c:v>
                </c:pt>
                <c:pt idx="6">
                  <c:v>0.02</c:v>
                </c:pt>
              </c:numCache>
            </c:numRef>
          </c:val>
          <c:extLst xmlns:c16r2="http://schemas.microsoft.com/office/drawing/2015/06/chart">
            <c:ext xmlns:c16="http://schemas.microsoft.com/office/drawing/2014/chart" uri="{C3380CC4-5D6E-409C-BE32-E72D297353CC}">
              <c16:uniqueId val="{00000000-DB24-442E-A52C-E31F630FC9DA}"/>
            </c:ext>
          </c:extLst>
        </c:ser>
        <c:dLbls>
          <c:showLegendKey val="0"/>
          <c:showVal val="0"/>
          <c:showCatName val="0"/>
          <c:showSerName val="0"/>
          <c:showPercent val="0"/>
          <c:showBubbleSize val="0"/>
        </c:dLbls>
        <c:gapWidth val="219"/>
        <c:overlap val="-27"/>
        <c:axId val="292699048"/>
        <c:axId val="292699440"/>
      </c:barChart>
      <c:catAx>
        <c:axId val="292699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92699440"/>
        <c:crosses val="autoZero"/>
        <c:auto val="1"/>
        <c:lblAlgn val="ctr"/>
        <c:lblOffset val="100"/>
        <c:noMultiLvlLbl val="0"/>
      </c:catAx>
      <c:valAx>
        <c:axId val="2926994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926990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962489063867015"/>
          <c:y val="7.407407407407407E-2"/>
          <c:w val="0.47210433070866142"/>
          <c:h val="0.8416746864975212"/>
        </c:manualLayout>
      </c:layout>
      <c:barChart>
        <c:barDir val="bar"/>
        <c:grouping val="clustered"/>
        <c:varyColors val="0"/>
        <c:ser>
          <c:idx val="0"/>
          <c:order val="0"/>
          <c:spPr>
            <a:solidFill>
              <a:srgbClr val="666633">
                <a:alpha val="76078"/>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Sheet1!$F$73:$F$75</c:f>
              <c:strCache>
                <c:ptCount val="3"/>
                <c:pt idx="0">
                  <c:v>Mechanisms to quickly analyse/investigate phone usage on scene</c:v>
                </c:pt>
                <c:pt idx="1">
                  <c:v>Ability to update the STATS19 form once use of mobile phone has been confirmed</c:v>
                </c:pt>
                <c:pt idx="2">
                  <c:v>Others, please indicate</c:v>
                </c:pt>
              </c:strCache>
            </c:strRef>
          </c:cat>
          <c:val>
            <c:numRef>
              <c:f>Sheet1!$G$73:$G$75</c:f>
              <c:numCache>
                <c:formatCode>0%</c:formatCode>
                <c:ptCount val="3"/>
                <c:pt idx="0">
                  <c:v>0.74</c:v>
                </c:pt>
                <c:pt idx="1">
                  <c:v>0.17</c:v>
                </c:pt>
                <c:pt idx="2">
                  <c:v>0.09</c:v>
                </c:pt>
              </c:numCache>
            </c:numRef>
          </c:val>
        </c:ser>
        <c:dLbls>
          <c:showLegendKey val="0"/>
          <c:showVal val="0"/>
          <c:showCatName val="0"/>
          <c:showSerName val="0"/>
          <c:showPercent val="0"/>
          <c:showBubbleSize val="0"/>
        </c:dLbls>
        <c:gapWidth val="182"/>
        <c:axId val="244448664"/>
        <c:axId val="244447488"/>
      </c:barChart>
      <c:catAx>
        <c:axId val="244448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44447488"/>
        <c:crosses val="autoZero"/>
        <c:auto val="1"/>
        <c:lblAlgn val="ctr"/>
        <c:lblOffset val="100"/>
        <c:noMultiLvlLbl val="0"/>
      </c:catAx>
      <c:valAx>
        <c:axId val="24444748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4444866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715089"/>
          </a:xfrm>
          <a:prstGeom prst="rect">
            <a:avLst/>
          </a:prstGeom>
        </p:spPr>
        <p:txBody>
          <a:bodyPr vert="horz" lIns="138138" tIns="69069" rIns="138138" bIns="69069" rtlCol="0"/>
          <a:lstStyle>
            <a:lvl1pPr algn="l">
              <a:defRPr sz="1800"/>
            </a:lvl1pPr>
          </a:lstStyle>
          <a:p>
            <a:endParaRPr lang="en-US"/>
          </a:p>
        </p:txBody>
      </p:sp>
      <p:sp>
        <p:nvSpPr>
          <p:cNvPr id="3" name="Date Placeholder 2"/>
          <p:cNvSpPr>
            <a:spLocks noGrp="1"/>
          </p:cNvSpPr>
          <p:nvPr>
            <p:ph type="dt" sz="quarter" idx="1"/>
          </p:nvPr>
        </p:nvSpPr>
        <p:spPr>
          <a:xfrm>
            <a:off x="5592224" y="0"/>
            <a:ext cx="4278154" cy="715089"/>
          </a:xfrm>
          <a:prstGeom prst="rect">
            <a:avLst/>
          </a:prstGeom>
        </p:spPr>
        <p:txBody>
          <a:bodyPr vert="horz" lIns="138138" tIns="69069" rIns="138138" bIns="69069" rtlCol="0"/>
          <a:lstStyle>
            <a:lvl1pPr algn="r">
              <a:defRPr sz="1800"/>
            </a:lvl1pPr>
          </a:lstStyle>
          <a:p>
            <a:fld id="{E2F1FF5A-55C3-0040-BBE2-8B364051F4E5}" type="datetimeFigureOut">
              <a:rPr lang="en-US" smtClean="0"/>
              <a:t>2/24/2017</a:t>
            </a:fld>
            <a:endParaRPr lang="en-US"/>
          </a:p>
        </p:txBody>
      </p:sp>
      <p:sp>
        <p:nvSpPr>
          <p:cNvPr id="4" name="Footer Placeholder 3"/>
          <p:cNvSpPr>
            <a:spLocks noGrp="1"/>
          </p:cNvSpPr>
          <p:nvPr>
            <p:ph type="ftr" sz="quarter" idx="2"/>
          </p:nvPr>
        </p:nvSpPr>
        <p:spPr>
          <a:xfrm>
            <a:off x="0" y="13584217"/>
            <a:ext cx="4278154" cy="715089"/>
          </a:xfrm>
          <a:prstGeom prst="rect">
            <a:avLst/>
          </a:prstGeom>
        </p:spPr>
        <p:txBody>
          <a:bodyPr vert="horz" lIns="138138" tIns="69069" rIns="138138" bIns="69069" rtlCol="0" anchor="b"/>
          <a:lstStyle>
            <a:lvl1pPr algn="l">
              <a:defRPr sz="1800"/>
            </a:lvl1pPr>
          </a:lstStyle>
          <a:p>
            <a:endParaRPr lang="en-US"/>
          </a:p>
        </p:txBody>
      </p:sp>
      <p:sp>
        <p:nvSpPr>
          <p:cNvPr id="5" name="Slide Number Placeholder 4"/>
          <p:cNvSpPr>
            <a:spLocks noGrp="1"/>
          </p:cNvSpPr>
          <p:nvPr>
            <p:ph type="sldNum" sz="quarter" idx="3"/>
          </p:nvPr>
        </p:nvSpPr>
        <p:spPr>
          <a:xfrm>
            <a:off x="5592224" y="13584217"/>
            <a:ext cx="4278154" cy="715089"/>
          </a:xfrm>
          <a:prstGeom prst="rect">
            <a:avLst/>
          </a:prstGeom>
        </p:spPr>
        <p:txBody>
          <a:bodyPr vert="horz" lIns="138138" tIns="69069" rIns="138138" bIns="69069" rtlCol="0" anchor="b"/>
          <a:lstStyle>
            <a:lvl1pPr algn="r">
              <a:defRPr sz="1800"/>
            </a:lvl1pPr>
          </a:lstStyle>
          <a:p>
            <a:fld id="{91D74B28-ABED-534D-8DBB-0520B7809A88}" type="slidenum">
              <a:rPr lang="en-US" smtClean="0"/>
              <a:t>‹#›</a:t>
            </a:fld>
            <a:endParaRPr lang="en-US"/>
          </a:p>
        </p:txBody>
      </p:sp>
    </p:spTree>
    <p:extLst>
      <p:ext uri="{BB962C8B-B14F-4D97-AF65-F5344CB8AC3E}">
        <p14:creationId xmlns:p14="http://schemas.microsoft.com/office/powerpoint/2010/main" val="2258847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8154" cy="715089"/>
          </a:xfrm>
          <a:prstGeom prst="rect">
            <a:avLst/>
          </a:prstGeom>
        </p:spPr>
        <p:txBody>
          <a:bodyPr vert="horz" lIns="138138" tIns="69069" rIns="138138" bIns="69069" rtlCol="0"/>
          <a:lstStyle>
            <a:lvl1pPr algn="l">
              <a:defRPr sz="1800"/>
            </a:lvl1pPr>
          </a:lstStyle>
          <a:p>
            <a:endParaRPr lang="en-US"/>
          </a:p>
        </p:txBody>
      </p:sp>
      <p:sp>
        <p:nvSpPr>
          <p:cNvPr id="3" name="Date Placeholder 2"/>
          <p:cNvSpPr>
            <a:spLocks noGrp="1"/>
          </p:cNvSpPr>
          <p:nvPr>
            <p:ph type="dt" idx="1"/>
          </p:nvPr>
        </p:nvSpPr>
        <p:spPr>
          <a:xfrm>
            <a:off x="5592224" y="0"/>
            <a:ext cx="4278154" cy="715089"/>
          </a:xfrm>
          <a:prstGeom prst="rect">
            <a:avLst/>
          </a:prstGeom>
        </p:spPr>
        <p:txBody>
          <a:bodyPr vert="horz" lIns="138138" tIns="69069" rIns="138138" bIns="69069" rtlCol="0"/>
          <a:lstStyle>
            <a:lvl1pPr algn="r">
              <a:defRPr sz="1800"/>
            </a:lvl1pPr>
          </a:lstStyle>
          <a:p>
            <a:fld id="{CEA9779C-A80F-9344-99C4-6B0FB709C62F}" type="datetimeFigureOut">
              <a:rPr lang="en-US" smtClean="0"/>
              <a:t>2/24/2017</a:t>
            </a:fld>
            <a:endParaRPr lang="en-US"/>
          </a:p>
        </p:txBody>
      </p:sp>
      <p:sp>
        <p:nvSpPr>
          <p:cNvPr id="4" name="Slide Image Placeholder 3"/>
          <p:cNvSpPr>
            <a:spLocks noGrp="1" noRot="1" noChangeAspect="1"/>
          </p:cNvSpPr>
          <p:nvPr>
            <p:ph type="sldImg" idx="2"/>
          </p:nvPr>
        </p:nvSpPr>
        <p:spPr>
          <a:xfrm>
            <a:off x="1146175" y="1073150"/>
            <a:ext cx="7580313" cy="5362575"/>
          </a:xfrm>
          <a:prstGeom prst="rect">
            <a:avLst/>
          </a:prstGeom>
          <a:noFill/>
          <a:ln w="12700">
            <a:solidFill>
              <a:prstClr val="black"/>
            </a:solidFill>
          </a:ln>
        </p:spPr>
        <p:txBody>
          <a:bodyPr vert="horz" lIns="138138" tIns="69069" rIns="138138" bIns="69069" rtlCol="0" anchor="ctr"/>
          <a:lstStyle/>
          <a:p>
            <a:endParaRPr lang="en-US"/>
          </a:p>
        </p:txBody>
      </p:sp>
      <p:sp>
        <p:nvSpPr>
          <p:cNvPr id="5" name="Notes Placeholder 4"/>
          <p:cNvSpPr>
            <a:spLocks noGrp="1"/>
          </p:cNvSpPr>
          <p:nvPr>
            <p:ph type="body" sz="quarter" idx="3"/>
          </p:nvPr>
        </p:nvSpPr>
        <p:spPr>
          <a:xfrm>
            <a:off x="987267" y="6793349"/>
            <a:ext cx="7898130" cy="6435805"/>
          </a:xfrm>
          <a:prstGeom prst="rect">
            <a:avLst/>
          </a:prstGeom>
        </p:spPr>
        <p:txBody>
          <a:bodyPr vert="horz" lIns="138138" tIns="69069" rIns="138138" bIns="69069"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13584217"/>
            <a:ext cx="4278154" cy="715089"/>
          </a:xfrm>
          <a:prstGeom prst="rect">
            <a:avLst/>
          </a:prstGeom>
        </p:spPr>
        <p:txBody>
          <a:bodyPr vert="horz" lIns="138138" tIns="69069" rIns="138138" bIns="69069" rtlCol="0" anchor="b"/>
          <a:lstStyle>
            <a:lvl1pPr algn="l">
              <a:defRPr sz="1800"/>
            </a:lvl1pPr>
          </a:lstStyle>
          <a:p>
            <a:endParaRPr lang="en-US"/>
          </a:p>
        </p:txBody>
      </p:sp>
      <p:sp>
        <p:nvSpPr>
          <p:cNvPr id="7" name="Slide Number Placeholder 6"/>
          <p:cNvSpPr>
            <a:spLocks noGrp="1"/>
          </p:cNvSpPr>
          <p:nvPr>
            <p:ph type="sldNum" sz="quarter" idx="5"/>
          </p:nvPr>
        </p:nvSpPr>
        <p:spPr>
          <a:xfrm>
            <a:off x="5592224" y="13584217"/>
            <a:ext cx="4278154" cy="715089"/>
          </a:xfrm>
          <a:prstGeom prst="rect">
            <a:avLst/>
          </a:prstGeom>
        </p:spPr>
        <p:txBody>
          <a:bodyPr vert="horz" lIns="138138" tIns="69069" rIns="138138" bIns="69069" rtlCol="0" anchor="b"/>
          <a:lstStyle>
            <a:lvl1pPr algn="r">
              <a:defRPr sz="1800"/>
            </a:lvl1pPr>
          </a:lstStyle>
          <a:p>
            <a:fld id="{9C39E7D6-0C8A-4245-8E21-725A6A3762E4}" type="slidenum">
              <a:rPr lang="en-US" smtClean="0"/>
              <a:t>‹#›</a:t>
            </a:fld>
            <a:endParaRPr lang="en-US"/>
          </a:p>
        </p:txBody>
      </p:sp>
    </p:spTree>
    <p:extLst>
      <p:ext uri="{BB962C8B-B14F-4D97-AF65-F5344CB8AC3E}">
        <p14:creationId xmlns:p14="http://schemas.microsoft.com/office/powerpoint/2010/main" val="14817579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39E7D6-0C8A-4245-8E21-725A6A3762E4}" type="slidenum">
              <a:rPr lang="en-US" smtClean="0"/>
              <a:t>1</a:t>
            </a:fld>
            <a:endParaRPr lang="en-US"/>
          </a:p>
        </p:txBody>
      </p:sp>
    </p:spTree>
    <p:extLst>
      <p:ext uri="{BB962C8B-B14F-4D97-AF65-F5344CB8AC3E}">
        <p14:creationId xmlns:p14="http://schemas.microsoft.com/office/powerpoint/2010/main" val="3111254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
    <p:spTree>
      <p:nvGrpSpPr>
        <p:cNvPr id="1" name=""/>
        <p:cNvGrpSpPr/>
        <p:nvPr/>
      </p:nvGrpSpPr>
      <p:grpSpPr>
        <a:xfrm>
          <a:off x="0" y="0"/>
          <a:ext cx="0" cy="0"/>
          <a:chOff x="0" y="0"/>
          <a:chExt cx="0" cy="0"/>
        </a:xfrm>
      </p:grpSpPr>
      <p:sp>
        <p:nvSpPr>
          <p:cNvPr id="4" name="Rectangle 42"/>
          <p:cNvSpPr>
            <a:spLocks noChangeArrowheads="1"/>
          </p:cNvSpPr>
          <p:nvPr userDrawn="1"/>
        </p:nvSpPr>
        <p:spPr bwMode="auto">
          <a:xfrm>
            <a:off x="0" y="0"/>
            <a:ext cx="42803763" cy="30275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TextBox 4"/>
          <p:cNvSpPr txBox="1"/>
          <p:nvPr userDrawn="1"/>
        </p:nvSpPr>
        <p:spPr>
          <a:xfrm>
            <a:off x="40353733" y="29828189"/>
            <a:ext cx="2134584" cy="307777"/>
          </a:xfrm>
          <a:prstGeom prst="rect">
            <a:avLst/>
          </a:prstGeom>
          <a:noFill/>
        </p:spPr>
        <p:txBody>
          <a:bodyPr wrap="square" rtlCol="0">
            <a:spAutoFit/>
          </a:bodyPr>
          <a:lstStyle/>
          <a:p>
            <a:pPr algn="r"/>
            <a:fld id="{E3448A22-66EB-DB49-8CB5-8C8D53F93998}" type="datetime3">
              <a:rPr lang="en-GB" sz="1400" smtClean="0">
                <a:latin typeface="Arial" pitchFamily="34" charset="0"/>
                <a:cs typeface="Arial" pitchFamily="34" charset="0"/>
              </a:rPr>
              <a:t>24 February, 2017</a:t>
            </a:fld>
            <a:endParaRPr lang="en-GB" sz="1400" dirty="0">
              <a:latin typeface="Arial" pitchFamily="34" charset="0"/>
              <a:cs typeface="Arial" pitchFamily="34" charset="0"/>
            </a:endParaRPr>
          </a:p>
        </p:txBody>
      </p:sp>
      <p:sp>
        <p:nvSpPr>
          <p:cNvPr id="6" name="Rectangle 5"/>
          <p:cNvSpPr/>
          <p:nvPr userDrawn="1"/>
        </p:nvSpPr>
        <p:spPr bwMode="auto">
          <a:xfrm>
            <a:off x="40267977" y="29827238"/>
            <a:ext cx="1728192" cy="360040"/>
          </a:xfrm>
          <a:prstGeom prst="rect">
            <a:avLst/>
          </a:prstGeom>
          <a:solidFill>
            <a:srgbClr val="FFFFFF"/>
          </a:solidFill>
          <a:ln>
            <a:noFill/>
          </a:ln>
          <a:effectLst/>
          <a:extLst/>
        </p:spPr>
        <p:txBody>
          <a:bodyPr wrap="none" rtlCol="0" anchor="ctr"/>
          <a:lstStyle/>
          <a:p>
            <a:pPr algn="ctr"/>
            <a:endParaRPr lang="en-US" sz="4000" b="1">
              <a:solidFill>
                <a:srgbClr val="FFFFFF"/>
              </a:solidFill>
              <a:latin typeface="Arial" charset="0"/>
            </a:endParaRPr>
          </a:p>
        </p:txBody>
      </p:sp>
      <p:sp>
        <p:nvSpPr>
          <p:cNvPr id="7" name="TextBox 6"/>
          <p:cNvSpPr txBox="1"/>
          <p:nvPr userDrawn="1"/>
        </p:nvSpPr>
        <p:spPr>
          <a:xfrm>
            <a:off x="40294620" y="29827238"/>
            <a:ext cx="1728192" cy="307777"/>
          </a:xfrm>
          <a:prstGeom prst="rect">
            <a:avLst/>
          </a:prstGeom>
          <a:noFill/>
        </p:spPr>
        <p:txBody>
          <a:bodyPr wrap="square" rtlCol="0">
            <a:spAutoFit/>
          </a:bodyPr>
          <a:lstStyle/>
          <a:p>
            <a:pPr algn="r"/>
            <a:r>
              <a:rPr lang="en-GB" sz="1400" dirty="0" smtClean="0">
                <a:latin typeface="Arial" pitchFamily="34" charset="0"/>
                <a:cs typeface="Arial" pitchFamily="34" charset="0"/>
              </a:rPr>
              <a:t>© Crown copyright</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2229986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Poster">
    <p:bg>
      <p:bgPr>
        <a:solidFill>
          <a:srgbClr val="DEEAF2"/>
        </a:solidFill>
        <a:effectLst/>
      </p:bgPr>
    </p:bg>
    <p:spTree>
      <p:nvGrpSpPr>
        <p:cNvPr id="1" name=""/>
        <p:cNvGrpSpPr/>
        <p:nvPr/>
      </p:nvGrpSpPr>
      <p:grpSpPr>
        <a:xfrm>
          <a:off x="0" y="0"/>
          <a:ext cx="0" cy="0"/>
          <a:chOff x="0" y="0"/>
          <a:chExt cx="0" cy="0"/>
        </a:xfrm>
      </p:grpSpPr>
      <p:sp>
        <p:nvSpPr>
          <p:cNvPr id="4" name="Rectangle 42"/>
          <p:cNvSpPr>
            <a:spLocks noChangeArrowheads="1"/>
          </p:cNvSpPr>
          <p:nvPr userDrawn="1"/>
        </p:nvSpPr>
        <p:spPr bwMode="auto">
          <a:xfrm>
            <a:off x="0" y="0"/>
            <a:ext cx="42803763" cy="30275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Rectangle 10"/>
          <p:cNvSpPr/>
          <p:nvPr userDrawn="1"/>
        </p:nvSpPr>
        <p:spPr bwMode="auto">
          <a:xfrm>
            <a:off x="9846" y="7320"/>
            <a:ext cx="42783238" cy="4961232"/>
          </a:xfrm>
          <a:prstGeom prst="rect">
            <a:avLst/>
          </a:prstGeom>
          <a:solidFill>
            <a:srgbClr val="FFFFFF"/>
          </a:solidFill>
          <a:ln>
            <a:noFill/>
          </a:ln>
          <a:effectLst/>
          <a:extLst/>
        </p:spPr>
        <p:txBody>
          <a:bodyPr wrap="none" rtlCol="0" anchor="ctr"/>
          <a:lstStyle/>
          <a:p>
            <a:pPr algn="ctr"/>
            <a:endParaRPr lang="en-US" sz="4000" b="1">
              <a:solidFill>
                <a:srgbClr val="FFFFFF"/>
              </a:solidFill>
              <a:latin typeface="Arial" charset="0"/>
            </a:endParaRPr>
          </a:p>
        </p:txBody>
      </p:sp>
      <p:grpSp>
        <p:nvGrpSpPr>
          <p:cNvPr id="12" name="Group 11"/>
          <p:cNvGrpSpPr/>
          <p:nvPr userDrawn="1"/>
        </p:nvGrpSpPr>
        <p:grpSpPr>
          <a:xfrm>
            <a:off x="0" y="4640370"/>
            <a:ext cx="42803763" cy="344107"/>
            <a:chOff x="56081" y="4624018"/>
            <a:chExt cx="30275213" cy="343686"/>
          </a:xfrm>
        </p:grpSpPr>
        <p:sp>
          <p:nvSpPr>
            <p:cNvPr id="13" name="Rectangle 17"/>
            <p:cNvSpPr>
              <a:spLocks noChangeArrowheads="1"/>
            </p:cNvSpPr>
            <p:nvPr/>
          </p:nvSpPr>
          <p:spPr bwMode="auto">
            <a:xfrm>
              <a:off x="56081" y="4624018"/>
              <a:ext cx="30275213" cy="176582"/>
            </a:xfrm>
            <a:prstGeom prst="rect">
              <a:avLst/>
            </a:prstGeom>
            <a:solidFill>
              <a:srgbClr val="98002E"/>
            </a:solidFill>
            <a:ln>
              <a:noFill/>
            </a:ln>
            <a:effectLst/>
          </p:spPr>
          <p:txBody>
            <a:bodyPr wrap="none" anchor="ctr"/>
            <a:lstStyle/>
            <a:p>
              <a:pPr algn="ctr"/>
              <a:r>
                <a:rPr lang="en-US" sz="4000" b="1">
                  <a:solidFill>
                    <a:srgbClr val="FFFFFF"/>
                  </a:solidFill>
                  <a:latin typeface="Arial" charset="0"/>
                </a:rPr>
                <a:t> </a:t>
              </a:r>
            </a:p>
          </p:txBody>
        </p:sp>
        <p:sp>
          <p:nvSpPr>
            <p:cNvPr id="14" name="Rectangle 17"/>
            <p:cNvSpPr>
              <a:spLocks noChangeArrowheads="1"/>
            </p:cNvSpPr>
            <p:nvPr/>
          </p:nvSpPr>
          <p:spPr bwMode="auto">
            <a:xfrm>
              <a:off x="56081" y="4791122"/>
              <a:ext cx="30275213" cy="176582"/>
            </a:xfrm>
            <a:prstGeom prst="rect">
              <a:avLst/>
            </a:prstGeom>
            <a:solidFill>
              <a:srgbClr val="00AE9E"/>
            </a:solidFill>
            <a:ln>
              <a:noFill/>
            </a:ln>
            <a:effectLst/>
          </p:spPr>
          <p:txBody>
            <a:bodyPr wrap="none" anchor="ctr"/>
            <a:lstStyle/>
            <a:p>
              <a:pPr algn="ctr"/>
              <a:r>
                <a:rPr lang="en-US" sz="4000" b="1">
                  <a:solidFill>
                    <a:srgbClr val="FFFFFF"/>
                  </a:solidFill>
                  <a:latin typeface="Arial" charset="0"/>
                </a:rPr>
                <a:t> </a:t>
              </a:r>
            </a:p>
          </p:txBody>
        </p:sp>
      </p:grpSp>
      <p:sp>
        <p:nvSpPr>
          <p:cNvPr id="10" name="TextBox 9"/>
          <p:cNvSpPr txBox="1"/>
          <p:nvPr userDrawn="1"/>
        </p:nvSpPr>
        <p:spPr>
          <a:xfrm>
            <a:off x="40437649" y="29828189"/>
            <a:ext cx="2134584" cy="307777"/>
          </a:xfrm>
          <a:prstGeom prst="rect">
            <a:avLst/>
          </a:prstGeom>
          <a:noFill/>
        </p:spPr>
        <p:txBody>
          <a:bodyPr wrap="square" rtlCol="0">
            <a:spAutoFit/>
          </a:bodyPr>
          <a:lstStyle/>
          <a:p>
            <a:pPr algn="r"/>
            <a:fld id="{E3448A22-66EB-DB49-8CB5-8C8D53F93998}" type="datetime3">
              <a:rPr lang="en-GB" sz="1400" smtClean="0">
                <a:latin typeface="Arial" pitchFamily="34" charset="0"/>
                <a:cs typeface="Arial" pitchFamily="34" charset="0"/>
              </a:rPr>
              <a:t>24 February, 2017</a:t>
            </a:fld>
            <a:endParaRPr lang="en-GB" sz="1400" dirty="0">
              <a:latin typeface="Arial" pitchFamily="34" charset="0"/>
              <a:cs typeface="Arial" pitchFamily="34" charset="0"/>
            </a:endParaRPr>
          </a:p>
        </p:txBody>
      </p:sp>
      <p:sp>
        <p:nvSpPr>
          <p:cNvPr id="15" name="Rectangle 14"/>
          <p:cNvSpPr/>
          <p:nvPr userDrawn="1"/>
        </p:nvSpPr>
        <p:spPr bwMode="auto">
          <a:xfrm>
            <a:off x="40351893" y="29827238"/>
            <a:ext cx="1728192" cy="360040"/>
          </a:xfrm>
          <a:prstGeom prst="rect">
            <a:avLst/>
          </a:prstGeom>
          <a:solidFill>
            <a:srgbClr val="E4EDF4"/>
          </a:solidFill>
          <a:ln>
            <a:noFill/>
          </a:ln>
          <a:effectLst/>
          <a:extLst/>
        </p:spPr>
        <p:txBody>
          <a:bodyPr wrap="none" rtlCol="0" anchor="ctr"/>
          <a:lstStyle/>
          <a:p>
            <a:pPr algn="ctr"/>
            <a:endParaRPr lang="en-US" sz="4000" b="1">
              <a:solidFill>
                <a:srgbClr val="FFFFFF"/>
              </a:solidFill>
              <a:latin typeface="Arial" charset="0"/>
            </a:endParaRPr>
          </a:p>
        </p:txBody>
      </p:sp>
      <p:sp>
        <p:nvSpPr>
          <p:cNvPr id="16" name="TextBox 15"/>
          <p:cNvSpPr txBox="1"/>
          <p:nvPr userDrawn="1"/>
        </p:nvSpPr>
        <p:spPr>
          <a:xfrm>
            <a:off x="40378536" y="29827238"/>
            <a:ext cx="1728192" cy="307777"/>
          </a:xfrm>
          <a:prstGeom prst="rect">
            <a:avLst/>
          </a:prstGeom>
          <a:noFill/>
        </p:spPr>
        <p:txBody>
          <a:bodyPr wrap="square" rtlCol="0">
            <a:spAutoFit/>
          </a:bodyPr>
          <a:lstStyle/>
          <a:p>
            <a:pPr algn="r"/>
            <a:r>
              <a:rPr lang="en-GB" sz="1400" dirty="0" smtClean="0">
                <a:latin typeface="Arial" pitchFamily="34" charset="0"/>
                <a:cs typeface="Arial" pitchFamily="34" charset="0"/>
              </a:rPr>
              <a:t>© Crown copyright</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3105217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1" y="0"/>
            <a:ext cx="42803763" cy="30275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hf sldNum="0" hdr="0" ftr="0"/>
  <p:txStyles>
    <p:titleStyle>
      <a:lvl1pPr algn="ctr" defTabSz="4175125" rtl="0" eaLnBrk="1" fontAlgn="base" hangingPunct="1">
        <a:spcBef>
          <a:spcPct val="0"/>
        </a:spcBef>
        <a:spcAft>
          <a:spcPct val="0"/>
        </a:spcAft>
        <a:defRPr sz="20100">
          <a:solidFill>
            <a:schemeClr val="tx2"/>
          </a:solidFill>
          <a:latin typeface="+mj-lt"/>
          <a:ea typeface="+mj-ea"/>
          <a:cs typeface="+mj-cs"/>
        </a:defRPr>
      </a:lvl1pPr>
      <a:lvl2pPr algn="ctr" defTabSz="4175125" rtl="0" eaLnBrk="1" fontAlgn="base" hangingPunct="1">
        <a:spcBef>
          <a:spcPct val="0"/>
        </a:spcBef>
        <a:spcAft>
          <a:spcPct val="0"/>
        </a:spcAft>
        <a:defRPr sz="20100">
          <a:solidFill>
            <a:schemeClr val="tx2"/>
          </a:solidFill>
          <a:latin typeface="Times" charset="0"/>
          <a:ea typeface="ＭＳ Ｐゴシック" charset="0"/>
        </a:defRPr>
      </a:lvl2pPr>
      <a:lvl3pPr algn="ctr" defTabSz="4175125" rtl="0" eaLnBrk="1" fontAlgn="base" hangingPunct="1">
        <a:spcBef>
          <a:spcPct val="0"/>
        </a:spcBef>
        <a:spcAft>
          <a:spcPct val="0"/>
        </a:spcAft>
        <a:defRPr sz="20100">
          <a:solidFill>
            <a:schemeClr val="tx2"/>
          </a:solidFill>
          <a:latin typeface="Times" charset="0"/>
          <a:ea typeface="ＭＳ Ｐゴシック" charset="0"/>
        </a:defRPr>
      </a:lvl3pPr>
      <a:lvl4pPr algn="ctr" defTabSz="4175125" rtl="0" eaLnBrk="1" fontAlgn="base" hangingPunct="1">
        <a:spcBef>
          <a:spcPct val="0"/>
        </a:spcBef>
        <a:spcAft>
          <a:spcPct val="0"/>
        </a:spcAft>
        <a:defRPr sz="20100">
          <a:solidFill>
            <a:schemeClr val="tx2"/>
          </a:solidFill>
          <a:latin typeface="Times" charset="0"/>
          <a:ea typeface="ＭＳ Ｐゴシック" charset="0"/>
        </a:defRPr>
      </a:lvl4pPr>
      <a:lvl5pPr algn="ctr" defTabSz="4175125" rtl="0" eaLnBrk="1" fontAlgn="base" hangingPunct="1">
        <a:spcBef>
          <a:spcPct val="0"/>
        </a:spcBef>
        <a:spcAft>
          <a:spcPct val="0"/>
        </a:spcAft>
        <a:defRPr sz="20100">
          <a:solidFill>
            <a:schemeClr val="tx2"/>
          </a:solidFill>
          <a:latin typeface="Times" charset="0"/>
          <a:ea typeface="ＭＳ Ｐゴシック" charset="0"/>
        </a:defRPr>
      </a:lvl5pPr>
      <a:lvl6pPr marL="457200" algn="ctr" defTabSz="4175125" rtl="0" eaLnBrk="1" fontAlgn="base" hangingPunct="1">
        <a:spcBef>
          <a:spcPct val="0"/>
        </a:spcBef>
        <a:spcAft>
          <a:spcPct val="0"/>
        </a:spcAft>
        <a:defRPr sz="20100">
          <a:solidFill>
            <a:schemeClr val="tx2"/>
          </a:solidFill>
          <a:latin typeface="Times" charset="0"/>
          <a:ea typeface="ＭＳ Ｐゴシック" charset="0"/>
        </a:defRPr>
      </a:lvl6pPr>
      <a:lvl7pPr marL="914400" algn="ctr" defTabSz="4175125" rtl="0" eaLnBrk="1" fontAlgn="base" hangingPunct="1">
        <a:spcBef>
          <a:spcPct val="0"/>
        </a:spcBef>
        <a:spcAft>
          <a:spcPct val="0"/>
        </a:spcAft>
        <a:defRPr sz="20100">
          <a:solidFill>
            <a:schemeClr val="tx2"/>
          </a:solidFill>
          <a:latin typeface="Times" charset="0"/>
          <a:ea typeface="ＭＳ Ｐゴシック" charset="0"/>
        </a:defRPr>
      </a:lvl7pPr>
      <a:lvl8pPr marL="1371600" algn="ctr" defTabSz="4175125" rtl="0" eaLnBrk="1" fontAlgn="base" hangingPunct="1">
        <a:spcBef>
          <a:spcPct val="0"/>
        </a:spcBef>
        <a:spcAft>
          <a:spcPct val="0"/>
        </a:spcAft>
        <a:defRPr sz="20100">
          <a:solidFill>
            <a:schemeClr val="tx2"/>
          </a:solidFill>
          <a:latin typeface="Times" charset="0"/>
          <a:ea typeface="ＭＳ Ｐゴシック" charset="0"/>
        </a:defRPr>
      </a:lvl8pPr>
      <a:lvl9pPr marL="1828800" algn="ctr" defTabSz="4175125" rtl="0" eaLnBrk="1" fontAlgn="base" hangingPunct="1">
        <a:spcBef>
          <a:spcPct val="0"/>
        </a:spcBef>
        <a:spcAft>
          <a:spcPct val="0"/>
        </a:spcAft>
        <a:defRPr sz="20100">
          <a:solidFill>
            <a:schemeClr val="tx2"/>
          </a:solidFill>
          <a:latin typeface="Times" charset="0"/>
          <a:ea typeface="ＭＳ Ｐゴシック" charset="0"/>
        </a:defRPr>
      </a:lvl9pPr>
    </p:titleStyle>
    <p:bodyStyle>
      <a:lvl1pPr marL="1565275" indent="-1565275" algn="l" defTabSz="4175125" rtl="0" eaLnBrk="1" fontAlgn="base" hangingPunct="1">
        <a:spcBef>
          <a:spcPct val="20000"/>
        </a:spcBef>
        <a:spcAft>
          <a:spcPct val="0"/>
        </a:spcAft>
        <a:buChar char="•"/>
        <a:defRPr sz="14600">
          <a:solidFill>
            <a:schemeClr val="tx1"/>
          </a:solidFill>
          <a:latin typeface="+mn-lt"/>
          <a:ea typeface="+mn-ea"/>
          <a:cs typeface="+mn-cs"/>
        </a:defRPr>
      </a:lvl1pPr>
      <a:lvl2pPr marL="3392488" indent="-1304925" algn="l" defTabSz="4175125" rtl="0" eaLnBrk="1" fontAlgn="base" hangingPunct="1">
        <a:spcBef>
          <a:spcPct val="20000"/>
        </a:spcBef>
        <a:spcAft>
          <a:spcPct val="0"/>
        </a:spcAft>
        <a:buChar char="–"/>
        <a:defRPr sz="12800">
          <a:solidFill>
            <a:schemeClr val="tx1"/>
          </a:solidFill>
          <a:latin typeface="+mn-lt"/>
          <a:ea typeface="+mn-ea"/>
        </a:defRPr>
      </a:lvl2pPr>
      <a:lvl3pPr marL="5219700" indent="-1044575" algn="l" defTabSz="4175125" rtl="0" eaLnBrk="1" fontAlgn="base" hangingPunct="1">
        <a:spcBef>
          <a:spcPct val="20000"/>
        </a:spcBef>
        <a:spcAft>
          <a:spcPct val="0"/>
        </a:spcAft>
        <a:buChar char="•"/>
        <a:defRPr sz="11000">
          <a:solidFill>
            <a:schemeClr val="tx1"/>
          </a:solidFill>
          <a:latin typeface="+mn-lt"/>
          <a:ea typeface="+mn-ea"/>
        </a:defRPr>
      </a:lvl3pPr>
      <a:lvl4pPr marL="7307263" indent="-1042988" algn="l" defTabSz="4175125" rtl="0" eaLnBrk="1" fontAlgn="base" hangingPunct="1">
        <a:spcBef>
          <a:spcPct val="20000"/>
        </a:spcBef>
        <a:spcAft>
          <a:spcPct val="0"/>
        </a:spcAft>
        <a:buChar char="–"/>
        <a:defRPr sz="9100">
          <a:solidFill>
            <a:schemeClr val="tx1"/>
          </a:solidFill>
          <a:latin typeface="+mn-lt"/>
          <a:ea typeface="+mn-ea"/>
        </a:defRPr>
      </a:lvl4pPr>
      <a:lvl5pPr marL="9396413" indent="-1044575" algn="l" defTabSz="4175125" rtl="0" eaLnBrk="1" fontAlgn="base" hangingPunct="1">
        <a:spcBef>
          <a:spcPct val="20000"/>
        </a:spcBef>
        <a:spcAft>
          <a:spcPct val="0"/>
        </a:spcAft>
        <a:buChar char="»"/>
        <a:defRPr sz="9100">
          <a:solidFill>
            <a:schemeClr val="tx1"/>
          </a:solidFill>
          <a:latin typeface="+mn-lt"/>
          <a:ea typeface="+mn-ea"/>
        </a:defRPr>
      </a:lvl5pPr>
      <a:lvl6pPr marL="9853613" indent="-1044575" algn="l" defTabSz="4175125" rtl="0" eaLnBrk="1" fontAlgn="base" hangingPunct="1">
        <a:spcBef>
          <a:spcPct val="20000"/>
        </a:spcBef>
        <a:spcAft>
          <a:spcPct val="0"/>
        </a:spcAft>
        <a:buChar char="»"/>
        <a:defRPr sz="9100">
          <a:solidFill>
            <a:schemeClr val="tx1"/>
          </a:solidFill>
          <a:latin typeface="+mn-lt"/>
          <a:ea typeface="+mn-ea"/>
        </a:defRPr>
      </a:lvl6pPr>
      <a:lvl7pPr marL="10310813" indent="-1044575" algn="l" defTabSz="4175125" rtl="0" eaLnBrk="1" fontAlgn="base" hangingPunct="1">
        <a:spcBef>
          <a:spcPct val="20000"/>
        </a:spcBef>
        <a:spcAft>
          <a:spcPct val="0"/>
        </a:spcAft>
        <a:buChar char="»"/>
        <a:defRPr sz="9100">
          <a:solidFill>
            <a:schemeClr val="tx1"/>
          </a:solidFill>
          <a:latin typeface="+mn-lt"/>
          <a:ea typeface="+mn-ea"/>
        </a:defRPr>
      </a:lvl7pPr>
      <a:lvl8pPr marL="10768013" indent="-1044575" algn="l" defTabSz="4175125" rtl="0" eaLnBrk="1" fontAlgn="base" hangingPunct="1">
        <a:spcBef>
          <a:spcPct val="20000"/>
        </a:spcBef>
        <a:spcAft>
          <a:spcPct val="0"/>
        </a:spcAft>
        <a:buChar char="»"/>
        <a:defRPr sz="9100">
          <a:solidFill>
            <a:schemeClr val="tx1"/>
          </a:solidFill>
          <a:latin typeface="+mn-lt"/>
          <a:ea typeface="+mn-ea"/>
        </a:defRPr>
      </a:lvl8pPr>
      <a:lvl9pPr marL="11225213" indent="-1044575" algn="l" defTabSz="4175125" rtl="0" eaLnBrk="1" fontAlgn="base" hangingPunct="1">
        <a:spcBef>
          <a:spcPct val="20000"/>
        </a:spcBef>
        <a:spcAft>
          <a:spcPct val="0"/>
        </a:spcAft>
        <a:buChar char="»"/>
        <a:defRPr sz="91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notesSlide" Target="../notesSlides/notesSlide1.xml"/><Relationship Id="rId7" Type="http://schemas.openxmlformats.org/officeDocument/2006/relationships/chart" Target="../charts/chart3.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rgbClr val="FFFDE5"/>
            </a:gs>
            <a:gs pos="65000">
              <a:srgbClr val="FFFFFE"/>
            </a:gs>
          </a:gsLst>
          <a:lin ang="16200000" scaled="0"/>
          <a:tileRect/>
        </a:gradFill>
        <a:effectLst/>
      </p:bgPr>
    </p:bg>
    <p:spTree>
      <p:nvGrpSpPr>
        <p:cNvPr id="1" name=""/>
        <p:cNvGrpSpPr/>
        <p:nvPr/>
      </p:nvGrpSpPr>
      <p:grpSpPr>
        <a:xfrm>
          <a:off x="0" y="0"/>
          <a:ext cx="0" cy="0"/>
          <a:chOff x="0" y="0"/>
          <a:chExt cx="0" cy="0"/>
        </a:xfrm>
      </p:grpSpPr>
      <p:sp>
        <p:nvSpPr>
          <p:cNvPr id="75" name="Rectangle 40"/>
          <p:cNvSpPr>
            <a:spLocks noChangeArrowheads="1"/>
          </p:cNvSpPr>
          <p:nvPr/>
        </p:nvSpPr>
        <p:spPr bwMode="auto">
          <a:xfrm>
            <a:off x="11097859" y="5365502"/>
            <a:ext cx="20601166" cy="24245711"/>
          </a:xfrm>
          <a:prstGeom prst="rect">
            <a:avLst/>
          </a:prstGeom>
          <a:solidFill>
            <a:srgbClr val="FFC000">
              <a:alpha val="16000"/>
            </a:srgbClr>
          </a:solidFill>
          <a:ln w="9525">
            <a:solidFill>
              <a:srgbClr val="98002E"/>
            </a:solidFill>
            <a:miter lim="800000"/>
            <a:headEnd/>
            <a:tailEnd/>
          </a:ln>
          <a:effectLst/>
          <a:extLst/>
        </p:spPr>
        <p:txBody>
          <a:bodyPr wrap="none" anchor="ctr"/>
          <a:lstStyle/>
          <a:p>
            <a:pPr algn="ctr"/>
            <a:endParaRPr lang="en-US" sz="4000" b="1">
              <a:solidFill>
                <a:srgbClr val="FFFFFF"/>
              </a:solidFill>
              <a:latin typeface="Arial" charset="0"/>
            </a:endParaRPr>
          </a:p>
        </p:txBody>
      </p:sp>
      <p:sp>
        <p:nvSpPr>
          <p:cNvPr id="76" name="Text Box 5"/>
          <p:cNvSpPr txBox="1">
            <a:spLocks noChangeArrowheads="1"/>
          </p:cNvSpPr>
          <p:nvPr/>
        </p:nvSpPr>
        <p:spPr bwMode="auto">
          <a:xfrm>
            <a:off x="715118" y="2565015"/>
            <a:ext cx="36456515"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ts val="600"/>
              </a:spcBef>
            </a:pPr>
            <a:r>
              <a:rPr lang="en-US" sz="4400" dirty="0" smtClean="0">
                <a:solidFill>
                  <a:schemeClr val="accent4"/>
                </a:solidFill>
                <a:latin typeface="+mj-lt"/>
              </a:rPr>
              <a:t> </a:t>
            </a:r>
            <a:r>
              <a:rPr lang="en-US" sz="3600" dirty="0" smtClean="0">
                <a:solidFill>
                  <a:schemeClr val="accent4"/>
                </a:solidFill>
                <a:latin typeface="+mj-lt"/>
              </a:rPr>
              <a:t>Pilkington P</a:t>
            </a:r>
            <a:r>
              <a:rPr lang="en-US" sz="3600" baseline="30000" dirty="0" smtClean="0">
                <a:solidFill>
                  <a:schemeClr val="accent4"/>
                </a:solidFill>
                <a:latin typeface="+mj-lt"/>
              </a:rPr>
              <a:t>1</a:t>
            </a:r>
            <a:r>
              <a:rPr lang="en-US" sz="3600" dirty="0">
                <a:solidFill>
                  <a:schemeClr val="accent4"/>
                </a:solidFill>
                <a:latin typeface="+mj-lt"/>
              </a:rPr>
              <a:t>,</a:t>
            </a:r>
            <a:r>
              <a:rPr lang="en-US" sz="3600" dirty="0" smtClean="0">
                <a:solidFill>
                  <a:schemeClr val="accent4"/>
                </a:solidFill>
                <a:latin typeface="+mj-lt"/>
              </a:rPr>
              <a:t> Ige J</a:t>
            </a:r>
            <a:r>
              <a:rPr lang="en-US" sz="3600" baseline="30000" dirty="0" smtClean="0">
                <a:solidFill>
                  <a:schemeClr val="accent4"/>
                </a:solidFill>
              </a:rPr>
              <a:t>1</a:t>
            </a:r>
            <a:r>
              <a:rPr lang="en-US" sz="3600" dirty="0">
                <a:solidFill>
                  <a:schemeClr val="accent4"/>
                </a:solidFill>
                <a:latin typeface="+mj-lt"/>
              </a:rPr>
              <a:t>,</a:t>
            </a:r>
            <a:r>
              <a:rPr lang="en-US" sz="3600" dirty="0" smtClean="0">
                <a:solidFill>
                  <a:schemeClr val="accent4"/>
                </a:solidFill>
                <a:latin typeface="+mj-lt"/>
              </a:rPr>
              <a:t> </a:t>
            </a:r>
            <a:r>
              <a:rPr lang="en-US" sz="3600" dirty="0" err="1" smtClean="0">
                <a:solidFill>
                  <a:schemeClr val="accent4"/>
                </a:solidFill>
                <a:latin typeface="+mj-lt"/>
              </a:rPr>
              <a:t>Banstola</a:t>
            </a:r>
            <a:r>
              <a:rPr lang="en-US" sz="3600" dirty="0" smtClean="0">
                <a:solidFill>
                  <a:schemeClr val="accent4"/>
                </a:solidFill>
                <a:latin typeface="+mj-lt"/>
              </a:rPr>
              <a:t>, A</a:t>
            </a:r>
            <a:r>
              <a:rPr lang="en-US" sz="3600" baseline="30000" dirty="0" smtClean="0">
                <a:solidFill>
                  <a:schemeClr val="accent4"/>
                </a:solidFill>
              </a:rPr>
              <a:t>2</a:t>
            </a:r>
            <a:endParaRPr lang="en-US" sz="3600" dirty="0">
              <a:solidFill>
                <a:schemeClr val="accent4"/>
              </a:solidFill>
              <a:latin typeface="+mj-lt"/>
            </a:endParaRPr>
          </a:p>
          <a:p>
            <a:pPr>
              <a:spcBef>
                <a:spcPts val="600"/>
              </a:spcBef>
            </a:pPr>
            <a:r>
              <a:rPr lang="en-US" sz="4400" baseline="30000" dirty="0">
                <a:solidFill>
                  <a:schemeClr val="accent4"/>
                </a:solidFill>
              </a:rPr>
              <a:t>1</a:t>
            </a:r>
            <a:r>
              <a:rPr lang="en-US" sz="4400" dirty="0" smtClean="0">
                <a:solidFill>
                  <a:schemeClr val="accent4"/>
                </a:solidFill>
                <a:latin typeface="+mj-lt"/>
              </a:rPr>
              <a:t> </a:t>
            </a:r>
            <a:r>
              <a:rPr lang="en-US" sz="3600" dirty="0" smtClean="0">
                <a:solidFill>
                  <a:schemeClr val="accent4"/>
                </a:solidFill>
                <a:latin typeface="+mj-lt"/>
              </a:rPr>
              <a:t>Department of Health and Social Sciences, University of the West of England, Bristol</a:t>
            </a:r>
          </a:p>
          <a:p>
            <a:pPr>
              <a:spcBef>
                <a:spcPts val="600"/>
              </a:spcBef>
            </a:pPr>
            <a:r>
              <a:rPr lang="en-US" sz="3600" baseline="30000" dirty="0" smtClean="0">
                <a:solidFill>
                  <a:schemeClr val="accent4"/>
                </a:solidFill>
              </a:rPr>
              <a:t>2 </a:t>
            </a:r>
            <a:r>
              <a:rPr lang="en-US" sz="3600" dirty="0"/>
              <a:t>Department of Research and Training, Public Health Perspective Nepal</a:t>
            </a:r>
            <a:endParaRPr lang="en-US" sz="3600" dirty="0">
              <a:solidFill>
                <a:schemeClr val="accent4"/>
              </a:solidFill>
              <a:latin typeface="+mj-lt"/>
            </a:endParaRPr>
          </a:p>
        </p:txBody>
      </p:sp>
      <p:sp>
        <p:nvSpPr>
          <p:cNvPr id="77" name="Text Box 6"/>
          <p:cNvSpPr txBox="1">
            <a:spLocks noChangeArrowheads="1"/>
          </p:cNvSpPr>
          <p:nvPr/>
        </p:nvSpPr>
        <p:spPr bwMode="auto">
          <a:xfrm>
            <a:off x="879601" y="5488534"/>
            <a:ext cx="9577064" cy="720080"/>
          </a:xfrm>
          <a:prstGeom prst="rect">
            <a:avLst/>
          </a:prstGeom>
          <a:solidFill>
            <a:srgbClr val="8A930F"/>
          </a:solidFill>
          <a:ln>
            <a:noFill/>
          </a:ln>
          <a:effectLst/>
          <a:extLst/>
        </p:spPr>
        <p:txBody>
          <a:bodyPr wrap="none" anchor="ctr"/>
          <a:lstStyle>
            <a:defPPr>
              <a:defRPr lang="en-US"/>
            </a:defPPr>
            <a:lvl1pPr algn="ctr">
              <a:defRPr sz="4000" b="1">
                <a:solidFill>
                  <a:srgbClr val="FFFFFF"/>
                </a:solidFill>
                <a:latin typeface="Arial" charset="0"/>
              </a:defRPr>
            </a:lvl1pPr>
          </a:lstStyle>
          <a:p>
            <a:r>
              <a:rPr lang="en-US" dirty="0">
                <a:latin typeface="+mj-lt"/>
              </a:rPr>
              <a:t>INTRODUCTION</a:t>
            </a:r>
          </a:p>
        </p:txBody>
      </p:sp>
      <p:sp>
        <p:nvSpPr>
          <p:cNvPr id="78" name="Text Box 8"/>
          <p:cNvSpPr txBox="1">
            <a:spLocks noChangeArrowheads="1"/>
          </p:cNvSpPr>
          <p:nvPr/>
        </p:nvSpPr>
        <p:spPr bwMode="auto">
          <a:xfrm>
            <a:off x="879601" y="6494167"/>
            <a:ext cx="957706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GB" sz="3200" dirty="0" smtClean="0"/>
              <a:t>There </a:t>
            </a:r>
            <a:r>
              <a:rPr lang="en-GB" sz="3200" dirty="0"/>
              <a:t>is consistent evidence of an association between mobile phone use while driving and increased risk of </a:t>
            </a:r>
            <a:r>
              <a:rPr lang="en-GB" sz="3200" dirty="0" smtClean="0"/>
              <a:t>a road </a:t>
            </a:r>
            <a:r>
              <a:rPr lang="en-GB" sz="3200" dirty="0"/>
              <a:t>traffic </a:t>
            </a:r>
            <a:r>
              <a:rPr lang="en-GB" sz="3200" dirty="0" smtClean="0"/>
              <a:t>collision. However, </a:t>
            </a:r>
            <a:r>
              <a:rPr lang="en-GB" sz="3200" dirty="0"/>
              <a:t>the magnitude of this problem cannot be fully addressed until current investigation tactics are </a:t>
            </a:r>
            <a:r>
              <a:rPr lang="en-GB" sz="3200" dirty="0">
                <a:solidFill>
                  <a:schemeClr val="bg1"/>
                </a:solidFill>
              </a:rPr>
              <a:t>improv</a:t>
            </a:r>
            <a:r>
              <a:rPr lang="en-GB" sz="3200" dirty="0"/>
              <a:t>ed (McEvoy </a:t>
            </a:r>
            <a:r>
              <a:rPr lang="en-GB" sz="3200" i="1" dirty="0"/>
              <a:t>et al., </a:t>
            </a:r>
            <a:r>
              <a:rPr lang="en-GB" sz="3200" dirty="0"/>
              <a:t>2005</a:t>
            </a:r>
            <a:r>
              <a:rPr lang="en-GB" sz="3200" dirty="0" smtClean="0"/>
              <a:t>).</a:t>
            </a:r>
          </a:p>
          <a:p>
            <a:pPr algn="just"/>
            <a:endParaRPr lang="en-GB" sz="3200" dirty="0" smtClean="0"/>
          </a:p>
          <a:p>
            <a:pPr algn="just"/>
            <a:r>
              <a:rPr lang="en-GB" sz="3200" dirty="0" smtClean="0"/>
              <a:t>This </a:t>
            </a:r>
            <a:r>
              <a:rPr lang="en-GB" sz="3200" dirty="0"/>
              <a:t>study aimed to investigate how police forces investigate and record mobile phone involvement in road traffic collisions and to explore ways in which the investigation and recording of mobile phone involvement in road </a:t>
            </a:r>
            <a:r>
              <a:rPr lang="en-GB" sz="3200" dirty="0" smtClean="0"/>
              <a:t>traffic collisions </a:t>
            </a:r>
            <a:r>
              <a:rPr lang="en-GB" sz="3200" dirty="0"/>
              <a:t>could be improved.</a:t>
            </a:r>
          </a:p>
        </p:txBody>
      </p:sp>
      <p:sp>
        <p:nvSpPr>
          <p:cNvPr id="79" name="Rectangle 10"/>
          <p:cNvSpPr>
            <a:spLocks noChangeArrowheads="1"/>
          </p:cNvSpPr>
          <p:nvPr/>
        </p:nvSpPr>
        <p:spPr bwMode="auto">
          <a:xfrm>
            <a:off x="11771975" y="9650423"/>
            <a:ext cx="9217024" cy="8259490"/>
          </a:xfrm>
          <a:prstGeom prst="rect">
            <a:avLst/>
          </a:prstGeom>
          <a:solidFill>
            <a:srgbClr val="FFC000">
              <a:alpha val="22000"/>
            </a:srgbClr>
          </a:solidFill>
          <a:ln>
            <a:noFill/>
          </a:ln>
          <a:effectLst>
            <a:outerShdw blurRad="304800" dist="139700" dir="2700000" algn="tl" rotWithShape="0">
              <a:srgbClr val="000000">
                <a:alpha val="43000"/>
              </a:srgbClr>
            </a:outerShdw>
          </a:effectLst>
          <a:extLst/>
        </p:spPr>
        <p:txBody>
          <a:bodyPr wrap="none" anchor="ctr"/>
          <a:lstStyle/>
          <a:p>
            <a:pPr algn="ctr"/>
            <a:endParaRPr lang="en-US" sz="4000" b="1" dirty="0">
              <a:solidFill>
                <a:srgbClr val="FFFFFF"/>
              </a:solidFill>
              <a:latin typeface="Arial" charset="0"/>
            </a:endParaRPr>
          </a:p>
        </p:txBody>
      </p:sp>
      <p:sp>
        <p:nvSpPr>
          <p:cNvPr id="80" name="Text Box 11"/>
          <p:cNvSpPr txBox="1">
            <a:spLocks noChangeArrowheads="1"/>
          </p:cNvSpPr>
          <p:nvPr/>
        </p:nvSpPr>
        <p:spPr bwMode="auto">
          <a:xfrm>
            <a:off x="12044468" y="16833396"/>
            <a:ext cx="86602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sz="2800" dirty="0"/>
              <a:t>Figure </a:t>
            </a:r>
            <a:r>
              <a:rPr lang="en-GB" sz="2800" dirty="0" smtClean="0"/>
              <a:t>1: </a:t>
            </a:r>
            <a:r>
              <a:rPr lang="en-GB" sz="2800" dirty="0"/>
              <a:t>There is an under-reporting of the contribution of mobile phones to fatal road traffic collisions</a:t>
            </a:r>
          </a:p>
        </p:txBody>
      </p:sp>
      <p:sp>
        <p:nvSpPr>
          <p:cNvPr id="81" name="Text Box 18"/>
          <p:cNvSpPr txBox="1">
            <a:spLocks noChangeArrowheads="1"/>
          </p:cNvSpPr>
          <p:nvPr/>
        </p:nvSpPr>
        <p:spPr bwMode="auto">
          <a:xfrm>
            <a:off x="11320761" y="5488534"/>
            <a:ext cx="20162240" cy="720080"/>
          </a:xfrm>
          <a:prstGeom prst="rect">
            <a:avLst/>
          </a:prstGeom>
          <a:solidFill>
            <a:srgbClr val="8A930F"/>
          </a:solidFill>
          <a:ln>
            <a:noFill/>
          </a:ln>
          <a:effectLst/>
          <a:extLst/>
        </p:spPr>
        <p:txBody>
          <a:bodyPr wrap="none" anchor="ctr"/>
          <a:lstStyle>
            <a:defPPr>
              <a:defRPr lang="en-US"/>
            </a:defPPr>
            <a:lvl1pPr algn="ctr">
              <a:defRPr sz="4000" b="1">
                <a:solidFill>
                  <a:srgbClr val="FFFFFF"/>
                </a:solidFill>
                <a:latin typeface="Arial" charset="0"/>
              </a:defRPr>
            </a:lvl1pPr>
          </a:lstStyle>
          <a:p>
            <a:r>
              <a:rPr lang="en-US">
                <a:latin typeface="+mj-lt"/>
              </a:rPr>
              <a:t>RESULTS</a:t>
            </a:r>
          </a:p>
        </p:txBody>
      </p:sp>
      <p:sp>
        <p:nvSpPr>
          <p:cNvPr id="82" name="Text Box 19"/>
          <p:cNvSpPr txBox="1">
            <a:spLocks noChangeArrowheads="1"/>
          </p:cNvSpPr>
          <p:nvPr/>
        </p:nvSpPr>
        <p:spPr bwMode="auto">
          <a:xfrm>
            <a:off x="11592867" y="6474684"/>
            <a:ext cx="9339293"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GB" sz="3200" dirty="0"/>
              <a:t>A total of 134 respondents participated in the survey. A vast majority of respondents were aware of the impact of mobile phone use on RTCs and on driving behaviour. </a:t>
            </a:r>
          </a:p>
          <a:p>
            <a:pPr algn="just"/>
            <a:r>
              <a:rPr lang="en-GB" sz="3200" dirty="0"/>
              <a:t>99% of respondents agreed/strongly agreed that using a mobile phone negatively impacts driving behaviour and </a:t>
            </a:r>
            <a:r>
              <a:rPr lang="en-GB" sz="3200" dirty="0" smtClean="0"/>
              <a:t>performance</a:t>
            </a:r>
          </a:p>
          <a:p>
            <a:endParaRPr lang="en-US" sz="3200" dirty="0" smtClean="0">
              <a:solidFill>
                <a:srgbClr val="131313"/>
              </a:solidFill>
              <a:latin typeface="Arial" charset="0"/>
            </a:endParaRPr>
          </a:p>
          <a:p>
            <a:endParaRPr lang="en-US" sz="3200" dirty="0">
              <a:solidFill>
                <a:srgbClr val="131313"/>
              </a:solidFill>
              <a:latin typeface="Arial" charset="0"/>
            </a:endParaRPr>
          </a:p>
        </p:txBody>
      </p:sp>
      <p:sp>
        <p:nvSpPr>
          <p:cNvPr id="83" name="Text Box 20"/>
          <p:cNvSpPr txBox="1">
            <a:spLocks noChangeArrowheads="1"/>
          </p:cNvSpPr>
          <p:nvPr/>
        </p:nvSpPr>
        <p:spPr bwMode="auto">
          <a:xfrm>
            <a:off x="11807660" y="18294486"/>
            <a:ext cx="967756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t" anchorCtr="0">
            <a:spAutoFit/>
          </a:bodyPr>
          <a:lstStyle>
            <a:lvl1pPr marL="381000" indent="-381000">
              <a:defRPr sz="2400">
                <a:solidFill>
                  <a:schemeClr val="tx1"/>
                </a:solidFill>
                <a:latin typeface="Times" charset="0"/>
                <a:ea typeface="ＭＳ Ｐゴシック" charset="0"/>
              </a:defRPr>
            </a:lvl1pPr>
            <a:lvl2pPr marL="57150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marL="36000" algn="just"/>
            <a:r>
              <a:rPr lang="en-GB" sz="3200" dirty="0" smtClean="0"/>
              <a:t>Four out of five collision </a:t>
            </a:r>
            <a:r>
              <a:rPr lang="en-GB" sz="3200" dirty="0"/>
              <a:t>investigators surveyed indicated that there is an under-reporting of mobile phone involvement in non-fatal crashes while 50% believed that contribution of mobile phone use to fatal crashes is also under-reported (Figure 1).</a:t>
            </a:r>
          </a:p>
          <a:p>
            <a:r>
              <a:rPr lang="en-GB" sz="3200" dirty="0" smtClean="0"/>
              <a:t> </a:t>
            </a:r>
          </a:p>
          <a:p>
            <a:endParaRPr lang="en-GB" sz="3200" dirty="0"/>
          </a:p>
        </p:txBody>
      </p:sp>
      <p:sp>
        <p:nvSpPr>
          <p:cNvPr id="84" name="Text Box 24"/>
          <p:cNvSpPr txBox="1">
            <a:spLocks noChangeArrowheads="1"/>
          </p:cNvSpPr>
          <p:nvPr/>
        </p:nvSpPr>
        <p:spPr bwMode="auto">
          <a:xfrm>
            <a:off x="32347097" y="5491013"/>
            <a:ext cx="9649072" cy="717601"/>
          </a:xfrm>
          <a:prstGeom prst="rect">
            <a:avLst/>
          </a:prstGeom>
          <a:solidFill>
            <a:srgbClr val="8A930F"/>
          </a:solidFill>
          <a:ln>
            <a:noFill/>
          </a:ln>
          <a:effectLst/>
          <a:extLst/>
        </p:spPr>
        <p:txBody>
          <a:bodyPr wrap="none" anchor="ctr"/>
          <a:lstStyle>
            <a:defPPr>
              <a:defRPr lang="en-US"/>
            </a:defPPr>
            <a:lvl1pPr algn="ctr">
              <a:defRPr sz="4000" b="1">
                <a:solidFill>
                  <a:srgbClr val="FFFFFF"/>
                </a:solidFill>
                <a:latin typeface="Arial" charset="0"/>
              </a:defRPr>
            </a:lvl1pPr>
          </a:lstStyle>
          <a:p>
            <a:r>
              <a:rPr lang="en-US">
                <a:latin typeface="+mj-lt"/>
              </a:rPr>
              <a:t>DISCUSSION</a:t>
            </a:r>
          </a:p>
        </p:txBody>
      </p:sp>
      <p:sp>
        <p:nvSpPr>
          <p:cNvPr id="85" name="Text Box 26"/>
          <p:cNvSpPr txBox="1">
            <a:spLocks noChangeArrowheads="1"/>
          </p:cNvSpPr>
          <p:nvPr/>
        </p:nvSpPr>
        <p:spPr bwMode="auto">
          <a:xfrm>
            <a:off x="32347097" y="6496646"/>
            <a:ext cx="9577064" cy="846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GB" sz="3200" dirty="0"/>
              <a:t>F</a:t>
            </a:r>
            <a:r>
              <a:rPr lang="en-GB" sz="3200" dirty="0" smtClean="0"/>
              <a:t>indings </a:t>
            </a:r>
            <a:r>
              <a:rPr lang="en-GB" sz="3200" dirty="0"/>
              <a:t>from this survey </a:t>
            </a:r>
            <a:r>
              <a:rPr lang="en-GB" sz="3200" dirty="0" smtClean="0"/>
              <a:t>raise </a:t>
            </a:r>
            <a:r>
              <a:rPr lang="en-GB" sz="3200" dirty="0"/>
              <a:t>serious concerns about the under-reporting of mobile phone use in </a:t>
            </a:r>
            <a:r>
              <a:rPr lang="en-GB" sz="3200" dirty="0" smtClean="0"/>
              <a:t>road traffic collisions</a:t>
            </a:r>
            <a:r>
              <a:rPr lang="en-GB" sz="3200" dirty="0"/>
              <a:t>. There is </a:t>
            </a:r>
            <a:r>
              <a:rPr lang="en-GB" sz="3200" dirty="0" smtClean="0"/>
              <a:t>a need </a:t>
            </a:r>
            <a:r>
              <a:rPr lang="en-GB" sz="3200" dirty="0"/>
              <a:t>for more effective means of detecting and analysing mobile phone usage at the crash scene</a:t>
            </a:r>
            <a:r>
              <a:rPr lang="en-GB" sz="3200" dirty="0" smtClean="0"/>
              <a:t>. </a:t>
            </a:r>
            <a:r>
              <a:rPr lang="en-GB" sz="3200" dirty="0"/>
              <a:t>In New York, discussions are ongoing about the introduction of a hand-held ‘</a:t>
            </a:r>
            <a:r>
              <a:rPr lang="en-GB" sz="3200" dirty="0" err="1"/>
              <a:t>textalyzer</a:t>
            </a:r>
            <a:r>
              <a:rPr lang="en-GB" sz="3200" dirty="0"/>
              <a:t>’ device, which allows officers to analyse mobile phone usage data at the roadside. Such technology offers the potential to improve enforcement and monitoring of the role of mobile phones in road traffic collisions. It is equally important to improve the way data on risk factors for RTCs are recorded. It has been previously reported that collision report forms are neither flexible nor detailed enough to record </a:t>
            </a:r>
            <a:r>
              <a:rPr lang="en-GB" sz="3200" dirty="0" smtClean="0"/>
              <a:t>certain crash </a:t>
            </a:r>
            <a:r>
              <a:rPr lang="en-GB" sz="3200" dirty="0"/>
              <a:t>risk factors </a:t>
            </a:r>
            <a:r>
              <a:rPr lang="en-GB" sz="3200" dirty="0" smtClean="0"/>
              <a:t>and that </a:t>
            </a:r>
            <a:r>
              <a:rPr lang="en-GB" sz="3200" dirty="0"/>
              <a:t>there are important gaps in collecting detailed contextual information (Ige </a:t>
            </a:r>
            <a:r>
              <a:rPr lang="en-GB" sz="3200" i="1" dirty="0"/>
              <a:t>et al.,</a:t>
            </a:r>
            <a:r>
              <a:rPr lang="en-GB" sz="3200" dirty="0"/>
              <a:t> 2016; Pilkington </a:t>
            </a:r>
            <a:r>
              <a:rPr lang="en-GB" sz="3200" i="1" dirty="0"/>
              <a:t>et al., </a:t>
            </a:r>
            <a:r>
              <a:rPr lang="en-GB" sz="3200" dirty="0"/>
              <a:t>2014) </a:t>
            </a:r>
          </a:p>
          <a:p>
            <a:r>
              <a:rPr lang="en-GB" sz="3200" dirty="0"/>
              <a:t> </a:t>
            </a:r>
          </a:p>
        </p:txBody>
      </p:sp>
      <p:sp>
        <p:nvSpPr>
          <p:cNvPr id="86" name="Text Box 29"/>
          <p:cNvSpPr txBox="1">
            <a:spLocks noChangeArrowheads="1"/>
          </p:cNvSpPr>
          <p:nvPr/>
        </p:nvSpPr>
        <p:spPr bwMode="auto">
          <a:xfrm>
            <a:off x="32153786" y="15563748"/>
            <a:ext cx="9577064" cy="720080"/>
          </a:xfrm>
          <a:prstGeom prst="rect">
            <a:avLst/>
          </a:prstGeom>
          <a:solidFill>
            <a:srgbClr val="8A930F"/>
          </a:solidFill>
          <a:ln>
            <a:noFill/>
          </a:ln>
          <a:effectLst/>
          <a:extLst/>
        </p:spPr>
        <p:txBody>
          <a:bodyPr wrap="none" anchor="ctr"/>
          <a:lstStyle>
            <a:defPPr>
              <a:defRPr lang="en-US"/>
            </a:defPPr>
            <a:lvl1pPr algn="ctr">
              <a:defRPr sz="4000" b="1">
                <a:solidFill>
                  <a:srgbClr val="FFFFFF"/>
                </a:solidFill>
                <a:latin typeface="Arial" charset="0"/>
              </a:defRPr>
            </a:lvl1pPr>
          </a:lstStyle>
          <a:p>
            <a:r>
              <a:rPr lang="en-US" dirty="0" smtClean="0">
                <a:latin typeface="+mj-lt"/>
              </a:rPr>
              <a:t>RECOMMENDATIONS </a:t>
            </a:r>
            <a:endParaRPr lang="en-US" dirty="0">
              <a:latin typeface="+mj-lt"/>
            </a:endParaRPr>
          </a:p>
        </p:txBody>
      </p:sp>
      <p:sp>
        <p:nvSpPr>
          <p:cNvPr id="87" name="Text Box 30"/>
          <p:cNvSpPr txBox="1">
            <a:spLocks noChangeArrowheads="1"/>
          </p:cNvSpPr>
          <p:nvPr/>
        </p:nvSpPr>
        <p:spPr bwMode="auto">
          <a:xfrm>
            <a:off x="32208553" y="16916965"/>
            <a:ext cx="9577064"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81000" indent="-381000">
              <a:defRPr sz="2400">
                <a:solidFill>
                  <a:schemeClr val="tx1"/>
                </a:solidFill>
                <a:latin typeface="Times" charset="0"/>
                <a:ea typeface="ＭＳ Ｐゴシック" charset="0"/>
              </a:defRPr>
            </a:lvl1pPr>
            <a:lvl2pPr marL="666750">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eaLnBrk="0" fontAlgn="base" hangingPunct="0">
              <a:spcBef>
                <a:spcPct val="0"/>
              </a:spcBef>
              <a:spcAft>
                <a:spcPct val="0"/>
              </a:spcAft>
              <a:defRPr sz="2400">
                <a:solidFill>
                  <a:schemeClr val="tx1"/>
                </a:solidFill>
                <a:latin typeface="Times" charset="0"/>
                <a:ea typeface="ＭＳ Ｐゴシック" charset="0"/>
              </a:defRPr>
            </a:lvl6pPr>
            <a:lvl7pPr eaLnBrk="0" fontAlgn="base" hangingPunct="0">
              <a:spcBef>
                <a:spcPct val="0"/>
              </a:spcBef>
              <a:spcAft>
                <a:spcPct val="0"/>
              </a:spcAft>
              <a:defRPr sz="2400">
                <a:solidFill>
                  <a:schemeClr val="tx1"/>
                </a:solidFill>
                <a:latin typeface="Times" charset="0"/>
                <a:ea typeface="ＭＳ Ｐゴシック" charset="0"/>
              </a:defRPr>
            </a:lvl7pPr>
            <a:lvl8pPr eaLnBrk="0" fontAlgn="base" hangingPunct="0">
              <a:spcBef>
                <a:spcPct val="0"/>
              </a:spcBef>
              <a:spcAft>
                <a:spcPct val="0"/>
              </a:spcAft>
              <a:defRPr sz="2400">
                <a:solidFill>
                  <a:schemeClr val="tx1"/>
                </a:solidFill>
                <a:latin typeface="Times" charset="0"/>
                <a:ea typeface="ＭＳ Ｐゴシック" charset="0"/>
              </a:defRPr>
            </a:lvl8pPr>
            <a:lvl9pPr eaLnBrk="0" fontAlgn="base" hangingPunct="0">
              <a:spcBef>
                <a:spcPct val="0"/>
              </a:spcBef>
              <a:spcAft>
                <a:spcPct val="0"/>
              </a:spcAft>
              <a:defRPr sz="2400">
                <a:solidFill>
                  <a:schemeClr val="tx1"/>
                </a:solidFill>
                <a:latin typeface="Times" charset="0"/>
                <a:ea typeface="ＭＳ Ｐゴシック" charset="0"/>
              </a:defRPr>
            </a:lvl9pPr>
          </a:lstStyle>
          <a:p>
            <a:pPr lvl="0" algn="just">
              <a:buFont typeface="Arial" panose="020B0604020202020204" pitchFamily="34" charset="0"/>
              <a:buChar char="•"/>
            </a:pPr>
            <a:r>
              <a:rPr lang="en-GB" sz="3200" dirty="0" smtClean="0"/>
              <a:t>Support </a:t>
            </a:r>
            <a:r>
              <a:rPr lang="en-GB" sz="3200" dirty="0"/>
              <a:t>of police officers and road traffic investigators on how to carry out timely analysis of mobile </a:t>
            </a:r>
            <a:r>
              <a:rPr lang="en-GB" sz="3200" dirty="0" smtClean="0"/>
              <a:t>phones.</a:t>
            </a:r>
          </a:p>
          <a:p>
            <a:pPr algn="just">
              <a:buFont typeface="Arial" panose="020B0604020202020204" pitchFamily="34" charset="0"/>
              <a:buChar char="•"/>
            </a:pPr>
            <a:r>
              <a:rPr lang="en-GB" sz="3200" dirty="0"/>
              <a:t>Explore technological options that can detect mobile phone usage and activity at the scene of </a:t>
            </a:r>
            <a:r>
              <a:rPr lang="en-GB" sz="3200" dirty="0" smtClean="0"/>
              <a:t>RTC.</a:t>
            </a:r>
            <a:endParaRPr lang="en-GB" sz="3200" dirty="0"/>
          </a:p>
          <a:p>
            <a:pPr lvl="0" algn="just">
              <a:buFont typeface="Arial" panose="020B0604020202020204" pitchFamily="34" charset="0"/>
              <a:buChar char="•"/>
            </a:pPr>
            <a:r>
              <a:rPr lang="en-GB" sz="3200" dirty="0"/>
              <a:t>Improve data collection </a:t>
            </a:r>
            <a:r>
              <a:rPr lang="en-GB" sz="3200" dirty="0" smtClean="0"/>
              <a:t>forms </a:t>
            </a:r>
            <a:r>
              <a:rPr lang="en-GB" sz="3200" dirty="0"/>
              <a:t>to account </a:t>
            </a:r>
            <a:r>
              <a:rPr lang="en-GB" sz="3200" dirty="0" smtClean="0"/>
              <a:t>for a wider range of  </a:t>
            </a:r>
            <a:r>
              <a:rPr lang="en-GB" sz="3200" dirty="0"/>
              <a:t>risk factors surrounding a </a:t>
            </a:r>
            <a:r>
              <a:rPr lang="en-GB" sz="3200" dirty="0" smtClean="0"/>
              <a:t>RTC.</a:t>
            </a:r>
            <a:r>
              <a:rPr lang="en-GB" sz="3200" dirty="0"/>
              <a:t> </a:t>
            </a:r>
          </a:p>
          <a:p>
            <a:pPr>
              <a:buFont typeface="Arial" panose="020B0604020202020204" pitchFamily="34" charset="0"/>
              <a:buChar char="•"/>
            </a:pPr>
            <a:endParaRPr lang="en-GB" sz="3200" dirty="0"/>
          </a:p>
        </p:txBody>
      </p:sp>
      <p:sp>
        <p:nvSpPr>
          <p:cNvPr id="88" name="Text Box 31"/>
          <p:cNvSpPr txBox="1">
            <a:spLocks noChangeArrowheads="1"/>
          </p:cNvSpPr>
          <p:nvPr/>
        </p:nvSpPr>
        <p:spPr bwMode="auto">
          <a:xfrm>
            <a:off x="32291340" y="20953024"/>
            <a:ext cx="9577064" cy="648072"/>
          </a:xfrm>
          <a:prstGeom prst="rect">
            <a:avLst/>
          </a:prstGeom>
          <a:solidFill>
            <a:srgbClr val="8A930F"/>
          </a:solidFill>
          <a:ln>
            <a:noFill/>
          </a:ln>
          <a:effectLst/>
          <a:extLst/>
        </p:spPr>
        <p:txBody>
          <a:bodyPr wrap="none" anchor="ctr"/>
          <a:lstStyle>
            <a:defPPr>
              <a:defRPr lang="en-US"/>
            </a:defPPr>
            <a:lvl1pPr algn="ctr">
              <a:defRPr sz="4000" b="1">
                <a:solidFill>
                  <a:srgbClr val="FFFFFF"/>
                </a:solidFill>
                <a:latin typeface="Arial" charset="0"/>
              </a:defRPr>
            </a:lvl1pPr>
          </a:lstStyle>
          <a:p>
            <a:r>
              <a:rPr lang="en-US" dirty="0" smtClean="0">
                <a:latin typeface="+mj-lt"/>
              </a:rPr>
              <a:t>ACKNOWLEDGEMENT</a:t>
            </a:r>
            <a:endParaRPr lang="en-US" dirty="0">
              <a:latin typeface="+mj-lt"/>
            </a:endParaRPr>
          </a:p>
        </p:txBody>
      </p:sp>
      <p:sp>
        <p:nvSpPr>
          <p:cNvPr id="89" name="Text Box 32"/>
          <p:cNvSpPr txBox="1">
            <a:spLocks noChangeArrowheads="1"/>
          </p:cNvSpPr>
          <p:nvPr/>
        </p:nvSpPr>
        <p:spPr bwMode="auto">
          <a:xfrm>
            <a:off x="32305026" y="21925431"/>
            <a:ext cx="95770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GB" sz="3200" dirty="0"/>
              <a:t>We thank the National Roads Policing Intelligence Forum for their support during this study.</a:t>
            </a:r>
          </a:p>
        </p:txBody>
      </p:sp>
      <p:sp>
        <p:nvSpPr>
          <p:cNvPr id="90" name="Text Box 35"/>
          <p:cNvSpPr txBox="1">
            <a:spLocks noChangeArrowheads="1"/>
          </p:cNvSpPr>
          <p:nvPr/>
        </p:nvSpPr>
        <p:spPr bwMode="auto">
          <a:xfrm>
            <a:off x="32163010" y="23326984"/>
            <a:ext cx="9577064" cy="641920"/>
          </a:xfrm>
          <a:prstGeom prst="rect">
            <a:avLst/>
          </a:prstGeom>
          <a:solidFill>
            <a:srgbClr val="8A930F"/>
          </a:solidFill>
          <a:ln>
            <a:noFill/>
          </a:ln>
          <a:effectLst/>
          <a:extLst/>
        </p:spPr>
        <p:txBody>
          <a:bodyPr wrap="none" anchor="ctr"/>
          <a:lstStyle>
            <a:defPPr>
              <a:defRPr lang="en-US"/>
            </a:defPPr>
            <a:lvl1pPr algn="ctr">
              <a:defRPr sz="4000" b="1">
                <a:solidFill>
                  <a:srgbClr val="FFFFFF"/>
                </a:solidFill>
                <a:latin typeface="Arial" charset="0"/>
              </a:defRPr>
            </a:lvl1pPr>
          </a:lstStyle>
          <a:p>
            <a:r>
              <a:rPr lang="en-US" dirty="0">
                <a:latin typeface="+mj-lt"/>
              </a:rPr>
              <a:t>REFERENCES</a:t>
            </a:r>
          </a:p>
        </p:txBody>
      </p:sp>
      <p:sp>
        <p:nvSpPr>
          <p:cNvPr id="91" name="Text Box 36"/>
          <p:cNvSpPr txBox="1">
            <a:spLocks noChangeArrowheads="1"/>
          </p:cNvSpPr>
          <p:nvPr/>
        </p:nvSpPr>
        <p:spPr bwMode="auto">
          <a:xfrm>
            <a:off x="32139838" y="24348234"/>
            <a:ext cx="957706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482600" indent="-482600">
              <a:tabLst>
                <a:tab pos="482600" algn="l"/>
              </a:tabLst>
              <a:defRPr sz="2400">
                <a:solidFill>
                  <a:schemeClr val="tx1"/>
                </a:solidFill>
                <a:latin typeface="Times" charset="0"/>
                <a:ea typeface="ＭＳ Ｐゴシック" charset="0"/>
              </a:defRPr>
            </a:lvl1pPr>
            <a:lvl2pPr marL="1130300" indent="-457200">
              <a:tabLst>
                <a:tab pos="482600" algn="l"/>
              </a:tabLst>
              <a:defRPr sz="2400">
                <a:solidFill>
                  <a:schemeClr val="tx1"/>
                </a:solidFill>
                <a:latin typeface="Times" charset="0"/>
                <a:ea typeface="ＭＳ Ｐゴシック" charset="0"/>
              </a:defRPr>
            </a:lvl2pPr>
            <a:lvl3pPr marL="1371600" indent="-457200">
              <a:tabLst>
                <a:tab pos="482600" algn="l"/>
              </a:tabLst>
              <a:defRPr sz="2400">
                <a:solidFill>
                  <a:schemeClr val="tx1"/>
                </a:solidFill>
                <a:latin typeface="Times" charset="0"/>
                <a:ea typeface="ＭＳ Ｐゴシック" charset="0"/>
              </a:defRPr>
            </a:lvl3pPr>
            <a:lvl4pPr marL="1828800" indent="-457200">
              <a:tabLst>
                <a:tab pos="482600" algn="l"/>
              </a:tabLst>
              <a:defRPr sz="2400">
                <a:solidFill>
                  <a:schemeClr val="tx1"/>
                </a:solidFill>
                <a:latin typeface="Times" charset="0"/>
                <a:ea typeface="ＭＳ Ｐゴシック" charset="0"/>
              </a:defRPr>
            </a:lvl4pPr>
            <a:lvl5pPr marL="2286000" indent="-457200">
              <a:tabLst>
                <a:tab pos="482600" algn="l"/>
              </a:tabLst>
              <a:defRPr sz="2400">
                <a:solidFill>
                  <a:schemeClr val="tx1"/>
                </a:solidFill>
                <a:latin typeface="Times" charset="0"/>
                <a:ea typeface="ＭＳ Ｐゴシック" charset="0"/>
              </a:defRPr>
            </a:lvl5pPr>
            <a:lvl6pPr marL="27432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6pPr>
            <a:lvl7pPr marL="32004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7pPr>
            <a:lvl8pPr marL="36576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8pPr>
            <a:lvl9pPr marL="4114800" indent="-457200" eaLnBrk="0" fontAlgn="base" hangingPunct="0">
              <a:spcBef>
                <a:spcPct val="0"/>
              </a:spcBef>
              <a:spcAft>
                <a:spcPct val="0"/>
              </a:spcAft>
              <a:tabLst>
                <a:tab pos="482600" algn="l"/>
              </a:tabLst>
              <a:defRPr sz="2400">
                <a:solidFill>
                  <a:schemeClr val="tx1"/>
                </a:solidFill>
                <a:latin typeface="Times" charset="0"/>
                <a:ea typeface="ＭＳ Ｐゴシック" charset="0"/>
              </a:defRPr>
            </a:lvl9pPr>
          </a:lstStyle>
          <a:p>
            <a:pPr algn="just"/>
            <a:r>
              <a:rPr lang="en-GB" sz="2800" dirty="0"/>
              <a:t>Ige, J., </a:t>
            </a:r>
            <a:r>
              <a:rPr lang="en-GB" sz="2800" dirty="0" err="1"/>
              <a:t>Banstola</a:t>
            </a:r>
            <a:r>
              <a:rPr lang="en-GB" sz="2800" dirty="0"/>
              <a:t>, A. and Pilkington, P., 2016. Mobile phone use while driving: Underestimation of a global threat. </a:t>
            </a:r>
            <a:r>
              <a:rPr lang="en-GB" sz="2800" i="1" dirty="0"/>
              <a:t>Journal of Transport &amp; Health</a:t>
            </a:r>
            <a:r>
              <a:rPr lang="en-GB" sz="2800" dirty="0"/>
              <a:t>, </a:t>
            </a:r>
            <a:r>
              <a:rPr lang="en-GB" sz="2800" i="1" dirty="0"/>
              <a:t>3</a:t>
            </a:r>
            <a:r>
              <a:rPr lang="en-GB" sz="2800" dirty="0"/>
              <a:t>(1), pp.4-8.</a:t>
            </a:r>
          </a:p>
          <a:p>
            <a:pPr algn="just"/>
            <a:r>
              <a:rPr lang="en-GB" sz="2800" dirty="0"/>
              <a:t>Pilkington, P., Bird, E., </a:t>
            </a:r>
            <a:r>
              <a:rPr lang="en-GB" sz="2800" dirty="0" err="1"/>
              <a:t>Gray</a:t>
            </a:r>
            <a:r>
              <a:rPr lang="en-GB" sz="2800" dirty="0"/>
              <a:t>, S., Towner, E., Weld, S. and McKibben, M.A., 2014. Understanding the social context of fatal road traffic collisions among young people: a qualitative analysis of narrative text in coroners’ records. </a:t>
            </a:r>
            <a:r>
              <a:rPr lang="en-GB" sz="2800" i="1" dirty="0"/>
              <a:t>BMC </a:t>
            </a:r>
            <a:r>
              <a:rPr lang="en-GB" sz="2800" dirty="0" smtClean="0"/>
              <a:t>Public health, </a:t>
            </a:r>
            <a:r>
              <a:rPr lang="en-GB" sz="2800" i="1" dirty="0"/>
              <a:t>14</a:t>
            </a:r>
            <a:r>
              <a:rPr lang="en-GB" sz="2800" dirty="0"/>
              <a:t>(1), p.78.</a:t>
            </a:r>
          </a:p>
          <a:p>
            <a:pPr algn="just"/>
            <a:r>
              <a:rPr lang="en-GB" sz="2800" dirty="0"/>
              <a:t>McEvoy, S.P., Stevenson, M.R., </a:t>
            </a:r>
            <a:r>
              <a:rPr lang="en-GB" sz="2800" dirty="0" err="1"/>
              <a:t>McCartt</a:t>
            </a:r>
            <a:r>
              <a:rPr lang="en-GB" sz="2800" dirty="0"/>
              <a:t>, A.T., Woodward, M., Haworth, C., </a:t>
            </a:r>
            <a:r>
              <a:rPr lang="en-GB" sz="2800" dirty="0" err="1"/>
              <a:t>Palamara</a:t>
            </a:r>
            <a:r>
              <a:rPr lang="en-GB" sz="2800" dirty="0"/>
              <a:t>, P. and </a:t>
            </a:r>
            <a:r>
              <a:rPr lang="en-GB" sz="2800" dirty="0" err="1"/>
              <a:t>Cercarelli</a:t>
            </a:r>
            <a:r>
              <a:rPr lang="en-GB" sz="2800" dirty="0"/>
              <a:t>, R., 2005. Role of mobile phones in motor vehicle crashes resulting in hospital attendance: a case-crossover study. </a:t>
            </a:r>
            <a:r>
              <a:rPr lang="en-GB" sz="2800" i="1" dirty="0" smtClean="0"/>
              <a:t>BMJ</a:t>
            </a:r>
            <a:r>
              <a:rPr lang="en-GB" sz="2800" dirty="0" smtClean="0"/>
              <a:t> </a:t>
            </a:r>
            <a:r>
              <a:rPr lang="en-GB" sz="2800" i="1" dirty="0"/>
              <a:t>331</a:t>
            </a:r>
            <a:r>
              <a:rPr lang="en-GB" sz="2800" dirty="0"/>
              <a:t>(7514), p.428.</a:t>
            </a:r>
          </a:p>
        </p:txBody>
      </p:sp>
      <p:sp>
        <p:nvSpPr>
          <p:cNvPr id="92" name="Rectangle 37"/>
          <p:cNvSpPr>
            <a:spLocks noChangeArrowheads="1"/>
          </p:cNvSpPr>
          <p:nvPr/>
        </p:nvSpPr>
        <p:spPr bwMode="auto">
          <a:xfrm>
            <a:off x="879601" y="20644451"/>
            <a:ext cx="9577064" cy="8593725"/>
          </a:xfrm>
          <a:prstGeom prst="rect">
            <a:avLst/>
          </a:prstGeom>
          <a:solidFill>
            <a:srgbClr val="FFC000">
              <a:alpha val="22000"/>
            </a:srgbClr>
          </a:solidFill>
          <a:ln>
            <a:noFill/>
          </a:ln>
          <a:effectLst>
            <a:outerShdw blurRad="304800" dist="139700" dir="2700000" algn="tl" rotWithShape="0">
              <a:srgbClr val="000000">
                <a:alpha val="43000"/>
              </a:srgbClr>
            </a:outerShdw>
          </a:effectLst>
          <a:extLst/>
        </p:spPr>
        <p:txBody>
          <a:bodyPr wrap="none" anchor="ctr"/>
          <a:lstStyle/>
          <a:p>
            <a:pPr algn="ctr"/>
            <a:endParaRPr lang="en-US" sz="4000" b="1">
              <a:solidFill>
                <a:srgbClr val="FFFFFF"/>
              </a:solidFill>
              <a:latin typeface="Arial" charset="0"/>
            </a:endParaRPr>
          </a:p>
        </p:txBody>
      </p:sp>
      <p:sp>
        <p:nvSpPr>
          <p:cNvPr id="95" name="Text Box 4"/>
          <p:cNvSpPr txBox="1">
            <a:spLocks noChangeArrowheads="1"/>
          </p:cNvSpPr>
          <p:nvPr/>
        </p:nvSpPr>
        <p:spPr bwMode="auto">
          <a:xfrm>
            <a:off x="620063" y="229886"/>
            <a:ext cx="33455226" cy="2355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7200" b="1" dirty="0">
                <a:solidFill>
                  <a:schemeClr val="accent4"/>
                </a:solidFill>
              </a:rPr>
              <a:t>Recording and reporting of mobile phone involvement in road </a:t>
            </a:r>
            <a:r>
              <a:rPr lang="en-US" sz="7200" b="1" dirty="0" smtClean="0">
                <a:solidFill>
                  <a:schemeClr val="accent4"/>
                </a:solidFill>
              </a:rPr>
              <a:t>traffic collisions</a:t>
            </a:r>
            <a:r>
              <a:rPr lang="en-US" sz="7200" b="1" dirty="0">
                <a:solidFill>
                  <a:schemeClr val="accent4"/>
                </a:solidFill>
              </a:rPr>
              <a:t>: survey of police officers</a:t>
            </a:r>
            <a:endParaRPr lang="en-US" sz="7000" b="1" dirty="0">
              <a:solidFill>
                <a:schemeClr val="accent4"/>
              </a:solidFill>
              <a:latin typeface="+mj-lt"/>
            </a:endParaRPr>
          </a:p>
        </p:txBody>
      </p:sp>
      <p:sp>
        <p:nvSpPr>
          <p:cNvPr id="97" name="Text Box 6"/>
          <p:cNvSpPr txBox="1">
            <a:spLocks noChangeArrowheads="1"/>
          </p:cNvSpPr>
          <p:nvPr/>
        </p:nvSpPr>
        <p:spPr bwMode="auto">
          <a:xfrm>
            <a:off x="753745" y="12944420"/>
            <a:ext cx="9577064" cy="720080"/>
          </a:xfrm>
          <a:prstGeom prst="rect">
            <a:avLst/>
          </a:prstGeom>
          <a:solidFill>
            <a:srgbClr val="8A930F"/>
          </a:solidFill>
          <a:ln>
            <a:noFill/>
          </a:ln>
          <a:effectLst/>
          <a:extLst/>
        </p:spPr>
        <p:txBody>
          <a:bodyPr wrap="none" anchor="ctr"/>
          <a:lstStyle>
            <a:defPPr>
              <a:defRPr lang="en-US"/>
            </a:defPPr>
            <a:lvl1pPr algn="ctr">
              <a:defRPr sz="4000" b="1">
                <a:solidFill>
                  <a:srgbClr val="FFFFFF"/>
                </a:solidFill>
                <a:latin typeface="Arial" charset="0"/>
              </a:defRPr>
            </a:lvl1pPr>
          </a:lstStyle>
          <a:p>
            <a:r>
              <a:rPr lang="en-US" dirty="0">
                <a:latin typeface="+mj-lt"/>
              </a:rPr>
              <a:t>METHODS</a:t>
            </a:r>
          </a:p>
        </p:txBody>
      </p:sp>
      <p:sp>
        <p:nvSpPr>
          <p:cNvPr id="98" name="Text Box 8"/>
          <p:cNvSpPr txBox="1">
            <a:spLocks noChangeArrowheads="1"/>
          </p:cNvSpPr>
          <p:nvPr/>
        </p:nvSpPr>
        <p:spPr bwMode="auto">
          <a:xfrm>
            <a:off x="781016" y="14038730"/>
            <a:ext cx="9577064"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GB" sz="3200" dirty="0"/>
              <a:t>Two linked literature reviews examined the magnitude of impact of mobile phone use on road traffic collisions </a:t>
            </a:r>
            <a:r>
              <a:rPr lang="en-GB" sz="3200"/>
              <a:t>and </a:t>
            </a:r>
            <a:r>
              <a:rPr lang="en-GB" sz="3200" smtClean="0"/>
              <a:t> </a:t>
            </a:r>
            <a:r>
              <a:rPr lang="en-GB" sz="3200" dirty="0"/>
              <a:t>how the contribution of mobile phone use towards RTCs is recorded globally. We conducted an online survey of road traffic collision investigation officers in the UK. The survey was cascaded via the National Roads Policing Intelligence Forum to regional traffic officer leads and then individual collision investigation officers.  Officers were asked a range of questions regarding their knowledge, attitudes and experiences of the role of mobile phones in RTCs, including issues of recording and reporting. </a:t>
            </a:r>
          </a:p>
        </p:txBody>
      </p:sp>
      <p:sp>
        <p:nvSpPr>
          <p:cNvPr id="99" name="Text Box 19"/>
          <p:cNvSpPr txBox="1">
            <a:spLocks noChangeArrowheads="1"/>
          </p:cNvSpPr>
          <p:nvPr/>
        </p:nvSpPr>
        <p:spPr bwMode="auto">
          <a:xfrm>
            <a:off x="21663114" y="6659613"/>
            <a:ext cx="9577063" cy="944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just"/>
            <a:r>
              <a:rPr lang="en-GB" sz="3200" dirty="0">
                <a:latin typeface="+mn-lt"/>
              </a:rPr>
              <a:t>Three quarters of officers were unsure of the total proportion of road </a:t>
            </a:r>
            <a:r>
              <a:rPr lang="en-GB" sz="3200" dirty="0" smtClean="0">
                <a:latin typeface="+mn-lt"/>
              </a:rPr>
              <a:t>collisions in </a:t>
            </a:r>
            <a:r>
              <a:rPr lang="en-GB" sz="3200" dirty="0">
                <a:latin typeface="+mn-lt"/>
              </a:rPr>
              <a:t>their force area linked with mobile phone use (Figure </a:t>
            </a:r>
            <a:r>
              <a:rPr lang="en-GB" sz="3200" dirty="0" smtClean="0">
                <a:latin typeface="+mn-lt"/>
              </a:rPr>
              <a:t>2). </a:t>
            </a:r>
            <a:r>
              <a:rPr lang="en-GB" sz="3200" dirty="0">
                <a:latin typeface="+mn-lt"/>
              </a:rPr>
              <a:t>A similar proportion indicated that better mechanisms to analyse and investigate phone usage would most likely improve </a:t>
            </a:r>
            <a:r>
              <a:rPr lang="en-GB" sz="3200" dirty="0" smtClean="0">
                <a:latin typeface="+mn-lt"/>
              </a:rPr>
              <a:t>data </a:t>
            </a:r>
            <a:r>
              <a:rPr lang="en-GB" sz="3200" dirty="0">
                <a:latin typeface="+mn-lt"/>
              </a:rPr>
              <a:t>collection </a:t>
            </a:r>
            <a:r>
              <a:rPr lang="en-GB" sz="3200" dirty="0" smtClean="0">
                <a:latin typeface="+mn-lt"/>
              </a:rPr>
              <a:t>(Figure 3).</a:t>
            </a:r>
            <a:endParaRPr lang="en-GB" sz="3200" dirty="0">
              <a:latin typeface="+mn-lt"/>
            </a:endParaRPr>
          </a:p>
          <a:p>
            <a:endParaRPr lang="en-US" sz="3200" dirty="0">
              <a:solidFill>
                <a:srgbClr val="131313"/>
              </a:solidFill>
              <a:latin typeface="+mn-lt"/>
            </a:endParaRPr>
          </a:p>
          <a:p>
            <a:pPr algn="just"/>
            <a:r>
              <a:rPr lang="en-GB" sz="3200" dirty="0">
                <a:latin typeface="+mn-lt"/>
              </a:rPr>
              <a:t>Some officers expressed concerns that they did not have the authority to seize mobile phones at </a:t>
            </a:r>
            <a:r>
              <a:rPr lang="en-GB" sz="3200" dirty="0" smtClean="0">
                <a:latin typeface="+mn-lt"/>
              </a:rPr>
              <a:t>the crash </a:t>
            </a:r>
            <a:r>
              <a:rPr lang="en-GB" sz="3200" dirty="0">
                <a:latin typeface="+mn-lt"/>
              </a:rPr>
              <a:t>scene. </a:t>
            </a:r>
          </a:p>
          <a:p>
            <a:pPr algn="just"/>
            <a:r>
              <a:rPr lang="en-GB" sz="3200" dirty="0">
                <a:latin typeface="+mn-lt"/>
              </a:rPr>
              <a:t>Among the responses from officers were</a:t>
            </a:r>
            <a:r>
              <a:rPr lang="en-GB" sz="3200" dirty="0" smtClean="0">
                <a:latin typeface="+mn-lt"/>
              </a:rPr>
              <a:t>:</a:t>
            </a:r>
          </a:p>
          <a:p>
            <a:endParaRPr lang="en-GB" sz="3200" dirty="0">
              <a:latin typeface="+mn-lt"/>
            </a:endParaRPr>
          </a:p>
          <a:p>
            <a:pPr algn="just"/>
            <a:r>
              <a:rPr lang="en-GB" sz="3200" i="1" dirty="0">
                <a:latin typeface="+mn-lt"/>
              </a:rPr>
              <a:t>“We are not encouraged/supported to seize and analyse mobile phones unless the driver is involved in a collision involving serious injury</a:t>
            </a:r>
            <a:r>
              <a:rPr lang="en-GB" sz="3200" i="1" dirty="0" smtClean="0">
                <a:latin typeface="+mn-lt"/>
              </a:rPr>
              <a:t>.”</a:t>
            </a:r>
          </a:p>
          <a:p>
            <a:endParaRPr lang="en-GB" sz="3200" dirty="0">
              <a:latin typeface="+mn-lt"/>
            </a:endParaRPr>
          </a:p>
          <a:p>
            <a:pPr algn="just"/>
            <a:r>
              <a:rPr lang="en-GB" sz="3200" i="1" dirty="0">
                <a:latin typeface="+mn-lt"/>
              </a:rPr>
              <a:t>“The law needs to be amended to give police officers the power to seize and examine a mobile phone at the roadside…also need to make a simple device that can be used at the roadside to download…”</a:t>
            </a:r>
            <a:endParaRPr lang="en-GB" sz="3200" dirty="0">
              <a:latin typeface="+mn-lt"/>
            </a:endParaRPr>
          </a:p>
        </p:txBody>
      </p:sp>
      <p:sp>
        <p:nvSpPr>
          <p:cNvPr id="100" name="Rectangle 10"/>
          <p:cNvSpPr>
            <a:spLocks noChangeArrowheads="1"/>
          </p:cNvSpPr>
          <p:nvPr/>
        </p:nvSpPr>
        <p:spPr bwMode="auto">
          <a:xfrm>
            <a:off x="22225001" y="18294486"/>
            <a:ext cx="9194023" cy="10943690"/>
          </a:xfrm>
          <a:prstGeom prst="rect">
            <a:avLst/>
          </a:prstGeom>
          <a:solidFill>
            <a:srgbClr val="FFC000">
              <a:alpha val="22000"/>
            </a:srgbClr>
          </a:solidFill>
          <a:ln>
            <a:noFill/>
          </a:ln>
          <a:effectLst>
            <a:outerShdw blurRad="304800" dist="139700" dir="2700000" algn="tl" rotWithShape="0">
              <a:srgbClr val="000000">
                <a:alpha val="43000"/>
              </a:srgbClr>
            </a:outerShdw>
          </a:effectLst>
          <a:extLst/>
        </p:spPr>
        <p:txBody>
          <a:bodyPr wrap="none" anchor="ctr"/>
          <a:lstStyle/>
          <a:p>
            <a:pPr algn="ctr"/>
            <a:endParaRPr lang="en-US" sz="4000" b="1" dirty="0">
              <a:solidFill>
                <a:srgbClr val="FFFFFF"/>
              </a:solidFill>
              <a:latin typeface="Arial"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28" y="21085652"/>
            <a:ext cx="9219042" cy="7733474"/>
          </a:xfrm>
          <a:prstGeom prst="rect">
            <a:avLst/>
          </a:prstGeom>
        </p:spPr>
      </p:pic>
      <p:graphicFrame>
        <p:nvGraphicFramePr>
          <p:cNvPr id="33" name="Chart 32"/>
          <p:cNvGraphicFramePr/>
          <p:nvPr>
            <p:extLst>
              <p:ext uri="{D42A27DB-BD31-4B8C-83A1-F6EECF244321}">
                <p14:modId xmlns:p14="http://schemas.microsoft.com/office/powerpoint/2010/main" val="644142989"/>
              </p:ext>
            </p:extLst>
          </p:nvPr>
        </p:nvGraphicFramePr>
        <p:xfrm>
          <a:off x="12050369" y="9882030"/>
          <a:ext cx="8660236" cy="6800077"/>
        </p:xfrm>
        <a:graphic>
          <a:graphicData uri="http://schemas.openxmlformats.org/drawingml/2006/chart">
            <c:chart xmlns:c="http://schemas.openxmlformats.org/drawingml/2006/chart" xmlns:r="http://schemas.openxmlformats.org/officeDocument/2006/relationships" r:id="rId5"/>
          </a:graphicData>
        </a:graphic>
      </p:graphicFrame>
      <p:sp>
        <p:nvSpPr>
          <p:cNvPr id="34" name="Rectangle 10"/>
          <p:cNvSpPr>
            <a:spLocks noChangeArrowheads="1"/>
          </p:cNvSpPr>
          <p:nvPr/>
        </p:nvSpPr>
        <p:spPr bwMode="auto">
          <a:xfrm>
            <a:off x="11591637" y="21085652"/>
            <a:ext cx="9171815" cy="8266846"/>
          </a:xfrm>
          <a:prstGeom prst="rect">
            <a:avLst/>
          </a:prstGeom>
          <a:solidFill>
            <a:srgbClr val="FFC000">
              <a:alpha val="22000"/>
            </a:srgbClr>
          </a:solidFill>
          <a:ln>
            <a:noFill/>
          </a:ln>
          <a:effectLst>
            <a:outerShdw blurRad="304800" dist="139700" dir="2700000" algn="tl" rotWithShape="0">
              <a:srgbClr val="000000">
                <a:alpha val="43000"/>
              </a:srgbClr>
            </a:outerShdw>
          </a:effectLst>
          <a:extLst/>
        </p:spPr>
        <p:txBody>
          <a:bodyPr wrap="none" anchor="ctr"/>
          <a:lstStyle/>
          <a:p>
            <a:pPr algn="ctr"/>
            <a:endParaRPr lang="en-US" sz="4000" b="1" dirty="0">
              <a:solidFill>
                <a:srgbClr val="FFFFFF"/>
              </a:solidFill>
              <a:latin typeface="Arial" charset="0"/>
            </a:endParaRPr>
          </a:p>
        </p:txBody>
      </p:sp>
      <p:graphicFrame>
        <p:nvGraphicFramePr>
          <p:cNvPr id="37" name="Chart 36"/>
          <p:cNvGraphicFramePr/>
          <p:nvPr>
            <p:extLst>
              <p:ext uri="{D42A27DB-BD31-4B8C-83A1-F6EECF244321}">
                <p14:modId xmlns:p14="http://schemas.microsoft.com/office/powerpoint/2010/main" val="1484207954"/>
              </p:ext>
            </p:extLst>
          </p:nvPr>
        </p:nvGraphicFramePr>
        <p:xfrm>
          <a:off x="12016734" y="21226990"/>
          <a:ext cx="8321619" cy="6871207"/>
        </p:xfrm>
        <a:graphic>
          <a:graphicData uri="http://schemas.openxmlformats.org/drawingml/2006/chart">
            <c:chart xmlns:c="http://schemas.openxmlformats.org/drawingml/2006/chart" xmlns:r="http://schemas.openxmlformats.org/officeDocument/2006/relationships" r:id="rId6"/>
          </a:graphicData>
        </a:graphic>
      </p:graphicFrame>
      <p:sp>
        <p:nvSpPr>
          <p:cNvPr id="38" name="Text Box 11"/>
          <p:cNvSpPr txBox="1">
            <a:spLocks noChangeArrowheads="1"/>
          </p:cNvSpPr>
          <p:nvPr/>
        </p:nvSpPr>
        <p:spPr bwMode="auto">
          <a:xfrm>
            <a:off x="12074802" y="28158056"/>
            <a:ext cx="845328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dirty="0"/>
              <a:t>Figure </a:t>
            </a:r>
            <a:r>
              <a:rPr lang="en-GB" dirty="0" smtClean="0"/>
              <a:t>2: </a:t>
            </a:r>
            <a:r>
              <a:rPr lang="en-GB" dirty="0"/>
              <a:t>On an </a:t>
            </a:r>
            <a:r>
              <a:rPr lang="en-GB" sz="2800" dirty="0"/>
              <a:t>average</a:t>
            </a:r>
            <a:r>
              <a:rPr lang="en-GB" dirty="0"/>
              <a:t>, what percentage of road traffic collisions in your area is linked with mobile phone use each year?</a:t>
            </a:r>
          </a:p>
        </p:txBody>
      </p:sp>
      <p:graphicFrame>
        <p:nvGraphicFramePr>
          <p:cNvPr id="39" name="Chart 38"/>
          <p:cNvGraphicFramePr/>
          <p:nvPr>
            <p:extLst>
              <p:ext uri="{D42A27DB-BD31-4B8C-83A1-F6EECF244321}">
                <p14:modId xmlns:p14="http://schemas.microsoft.com/office/powerpoint/2010/main" val="1451687298"/>
              </p:ext>
            </p:extLst>
          </p:nvPr>
        </p:nvGraphicFramePr>
        <p:xfrm>
          <a:off x="22576052" y="18738007"/>
          <a:ext cx="8664125" cy="8280920"/>
        </p:xfrm>
        <a:graphic>
          <a:graphicData uri="http://schemas.openxmlformats.org/drawingml/2006/chart">
            <c:chart xmlns:c="http://schemas.openxmlformats.org/drawingml/2006/chart" xmlns:r="http://schemas.openxmlformats.org/officeDocument/2006/relationships" r:id="rId7"/>
          </a:graphicData>
        </a:graphic>
      </p:graphicFrame>
      <p:sp>
        <p:nvSpPr>
          <p:cNvPr id="40" name="Text Box 11"/>
          <p:cNvSpPr txBox="1">
            <a:spLocks noChangeArrowheads="1"/>
          </p:cNvSpPr>
          <p:nvPr/>
        </p:nvSpPr>
        <p:spPr bwMode="auto">
          <a:xfrm>
            <a:off x="22567018" y="27311600"/>
            <a:ext cx="8453288"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n-GB" sz="3200" dirty="0"/>
              <a:t>Figure </a:t>
            </a:r>
            <a:r>
              <a:rPr lang="en-GB" sz="3200" dirty="0" smtClean="0"/>
              <a:t>3. </a:t>
            </a:r>
            <a:r>
              <a:rPr lang="en-GB" sz="3200" dirty="0"/>
              <a:t>What do you think would help your police force area to improve data collection on the contribution of mobile phone usage to road traffic collisions?</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62626" y="366371"/>
            <a:ext cx="7199376" cy="3599688"/>
          </a:xfrm>
          <a:prstGeom prst="rect">
            <a:avLst/>
          </a:prstGeom>
        </p:spPr>
      </p:pic>
    </p:spTree>
    <p:extLst>
      <p:ext uri="{BB962C8B-B14F-4D97-AF65-F5344CB8AC3E}">
        <p14:creationId xmlns:p14="http://schemas.microsoft.com/office/powerpoint/2010/main" val="2123755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PHE Landscape A0 poster template v4">
  <a:themeElements>
    <a:clrScheme name="Blank Presentation 1">
      <a:dk1>
        <a:srgbClr val="151035"/>
      </a:dk1>
      <a:lt1>
        <a:srgbClr val="003E5D"/>
      </a:lt1>
      <a:dk2>
        <a:srgbClr val="008994"/>
      </a:dk2>
      <a:lt2>
        <a:srgbClr val="4A153C"/>
      </a:lt2>
      <a:accent1>
        <a:srgbClr val="0094CB"/>
      </a:accent1>
      <a:accent2>
        <a:srgbClr val="490518"/>
      </a:accent2>
      <a:accent3>
        <a:srgbClr val="AAAFB6"/>
      </a:accent3>
      <a:accent4>
        <a:srgbClr val="100C2C"/>
      </a:accent4>
      <a:accent5>
        <a:srgbClr val="AAC8E2"/>
      </a:accent5>
      <a:accent6>
        <a:srgbClr val="410415"/>
      </a:accent6>
      <a:hlink>
        <a:srgbClr val="D95121"/>
      </a:hlink>
      <a:folHlink>
        <a:srgbClr val="F2B01F"/>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151035"/>
        </a:dk1>
        <a:lt1>
          <a:srgbClr val="003E5D"/>
        </a:lt1>
        <a:dk2>
          <a:srgbClr val="008994"/>
        </a:dk2>
        <a:lt2>
          <a:srgbClr val="4A153C"/>
        </a:lt2>
        <a:accent1>
          <a:srgbClr val="0094CB"/>
        </a:accent1>
        <a:accent2>
          <a:srgbClr val="490518"/>
        </a:accent2>
        <a:accent3>
          <a:srgbClr val="AAAFB6"/>
        </a:accent3>
        <a:accent4>
          <a:srgbClr val="100C2C"/>
        </a:accent4>
        <a:accent5>
          <a:srgbClr val="AAC8E2"/>
        </a:accent5>
        <a:accent6>
          <a:srgbClr val="410415"/>
        </a:accent6>
        <a:hlink>
          <a:srgbClr val="D95121"/>
        </a:hlink>
        <a:folHlink>
          <a:srgbClr val="F2B01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151035"/>
    </a:dk1>
    <a:lt1>
      <a:srgbClr val="003E5D"/>
    </a:lt1>
    <a:dk2>
      <a:srgbClr val="008994"/>
    </a:dk2>
    <a:lt2>
      <a:srgbClr val="4A153C"/>
    </a:lt2>
    <a:accent1>
      <a:srgbClr val="0094CB"/>
    </a:accent1>
    <a:accent2>
      <a:srgbClr val="490518"/>
    </a:accent2>
    <a:accent3>
      <a:srgbClr val="AAAFB6"/>
    </a:accent3>
    <a:accent4>
      <a:srgbClr val="100C2C"/>
    </a:accent4>
    <a:accent5>
      <a:srgbClr val="AAC8E2"/>
    </a:accent5>
    <a:accent6>
      <a:srgbClr val="410415"/>
    </a:accent6>
    <a:hlink>
      <a:srgbClr val="D95121"/>
    </a:hlink>
    <a:folHlink>
      <a:srgbClr val="F2B01F"/>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5547DEF730D74EA5543201242B40D3" ma:contentTypeVersion="2" ma:contentTypeDescription="Create a new document." ma:contentTypeScope="" ma:versionID="90abed70ebe52a91dc341b84b028ecb3">
  <xsd:schema xmlns:xsd="http://www.w3.org/2001/XMLSchema" xmlns:xs="http://www.w3.org/2001/XMLSchema" xmlns:p="http://schemas.microsoft.com/office/2006/metadata/properties" xmlns:ns1="http://schemas.microsoft.com/sharepoint/v3" targetNamespace="http://schemas.microsoft.com/office/2006/metadata/properties" ma:root="true" ma:fieldsID="814c3b335b53ce6b9a41890f168eae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68D7EB-CF0D-44F4-BFA9-2B2E25F75EB2}">
  <ds:schemaRefs>
    <ds:schemaRef ds:uri="http://purl.org/dc/terms/"/>
    <ds:schemaRef ds:uri="http://schemas.microsoft.com/office/2006/metadata/properties"/>
    <ds:schemaRef ds:uri="http://schemas.openxmlformats.org/package/2006/metadata/core-properties"/>
    <ds:schemaRef ds:uri="http://purl.org/dc/elements/1.1/"/>
    <ds:schemaRef ds:uri="http://schemas.microsoft.com/office/infopath/2007/PartnerControls"/>
    <ds:schemaRef ds:uri="http://schemas.microsoft.com/sharepoint/v3"/>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7B8CA697-A058-4A4F-AE5C-A8D0E2ABA5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673177-C070-496E-8542-9CD10B10DD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PHE Landscape A0 poster template v4</Template>
  <TotalTime>467</TotalTime>
  <Words>874</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vt:lpstr>
      <vt:lpstr>PHE Landscape A0 poster template v4</vt:lpstr>
      <vt:lpstr>PowerPoint Presentation</vt:lpstr>
    </vt:vector>
  </TitlesOfParts>
  <Company>South West LETB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Lloyd Diane (NHS South West)</dc:creator>
  <cp:lastModifiedBy>Janet Ige</cp:lastModifiedBy>
  <cp:revision>31</cp:revision>
  <cp:lastPrinted>2017-02-17T14:38:29Z</cp:lastPrinted>
  <dcterms:created xsi:type="dcterms:W3CDTF">2016-01-04T13:56:52Z</dcterms:created>
  <dcterms:modified xsi:type="dcterms:W3CDTF">2017-02-24T15:20:48Z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0x010100855547DEF730D74EA5543201242B40D3</vt:lpwstr>
  </property>
</Properties>
</file>