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6858000" cy="9144000"/>
  <p:defaultTextStyle>
    <a:defPPr>
      <a:defRPr lang="en-US"/>
    </a:defPPr>
    <a:lvl1pPr marL="0" algn="l" defTabSz="3506633" rtl="0" eaLnBrk="1" latinLnBrk="0" hangingPunct="1">
      <a:defRPr sz="6901" kern="1200">
        <a:solidFill>
          <a:schemeClr val="tx1"/>
        </a:solidFill>
        <a:latin typeface="+mn-lt"/>
        <a:ea typeface="+mn-ea"/>
        <a:cs typeface="+mn-cs"/>
      </a:defRPr>
    </a:lvl1pPr>
    <a:lvl2pPr marL="1753316" algn="l" defTabSz="3506633" rtl="0" eaLnBrk="1" latinLnBrk="0" hangingPunct="1">
      <a:defRPr sz="6901" kern="1200">
        <a:solidFill>
          <a:schemeClr val="tx1"/>
        </a:solidFill>
        <a:latin typeface="+mn-lt"/>
        <a:ea typeface="+mn-ea"/>
        <a:cs typeface="+mn-cs"/>
      </a:defRPr>
    </a:lvl2pPr>
    <a:lvl3pPr marL="3506633" algn="l" defTabSz="3506633" rtl="0" eaLnBrk="1" latinLnBrk="0" hangingPunct="1">
      <a:defRPr sz="6901" kern="1200">
        <a:solidFill>
          <a:schemeClr val="tx1"/>
        </a:solidFill>
        <a:latin typeface="+mn-lt"/>
        <a:ea typeface="+mn-ea"/>
        <a:cs typeface="+mn-cs"/>
      </a:defRPr>
    </a:lvl3pPr>
    <a:lvl4pPr marL="5259953" algn="l" defTabSz="3506633" rtl="0" eaLnBrk="1" latinLnBrk="0" hangingPunct="1">
      <a:defRPr sz="6901" kern="1200">
        <a:solidFill>
          <a:schemeClr val="tx1"/>
        </a:solidFill>
        <a:latin typeface="+mn-lt"/>
        <a:ea typeface="+mn-ea"/>
        <a:cs typeface="+mn-cs"/>
      </a:defRPr>
    </a:lvl4pPr>
    <a:lvl5pPr marL="7013269" algn="l" defTabSz="3506633" rtl="0" eaLnBrk="1" latinLnBrk="0" hangingPunct="1">
      <a:defRPr sz="6901" kern="1200">
        <a:solidFill>
          <a:schemeClr val="tx1"/>
        </a:solidFill>
        <a:latin typeface="+mn-lt"/>
        <a:ea typeface="+mn-ea"/>
        <a:cs typeface="+mn-cs"/>
      </a:defRPr>
    </a:lvl5pPr>
    <a:lvl6pPr marL="8766586" algn="l" defTabSz="3506633" rtl="0" eaLnBrk="1" latinLnBrk="0" hangingPunct="1">
      <a:defRPr sz="6901" kern="1200">
        <a:solidFill>
          <a:schemeClr val="tx1"/>
        </a:solidFill>
        <a:latin typeface="+mn-lt"/>
        <a:ea typeface="+mn-ea"/>
        <a:cs typeface="+mn-cs"/>
      </a:defRPr>
    </a:lvl6pPr>
    <a:lvl7pPr marL="10519902" algn="l" defTabSz="3506633" rtl="0" eaLnBrk="1" latinLnBrk="0" hangingPunct="1">
      <a:defRPr sz="6901" kern="1200">
        <a:solidFill>
          <a:schemeClr val="tx1"/>
        </a:solidFill>
        <a:latin typeface="+mn-lt"/>
        <a:ea typeface="+mn-ea"/>
        <a:cs typeface="+mn-cs"/>
      </a:defRPr>
    </a:lvl7pPr>
    <a:lvl8pPr marL="12273218" algn="l" defTabSz="3506633" rtl="0" eaLnBrk="1" latinLnBrk="0" hangingPunct="1">
      <a:defRPr sz="6901" kern="1200">
        <a:solidFill>
          <a:schemeClr val="tx1"/>
        </a:solidFill>
        <a:latin typeface="+mn-lt"/>
        <a:ea typeface="+mn-ea"/>
        <a:cs typeface="+mn-cs"/>
      </a:defRPr>
    </a:lvl8pPr>
    <a:lvl9pPr marL="14026535" algn="l" defTabSz="3506633" rtl="0" eaLnBrk="1" latinLnBrk="0" hangingPunct="1">
      <a:defRPr sz="69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4660"/>
  </p:normalViewPr>
  <p:slideViewPr>
    <p:cSldViewPr snapToGrid="0">
      <p:cViewPr varScale="1">
        <p:scale>
          <a:sx n="12" d="100"/>
          <a:sy n="12" d="100"/>
        </p:scale>
        <p:origin x="2670" y="12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EB84C-BF32-400F-A3AB-BCBD97943FCD}" type="doc">
      <dgm:prSet loTypeId="urn:microsoft.com/office/officeart/2005/8/layout/hProcess7" loCatId="list" qsTypeId="urn:microsoft.com/office/officeart/2005/8/quickstyle/simple1" qsCatId="simple" csTypeId="urn:microsoft.com/office/officeart/2005/8/colors/accent5_1" csCatId="accent5" phldr="1"/>
      <dgm:spPr/>
      <dgm:t>
        <a:bodyPr/>
        <a:lstStyle/>
        <a:p>
          <a:endParaRPr lang="en-GB"/>
        </a:p>
      </dgm:t>
    </dgm:pt>
    <dgm:pt modelId="{B704BC4F-1CF7-4C15-934C-B2FE43317E20}">
      <dgm:prSet phldrT="[Text]" custT="1"/>
      <dgm:spPr/>
      <dgm:t>
        <a:bodyPr/>
        <a:lstStyle/>
        <a:p>
          <a:pPr algn="l"/>
          <a:r>
            <a:rPr lang="en-GB" sz="4400" b="1" dirty="0" smtClean="0">
              <a:latin typeface="Arial" panose="020B0604020202020204" pitchFamily="34" charset="0"/>
              <a:cs typeface="Arial" panose="020B0604020202020204" pitchFamily="34" charset="0"/>
            </a:rPr>
            <a:t>Phase: Scoping    </a:t>
          </a:r>
          <a:endParaRPr lang="en-GB" sz="4400" b="1" dirty="0">
            <a:latin typeface="Arial" panose="020B0604020202020204" pitchFamily="34" charset="0"/>
            <a:cs typeface="Arial" panose="020B0604020202020204" pitchFamily="34" charset="0"/>
          </a:endParaRPr>
        </a:p>
      </dgm:t>
    </dgm:pt>
    <dgm:pt modelId="{137DBB97-E084-4EE3-85DE-0CD38711A764}" type="parTrans" cxnId="{9AB75152-461F-4002-BFB9-ABCD0D2F36F1}">
      <dgm:prSet/>
      <dgm:spPr/>
      <dgm:t>
        <a:bodyPr/>
        <a:lstStyle/>
        <a:p>
          <a:endParaRPr lang="en-GB"/>
        </a:p>
      </dgm:t>
    </dgm:pt>
    <dgm:pt modelId="{A9A85215-EEB9-4026-9A95-243EDADF2A11}" type="sibTrans" cxnId="{9AB75152-461F-4002-BFB9-ABCD0D2F36F1}">
      <dgm:prSet/>
      <dgm:spPr/>
      <dgm:t>
        <a:bodyPr/>
        <a:lstStyle/>
        <a:p>
          <a:endParaRPr lang="en-GB"/>
        </a:p>
      </dgm:t>
    </dgm:pt>
    <dgm:pt modelId="{E091EE50-4580-4A6E-A3EC-4225C2408F78}">
      <dgm:prSet phldrT="[Text]" custT="1"/>
      <dgm:spPr/>
      <dgm:t>
        <a:bodyPr/>
        <a:lstStyle/>
        <a:p>
          <a:pPr algn="l">
            <a:lnSpc>
              <a:spcPct val="90000"/>
            </a:lnSpc>
            <a:spcAft>
              <a:spcPct val="35000"/>
            </a:spcAft>
          </a:pPr>
          <a:endParaRPr lang="en-GB" sz="3200" dirty="0" smtClean="0">
            <a:latin typeface="Arial" panose="020B0604020202020204" pitchFamily="34" charset="0"/>
            <a:cs typeface="Arial" panose="020B0604020202020204" pitchFamily="34" charset="0"/>
          </a:endParaRPr>
        </a:p>
        <a:p>
          <a:pPr algn="l">
            <a:lnSpc>
              <a:spcPct val="90000"/>
            </a:lnSpc>
            <a:spcAft>
              <a:spcPct val="35000"/>
            </a:spcAft>
          </a:pPr>
          <a:endParaRPr lang="en-GB" sz="3200" dirty="0" smtClean="0">
            <a:latin typeface="Arial" panose="020B0604020202020204" pitchFamily="34" charset="0"/>
            <a:cs typeface="Arial" panose="020B0604020202020204" pitchFamily="34" charset="0"/>
          </a:endParaRPr>
        </a:p>
        <a:p>
          <a:pPr algn="l">
            <a:lnSpc>
              <a:spcPct val="100000"/>
            </a:lnSpc>
            <a:spcAft>
              <a:spcPts val="0"/>
            </a:spcAft>
          </a:pPr>
          <a:r>
            <a:rPr lang="en-GB" sz="3200" dirty="0" smtClean="0">
              <a:latin typeface="Arial" panose="020B0604020202020204" pitchFamily="34" charset="0"/>
              <a:cs typeface="Arial" panose="020B0604020202020204" pitchFamily="34" charset="0"/>
            </a:rPr>
            <a:t>Connections made between HEIs through mutual contact. Conversations at this stage focussed on role identity, philosophy of practice and potential curriculum outline.</a:t>
          </a:r>
        </a:p>
        <a:p>
          <a:pPr algn="l">
            <a:lnSpc>
              <a:spcPct val="90000"/>
            </a:lnSpc>
            <a:spcAft>
              <a:spcPct val="35000"/>
            </a:spcAft>
          </a:pPr>
          <a:endParaRPr lang="en-GB" sz="3600" dirty="0" smtClean="0">
            <a:latin typeface="Arial" panose="020B0604020202020204" pitchFamily="34" charset="0"/>
            <a:cs typeface="Arial" panose="020B0604020202020204" pitchFamily="34" charset="0"/>
          </a:endParaRPr>
        </a:p>
        <a:p>
          <a:pPr algn="l">
            <a:lnSpc>
              <a:spcPct val="90000"/>
            </a:lnSpc>
            <a:spcAft>
              <a:spcPct val="35000"/>
            </a:spcAft>
          </a:pPr>
          <a:endParaRPr lang="en-GB" sz="3600" dirty="0" smtClean="0">
            <a:latin typeface="Arial" panose="020B0604020202020204" pitchFamily="34" charset="0"/>
            <a:cs typeface="Arial" panose="020B0604020202020204" pitchFamily="34" charset="0"/>
          </a:endParaRPr>
        </a:p>
        <a:p>
          <a:pPr algn="l">
            <a:lnSpc>
              <a:spcPct val="90000"/>
            </a:lnSpc>
            <a:spcAft>
              <a:spcPct val="35000"/>
            </a:spcAft>
          </a:pPr>
          <a:endParaRPr lang="en-GB" sz="4400" dirty="0" smtClean="0">
            <a:latin typeface="Arial" panose="020B0604020202020204" pitchFamily="34" charset="0"/>
            <a:cs typeface="Arial" panose="020B0604020202020204" pitchFamily="34" charset="0"/>
          </a:endParaRPr>
        </a:p>
        <a:p>
          <a:pPr algn="l">
            <a:lnSpc>
              <a:spcPct val="90000"/>
            </a:lnSpc>
            <a:spcAft>
              <a:spcPct val="35000"/>
            </a:spcAft>
          </a:pPr>
          <a:r>
            <a:rPr lang="en-GB" sz="4400" dirty="0" smtClean="0">
              <a:latin typeface="Arial" panose="020B0604020202020204" pitchFamily="34" charset="0"/>
              <a:cs typeface="Arial" panose="020B0604020202020204" pitchFamily="34" charset="0"/>
            </a:rPr>
            <a:t> </a:t>
          </a:r>
        </a:p>
      </dgm:t>
    </dgm:pt>
    <dgm:pt modelId="{1B9891CF-1E2E-4950-B12B-EAE2726EC187}" type="parTrans" cxnId="{35752B4A-4B48-4FCD-B21D-BA4BAB11B52F}">
      <dgm:prSet/>
      <dgm:spPr/>
      <dgm:t>
        <a:bodyPr/>
        <a:lstStyle/>
        <a:p>
          <a:endParaRPr lang="en-GB"/>
        </a:p>
      </dgm:t>
    </dgm:pt>
    <dgm:pt modelId="{3C0B2FCC-7841-4444-A62A-4344FDE2FAF6}" type="sibTrans" cxnId="{35752B4A-4B48-4FCD-B21D-BA4BAB11B52F}">
      <dgm:prSet/>
      <dgm:spPr/>
      <dgm:t>
        <a:bodyPr/>
        <a:lstStyle/>
        <a:p>
          <a:endParaRPr lang="en-GB"/>
        </a:p>
      </dgm:t>
    </dgm:pt>
    <dgm:pt modelId="{5E7F4E78-CCAC-42A4-AD60-561CC587B610}">
      <dgm:prSet phldrT="[Text]" custT="1"/>
      <dgm:spPr/>
      <dgm:t>
        <a:bodyPr/>
        <a:lstStyle/>
        <a:p>
          <a:pPr algn="l"/>
          <a:r>
            <a:rPr lang="en-GB" sz="4400" b="1" dirty="0" smtClean="0">
              <a:latin typeface="Arial" panose="020B0604020202020204" pitchFamily="34" charset="0"/>
              <a:cs typeface="Arial" panose="020B0604020202020204" pitchFamily="34" charset="0"/>
            </a:rPr>
            <a:t>Phase: Designing</a:t>
          </a:r>
          <a:endParaRPr lang="en-GB" sz="4400" b="1" dirty="0">
            <a:latin typeface="Arial" panose="020B0604020202020204" pitchFamily="34" charset="0"/>
            <a:cs typeface="Arial" panose="020B0604020202020204" pitchFamily="34" charset="0"/>
          </a:endParaRPr>
        </a:p>
      </dgm:t>
    </dgm:pt>
    <dgm:pt modelId="{80BC9225-7FC9-4A9B-BEBB-FE9D0C224DC2}" type="parTrans" cxnId="{26AE8914-4E5E-490F-9A37-E8863D93E708}">
      <dgm:prSet/>
      <dgm:spPr/>
      <dgm:t>
        <a:bodyPr/>
        <a:lstStyle/>
        <a:p>
          <a:endParaRPr lang="en-GB"/>
        </a:p>
      </dgm:t>
    </dgm:pt>
    <dgm:pt modelId="{CBD43602-4CE5-4CF7-B86E-88F660D2790D}" type="sibTrans" cxnId="{26AE8914-4E5E-490F-9A37-E8863D93E708}">
      <dgm:prSet/>
      <dgm:spPr/>
      <dgm:t>
        <a:bodyPr/>
        <a:lstStyle/>
        <a:p>
          <a:endParaRPr lang="en-GB"/>
        </a:p>
      </dgm:t>
    </dgm:pt>
    <dgm:pt modelId="{6937EC6E-1DB8-41CD-881E-D2FDCAAFC64E}">
      <dgm:prSet phldrT="[Text]" custT="1"/>
      <dgm:spPr/>
      <dgm:t>
        <a:bodyPr/>
        <a:lstStyle/>
        <a:p>
          <a:pPr>
            <a:lnSpc>
              <a:spcPct val="90000"/>
            </a:lnSpc>
            <a:spcAft>
              <a:spcPct val="35000"/>
            </a:spcAft>
          </a:pPr>
          <a:endParaRPr lang="en-GB" sz="3200" dirty="0" smtClean="0">
            <a:latin typeface="Arial" panose="020B0604020202020204" pitchFamily="34" charset="0"/>
            <a:cs typeface="Arial" panose="020B0604020202020204" pitchFamily="34" charset="0"/>
          </a:endParaRPr>
        </a:p>
        <a:p>
          <a:pPr>
            <a:lnSpc>
              <a:spcPct val="100000"/>
            </a:lnSpc>
            <a:spcAft>
              <a:spcPts val="0"/>
            </a:spcAft>
          </a:pPr>
          <a:r>
            <a:rPr lang="en-GB" sz="3200" dirty="0" smtClean="0">
              <a:latin typeface="Arial" panose="020B0604020202020204" pitchFamily="34" charset="0"/>
              <a:cs typeface="Arial" panose="020B0604020202020204" pitchFamily="34" charset="0"/>
            </a:rPr>
            <a:t>Visit by UWE staff to LMU and to the PAEA conference in Washington DC. Using the knowledge gained the programme was designed using innovative material from other healthcare programmes at UWE and the creation of new material to meet the core competencies, knowledge and behaviours required for a ‘fit for practice’ PA</a:t>
          </a:r>
        </a:p>
        <a:p>
          <a:pPr>
            <a:lnSpc>
              <a:spcPct val="90000"/>
            </a:lnSpc>
            <a:spcAft>
              <a:spcPct val="35000"/>
            </a:spcAft>
          </a:pPr>
          <a:endParaRPr lang="en-GB" sz="6500" dirty="0"/>
        </a:p>
      </dgm:t>
    </dgm:pt>
    <dgm:pt modelId="{01419032-AA40-4606-B290-886267058E1C}" type="parTrans" cxnId="{55E22526-3852-4A3A-A6BB-D37E9C56172C}">
      <dgm:prSet/>
      <dgm:spPr/>
      <dgm:t>
        <a:bodyPr/>
        <a:lstStyle/>
        <a:p>
          <a:endParaRPr lang="en-GB"/>
        </a:p>
      </dgm:t>
    </dgm:pt>
    <dgm:pt modelId="{E3E1C584-1BEB-4C60-BDF5-555528AA0721}" type="sibTrans" cxnId="{55E22526-3852-4A3A-A6BB-D37E9C56172C}">
      <dgm:prSet/>
      <dgm:spPr/>
      <dgm:t>
        <a:bodyPr/>
        <a:lstStyle/>
        <a:p>
          <a:endParaRPr lang="en-GB"/>
        </a:p>
      </dgm:t>
    </dgm:pt>
    <dgm:pt modelId="{31A3ED43-6DD4-4BEE-BC38-46FC6BC6DA99}">
      <dgm:prSet phldrT="[Text]" custT="1"/>
      <dgm:spPr/>
      <dgm:t>
        <a:bodyPr/>
        <a:lstStyle/>
        <a:p>
          <a:pPr>
            <a:lnSpc>
              <a:spcPct val="90000"/>
            </a:lnSpc>
            <a:spcAft>
              <a:spcPct val="35000"/>
            </a:spcAft>
          </a:pPr>
          <a:endParaRPr lang="en-GB" sz="3200" dirty="0" smtClean="0">
            <a:latin typeface="Arial" panose="020B0604020202020204" pitchFamily="34" charset="0"/>
            <a:cs typeface="Arial" panose="020B0604020202020204" pitchFamily="34" charset="0"/>
          </a:endParaRPr>
        </a:p>
        <a:p>
          <a:pPr>
            <a:lnSpc>
              <a:spcPct val="100000"/>
            </a:lnSpc>
            <a:spcAft>
              <a:spcPts val="0"/>
            </a:spcAft>
          </a:pPr>
          <a:r>
            <a:rPr lang="en-GB" sz="3200" dirty="0" smtClean="0">
              <a:latin typeface="Arial" panose="020B0604020202020204" pitchFamily="34" charset="0"/>
              <a:cs typeface="Arial" panose="020B0604020202020204" pitchFamily="34" charset="0"/>
            </a:rPr>
            <a:t>Visit by LMU to UWE to provide support to develop a clinical placement circuit and stakeholder engagement. Lessons were shared from the LMU team on how to seek champions of the profession who would provide a supportive learning environment for the students of a new healthcare discipline</a:t>
          </a:r>
          <a:endParaRPr lang="en-GB" sz="3200" dirty="0">
            <a:latin typeface="Arial" panose="020B0604020202020204" pitchFamily="34" charset="0"/>
            <a:cs typeface="Arial" panose="020B0604020202020204" pitchFamily="34" charset="0"/>
          </a:endParaRPr>
        </a:p>
      </dgm:t>
    </dgm:pt>
    <dgm:pt modelId="{0F91D7E6-8748-4420-9470-6B5E617701CC}" type="parTrans" cxnId="{B02EC5E0-D97C-4D71-B7CF-EB385A113102}">
      <dgm:prSet/>
      <dgm:spPr/>
      <dgm:t>
        <a:bodyPr/>
        <a:lstStyle/>
        <a:p>
          <a:endParaRPr lang="en-GB"/>
        </a:p>
      </dgm:t>
    </dgm:pt>
    <dgm:pt modelId="{7202A94A-7701-46FC-866D-896E36F44590}" type="sibTrans" cxnId="{B02EC5E0-D97C-4D71-B7CF-EB385A113102}">
      <dgm:prSet/>
      <dgm:spPr/>
      <dgm:t>
        <a:bodyPr/>
        <a:lstStyle/>
        <a:p>
          <a:endParaRPr lang="en-GB"/>
        </a:p>
      </dgm:t>
    </dgm:pt>
    <dgm:pt modelId="{5C946759-78D2-4C52-B10C-693ED7280569}">
      <dgm:prSet custT="1"/>
      <dgm:spPr/>
      <dgm:t>
        <a:bodyPr/>
        <a:lstStyle/>
        <a:p>
          <a:pPr algn="l"/>
          <a:r>
            <a:rPr lang="en-GB" sz="4400" b="1" dirty="0" smtClean="0">
              <a:latin typeface="Arial" panose="020B0604020202020204" pitchFamily="34" charset="0"/>
              <a:cs typeface="Arial" panose="020B0604020202020204" pitchFamily="34" charset="0"/>
            </a:rPr>
            <a:t>Phase: Delivering</a:t>
          </a:r>
          <a:endParaRPr lang="en-GB" sz="4400" b="1" dirty="0">
            <a:latin typeface="Arial" panose="020B0604020202020204" pitchFamily="34" charset="0"/>
            <a:cs typeface="Arial" panose="020B0604020202020204" pitchFamily="34" charset="0"/>
          </a:endParaRPr>
        </a:p>
      </dgm:t>
    </dgm:pt>
    <dgm:pt modelId="{089E98CE-81E6-452B-B4E0-708F256961A0}" type="parTrans" cxnId="{CBDBA419-5D4B-400E-A591-49977DB474D3}">
      <dgm:prSet/>
      <dgm:spPr/>
      <dgm:t>
        <a:bodyPr/>
        <a:lstStyle/>
        <a:p>
          <a:endParaRPr lang="en-GB"/>
        </a:p>
      </dgm:t>
    </dgm:pt>
    <dgm:pt modelId="{E0C496C8-59EA-4C31-AECD-AD7F0015DF6E}" type="sibTrans" cxnId="{CBDBA419-5D4B-400E-A591-49977DB474D3}">
      <dgm:prSet/>
      <dgm:spPr/>
      <dgm:t>
        <a:bodyPr/>
        <a:lstStyle/>
        <a:p>
          <a:endParaRPr lang="en-GB"/>
        </a:p>
      </dgm:t>
    </dgm:pt>
    <dgm:pt modelId="{7A91A15C-7B00-48B3-B2FA-9FFFC8329821}">
      <dgm:prSet phldrT="[Text]" custT="1"/>
      <dgm:spPr/>
      <dgm:t>
        <a:bodyPr/>
        <a:lstStyle/>
        <a:p>
          <a:pPr algn="l"/>
          <a:r>
            <a:rPr lang="en-GB" sz="4400" b="1" dirty="0" smtClean="0">
              <a:latin typeface="Arial" panose="020B0604020202020204" pitchFamily="34" charset="0"/>
              <a:cs typeface="Arial" panose="020B0604020202020204" pitchFamily="34" charset="0"/>
            </a:rPr>
            <a:t>Phase: Developing</a:t>
          </a:r>
          <a:endParaRPr lang="en-GB" sz="4400" b="1" dirty="0">
            <a:latin typeface="Arial" panose="020B0604020202020204" pitchFamily="34" charset="0"/>
            <a:cs typeface="Arial" panose="020B0604020202020204" pitchFamily="34" charset="0"/>
          </a:endParaRPr>
        </a:p>
      </dgm:t>
    </dgm:pt>
    <dgm:pt modelId="{39530C28-A888-4F65-B21D-5B8D40D2FC8B}" type="sibTrans" cxnId="{B7762348-9C79-4535-B581-E1D811E01342}">
      <dgm:prSet/>
      <dgm:spPr/>
      <dgm:t>
        <a:bodyPr/>
        <a:lstStyle/>
        <a:p>
          <a:endParaRPr lang="en-GB"/>
        </a:p>
      </dgm:t>
    </dgm:pt>
    <dgm:pt modelId="{45F950DF-CEEC-4CB9-8CD3-67A3DD55A919}" type="parTrans" cxnId="{B7762348-9C79-4535-B581-E1D811E01342}">
      <dgm:prSet/>
      <dgm:spPr/>
      <dgm:t>
        <a:bodyPr/>
        <a:lstStyle/>
        <a:p>
          <a:endParaRPr lang="en-GB"/>
        </a:p>
      </dgm:t>
    </dgm:pt>
    <dgm:pt modelId="{786A7869-5042-4CA6-B0A9-1ACC2AFB6B8F}" type="pres">
      <dgm:prSet presAssocID="{CCEEB84C-BF32-400F-A3AB-BCBD97943FCD}" presName="Name0" presStyleCnt="0">
        <dgm:presLayoutVars>
          <dgm:dir/>
          <dgm:animLvl val="lvl"/>
          <dgm:resizeHandles val="exact"/>
        </dgm:presLayoutVars>
      </dgm:prSet>
      <dgm:spPr/>
      <dgm:t>
        <a:bodyPr/>
        <a:lstStyle/>
        <a:p>
          <a:endParaRPr lang="en-GB"/>
        </a:p>
      </dgm:t>
    </dgm:pt>
    <dgm:pt modelId="{F40C9162-DDAD-4C89-BC4C-BF607D0BC9C7}" type="pres">
      <dgm:prSet presAssocID="{B704BC4F-1CF7-4C15-934C-B2FE43317E20}" presName="compositeNode" presStyleCnt="0">
        <dgm:presLayoutVars>
          <dgm:bulletEnabled val="1"/>
        </dgm:presLayoutVars>
      </dgm:prSet>
      <dgm:spPr/>
    </dgm:pt>
    <dgm:pt modelId="{80940056-CB5D-4067-831E-EB17309C1669}" type="pres">
      <dgm:prSet presAssocID="{B704BC4F-1CF7-4C15-934C-B2FE43317E20}" presName="bgRect" presStyleLbl="node1" presStyleIdx="0" presStyleCnt="4"/>
      <dgm:spPr/>
      <dgm:t>
        <a:bodyPr/>
        <a:lstStyle/>
        <a:p>
          <a:endParaRPr lang="en-GB"/>
        </a:p>
      </dgm:t>
    </dgm:pt>
    <dgm:pt modelId="{176330E2-F630-4ABA-B128-10B8623C1D01}" type="pres">
      <dgm:prSet presAssocID="{B704BC4F-1CF7-4C15-934C-B2FE43317E20}" presName="parentNode" presStyleLbl="node1" presStyleIdx="0" presStyleCnt="4">
        <dgm:presLayoutVars>
          <dgm:chMax val="0"/>
          <dgm:bulletEnabled val="1"/>
        </dgm:presLayoutVars>
      </dgm:prSet>
      <dgm:spPr/>
      <dgm:t>
        <a:bodyPr/>
        <a:lstStyle/>
        <a:p>
          <a:endParaRPr lang="en-GB"/>
        </a:p>
      </dgm:t>
    </dgm:pt>
    <dgm:pt modelId="{82211D1B-55CD-44FC-B245-F24B0E40B4FC}" type="pres">
      <dgm:prSet presAssocID="{B704BC4F-1CF7-4C15-934C-B2FE43317E20}" presName="childNode" presStyleLbl="node1" presStyleIdx="0" presStyleCnt="4">
        <dgm:presLayoutVars>
          <dgm:bulletEnabled val="1"/>
        </dgm:presLayoutVars>
      </dgm:prSet>
      <dgm:spPr/>
      <dgm:t>
        <a:bodyPr/>
        <a:lstStyle/>
        <a:p>
          <a:endParaRPr lang="en-GB"/>
        </a:p>
      </dgm:t>
    </dgm:pt>
    <dgm:pt modelId="{0C7E434D-FB28-423D-BEC0-782D98553F54}" type="pres">
      <dgm:prSet presAssocID="{A9A85215-EEB9-4026-9A95-243EDADF2A11}" presName="hSp" presStyleCnt="0"/>
      <dgm:spPr/>
    </dgm:pt>
    <dgm:pt modelId="{A8AF3E6F-8C71-4E46-B836-1E85C1D7F6C8}" type="pres">
      <dgm:prSet presAssocID="{A9A85215-EEB9-4026-9A95-243EDADF2A11}" presName="vProcSp" presStyleCnt="0"/>
      <dgm:spPr/>
    </dgm:pt>
    <dgm:pt modelId="{65F214AC-3B48-4246-B951-9A1B16344F4D}" type="pres">
      <dgm:prSet presAssocID="{A9A85215-EEB9-4026-9A95-243EDADF2A11}" presName="vSp1" presStyleCnt="0"/>
      <dgm:spPr/>
    </dgm:pt>
    <dgm:pt modelId="{2B886162-CE65-42C5-87F6-B244C9C50FBB}" type="pres">
      <dgm:prSet presAssocID="{A9A85215-EEB9-4026-9A95-243EDADF2A11}" presName="simulatedConn" presStyleLbl="solidFgAcc1" presStyleIdx="0" presStyleCnt="3"/>
      <dgm:spPr>
        <a:solidFill>
          <a:schemeClr val="bg1">
            <a:lumMod val="85000"/>
          </a:schemeClr>
        </a:solidFill>
        <a:ln>
          <a:solidFill>
            <a:schemeClr val="bg1">
              <a:lumMod val="85000"/>
            </a:schemeClr>
          </a:solidFill>
        </a:ln>
      </dgm:spPr>
    </dgm:pt>
    <dgm:pt modelId="{97B12C20-2DC3-45E1-B980-2896B11082C9}" type="pres">
      <dgm:prSet presAssocID="{A9A85215-EEB9-4026-9A95-243EDADF2A11}" presName="vSp2" presStyleCnt="0"/>
      <dgm:spPr/>
    </dgm:pt>
    <dgm:pt modelId="{716F5680-2F7B-4528-B9CA-03AAEA4A74AA}" type="pres">
      <dgm:prSet presAssocID="{A9A85215-EEB9-4026-9A95-243EDADF2A11}" presName="sibTrans" presStyleCnt="0"/>
      <dgm:spPr/>
    </dgm:pt>
    <dgm:pt modelId="{4361D113-FA10-4240-BEF5-693B4A2E7D37}" type="pres">
      <dgm:prSet presAssocID="{5E7F4E78-CCAC-42A4-AD60-561CC587B610}" presName="compositeNode" presStyleCnt="0">
        <dgm:presLayoutVars>
          <dgm:bulletEnabled val="1"/>
        </dgm:presLayoutVars>
      </dgm:prSet>
      <dgm:spPr/>
    </dgm:pt>
    <dgm:pt modelId="{497DE7E2-6E61-4AC9-A6B9-1D0C155AFC6C}" type="pres">
      <dgm:prSet presAssocID="{5E7F4E78-CCAC-42A4-AD60-561CC587B610}" presName="bgRect" presStyleLbl="node1" presStyleIdx="1" presStyleCnt="4"/>
      <dgm:spPr/>
      <dgm:t>
        <a:bodyPr/>
        <a:lstStyle/>
        <a:p>
          <a:endParaRPr lang="en-GB"/>
        </a:p>
      </dgm:t>
    </dgm:pt>
    <dgm:pt modelId="{7950965F-350B-49D7-A835-9B537E422F6E}" type="pres">
      <dgm:prSet presAssocID="{5E7F4E78-CCAC-42A4-AD60-561CC587B610}" presName="parentNode" presStyleLbl="node1" presStyleIdx="1" presStyleCnt="4">
        <dgm:presLayoutVars>
          <dgm:chMax val="0"/>
          <dgm:bulletEnabled val="1"/>
        </dgm:presLayoutVars>
      </dgm:prSet>
      <dgm:spPr/>
      <dgm:t>
        <a:bodyPr/>
        <a:lstStyle/>
        <a:p>
          <a:endParaRPr lang="en-GB"/>
        </a:p>
      </dgm:t>
    </dgm:pt>
    <dgm:pt modelId="{5A129BD9-AEAE-42C1-AB3B-2224BE6A9F96}" type="pres">
      <dgm:prSet presAssocID="{5E7F4E78-CCAC-42A4-AD60-561CC587B610}" presName="childNode" presStyleLbl="node1" presStyleIdx="1" presStyleCnt="4">
        <dgm:presLayoutVars>
          <dgm:bulletEnabled val="1"/>
        </dgm:presLayoutVars>
      </dgm:prSet>
      <dgm:spPr/>
      <dgm:t>
        <a:bodyPr/>
        <a:lstStyle/>
        <a:p>
          <a:endParaRPr lang="en-GB"/>
        </a:p>
      </dgm:t>
    </dgm:pt>
    <dgm:pt modelId="{E9C342D9-F4B2-43F1-A848-7ACE9DFA0011}" type="pres">
      <dgm:prSet presAssocID="{CBD43602-4CE5-4CF7-B86E-88F660D2790D}" presName="hSp" presStyleCnt="0"/>
      <dgm:spPr/>
    </dgm:pt>
    <dgm:pt modelId="{E2D366BC-520A-4ED7-A16C-F68A310CC6EB}" type="pres">
      <dgm:prSet presAssocID="{CBD43602-4CE5-4CF7-B86E-88F660D2790D}" presName="vProcSp" presStyleCnt="0"/>
      <dgm:spPr/>
    </dgm:pt>
    <dgm:pt modelId="{C6EC5158-F00A-47D9-B9B7-09D9A28D871A}" type="pres">
      <dgm:prSet presAssocID="{CBD43602-4CE5-4CF7-B86E-88F660D2790D}" presName="vSp1" presStyleCnt="0"/>
      <dgm:spPr/>
    </dgm:pt>
    <dgm:pt modelId="{E164360D-7A3D-44DD-80FB-CCE660F4A257}" type="pres">
      <dgm:prSet presAssocID="{CBD43602-4CE5-4CF7-B86E-88F660D2790D}" presName="simulatedConn" presStyleLbl="solidFgAcc1" presStyleIdx="1" presStyleCnt="3"/>
      <dgm:spPr>
        <a:solidFill>
          <a:schemeClr val="accent1">
            <a:lumMod val="40000"/>
            <a:lumOff val="60000"/>
          </a:schemeClr>
        </a:solidFill>
        <a:ln>
          <a:solidFill>
            <a:schemeClr val="accent5">
              <a:lumMod val="40000"/>
              <a:lumOff val="60000"/>
            </a:schemeClr>
          </a:solidFill>
        </a:ln>
      </dgm:spPr>
    </dgm:pt>
    <dgm:pt modelId="{C56D01FA-47F6-41E0-AF23-BF19E2CAA98C}" type="pres">
      <dgm:prSet presAssocID="{CBD43602-4CE5-4CF7-B86E-88F660D2790D}" presName="vSp2" presStyleCnt="0"/>
      <dgm:spPr/>
    </dgm:pt>
    <dgm:pt modelId="{33618408-F9D0-4F15-B47A-6FE375961B24}" type="pres">
      <dgm:prSet presAssocID="{CBD43602-4CE5-4CF7-B86E-88F660D2790D}" presName="sibTrans" presStyleCnt="0"/>
      <dgm:spPr/>
    </dgm:pt>
    <dgm:pt modelId="{87A5C951-0E15-4373-AA4A-9E501838783C}" type="pres">
      <dgm:prSet presAssocID="{7A91A15C-7B00-48B3-B2FA-9FFFC8329821}" presName="compositeNode" presStyleCnt="0">
        <dgm:presLayoutVars>
          <dgm:bulletEnabled val="1"/>
        </dgm:presLayoutVars>
      </dgm:prSet>
      <dgm:spPr/>
    </dgm:pt>
    <dgm:pt modelId="{C019E910-88C5-4703-BE8E-4FF64A6E11E0}" type="pres">
      <dgm:prSet presAssocID="{7A91A15C-7B00-48B3-B2FA-9FFFC8329821}" presName="bgRect" presStyleLbl="node1" presStyleIdx="2" presStyleCnt="4"/>
      <dgm:spPr/>
      <dgm:t>
        <a:bodyPr/>
        <a:lstStyle/>
        <a:p>
          <a:endParaRPr lang="en-GB"/>
        </a:p>
      </dgm:t>
    </dgm:pt>
    <dgm:pt modelId="{91D905B3-B01D-4839-A061-8DDE937359B5}" type="pres">
      <dgm:prSet presAssocID="{7A91A15C-7B00-48B3-B2FA-9FFFC8329821}" presName="parentNode" presStyleLbl="node1" presStyleIdx="2" presStyleCnt="4">
        <dgm:presLayoutVars>
          <dgm:chMax val="0"/>
          <dgm:bulletEnabled val="1"/>
        </dgm:presLayoutVars>
      </dgm:prSet>
      <dgm:spPr/>
      <dgm:t>
        <a:bodyPr/>
        <a:lstStyle/>
        <a:p>
          <a:endParaRPr lang="en-GB"/>
        </a:p>
      </dgm:t>
    </dgm:pt>
    <dgm:pt modelId="{F62CD0DD-E1A6-479C-B5F4-EA98F7286B94}" type="pres">
      <dgm:prSet presAssocID="{7A91A15C-7B00-48B3-B2FA-9FFFC8329821}" presName="childNode" presStyleLbl="node1" presStyleIdx="2" presStyleCnt="4">
        <dgm:presLayoutVars>
          <dgm:bulletEnabled val="1"/>
        </dgm:presLayoutVars>
      </dgm:prSet>
      <dgm:spPr/>
      <dgm:t>
        <a:bodyPr/>
        <a:lstStyle/>
        <a:p>
          <a:endParaRPr lang="en-GB"/>
        </a:p>
      </dgm:t>
    </dgm:pt>
    <dgm:pt modelId="{AC16D556-B224-4C9B-8C55-1E7705CF2278}" type="pres">
      <dgm:prSet presAssocID="{39530C28-A888-4F65-B21D-5B8D40D2FC8B}" presName="hSp" presStyleCnt="0"/>
      <dgm:spPr/>
    </dgm:pt>
    <dgm:pt modelId="{EEB25087-6163-4441-951E-9CC66466A8E3}" type="pres">
      <dgm:prSet presAssocID="{39530C28-A888-4F65-B21D-5B8D40D2FC8B}" presName="vProcSp" presStyleCnt="0"/>
      <dgm:spPr/>
    </dgm:pt>
    <dgm:pt modelId="{33307397-D406-4800-89EA-F9CD6DABFBE2}" type="pres">
      <dgm:prSet presAssocID="{39530C28-A888-4F65-B21D-5B8D40D2FC8B}" presName="vSp1" presStyleCnt="0"/>
      <dgm:spPr/>
    </dgm:pt>
    <dgm:pt modelId="{B22B0E95-C3BA-45DB-BC28-EE7B2EB5353A}" type="pres">
      <dgm:prSet presAssocID="{39530C28-A888-4F65-B21D-5B8D40D2FC8B}" presName="simulatedConn" presStyleLbl="solidFgAcc1" presStyleIdx="2" presStyleCnt="3"/>
      <dgm:spPr>
        <a:solidFill>
          <a:schemeClr val="accent6">
            <a:lumMod val="40000"/>
            <a:lumOff val="60000"/>
          </a:schemeClr>
        </a:solidFill>
        <a:ln>
          <a:solidFill>
            <a:schemeClr val="accent6">
              <a:lumMod val="40000"/>
              <a:lumOff val="60000"/>
            </a:schemeClr>
          </a:solidFill>
        </a:ln>
      </dgm:spPr>
    </dgm:pt>
    <dgm:pt modelId="{C83D7D53-1982-432F-AF8E-B38514EB5B2A}" type="pres">
      <dgm:prSet presAssocID="{39530C28-A888-4F65-B21D-5B8D40D2FC8B}" presName="vSp2" presStyleCnt="0"/>
      <dgm:spPr/>
    </dgm:pt>
    <dgm:pt modelId="{5C635284-B543-4E34-BBAA-160ECE78F981}" type="pres">
      <dgm:prSet presAssocID="{39530C28-A888-4F65-B21D-5B8D40D2FC8B}" presName="sibTrans" presStyleCnt="0"/>
      <dgm:spPr/>
    </dgm:pt>
    <dgm:pt modelId="{E27E1253-6C1B-45D8-A9B9-08AEF352F6B5}" type="pres">
      <dgm:prSet presAssocID="{5C946759-78D2-4C52-B10C-693ED7280569}" presName="compositeNode" presStyleCnt="0">
        <dgm:presLayoutVars>
          <dgm:bulletEnabled val="1"/>
        </dgm:presLayoutVars>
      </dgm:prSet>
      <dgm:spPr/>
    </dgm:pt>
    <dgm:pt modelId="{8264B85F-FAC5-4943-A82B-94D821D9A557}" type="pres">
      <dgm:prSet presAssocID="{5C946759-78D2-4C52-B10C-693ED7280569}" presName="bgRect" presStyleLbl="node1" presStyleIdx="3" presStyleCnt="4" custLinFactNeighborX="166" custLinFactNeighborY="-1370"/>
      <dgm:spPr/>
      <dgm:t>
        <a:bodyPr/>
        <a:lstStyle/>
        <a:p>
          <a:endParaRPr lang="en-GB"/>
        </a:p>
      </dgm:t>
    </dgm:pt>
    <dgm:pt modelId="{3544718B-95A4-4EB2-848A-51936C467CC3}" type="pres">
      <dgm:prSet presAssocID="{5C946759-78D2-4C52-B10C-693ED7280569}" presName="parentNode" presStyleLbl="node1" presStyleIdx="3" presStyleCnt="4">
        <dgm:presLayoutVars>
          <dgm:chMax val="0"/>
          <dgm:bulletEnabled val="1"/>
        </dgm:presLayoutVars>
      </dgm:prSet>
      <dgm:spPr/>
      <dgm:t>
        <a:bodyPr/>
        <a:lstStyle/>
        <a:p>
          <a:endParaRPr lang="en-GB"/>
        </a:p>
      </dgm:t>
    </dgm:pt>
  </dgm:ptLst>
  <dgm:cxnLst>
    <dgm:cxn modelId="{582F448F-A6C0-4940-82DA-F0DA8F9EF9DE}" type="presOf" srcId="{E091EE50-4580-4A6E-A3EC-4225C2408F78}" destId="{82211D1B-55CD-44FC-B245-F24B0E40B4FC}" srcOrd="0" destOrd="0" presId="urn:microsoft.com/office/officeart/2005/8/layout/hProcess7"/>
    <dgm:cxn modelId="{B02EC5E0-D97C-4D71-B7CF-EB385A113102}" srcId="{7A91A15C-7B00-48B3-B2FA-9FFFC8329821}" destId="{31A3ED43-6DD4-4BEE-BC38-46FC6BC6DA99}" srcOrd="0" destOrd="0" parTransId="{0F91D7E6-8748-4420-9470-6B5E617701CC}" sibTransId="{7202A94A-7701-46FC-866D-896E36F44590}"/>
    <dgm:cxn modelId="{CC35FA47-53F4-4303-9023-AA07B4B58C84}" type="presOf" srcId="{7A91A15C-7B00-48B3-B2FA-9FFFC8329821}" destId="{C019E910-88C5-4703-BE8E-4FF64A6E11E0}" srcOrd="0" destOrd="0" presId="urn:microsoft.com/office/officeart/2005/8/layout/hProcess7"/>
    <dgm:cxn modelId="{35752B4A-4B48-4FCD-B21D-BA4BAB11B52F}" srcId="{B704BC4F-1CF7-4C15-934C-B2FE43317E20}" destId="{E091EE50-4580-4A6E-A3EC-4225C2408F78}" srcOrd="0" destOrd="0" parTransId="{1B9891CF-1E2E-4950-B12B-EAE2726EC187}" sibTransId="{3C0B2FCC-7841-4444-A62A-4344FDE2FAF6}"/>
    <dgm:cxn modelId="{DA612DCE-3161-4F15-BD42-27D8EAD4C061}" type="presOf" srcId="{B704BC4F-1CF7-4C15-934C-B2FE43317E20}" destId="{176330E2-F630-4ABA-B128-10B8623C1D01}" srcOrd="1" destOrd="0" presId="urn:microsoft.com/office/officeart/2005/8/layout/hProcess7"/>
    <dgm:cxn modelId="{E111B439-7705-4139-8CD0-4D86810386F1}" type="presOf" srcId="{7A91A15C-7B00-48B3-B2FA-9FFFC8329821}" destId="{91D905B3-B01D-4839-A061-8DDE937359B5}" srcOrd="1" destOrd="0" presId="urn:microsoft.com/office/officeart/2005/8/layout/hProcess7"/>
    <dgm:cxn modelId="{FF2CA93B-BBEB-4113-A613-DFA220FC91A3}" type="presOf" srcId="{5C946759-78D2-4C52-B10C-693ED7280569}" destId="{3544718B-95A4-4EB2-848A-51936C467CC3}" srcOrd="1" destOrd="0" presId="urn:microsoft.com/office/officeart/2005/8/layout/hProcess7"/>
    <dgm:cxn modelId="{93CA267B-291A-4459-BACA-313ACF0E4944}" type="presOf" srcId="{31A3ED43-6DD4-4BEE-BC38-46FC6BC6DA99}" destId="{F62CD0DD-E1A6-479C-B5F4-EA98F7286B94}" srcOrd="0" destOrd="0" presId="urn:microsoft.com/office/officeart/2005/8/layout/hProcess7"/>
    <dgm:cxn modelId="{9FE7F7E1-04E0-4428-9FD6-8586A7D1CD82}" type="presOf" srcId="{B704BC4F-1CF7-4C15-934C-B2FE43317E20}" destId="{80940056-CB5D-4067-831E-EB17309C1669}" srcOrd="0" destOrd="0" presId="urn:microsoft.com/office/officeart/2005/8/layout/hProcess7"/>
    <dgm:cxn modelId="{46F992EC-D202-4203-829E-E36DFC14B747}" type="presOf" srcId="{CCEEB84C-BF32-400F-A3AB-BCBD97943FCD}" destId="{786A7869-5042-4CA6-B0A9-1ACC2AFB6B8F}" srcOrd="0" destOrd="0" presId="urn:microsoft.com/office/officeart/2005/8/layout/hProcess7"/>
    <dgm:cxn modelId="{6CBDADF9-D5AA-45BA-B190-C0D9437F00F2}" type="presOf" srcId="{5C946759-78D2-4C52-B10C-693ED7280569}" destId="{8264B85F-FAC5-4943-A82B-94D821D9A557}" srcOrd="0" destOrd="0" presId="urn:microsoft.com/office/officeart/2005/8/layout/hProcess7"/>
    <dgm:cxn modelId="{26AE8914-4E5E-490F-9A37-E8863D93E708}" srcId="{CCEEB84C-BF32-400F-A3AB-BCBD97943FCD}" destId="{5E7F4E78-CCAC-42A4-AD60-561CC587B610}" srcOrd="1" destOrd="0" parTransId="{80BC9225-7FC9-4A9B-BEBB-FE9D0C224DC2}" sibTransId="{CBD43602-4CE5-4CF7-B86E-88F660D2790D}"/>
    <dgm:cxn modelId="{B7762348-9C79-4535-B581-E1D811E01342}" srcId="{CCEEB84C-BF32-400F-A3AB-BCBD97943FCD}" destId="{7A91A15C-7B00-48B3-B2FA-9FFFC8329821}" srcOrd="2" destOrd="0" parTransId="{45F950DF-CEEC-4CB9-8CD3-67A3DD55A919}" sibTransId="{39530C28-A888-4F65-B21D-5B8D40D2FC8B}"/>
    <dgm:cxn modelId="{9AB75152-461F-4002-BFB9-ABCD0D2F36F1}" srcId="{CCEEB84C-BF32-400F-A3AB-BCBD97943FCD}" destId="{B704BC4F-1CF7-4C15-934C-B2FE43317E20}" srcOrd="0" destOrd="0" parTransId="{137DBB97-E084-4EE3-85DE-0CD38711A764}" sibTransId="{A9A85215-EEB9-4026-9A95-243EDADF2A11}"/>
    <dgm:cxn modelId="{CBDBA419-5D4B-400E-A591-49977DB474D3}" srcId="{CCEEB84C-BF32-400F-A3AB-BCBD97943FCD}" destId="{5C946759-78D2-4C52-B10C-693ED7280569}" srcOrd="3" destOrd="0" parTransId="{089E98CE-81E6-452B-B4E0-708F256961A0}" sibTransId="{E0C496C8-59EA-4C31-AECD-AD7F0015DF6E}"/>
    <dgm:cxn modelId="{F80338E4-B060-41BA-9861-AA1303CCFAAD}" type="presOf" srcId="{6937EC6E-1DB8-41CD-881E-D2FDCAAFC64E}" destId="{5A129BD9-AEAE-42C1-AB3B-2224BE6A9F96}" srcOrd="0" destOrd="0" presId="urn:microsoft.com/office/officeart/2005/8/layout/hProcess7"/>
    <dgm:cxn modelId="{2210DD71-BD2F-4480-ADB7-80E479DCAC21}" type="presOf" srcId="{5E7F4E78-CCAC-42A4-AD60-561CC587B610}" destId="{7950965F-350B-49D7-A835-9B537E422F6E}" srcOrd="1" destOrd="0" presId="urn:microsoft.com/office/officeart/2005/8/layout/hProcess7"/>
    <dgm:cxn modelId="{55E22526-3852-4A3A-A6BB-D37E9C56172C}" srcId="{5E7F4E78-CCAC-42A4-AD60-561CC587B610}" destId="{6937EC6E-1DB8-41CD-881E-D2FDCAAFC64E}" srcOrd="0" destOrd="0" parTransId="{01419032-AA40-4606-B290-886267058E1C}" sibTransId="{E3E1C584-1BEB-4C60-BDF5-555528AA0721}"/>
    <dgm:cxn modelId="{7DC4CC8F-0E4A-4986-98AC-394DCC98EFB0}" type="presOf" srcId="{5E7F4E78-CCAC-42A4-AD60-561CC587B610}" destId="{497DE7E2-6E61-4AC9-A6B9-1D0C155AFC6C}" srcOrd="0" destOrd="0" presId="urn:microsoft.com/office/officeart/2005/8/layout/hProcess7"/>
    <dgm:cxn modelId="{F85522BC-78B6-46CB-AC6A-6AACD6A89E3A}" type="presParOf" srcId="{786A7869-5042-4CA6-B0A9-1ACC2AFB6B8F}" destId="{F40C9162-DDAD-4C89-BC4C-BF607D0BC9C7}" srcOrd="0" destOrd="0" presId="urn:microsoft.com/office/officeart/2005/8/layout/hProcess7"/>
    <dgm:cxn modelId="{67AB5D04-1061-4355-995C-D07C2E4697CB}" type="presParOf" srcId="{F40C9162-DDAD-4C89-BC4C-BF607D0BC9C7}" destId="{80940056-CB5D-4067-831E-EB17309C1669}" srcOrd="0" destOrd="0" presId="urn:microsoft.com/office/officeart/2005/8/layout/hProcess7"/>
    <dgm:cxn modelId="{11CFE5C6-7D2A-49FF-9353-BACAA1ADD80A}" type="presParOf" srcId="{F40C9162-DDAD-4C89-BC4C-BF607D0BC9C7}" destId="{176330E2-F630-4ABA-B128-10B8623C1D01}" srcOrd="1" destOrd="0" presId="urn:microsoft.com/office/officeart/2005/8/layout/hProcess7"/>
    <dgm:cxn modelId="{F3CBF27C-FDB8-403E-9F5C-D461135445BC}" type="presParOf" srcId="{F40C9162-DDAD-4C89-BC4C-BF607D0BC9C7}" destId="{82211D1B-55CD-44FC-B245-F24B0E40B4FC}" srcOrd="2" destOrd="0" presId="urn:microsoft.com/office/officeart/2005/8/layout/hProcess7"/>
    <dgm:cxn modelId="{A612DE0C-5D46-4214-A791-1902CDD677A4}" type="presParOf" srcId="{786A7869-5042-4CA6-B0A9-1ACC2AFB6B8F}" destId="{0C7E434D-FB28-423D-BEC0-782D98553F54}" srcOrd="1" destOrd="0" presId="urn:microsoft.com/office/officeart/2005/8/layout/hProcess7"/>
    <dgm:cxn modelId="{10A5C42D-3A5E-47B4-80F1-A628F099ADD5}" type="presParOf" srcId="{786A7869-5042-4CA6-B0A9-1ACC2AFB6B8F}" destId="{A8AF3E6F-8C71-4E46-B836-1E85C1D7F6C8}" srcOrd="2" destOrd="0" presId="urn:microsoft.com/office/officeart/2005/8/layout/hProcess7"/>
    <dgm:cxn modelId="{F47AF956-A800-4E34-B28E-EBF944D0264E}" type="presParOf" srcId="{A8AF3E6F-8C71-4E46-B836-1E85C1D7F6C8}" destId="{65F214AC-3B48-4246-B951-9A1B16344F4D}" srcOrd="0" destOrd="0" presId="urn:microsoft.com/office/officeart/2005/8/layout/hProcess7"/>
    <dgm:cxn modelId="{F8D7C504-0A11-4010-9AA5-915946F89EF7}" type="presParOf" srcId="{A8AF3E6F-8C71-4E46-B836-1E85C1D7F6C8}" destId="{2B886162-CE65-42C5-87F6-B244C9C50FBB}" srcOrd="1" destOrd="0" presId="urn:microsoft.com/office/officeart/2005/8/layout/hProcess7"/>
    <dgm:cxn modelId="{A52928C2-5AE3-422D-B82B-ED244F0BEC01}" type="presParOf" srcId="{A8AF3E6F-8C71-4E46-B836-1E85C1D7F6C8}" destId="{97B12C20-2DC3-45E1-B980-2896B11082C9}" srcOrd="2" destOrd="0" presId="urn:microsoft.com/office/officeart/2005/8/layout/hProcess7"/>
    <dgm:cxn modelId="{C9B222F5-1617-4BBE-8520-FA7A5BCB74F9}" type="presParOf" srcId="{786A7869-5042-4CA6-B0A9-1ACC2AFB6B8F}" destId="{716F5680-2F7B-4528-B9CA-03AAEA4A74AA}" srcOrd="3" destOrd="0" presId="urn:microsoft.com/office/officeart/2005/8/layout/hProcess7"/>
    <dgm:cxn modelId="{DEF8BA56-D2BC-4665-8B6A-53D14465010D}" type="presParOf" srcId="{786A7869-5042-4CA6-B0A9-1ACC2AFB6B8F}" destId="{4361D113-FA10-4240-BEF5-693B4A2E7D37}" srcOrd="4" destOrd="0" presId="urn:microsoft.com/office/officeart/2005/8/layout/hProcess7"/>
    <dgm:cxn modelId="{14E97572-6D70-4512-A206-9D55545F331E}" type="presParOf" srcId="{4361D113-FA10-4240-BEF5-693B4A2E7D37}" destId="{497DE7E2-6E61-4AC9-A6B9-1D0C155AFC6C}" srcOrd="0" destOrd="0" presId="urn:microsoft.com/office/officeart/2005/8/layout/hProcess7"/>
    <dgm:cxn modelId="{72B16D6F-4FD9-475C-9C3B-90FC5A29FF71}" type="presParOf" srcId="{4361D113-FA10-4240-BEF5-693B4A2E7D37}" destId="{7950965F-350B-49D7-A835-9B537E422F6E}" srcOrd="1" destOrd="0" presId="urn:microsoft.com/office/officeart/2005/8/layout/hProcess7"/>
    <dgm:cxn modelId="{2EF82D2F-5F0A-4A18-996E-4B47F05D5FC4}" type="presParOf" srcId="{4361D113-FA10-4240-BEF5-693B4A2E7D37}" destId="{5A129BD9-AEAE-42C1-AB3B-2224BE6A9F96}" srcOrd="2" destOrd="0" presId="urn:microsoft.com/office/officeart/2005/8/layout/hProcess7"/>
    <dgm:cxn modelId="{BB54D460-7F0E-47F6-B9CD-9515869AE28E}" type="presParOf" srcId="{786A7869-5042-4CA6-B0A9-1ACC2AFB6B8F}" destId="{E9C342D9-F4B2-43F1-A848-7ACE9DFA0011}" srcOrd="5" destOrd="0" presId="urn:microsoft.com/office/officeart/2005/8/layout/hProcess7"/>
    <dgm:cxn modelId="{ADD4192A-1DA5-46B2-9199-0E99470E9401}" type="presParOf" srcId="{786A7869-5042-4CA6-B0A9-1ACC2AFB6B8F}" destId="{E2D366BC-520A-4ED7-A16C-F68A310CC6EB}" srcOrd="6" destOrd="0" presId="urn:microsoft.com/office/officeart/2005/8/layout/hProcess7"/>
    <dgm:cxn modelId="{DCCF28E6-FAED-46E6-A8F7-6A75739FE04A}" type="presParOf" srcId="{E2D366BC-520A-4ED7-A16C-F68A310CC6EB}" destId="{C6EC5158-F00A-47D9-B9B7-09D9A28D871A}" srcOrd="0" destOrd="0" presId="urn:microsoft.com/office/officeart/2005/8/layout/hProcess7"/>
    <dgm:cxn modelId="{A00D6EAE-78E1-4334-B79F-52D1DE8448AC}" type="presParOf" srcId="{E2D366BC-520A-4ED7-A16C-F68A310CC6EB}" destId="{E164360D-7A3D-44DD-80FB-CCE660F4A257}" srcOrd="1" destOrd="0" presId="urn:microsoft.com/office/officeart/2005/8/layout/hProcess7"/>
    <dgm:cxn modelId="{E3674CD1-4AF8-4B50-A26C-8E4B6EAE4A57}" type="presParOf" srcId="{E2D366BC-520A-4ED7-A16C-F68A310CC6EB}" destId="{C56D01FA-47F6-41E0-AF23-BF19E2CAA98C}" srcOrd="2" destOrd="0" presId="urn:microsoft.com/office/officeart/2005/8/layout/hProcess7"/>
    <dgm:cxn modelId="{73A3CF8E-974D-4071-889F-B12964CB76F9}" type="presParOf" srcId="{786A7869-5042-4CA6-B0A9-1ACC2AFB6B8F}" destId="{33618408-F9D0-4F15-B47A-6FE375961B24}" srcOrd="7" destOrd="0" presId="urn:microsoft.com/office/officeart/2005/8/layout/hProcess7"/>
    <dgm:cxn modelId="{576CE4BC-9803-4303-ABBA-BFE5B841FF22}" type="presParOf" srcId="{786A7869-5042-4CA6-B0A9-1ACC2AFB6B8F}" destId="{87A5C951-0E15-4373-AA4A-9E501838783C}" srcOrd="8" destOrd="0" presId="urn:microsoft.com/office/officeart/2005/8/layout/hProcess7"/>
    <dgm:cxn modelId="{F5C3CF14-5213-4668-B855-02A37CEFA77A}" type="presParOf" srcId="{87A5C951-0E15-4373-AA4A-9E501838783C}" destId="{C019E910-88C5-4703-BE8E-4FF64A6E11E0}" srcOrd="0" destOrd="0" presId="urn:microsoft.com/office/officeart/2005/8/layout/hProcess7"/>
    <dgm:cxn modelId="{FA8F39C1-1546-4062-B160-EA23DABB026C}" type="presParOf" srcId="{87A5C951-0E15-4373-AA4A-9E501838783C}" destId="{91D905B3-B01D-4839-A061-8DDE937359B5}" srcOrd="1" destOrd="0" presId="urn:microsoft.com/office/officeart/2005/8/layout/hProcess7"/>
    <dgm:cxn modelId="{EFC9C879-2EF6-4F58-907B-E670C7BF1A63}" type="presParOf" srcId="{87A5C951-0E15-4373-AA4A-9E501838783C}" destId="{F62CD0DD-E1A6-479C-B5F4-EA98F7286B94}" srcOrd="2" destOrd="0" presId="urn:microsoft.com/office/officeart/2005/8/layout/hProcess7"/>
    <dgm:cxn modelId="{31AB1A61-0C10-485B-85C3-DE0E58E2A3E0}" type="presParOf" srcId="{786A7869-5042-4CA6-B0A9-1ACC2AFB6B8F}" destId="{AC16D556-B224-4C9B-8C55-1E7705CF2278}" srcOrd="9" destOrd="0" presId="urn:microsoft.com/office/officeart/2005/8/layout/hProcess7"/>
    <dgm:cxn modelId="{BC5AD6B3-BAA0-4759-8E99-C419EF916A9E}" type="presParOf" srcId="{786A7869-5042-4CA6-B0A9-1ACC2AFB6B8F}" destId="{EEB25087-6163-4441-951E-9CC66466A8E3}" srcOrd="10" destOrd="0" presId="urn:microsoft.com/office/officeart/2005/8/layout/hProcess7"/>
    <dgm:cxn modelId="{B5A32F56-75C6-480F-AE20-78C02DC3CEDC}" type="presParOf" srcId="{EEB25087-6163-4441-951E-9CC66466A8E3}" destId="{33307397-D406-4800-89EA-F9CD6DABFBE2}" srcOrd="0" destOrd="0" presId="urn:microsoft.com/office/officeart/2005/8/layout/hProcess7"/>
    <dgm:cxn modelId="{FFEFC89A-0E79-4DAC-A471-A471C6E1F9D6}" type="presParOf" srcId="{EEB25087-6163-4441-951E-9CC66466A8E3}" destId="{B22B0E95-C3BA-45DB-BC28-EE7B2EB5353A}" srcOrd="1" destOrd="0" presId="urn:microsoft.com/office/officeart/2005/8/layout/hProcess7"/>
    <dgm:cxn modelId="{A15E3605-7589-4EB7-9938-7C2F3AAA6215}" type="presParOf" srcId="{EEB25087-6163-4441-951E-9CC66466A8E3}" destId="{C83D7D53-1982-432F-AF8E-B38514EB5B2A}" srcOrd="2" destOrd="0" presId="urn:microsoft.com/office/officeart/2005/8/layout/hProcess7"/>
    <dgm:cxn modelId="{10F5981B-8616-4FF5-9B64-BC78AEEAC9AA}" type="presParOf" srcId="{786A7869-5042-4CA6-B0A9-1ACC2AFB6B8F}" destId="{5C635284-B543-4E34-BBAA-160ECE78F981}" srcOrd="11" destOrd="0" presId="urn:microsoft.com/office/officeart/2005/8/layout/hProcess7"/>
    <dgm:cxn modelId="{8A6BFADE-AAD6-4C03-A14C-6BDAFBDA9CE5}" type="presParOf" srcId="{786A7869-5042-4CA6-B0A9-1ACC2AFB6B8F}" destId="{E27E1253-6C1B-45D8-A9B9-08AEF352F6B5}" srcOrd="12" destOrd="0" presId="urn:microsoft.com/office/officeart/2005/8/layout/hProcess7"/>
    <dgm:cxn modelId="{16CD818B-AE2B-458E-BF7E-05C83263E48E}" type="presParOf" srcId="{E27E1253-6C1B-45D8-A9B9-08AEF352F6B5}" destId="{8264B85F-FAC5-4943-A82B-94D821D9A557}" srcOrd="0" destOrd="0" presId="urn:microsoft.com/office/officeart/2005/8/layout/hProcess7"/>
    <dgm:cxn modelId="{178089AF-2F11-4D79-A39E-BADABF010B89}" type="presParOf" srcId="{E27E1253-6C1B-45D8-A9B9-08AEF352F6B5}" destId="{3544718B-95A4-4EB2-848A-51936C467CC3}" srcOrd="1" destOrd="0" presId="urn:microsoft.com/office/officeart/2005/8/layout/hProcess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40056-CB5D-4067-831E-EB17309C1669}">
      <dsp:nvSpPr>
        <dsp:cNvPr id="0" name=""/>
        <dsp:cNvSpPr/>
      </dsp:nvSpPr>
      <dsp:spPr>
        <a:xfrm>
          <a:off x="11357" y="0"/>
          <a:ext cx="6831756" cy="7217142"/>
        </a:xfrm>
        <a:prstGeom prst="roundRect">
          <a:avLst>
            <a:gd name="adj" fmla="val 5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0876" rIns="195580" bIns="0" numCol="1" spcCol="1270" anchor="t" anchorCtr="0">
          <a:noAutofit/>
        </a:bodyPr>
        <a:lstStyle/>
        <a:p>
          <a:pPr lvl="0" algn="l" defTabSz="1955800">
            <a:lnSpc>
              <a:spcPct val="90000"/>
            </a:lnSpc>
            <a:spcBef>
              <a:spcPct val="0"/>
            </a:spcBef>
            <a:spcAft>
              <a:spcPct val="35000"/>
            </a:spcAft>
          </a:pPr>
          <a:r>
            <a:rPr lang="en-GB" sz="4400" b="1" kern="1200" dirty="0" smtClean="0">
              <a:latin typeface="Arial" panose="020B0604020202020204" pitchFamily="34" charset="0"/>
              <a:cs typeface="Arial" panose="020B0604020202020204" pitchFamily="34" charset="0"/>
            </a:rPr>
            <a:t>Phase: Scoping    </a:t>
          </a:r>
          <a:endParaRPr lang="en-GB" sz="4400" b="1" kern="1200" dirty="0">
            <a:latin typeface="Arial" panose="020B0604020202020204" pitchFamily="34" charset="0"/>
            <a:cs typeface="Arial" panose="020B0604020202020204" pitchFamily="34" charset="0"/>
          </a:endParaRPr>
        </a:p>
      </dsp:txBody>
      <dsp:txXfrm rot="16200000">
        <a:off x="-2264494" y="2275852"/>
        <a:ext cx="5918056" cy="1366351"/>
      </dsp:txXfrm>
    </dsp:sp>
    <dsp:sp modelId="{82211D1B-55CD-44FC-B245-F24B0E40B4FC}">
      <dsp:nvSpPr>
        <dsp:cNvPr id="0" name=""/>
        <dsp:cNvSpPr/>
      </dsp:nvSpPr>
      <dsp:spPr>
        <a:xfrm>
          <a:off x="1377708" y="0"/>
          <a:ext cx="5089658" cy="721714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endParaRPr lang="en-GB" sz="3200" kern="1200" dirty="0" smtClean="0">
            <a:latin typeface="Arial" panose="020B0604020202020204" pitchFamily="34" charset="0"/>
            <a:cs typeface="Arial" panose="020B0604020202020204" pitchFamily="34" charset="0"/>
          </a:endParaRPr>
        </a:p>
        <a:p>
          <a:pPr lvl="0" algn="l" defTabSz="1422400">
            <a:lnSpc>
              <a:spcPct val="90000"/>
            </a:lnSpc>
            <a:spcBef>
              <a:spcPct val="0"/>
            </a:spcBef>
            <a:spcAft>
              <a:spcPct val="35000"/>
            </a:spcAft>
          </a:pPr>
          <a:endParaRPr lang="en-GB" sz="3200" kern="1200" dirty="0" smtClean="0">
            <a:latin typeface="Arial" panose="020B0604020202020204" pitchFamily="34" charset="0"/>
            <a:cs typeface="Arial" panose="020B0604020202020204" pitchFamily="34" charset="0"/>
          </a:endParaRPr>
        </a:p>
        <a:p>
          <a:pPr lvl="0" algn="l" defTabSz="1422400">
            <a:lnSpc>
              <a:spcPct val="100000"/>
            </a:lnSpc>
            <a:spcBef>
              <a:spcPct val="0"/>
            </a:spcBef>
            <a:spcAft>
              <a:spcPts val="0"/>
            </a:spcAft>
          </a:pPr>
          <a:r>
            <a:rPr lang="en-GB" sz="3200" kern="1200" dirty="0" smtClean="0">
              <a:latin typeface="Arial" panose="020B0604020202020204" pitchFamily="34" charset="0"/>
              <a:cs typeface="Arial" panose="020B0604020202020204" pitchFamily="34" charset="0"/>
            </a:rPr>
            <a:t>Connections made between HEIs through mutual contact. Conversations at this stage focussed on role identity, philosophy of practice and potential curriculum outline.</a:t>
          </a:r>
        </a:p>
        <a:p>
          <a:pPr lvl="0" algn="l" defTabSz="1422400">
            <a:lnSpc>
              <a:spcPct val="90000"/>
            </a:lnSpc>
            <a:spcBef>
              <a:spcPct val="0"/>
            </a:spcBef>
            <a:spcAft>
              <a:spcPct val="35000"/>
            </a:spcAft>
          </a:pPr>
          <a:endParaRPr lang="en-GB" sz="3600" kern="1200" dirty="0" smtClean="0">
            <a:latin typeface="Arial" panose="020B0604020202020204" pitchFamily="34" charset="0"/>
            <a:cs typeface="Arial" panose="020B0604020202020204" pitchFamily="34" charset="0"/>
          </a:endParaRPr>
        </a:p>
        <a:p>
          <a:pPr lvl="0" algn="l" defTabSz="1422400">
            <a:lnSpc>
              <a:spcPct val="90000"/>
            </a:lnSpc>
            <a:spcBef>
              <a:spcPct val="0"/>
            </a:spcBef>
            <a:spcAft>
              <a:spcPct val="35000"/>
            </a:spcAft>
          </a:pPr>
          <a:endParaRPr lang="en-GB" sz="3600" kern="1200" dirty="0" smtClean="0">
            <a:latin typeface="Arial" panose="020B0604020202020204" pitchFamily="34" charset="0"/>
            <a:cs typeface="Arial" panose="020B0604020202020204" pitchFamily="34" charset="0"/>
          </a:endParaRPr>
        </a:p>
        <a:p>
          <a:pPr lvl="0" algn="l" defTabSz="1422400">
            <a:lnSpc>
              <a:spcPct val="90000"/>
            </a:lnSpc>
            <a:spcBef>
              <a:spcPct val="0"/>
            </a:spcBef>
            <a:spcAft>
              <a:spcPct val="35000"/>
            </a:spcAft>
          </a:pPr>
          <a:endParaRPr lang="en-GB" sz="4400" kern="1200" dirty="0" smtClean="0">
            <a:latin typeface="Arial" panose="020B0604020202020204" pitchFamily="34" charset="0"/>
            <a:cs typeface="Arial" panose="020B0604020202020204" pitchFamily="34" charset="0"/>
          </a:endParaRPr>
        </a:p>
        <a:p>
          <a:pPr lvl="0" algn="l" defTabSz="1422400">
            <a:lnSpc>
              <a:spcPct val="90000"/>
            </a:lnSpc>
            <a:spcBef>
              <a:spcPct val="0"/>
            </a:spcBef>
            <a:spcAft>
              <a:spcPct val="35000"/>
            </a:spcAft>
          </a:pPr>
          <a:r>
            <a:rPr lang="en-GB" sz="4400" kern="1200" dirty="0" smtClean="0">
              <a:latin typeface="Arial" panose="020B0604020202020204" pitchFamily="34" charset="0"/>
              <a:cs typeface="Arial" panose="020B0604020202020204" pitchFamily="34" charset="0"/>
            </a:rPr>
            <a:t> </a:t>
          </a:r>
        </a:p>
      </dsp:txBody>
      <dsp:txXfrm>
        <a:off x="1377708" y="0"/>
        <a:ext cx="5089658" cy="7217142"/>
      </dsp:txXfrm>
    </dsp:sp>
    <dsp:sp modelId="{497DE7E2-6E61-4AC9-A6B9-1D0C155AFC6C}">
      <dsp:nvSpPr>
        <dsp:cNvPr id="0" name=""/>
        <dsp:cNvSpPr/>
      </dsp:nvSpPr>
      <dsp:spPr>
        <a:xfrm>
          <a:off x="7082225" y="0"/>
          <a:ext cx="6831756" cy="7217142"/>
        </a:xfrm>
        <a:prstGeom prst="roundRect">
          <a:avLst>
            <a:gd name="adj" fmla="val 5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0876" rIns="195580" bIns="0" numCol="1" spcCol="1270" anchor="t" anchorCtr="0">
          <a:noAutofit/>
        </a:bodyPr>
        <a:lstStyle/>
        <a:p>
          <a:pPr lvl="0" algn="l" defTabSz="1955800">
            <a:lnSpc>
              <a:spcPct val="90000"/>
            </a:lnSpc>
            <a:spcBef>
              <a:spcPct val="0"/>
            </a:spcBef>
            <a:spcAft>
              <a:spcPct val="35000"/>
            </a:spcAft>
          </a:pPr>
          <a:r>
            <a:rPr lang="en-GB" sz="4400" b="1" kern="1200" dirty="0" smtClean="0">
              <a:latin typeface="Arial" panose="020B0604020202020204" pitchFamily="34" charset="0"/>
              <a:cs typeface="Arial" panose="020B0604020202020204" pitchFamily="34" charset="0"/>
            </a:rPr>
            <a:t>Phase: Designing</a:t>
          </a:r>
          <a:endParaRPr lang="en-GB" sz="4400" b="1" kern="1200" dirty="0">
            <a:latin typeface="Arial" panose="020B0604020202020204" pitchFamily="34" charset="0"/>
            <a:cs typeface="Arial" panose="020B0604020202020204" pitchFamily="34" charset="0"/>
          </a:endParaRPr>
        </a:p>
      </dsp:txBody>
      <dsp:txXfrm rot="16200000">
        <a:off x="4806372" y="2275852"/>
        <a:ext cx="5918056" cy="1366351"/>
      </dsp:txXfrm>
    </dsp:sp>
    <dsp:sp modelId="{2B886162-CE65-42C5-87F6-B244C9C50FBB}">
      <dsp:nvSpPr>
        <dsp:cNvPr id="0" name=""/>
        <dsp:cNvSpPr/>
      </dsp:nvSpPr>
      <dsp:spPr>
        <a:xfrm rot="5400000">
          <a:off x="6586015" y="5675257"/>
          <a:ext cx="1060738" cy="1024763"/>
        </a:xfrm>
        <a:prstGeom prst="flowChartExtract">
          <a:avLst/>
        </a:prstGeom>
        <a:solidFill>
          <a:schemeClr val="bg1">
            <a:lumMod val="85000"/>
          </a:schemeClr>
        </a:solidFill>
        <a:ln w="12700" cap="flat" cmpd="sng" algn="ctr">
          <a:solidFill>
            <a:schemeClr val="bg1">
              <a:lumMod val="85000"/>
            </a:schemeClr>
          </a:solidFill>
          <a:prstDash val="solid"/>
          <a:miter lim="800000"/>
        </a:ln>
        <a:effectLst/>
      </dsp:spPr>
      <dsp:style>
        <a:lnRef idx="2">
          <a:scrgbClr r="0" g="0" b="0"/>
        </a:lnRef>
        <a:fillRef idx="1">
          <a:scrgbClr r="0" g="0" b="0"/>
        </a:fillRef>
        <a:effectRef idx="0">
          <a:scrgbClr r="0" g="0" b="0"/>
        </a:effectRef>
        <a:fontRef idx="minor"/>
      </dsp:style>
    </dsp:sp>
    <dsp:sp modelId="{5A129BD9-AEAE-42C1-AB3B-2224BE6A9F96}">
      <dsp:nvSpPr>
        <dsp:cNvPr id="0" name=""/>
        <dsp:cNvSpPr/>
      </dsp:nvSpPr>
      <dsp:spPr>
        <a:xfrm>
          <a:off x="8448576" y="0"/>
          <a:ext cx="5089658" cy="721714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endParaRPr lang="en-GB" sz="3200" kern="1200" dirty="0" smtClean="0">
            <a:latin typeface="Arial" panose="020B0604020202020204" pitchFamily="34" charset="0"/>
            <a:cs typeface="Arial" panose="020B0604020202020204" pitchFamily="34" charset="0"/>
          </a:endParaRPr>
        </a:p>
        <a:p>
          <a:pPr lvl="0" algn="l" defTabSz="1422400">
            <a:lnSpc>
              <a:spcPct val="100000"/>
            </a:lnSpc>
            <a:spcBef>
              <a:spcPct val="0"/>
            </a:spcBef>
            <a:spcAft>
              <a:spcPts val="0"/>
            </a:spcAft>
          </a:pPr>
          <a:r>
            <a:rPr lang="en-GB" sz="3200" kern="1200" dirty="0" smtClean="0">
              <a:latin typeface="Arial" panose="020B0604020202020204" pitchFamily="34" charset="0"/>
              <a:cs typeface="Arial" panose="020B0604020202020204" pitchFamily="34" charset="0"/>
            </a:rPr>
            <a:t>Visit by UWE staff to LMU and to the PAEA conference in Washington DC. Using the knowledge gained the programme was designed using innovative material from other healthcare programmes at UWE and the creation of new material to meet the core competencies, knowledge and behaviours required for a ‘fit for practice’ PA</a:t>
          </a:r>
        </a:p>
        <a:p>
          <a:pPr lvl="0" algn="l" defTabSz="1422400">
            <a:lnSpc>
              <a:spcPct val="90000"/>
            </a:lnSpc>
            <a:spcBef>
              <a:spcPct val="0"/>
            </a:spcBef>
            <a:spcAft>
              <a:spcPct val="35000"/>
            </a:spcAft>
          </a:pPr>
          <a:endParaRPr lang="en-GB" sz="6500" kern="1200" dirty="0"/>
        </a:p>
      </dsp:txBody>
      <dsp:txXfrm>
        <a:off x="8448576" y="0"/>
        <a:ext cx="5089658" cy="7217142"/>
      </dsp:txXfrm>
    </dsp:sp>
    <dsp:sp modelId="{C019E910-88C5-4703-BE8E-4FF64A6E11E0}">
      <dsp:nvSpPr>
        <dsp:cNvPr id="0" name=""/>
        <dsp:cNvSpPr/>
      </dsp:nvSpPr>
      <dsp:spPr>
        <a:xfrm>
          <a:off x="14153093" y="0"/>
          <a:ext cx="6831756" cy="7217142"/>
        </a:xfrm>
        <a:prstGeom prst="roundRect">
          <a:avLst>
            <a:gd name="adj" fmla="val 5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0876" rIns="195580" bIns="0" numCol="1" spcCol="1270" anchor="t" anchorCtr="0">
          <a:noAutofit/>
        </a:bodyPr>
        <a:lstStyle/>
        <a:p>
          <a:pPr lvl="0" algn="l" defTabSz="1955800">
            <a:lnSpc>
              <a:spcPct val="90000"/>
            </a:lnSpc>
            <a:spcBef>
              <a:spcPct val="0"/>
            </a:spcBef>
            <a:spcAft>
              <a:spcPct val="35000"/>
            </a:spcAft>
          </a:pPr>
          <a:r>
            <a:rPr lang="en-GB" sz="4400" b="1" kern="1200" dirty="0" smtClean="0">
              <a:latin typeface="Arial" panose="020B0604020202020204" pitchFamily="34" charset="0"/>
              <a:cs typeface="Arial" panose="020B0604020202020204" pitchFamily="34" charset="0"/>
            </a:rPr>
            <a:t>Phase: Developing</a:t>
          </a:r>
          <a:endParaRPr lang="en-GB" sz="4400" b="1" kern="1200" dirty="0">
            <a:latin typeface="Arial" panose="020B0604020202020204" pitchFamily="34" charset="0"/>
            <a:cs typeface="Arial" panose="020B0604020202020204" pitchFamily="34" charset="0"/>
          </a:endParaRPr>
        </a:p>
      </dsp:txBody>
      <dsp:txXfrm rot="16200000">
        <a:off x="11877240" y="2275852"/>
        <a:ext cx="5918056" cy="1366351"/>
      </dsp:txXfrm>
    </dsp:sp>
    <dsp:sp modelId="{E164360D-7A3D-44DD-80FB-CCE660F4A257}">
      <dsp:nvSpPr>
        <dsp:cNvPr id="0" name=""/>
        <dsp:cNvSpPr/>
      </dsp:nvSpPr>
      <dsp:spPr>
        <a:xfrm rot="5400000">
          <a:off x="13656882" y="5675257"/>
          <a:ext cx="1060738" cy="1024763"/>
        </a:xfrm>
        <a:prstGeom prst="flowChartExtract">
          <a:avLst/>
        </a:prstGeom>
        <a:solidFill>
          <a:schemeClr val="accent1">
            <a:lumMod val="40000"/>
            <a:lumOff val="60000"/>
          </a:schemeClr>
        </a:solidFill>
        <a:ln w="12700" cap="flat" cmpd="sng" algn="ctr">
          <a:solidFill>
            <a:schemeClr val="accent5">
              <a:lumMod val="40000"/>
              <a:lumOff val="60000"/>
            </a:schemeClr>
          </a:solidFill>
          <a:prstDash val="solid"/>
          <a:miter lim="800000"/>
        </a:ln>
        <a:effectLst/>
      </dsp:spPr>
      <dsp:style>
        <a:lnRef idx="2">
          <a:scrgbClr r="0" g="0" b="0"/>
        </a:lnRef>
        <a:fillRef idx="1">
          <a:scrgbClr r="0" g="0" b="0"/>
        </a:fillRef>
        <a:effectRef idx="0">
          <a:scrgbClr r="0" g="0" b="0"/>
        </a:effectRef>
        <a:fontRef idx="minor"/>
      </dsp:style>
    </dsp:sp>
    <dsp:sp modelId="{F62CD0DD-E1A6-479C-B5F4-EA98F7286B94}">
      <dsp:nvSpPr>
        <dsp:cNvPr id="0" name=""/>
        <dsp:cNvSpPr/>
      </dsp:nvSpPr>
      <dsp:spPr>
        <a:xfrm>
          <a:off x="15519444" y="0"/>
          <a:ext cx="5089658" cy="721714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endParaRPr lang="en-GB" sz="3200" kern="1200" dirty="0" smtClean="0">
            <a:latin typeface="Arial" panose="020B0604020202020204" pitchFamily="34" charset="0"/>
            <a:cs typeface="Arial" panose="020B0604020202020204" pitchFamily="34" charset="0"/>
          </a:endParaRPr>
        </a:p>
        <a:p>
          <a:pPr lvl="0" algn="l" defTabSz="1422400">
            <a:lnSpc>
              <a:spcPct val="100000"/>
            </a:lnSpc>
            <a:spcBef>
              <a:spcPct val="0"/>
            </a:spcBef>
            <a:spcAft>
              <a:spcPts val="0"/>
            </a:spcAft>
          </a:pPr>
          <a:r>
            <a:rPr lang="en-GB" sz="3200" kern="1200" dirty="0" smtClean="0">
              <a:latin typeface="Arial" panose="020B0604020202020204" pitchFamily="34" charset="0"/>
              <a:cs typeface="Arial" panose="020B0604020202020204" pitchFamily="34" charset="0"/>
            </a:rPr>
            <a:t>Visit by LMU to UWE to provide support to develop a clinical placement circuit and stakeholder engagement. Lessons were shared from the LMU team on how to seek champions of the profession who would provide a supportive learning environment for the students of a new healthcare discipline</a:t>
          </a:r>
          <a:endParaRPr lang="en-GB" sz="3200" kern="1200" dirty="0">
            <a:latin typeface="Arial" panose="020B0604020202020204" pitchFamily="34" charset="0"/>
            <a:cs typeface="Arial" panose="020B0604020202020204" pitchFamily="34" charset="0"/>
          </a:endParaRPr>
        </a:p>
      </dsp:txBody>
      <dsp:txXfrm>
        <a:off x="15519444" y="0"/>
        <a:ext cx="5089658" cy="7217142"/>
      </dsp:txXfrm>
    </dsp:sp>
    <dsp:sp modelId="{8264B85F-FAC5-4943-A82B-94D821D9A557}">
      <dsp:nvSpPr>
        <dsp:cNvPr id="0" name=""/>
        <dsp:cNvSpPr/>
      </dsp:nvSpPr>
      <dsp:spPr>
        <a:xfrm>
          <a:off x="21235301" y="0"/>
          <a:ext cx="6831756" cy="7217142"/>
        </a:xfrm>
        <a:prstGeom prst="roundRect">
          <a:avLst>
            <a:gd name="adj" fmla="val 5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0876" rIns="195580" bIns="0" numCol="1" spcCol="1270" anchor="t" anchorCtr="0">
          <a:noAutofit/>
        </a:bodyPr>
        <a:lstStyle/>
        <a:p>
          <a:pPr lvl="0" algn="l" defTabSz="1955800">
            <a:lnSpc>
              <a:spcPct val="90000"/>
            </a:lnSpc>
            <a:spcBef>
              <a:spcPct val="0"/>
            </a:spcBef>
            <a:spcAft>
              <a:spcPct val="35000"/>
            </a:spcAft>
          </a:pPr>
          <a:r>
            <a:rPr lang="en-GB" sz="4400" b="1" kern="1200" dirty="0" smtClean="0">
              <a:latin typeface="Arial" panose="020B0604020202020204" pitchFamily="34" charset="0"/>
              <a:cs typeface="Arial" panose="020B0604020202020204" pitchFamily="34" charset="0"/>
            </a:rPr>
            <a:t>Phase: Delivering</a:t>
          </a:r>
          <a:endParaRPr lang="en-GB" sz="4400" b="1" kern="1200" dirty="0">
            <a:latin typeface="Arial" panose="020B0604020202020204" pitchFamily="34" charset="0"/>
            <a:cs typeface="Arial" panose="020B0604020202020204" pitchFamily="34" charset="0"/>
          </a:endParaRPr>
        </a:p>
      </dsp:txBody>
      <dsp:txXfrm rot="16200000">
        <a:off x="18959449" y="2275852"/>
        <a:ext cx="5918056" cy="1366351"/>
      </dsp:txXfrm>
    </dsp:sp>
    <dsp:sp modelId="{B22B0E95-C3BA-45DB-BC28-EE7B2EB5353A}">
      <dsp:nvSpPr>
        <dsp:cNvPr id="0" name=""/>
        <dsp:cNvSpPr/>
      </dsp:nvSpPr>
      <dsp:spPr>
        <a:xfrm rot="5400000">
          <a:off x="20727750" y="5675257"/>
          <a:ext cx="1060738" cy="1024763"/>
        </a:xfrm>
        <a:prstGeom prst="flowChartExtract">
          <a:avLst/>
        </a:prstGeom>
        <a:solidFill>
          <a:schemeClr val="accent6">
            <a:lumMod val="40000"/>
            <a:lumOff val="60000"/>
          </a:schemeClr>
        </a:solidFill>
        <a:ln w="12700" cap="flat" cmpd="sng" algn="ctr">
          <a:solidFill>
            <a:schemeClr val="accent6">
              <a:lumMod val="40000"/>
              <a:lumOff val="60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15E62E-5256-414D-B326-5A4DF257A269}" type="datetimeFigureOut">
              <a:rPr lang="en-GB" smtClean="0"/>
              <a:t>07/08/2017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3668447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15E62E-5256-414D-B326-5A4DF257A269}" type="datetimeFigureOut">
              <a:rPr lang="en-GB" smtClean="0"/>
              <a:t>07/08/2017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4214661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15E62E-5256-414D-B326-5A4DF257A269}" type="datetimeFigureOut">
              <a:rPr lang="en-GB" smtClean="0"/>
              <a:t>07/08/2017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28923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15E62E-5256-414D-B326-5A4DF257A269}" type="datetimeFigureOut">
              <a:rPr lang="en-GB" smtClean="0"/>
              <a:t>07/08/2017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383458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15E62E-5256-414D-B326-5A4DF257A269}" type="datetimeFigureOut">
              <a:rPr lang="en-GB" smtClean="0"/>
              <a:t>07/08/2017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186847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15E62E-5256-414D-B326-5A4DF257A269}" type="datetimeFigureOut">
              <a:rPr lang="en-GB" smtClean="0"/>
              <a:t>07/08/2017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43717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15E62E-5256-414D-B326-5A4DF257A269}" type="datetimeFigureOut">
              <a:rPr lang="en-GB" smtClean="0"/>
              <a:t>07/08/2017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274313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15E62E-5256-414D-B326-5A4DF257A269}" type="datetimeFigureOut">
              <a:rPr lang="en-GB" smtClean="0"/>
              <a:t>07/08/2017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426685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5E62E-5256-414D-B326-5A4DF257A269}" type="datetimeFigureOut">
              <a:rPr lang="en-GB" smtClean="0"/>
              <a:t>07/08/2017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1560176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15E62E-5256-414D-B326-5A4DF257A269}" type="datetimeFigureOut">
              <a:rPr lang="en-GB" smtClean="0"/>
              <a:t>07/08/2017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332928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15E62E-5256-414D-B326-5A4DF257A269}" type="datetimeFigureOut">
              <a:rPr lang="en-GB" smtClean="0"/>
              <a:t>07/08/2017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45AB2-5DE3-49B8-951D-DDFFCEDB300F}" type="slidenum">
              <a:rPr lang="en-GB" smtClean="0"/>
              <a:t>‹#›</a:t>
            </a:fld>
            <a:endParaRPr lang="en-GB"/>
          </a:p>
        </p:txBody>
      </p:sp>
    </p:spTree>
    <p:extLst>
      <p:ext uri="{BB962C8B-B14F-4D97-AF65-F5344CB8AC3E}">
        <p14:creationId xmlns:p14="http://schemas.microsoft.com/office/powerpoint/2010/main" val="152179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7F15E62E-5256-414D-B326-5A4DF257A269}" type="datetimeFigureOut">
              <a:rPr lang="en-GB" smtClean="0"/>
              <a:t>07/08/2017</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EF945AB2-5DE3-49B8-951D-DDFFCEDB300F}" type="slidenum">
              <a:rPr lang="en-GB" smtClean="0"/>
              <a:t>‹#›</a:t>
            </a:fld>
            <a:endParaRPr lang="en-GB"/>
          </a:p>
        </p:txBody>
      </p:sp>
    </p:spTree>
    <p:extLst>
      <p:ext uri="{BB962C8B-B14F-4D97-AF65-F5344CB8AC3E}">
        <p14:creationId xmlns:p14="http://schemas.microsoft.com/office/powerpoint/2010/main" val="127106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hyperlink" Target="https://www.gov.uk/government/speeches/new-deal-for-general-practice" TargetMode="External"/><Relationship Id="rId7" Type="http://schemas.openxmlformats.org/officeDocument/2006/relationships/image" Target="../media/image2.png"/><Relationship Id="rId12" Type="http://schemas.microsoft.com/office/2007/relationships/diagramDrawing" Target="../diagrams/drawing1.xml"/><Relationship Id="rId2" Type="http://schemas.openxmlformats.org/officeDocument/2006/relationships/hyperlink" Target="http://www.fparcp.co.uk/ukphysicianassociateprogrammes/" TargetMode="Externa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diagramColors" Target="../diagrams/colors1.xml"/><Relationship Id="rId5" Type="http://schemas.openxmlformats.org/officeDocument/2006/relationships/hyperlink" Target="http://www.fparcp.co.uk/examinations" TargetMode="External"/><Relationship Id="rId10" Type="http://schemas.openxmlformats.org/officeDocument/2006/relationships/diagramQuickStyle" Target="../diagrams/quickStyle1.xml"/><Relationship Id="rId4" Type="http://schemas.openxmlformats.org/officeDocument/2006/relationships/hyperlink" Target="https://www.lmunet.edu/academics/schools/debusk-college-of-osteopathic-medicine/pa" TargetMode="External"/><Relationship Id="rId9"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313804" y="10531803"/>
            <a:ext cx="13519426" cy="7817525"/>
          </a:xfrm>
          <a:prstGeom prst="rect">
            <a:avLst/>
          </a:prstGeom>
          <a:noFill/>
        </p:spPr>
        <p:txBody>
          <a:bodyPr wrap="square" rtlCol="0">
            <a:spAutoFit/>
          </a:bodyPr>
          <a:lstStyle/>
          <a:p>
            <a:pPr algn="just"/>
            <a:r>
              <a:rPr lang="en-GB" sz="3600" dirty="0" smtClean="0">
                <a:latin typeface="Arial" panose="020B0604020202020204" pitchFamily="34" charset="0"/>
                <a:cs typeface="Arial" panose="020B0604020202020204" pitchFamily="34" charset="0"/>
              </a:rPr>
              <a:t>There </a:t>
            </a:r>
            <a:r>
              <a:rPr lang="en-GB" sz="3600" dirty="0">
                <a:latin typeface="Arial" panose="020B0604020202020204" pitchFamily="34" charset="0"/>
                <a:cs typeface="Arial" panose="020B0604020202020204" pitchFamily="34" charset="0"/>
              </a:rPr>
              <a:t>are currently </a:t>
            </a:r>
            <a:r>
              <a:rPr lang="en-GB" sz="3600" dirty="0" smtClean="0">
                <a:latin typeface="Arial" panose="020B0604020202020204" pitchFamily="34" charset="0"/>
                <a:cs typeface="Arial" panose="020B0604020202020204" pitchFamily="34" charset="0"/>
              </a:rPr>
              <a:t>~400 </a:t>
            </a:r>
            <a:r>
              <a:rPr lang="en-GB" sz="3600" dirty="0">
                <a:latin typeface="Arial" panose="020B0604020202020204" pitchFamily="34" charset="0"/>
                <a:cs typeface="Arial" panose="020B0604020202020204" pitchFamily="34" charset="0"/>
              </a:rPr>
              <a:t>PAs working in the UK in a variety of medical fields across the primary and secondary care sectors.   However the profession is set to grow rapidly in the coming years with the Government pledging at least </a:t>
            </a:r>
            <a:r>
              <a:rPr lang="en-GB" sz="3600" dirty="0" smtClean="0">
                <a:latin typeface="Arial" panose="020B0604020202020204" pitchFamily="34" charset="0"/>
                <a:cs typeface="Arial" panose="020B0604020202020204" pitchFamily="34" charset="0"/>
              </a:rPr>
              <a:t>1,000 </a:t>
            </a:r>
            <a:r>
              <a:rPr lang="en-GB" sz="3600" dirty="0">
                <a:latin typeface="Arial" panose="020B0604020202020204" pitchFamily="34" charset="0"/>
                <a:cs typeface="Arial" panose="020B0604020202020204" pitchFamily="34" charset="0"/>
              </a:rPr>
              <a:t>Physician Associates in primary care by </a:t>
            </a:r>
            <a:r>
              <a:rPr lang="en-GB" sz="3600" dirty="0" smtClean="0">
                <a:latin typeface="Arial" panose="020B0604020202020204" pitchFamily="34" charset="0"/>
                <a:cs typeface="Arial" panose="020B0604020202020204" pitchFamily="34" charset="0"/>
              </a:rPr>
              <a:t>2020</a:t>
            </a:r>
            <a:r>
              <a:rPr lang="en-GB" sz="3600" baseline="30000" dirty="0" smtClean="0">
                <a:latin typeface="Arial" panose="020B0604020202020204" pitchFamily="34" charset="0"/>
                <a:cs typeface="Arial" panose="020B0604020202020204" pitchFamily="34" charset="0"/>
              </a:rPr>
              <a:t>3</a:t>
            </a:r>
            <a:r>
              <a:rPr lang="en-GB" sz="3600" dirty="0" smtClean="0">
                <a:latin typeface="Arial" panose="020B0604020202020204" pitchFamily="34" charset="0"/>
                <a:cs typeface="Arial" panose="020B0604020202020204" pitchFamily="34" charset="0"/>
              </a:rPr>
              <a:t>.</a:t>
            </a:r>
            <a:r>
              <a:rPr lang="en-GB" sz="3600" baseline="30000" dirty="0" smtClean="0">
                <a:latin typeface="Arial" panose="020B0604020202020204" pitchFamily="34" charset="0"/>
                <a:cs typeface="Arial" panose="020B0604020202020204" pitchFamily="34" charset="0"/>
              </a:rPr>
              <a:t> </a:t>
            </a: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1" dirty="0">
              <a:latin typeface="Arial" panose="020B0604020202020204" pitchFamily="34" charset="0"/>
              <a:cs typeface="Arial" panose="020B0604020202020204" pitchFamily="34" charset="0"/>
            </a:endParaRPr>
          </a:p>
        </p:txBody>
      </p:sp>
      <p:sp>
        <p:nvSpPr>
          <p:cNvPr id="11" name="TextBox 10"/>
          <p:cNvSpPr txBox="1"/>
          <p:nvPr/>
        </p:nvSpPr>
        <p:spPr>
          <a:xfrm>
            <a:off x="15761141" y="38853599"/>
            <a:ext cx="13739097" cy="4154984"/>
          </a:xfrm>
          <a:prstGeom prst="rect">
            <a:avLst/>
          </a:prstGeom>
          <a:noFill/>
        </p:spPr>
        <p:txBody>
          <a:bodyPr wrap="square" rtlCol="0">
            <a:spAutoFit/>
          </a:bodyPr>
          <a:lstStyle/>
          <a:p>
            <a:pPr marL="457200" indent="-457200">
              <a:buFont typeface="+mj-lt"/>
              <a:buAutoNum type="arabicPeriod"/>
            </a:pPr>
            <a:r>
              <a:rPr lang="en-US" sz="2400" dirty="0">
                <a:latin typeface="Arial" panose="020B0604020202020204" pitchFamily="34" charset="0"/>
                <a:cs typeface="Arial" panose="020B0604020202020204" pitchFamily="34" charset="0"/>
              </a:rPr>
              <a:t>The Faculty of Physician Associates</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(2017)  Physician Associate Programmes. Available at: </a:t>
            </a:r>
            <a:r>
              <a:rPr lang="en-GB" sz="2400" u="sng" dirty="0">
                <a:latin typeface="Arial" panose="020B0604020202020204" pitchFamily="34" charset="0"/>
                <a:cs typeface="Arial" panose="020B0604020202020204" pitchFamily="34" charset="0"/>
                <a:hlinkClick r:id="rId2"/>
              </a:rPr>
              <a:t>http://</a:t>
            </a:r>
            <a:r>
              <a:rPr lang="en-GB" sz="2400" u="sng" dirty="0" smtClean="0">
                <a:latin typeface="Arial" panose="020B0604020202020204" pitchFamily="34" charset="0"/>
                <a:cs typeface="Arial" panose="020B0604020202020204" pitchFamily="34" charset="0"/>
                <a:hlinkClick r:id="rId2"/>
              </a:rPr>
              <a:t>www.fparcp.co.uk/ukphysicianassociateprogrammes/</a:t>
            </a:r>
            <a:endParaRPr lang="en-GB" sz="2400" dirty="0">
              <a:latin typeface="Arial" panose="020B0604020202020204" pitchFamily="34" charset="0"/>
              <a:cs typeface="Arial" panose="020B0604020202020204" pitchFamily="34" charset="0"/>
            </a:endParaRPr>
          </a:p>
          <a:p>
            <a:pPr marL="457200" indent="-457200">
              <a:buFont typeface="+mj-lt"/>
              <a:buAutoNum type="arabicPeriod"/>
            </a:pPr>
            <a:r>
              <a:rPr lang="en-GB" sz="2400" dirty="0" err="1">
                <a:latin typeface="Arial" panose="020B0604020202020204" pitchFamily="34" charset="0"/>
                <a:cs typeface="Arial" panose="020B0604020202020204" pitchFamily="34" charset="0"/>
              </a:rPr>
              <a:t>Piemme</a:t>
            </a:r>
            <a:r>
              <a:rPr lang="en-GB" sz="2400" dirty="0">
                <a:latin typeface="Arial" panose="020B0604020202020204" pitchFamily="34" charset="0"/>
                <a:cs typeface="Arial" panose="020B0604020202020204" pitchFamily="34" charset="0"/>
              </a:rPr>
              <a:t>, T.E., Sadler, A. M., Carter, R. D. &amp; </a:t>
            </a:r>
            <a:r>
              <a:rPr lang="en-GB" sz="2400" dirty="0" err="1">
                <a:latin typeface="Arial" panose="020B0604020202020204" pitchFamily="34" charset="0"/>
                <a:cs typeface="Arial" panose="020B0604020202020204" pitchFamily="34" charset="0"/>
              </a:rPr>
              <a:t>Ballweg</a:t>
            </a:r>
            <a:r>
              <a:rPr lang="en-GB" sz="2400" dirty="0">
                <a:latin typeface="Arial" panose="020B0604020202020204" pitchFamily="34" charset="0"/>
                <a:cs typeface="Arial" panose="020B0604020202020204" pitchFamily="34" charset="0"/>
              </a:rPr>
              <a:t>, R. (2013) </a:t>
            </a:r>
            <a:r>
              <a:rPr lang="en-GB" sz="2400" i="1" dirty="0">
                <a:latin typeface="Arial" panose="020B0604020202020204" pitchFamily="34" charset="0"/>
                <a:cs typeface="Arial" panose="020B0604020202020204" pitchFamily="34" charset="0"/>
              </a:rPr>
              <a:t>The Physician Assistant: An Illustrated History</a:t>
            </a:r>
            <a:r>
              <a:rPr lang="en-GB" sz="2400" dirty="0">
                <a:latin typeface="Arial" panose="020B0604020202020204" pitchFamily="34" charset="0"/>
                <a:cs typeface="Arial" panose="020B0604020202020204" pitchFamily="34" charset="0"/>
              </a:rPr>
              <a:t>. Acacia Publishing </a:t>
            </a:r>
            <a:r>
              <a:rPr lang="en-GB" sz="2400" dirty="0" err="1">
                <a:latin typeface="Arial" panose="020B0604020202020204" pitchFamily="34" charset="0"/>
                <a:cs typeface="Arial" panose="020B0604020202020204" pitchFamily="34" charset="0"/>
              </a:rPr>
              <a:t>Inc</a:t>
            </a:r>
            <a:r>
              <a:rPr lang="en-GB" sz="2400" dirty="0">
                <a:latin typeface="Arial" panose="020B0604020202020204" pitchFamily="34" charset="0"/>
                <a:cs typeface="Arial" panose="020B0604020202020204" pitchFamily="34" charset="0"/>
              </a:rPr>
              <a:t>: Arizona, US</a:t>
            </a:r>
            <a:endParaRPr lang="en-GB" sz="17137" b="1" dirty="0">
              <a:latin typeface="Arial" panose="020B0604020202020204" pitchFamily="34" charset="0"/>
              <a:cs typeface="Arial" panose="020B0604020202020204" pitchFamily="34" charset="0"/>
            </a:endParaRPr>
          </a:p>
          <a:p>
            <a:pPr marL="457200" indent="-457200">
              <a:buFont typeface="+mj-lt"/>
              <a:buAutoNum type="arabicPeriod"/>
            </a:pPr>
            <a:r>
              <a:rPr lang="en-GB" sz="2400" dirty="0" smtClean="0">
                <a:latin typeface="Arial" panose="020B0604020202020204" pitchFamily="34" charset="0"/>
                <a:cs typeface="Arial" panose="020B0604020202020204" pitchFamily="34" charset="0"/>
              </a:rPr>
              <a:t>Hunt</a:t>
            </a:r>
            <a:r>
              <a:rPr lang="en-GB" sz="2400" dirty="0">
                <a:latin typeface="Arial" panose="020B0604020202020204" pitchFamily="34" charset="0"/>
                <a:cs typeface="Arial" panose="020B0604020202020204" pitchFamily="34" charset="0"/>
              </a:rPr>
              <a:t>, J (2015) A New Deal for General Practice.  Available at: </a:t>
            </a:r>
            <a:r>
              <a:rPr lang="en-GB" sz="2400" u="sng" dirty="0">
                <a:latin typeface="Arial" panose="020B0604020202020204" pitchFamily="34" charset="0"/>
                <a:cs typeface="Arial" panose="020B0604020202020204" pitchFamily="34" charset="0"/>
                <a:hlinkClick r:id="rId3"/>
              </a:rPr>
              <a:t>https://</a:t>
            </a:r>
            <a:r>
              <a:rPr lang="en-GB" sz="2400" u="sng" dirty="0" smtClean="0">
                <a:latin typeface="Arial" panose="020B0604020202020204" pitchFamily="34" charset="0"/>
                <a:cs typeface="Arial" panose="020B0604020202020204" pitchFamily="34" charset="0"/>
                <a:hlinkClick r:id="rId3"/>
              </a:rPr>
              <a:t>www.gov.uk/government/speeches/new-deal-for-general-practice</a:t>
            </a:r>
            <a:r>
              <a:rPr lang="en-GB" sz="2400" dirty="0">
                <a:latin typeface="Arial" panose="020B0604020202020204" pitchFamily="34" charset="0"/>
                <a:cs typeface="Arial" panose="020B0604020202020204" pitchFamily="34" charset="0"/>
              </a:rPr>
              <a:t> </a:t>
            </a:r>
            <a:endParaRPr lang="en-GB" sz="2400" dirty="0" smtClean="0">
              <a:latin typeface="Arial" panose="020B0604020202020204" pitchFamily="34" charset="0"/>
              <a:cs typeface="Arial" panose="020B0604020202020204" pitchFamily="34" charset="0"/>
            </a:endParaRPr>
          </a:p>
          <a:p>
            <a:pPr marL="457200" indent="-457200">
              <a:buFont typeface="+mj-lt"/>
              <a:buAutoNum type="arabicPeriod"/>
            </a:pPr>
            <a:r>
              <a:rPr lang="en-GB" sz="2400" dirty="0" smtClean="0">
                <a:latin typeface="Arial" panose="020B0604020202020204" pitchFamily="34" charset="0"/>
                <a:cs typeface="Arial" panose="020B0604020202020204" pitchFamily="34" charset="0"/>
              </a:rPr>
              <a:t>LMU (2017) Lincoln Memorial University Physician Associate Programme. Available at</a:t>
            </a:r>
            <a:r>
              <a:rPr lang="en-GB"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hlinkClick r:id="rId4"/>
              </a:rPr>
              <a:t>https://</a:t>
            </a:r>
            <a:r>
              <a:rPr lang="en-GB" sz="2400" dirty="0" smtClean="0">
                <a:latin typeface="Arial" panose="020B0604020202020204" pitchFamily="34" charset="0"/>
                <a:cs typeface="Arial" panose="020B0604020202020204" pitchFamily="34" charset="0"/>
                <a:hlinkClick r:id="rId4"/>
              </a:rPr>
              <a:t>www.lmunet.edu/academics/schools/debusk-college-of-osteopathic-medicine/pa</a:t>
            </a:r>
            <a:endParaRPr lang="en-GB" sz="2400" dirty="0" smtClean="0">
              <a:latin typeface="Arial" panose="020B0604020202020204" pitchFamily="34"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cs typeface="Arial" panose="020B0604020202020204" pitchFamily="34" charset="0"/>
              </a:rPr>
              <a:t>The Faculty of Physician Associates</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(2017)  Physician Associate </a:t>
            </a:r>
            <a:r>
              <a:rPr lang="en-GB" sz="2400" dirty="0" smtClean="0">
                <a:latin typeface="Arial" panose="020B0604020202020204" pitchFamily="34" charset="0"/>
                <a:cs typeface="Arial" panose="020B0604020202020204" pitchFamily="34" charset="0"/>
              </a:rPr>
              <a:t>Exam. </a:t>
            </a:r>
            <a:r>
              <a:rPr lang="en-GB" sz="2400" dirty="0">
                <a:latin typeface="Arial" panose="020B0604020202020204" pitchFamily="34" charset="0"/>
                <a:cs typeface="Arial" panose="020B0604020202020204" pitchFamily="34" charset="0"/>
              </a:rPr>
              <a:t>Available at</a:t>
            </a:r>
            <a:r>
              <a:rPr lang="en-GB" sz="2400"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hlinkClick r:id="rId5"/>
              </a:rPr>
              <a:t>http</a:t>
            </a:r>
            <a:r>
              <a:rPr lang="en-GB" sz="2400" dirty="0">
                <a:latin typeface="Arial" panose="020B0604020202020204" pitchFamily="34" charset="0"/>
                <a:cs typeface="Arial" panose="020B0604020202020204" pitchFamily="34" charset="0"/>
                <a:hlinkClick r:id="rId5"/>
              </a:rPr>
              <a:t>://</a:t>
            </a:r>
            <a:r>
              <a:rPr lang="en-GB" sz="2400" dirty="0" smtClean="0">
                <a:latin typeface="Arial" panose="020B0604020202020204" pitchFamily="34" charset="0"/>
                <a:cs typeface="Arial" panose="020B0604020202020204" pitchFamily="34" charset="0"/>
                <a:hlinkClick r:id="rId5"/>
              </a:rPr>
              <a:t>www.fparcp.co.uk/examinations</a:t>
            </a:r>
            <a:r>
              <a:rPr lang="en-GB" sz="2400" dirty="0" smtClean="0">
                <a:latin typeface="Arial" panose="020B0604020202020204" pitchFamily="34" charset="0"/>
                <a:cs typeface="Arial" panose="020B0604020202020204" pitchFamily="34" charset="0"/>
              </a:rPr>
              <a:t> </a:t>
            </a:r>
          </a:p>
          <a:p>
            <a:pPr marL="457200" indent="-457200">
              <a:buFont typeface="+mj-lt"/>
              <a:buAutoNum type="arabicPeriod"/>
            </a:pPr>
            <a:endParaRPr lang="en-GB" sz="2400" dirty="0">
              <a:latin typeface="Arial" panose="020B0604020202020204" pitchFamily="34" charset="0"/>
              <a:cs typeface="Arial" panose="020B0604020202020204" pitchFamily="34" charset="0"/>
            </a:endParaRPr>
          </a:p>
        </p:txBody>
      </p:sp>
      <p:sp>
        <p:nvSpPr>
          <p:cNvPr id="3" name="Rectangle 2"/>
          <p:cNvSpPr/>
          <p:nvPr/>
        </p:nvSpPr>
        <p:spPr>
          <a:xfrm>
            <a:off x="-15844838" y="1364130"/>
            <a:ext cx="15135225" cy="1200329"/>
          </a:xfrm>
          <a:prstGeom prst="rect">
            <a:avLst/>
          </a:prstGeom>
        </p:spPr>
        <p:txBody>
          <a:bodyPr>
            <a:spAutoFit/>
          </a:bodyPr>
          <a:lstStyle/>
          <a:p>
            <a:endParaRPr lang="en-GB" sz="7200" dirty="0"/>
          </a:p>
        </p:txBody>
      </p:sp>
      <p:sp>
        <p:nvSpPr>
          <p:cNvPr id="15" name="Rounded Rectangle 14"/>
          <p:cNvSpPr/>
          <p:nvPr/>
        </p:nvSpPr>
        <p:spPr>
          <a:xfrm>
            <a:off x="658621" y="689493"/>
            <a:ext cx="28317337" cy="4366272"/>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658620" y="941373"/>
            <a:ext cx="28317337" cy="4678204"/>
          </a:xfrm>
          <a:prstGeom prst="rect">
            <a:avLst/>
          </a:prstGeom>
          <a:noFill/>
        </p:spPr>
        <p:txBody>
          <a:bodyPr wrap="square" rtlCol="0">
            <a:spAutoFit/>
          </a:bodyPr>
          <a:lstStyle/>
          <a:p>
            <a:pPr algn="ctr"/>
            <a:r>
              <a:rPr lang="en-GB" sz="4400" b="1" dirty="0">
                <a:latin typeface="Arial" panose="020B0604020202020204" pitchFamily="34" charset="0"/>
                <a:cs typeface="Arial" panose="020B0604020202020204" pitchFamily="34" charset="0"/>
              </a:rPr>
              <a:t>Trans-Atlantic Partnership Working in Developing a UK Physician Associate Programme: </a:t>
            </a:r>
          </a:p>
          <a:p>
            <a:pPr algn="ctr"/>
            <a:r>
              <a:rPr lang="en-GB" sz="4400" b="1" dirty="0" smtClean="0">
                <a:latin typeface="Arial" panose="020B0604020202020204" pitchFamily="34" charset="0"/>
                <a:cs typeface="Arial" panose="020B0604020202020204" pitchFamily="34" charset="0"/>
              </a:rPr>
              <a:t>Reflections </a:t>
            </a:r>
            <a:r>
              <a:rPr lang="en-GB" sz="4400" b="1" dirty="0">
                <a:latin typeface="Arial" panose="020B0604020202020204" pitchFamily="34" charset="0"/>
                <a:cs typeface="Arial" panose="020B0604020202020204" pitchFamily="34" charset="0"/>
              </a:rPr>
              <a:t>and Lessons </a:t>
            </a:r>
            <a:r>
              <a:rPr lang="en-GB" sz="4400" b="1" dirty="0" smtClean="0">
                <a:latin typeface="Arial" panose="020B0604020202020204" pitchFamily="34" charset="0"/>
                <a:cs typeface="Arial" panose="020B0604020202020204" pitchFamily="34" charset="0"/>
              </a:rPr>
              <a:t>Learnt</a:t>
            </a:r>
          </a:p>
          <a:p>
            <a:pPr algn="ctr"/>
            <a:endParaRPr lang="en-GB" sz="3600" dirty="0" smtClean="0">
              <a:latin typeface="Arial" panose="020B0604020202020204" pitchFamily="34" charset="0"/>
              <a:cs typeface="Arial" panose="020B0604020202020204" pitchFamily="34" charset="0"/>
            </a:endParaRPr>
          </a:p>
          <a:p>
            <a:pPr algn="ctr"/>
            <a:r>
              <a:rPr lang="en-GB" sz="3600" dirty="0">
                <a:latin typeface="Arial" panose="020B0604020202020204" pitchFamily="34" charset="0"/>
                <a:cs typeface="Arial" panose="020B0604020202020204" pitchFamily="34" charset="0"/>
              </a:rPr>
              <a:t>Dr Fiona </a:t>
            </a:r>
            <a:r>
              <a:rPr lang="en-GB" sz="3600" dirty="0" err="1" smtClean="0">
                <a:latin typeface="Arial" panose="020B0604020202020204" pitchFamily="34" charset="0"/>
                <a:cs typeface="Arial" panose="020B0604020202020204" pitchFamily="34" charset="0"/>
              </a:rPr>
              <a:t>Lawrence</a:t>
            </a:r>
            <a:r>
              <a:rPr lang="en-GB" sz="3600" baseline="30000" dirty="0" err="1" smtClean="0">
                <a:latin typeface="Arial" panose="020B0604020202020204" pitchFamily="34" charset="0"/>
                <a:cs typeface="Arial" panose="020B0604020202020204" pitchFamily="34" charset="0"/>
              </a:rPr>
              <a:t>a</a:t>
            </a:r>
            <a:r>
              <a:rPr lang="en-GB" sz="3600" dirty="0" smtClean="0">
                <a:latin typeface="Arial" panose="020B0604020202020204" pitchFamily="34" charset="0"/>
                <a:cs typeface="Arial" panose="020B0604020202020204" pitchFamily="34" charset="0"/>
              </a:rPr>
              <a:t>, </a:t>
            </a:r>
            <a:r>
              <a:rPr lang="en-GB" sz="3600" dirty="0">
                <a:latin typeface="Arial" panose="020B0604020202020204" pitchFamily="34" charset="0"/>
                <a:cs typeface="Arial" panose="020B0604020202020204" pitchFamily="34" charset="0"/>
              </a:rPr>
              <a:t>Rex </a:t>
            </a:r>
            <a:r>
              <a:rPr lang="en-GB" sz="3600" dirty="0" err="1" smtClean="0">
                <a:latin typeface="Arial" panose="020B0604020202020204" pitchFamily="34" charset="0"/>
                <a:cs typeface="Arial" panose="020B0604020202020204" pitchFamily="34" charset="0"/>
              </a:rPr>
              <a:t>Hobbs</a:t>
            </a:r>
            <a:r>
              <a:rPr lang="en-GB" sz="3600" baseline="30000" dirty="0" err="1" smtClean="0">
                <a:latin typeface="Arial" panose="020B0604020202020204" pitchFamily="34" charset="0"/>
                <a:cs typeface="Arial" panose="020B0604020202020204" pitchFamily="34" charset="0"/>
              </a:rPr>
              <a:t>b</a:t>
            </a:r>
            <a:r>
              <a:rPr lang="en-GB" sz="3600" dirty="0" smtClean="0">
                <a:latin typeface="Arial" panose="020B0604020202020204" pitchFamily="34" charset="0"/>
                <a:cs typeface="Arial" panose="020B0604020202020204" pitchFamily="34" charset="0"/>
              </a:rPr>
              <a:t>, Alex </a:t>
            </a:r>
            <a:r>
              <a:rPr lang="en-GB" sz="3600" dirty="0" err="1" smtClean="0">
                <a:latin typeface="Arial" panose="020B0604020202020204" pitchFamily="34" charset="0"/>
                <a:cs typeface="Arial" panose="020B0604020202020204" pitchFamily="34" charset="0"/>
              </a:rPr>
              <a:t>Stevens</a:t>
            </a:r>
            <a:r>
              <a:rPr lang="en-GB" sz="3600" baseline="30000" dirty="0" err="1" smtClean="0">
                <a:latin typeface="Arial" panose="020B0604020202020204" pitchFamily="34" charset="0"/>
                <a:cs typeface="Arial" panose="020B0604020202020204" pitchFamily="34" charset="0"/>
              </a:rPr>
              <a:t>a</a:t>
            </a:r>
            <a:r>
              <a:rPr lang="en-GB" sz="3600" dirty="0" smtClean="0">
                <a:latin typeface="Arial" panose="020B0604020202020204" pitchFamily="34" charset="0"/>
                <a:cs typeface="Arial" panose="020B0604020202020204" pitchFamily="34" charset="0"/>
              </a:rPr>
              <a:t>, Janice </a:t>
            </a:r>
            <a:r>
              <a:rPr lang="en-GB" sz="3600" dirty="0">
                <a:latin typeface="Arial" panose="020B0604020202020204" pitchFamily="34" charset="0"/>
                <a:cs typeface="Arial" panose="020B0604020202020204" pitchFamily="34" charset="0"/>
              </a:rPr>
              <a:t>St </a:t>
            </a:r>
            <a:r>
              <a:rPr lang="en-GB" sz="3600" dirty="0" smtClean="0">
                <a:latin typeface="Arial" panose="020B0604020202020204" pitchFamily="34" charset="0"/>
                <a:cs typeface="Arial" panose="020B0604020202020204" pitchFamily="34" charset="0"/>
              </a:rPr>
              <a:t>John </a:t>
            </a:r>
            <a:r>
              <a:rPr lang="en-GB" sz="3600" dirty="0" err="1" smtClean="0">
                <a:latin typeface="Arial" panose="020B0604020202020204" pitchFamily="34" charset="0"/>
                <a:cs typeface="Arial" panose="020B0604020202020204" pitchFamily="34" charset="0"/>
              </a:rPr>
              <a:t>Matthews</a:t>
            </a:r>
            <a:r>
              <a:rPr lang="en-GB" sz="3600" baseline="30000" dirty="0" err="1" smtClean="0">
                <a:latin typeface="Arial" panose="020B0604020202020204" pitchFamily="34" charset="0"/>
                <a:cs typeface="Arial" panose="020B0604020202020204" pitchFamily="34" charset="0"/>
              </a:rPr>
              <a:t>a</a:t>
            </a:r>
            <a:endParaRPr lang="en-GB" sz="3600" baseline="30000" dirty="0" smtClean="0">
              <a:latin typeface="Arial" panose="020B0604020202020204" pitchFamily="34" charset="0"/>
              <a:cs typeface="Arial" panose="020B0604020202020204" pitchFamily="34" charset="0"/>
            </a:endParaRPr>
          </a:p>
          <a:p>
            <a:pPr lvl="0" algn="ctr"/>
            <a:r>
              <a:rPr lang="en-GB" sz="3600" baseline="30000" dirty="0" err="1" smtClean="0">
                <a:latin typeface="Arial" panose="020B0604020202020204" pitchFamily="34" charset="0"/>
                <a:cs typeface="Arial" panose="020B0604020202020204" pitchFamily="34" charset="0"/>
              </a:rPr>
              <a:t>a</a:t>
            </a:r>
            <a:r>
              <a:rPr lang="en-GB" sz="3600" dirty="0" err="1" smtClean="0">
                <a:latin typeface="Arial" panose="020B0604020202020204" pitchFamily="34" charset="0"/>
                <a:cs typeface="Arial" panose="020B0604020202020204" pitchFamily="34" charset="0"/>
              </a:rPr>
              <a:t>University</a:t>
            </a:r>
            <a:r>
              <a:rPr lang="en-GB" sz="3600" dirty="0" smtClean="0">
                <a:latin typeface="Arial" panose="020B0604020202020204" pitchFamily="34" charset="0"/>
                <a:cs typeface="Arial" panose="020B0604020202020204" pitchFamily="34" charset="0"/>
              </a:rPr>
              <a:t> </a:t>
            </a:r>
            <a:r>
              <a:rPr lang="en-GB" sz="3600" dirty="0">
                <a:latin typeface="Arial" panose="020B0604020202020204" pitchFamily="34" charset="0"/>
                <a:cs typeface="Arial" panose="020B0604020202020204" pitchFamily="34" charset="0"/>
              </a:rPr>
              <a:t>of the West of England, Bristol, </a:t>
            </a:r>
            <a:r>
              <a:rPr lang="en-GB" sz="3600" dirty="0" smtClean="0">
                <a:latin typeface="Arial" panose="020B0604020202020204" pitchFamily="34" charset="0"/>
                <a:cs typeface="Arial" panose="020B0604020202020204" pitchFamily="34" charset="0"/>
              </a:rPr>
              <a:t>UK</a:t>
            </a:r>
          </a:p>
          <a:p>
            <a:pPr algn="ctr"/>
            <a:r>
              <a:rPr lang="en-GB" sz="3600" baseline="30000" dirty="0" err="1" smtClean="0">
                <a:latin typeface="Arial" panose="020B0604020202020204" pitchFamily="34" charset="0"/>
                <a:cs typeface="Arial" panose="020B0604020202020204" pitchFamily="34" charset="0"/>
              </a:rPr>
              <a:t>b</a:t>
            </a:r>
            <a:r>
              <a:rPr lang="en-GB" sz="3600" dirty="0" err="1" smtClean="0">
                <a:latin typeface="Arial" panose="020B0604020202020204" pitchFamily="34" charset="0"/>
                <a:cs typeface="Arial" panose="020B0604020202020204" pitchFamily="34" charset="0"/>
              </a:rPr>
              <a:t>Lincoln</a:t>
            </a:r>
            <a:r>
              <a:rPr lang="en-GB" sz="3600" dirty="0" smtClean="0">
                <a:latin typeface="Arial" panose="020B0604020202020204" pitchFamily="34" charset="0"/>
                <a:cs typeface="Arial" panose="020B0604020202020204" pitchFamily="34" charset="0"/>
              </a:rPr>
              <a:t> </a:t>
            </a:r>
            <a:r>
              <a:rPr lang="en-GB" sz="3600" dirty="0">
                <a:latin typeface="Arial" panose="020B0604020202020204" pitchFamily="34" charset="0"/>
                <a:cs typeface="Arial" panose="020B0604020202020204" pitchFamily="34" charset="0"/>
              </a:rPr>
              <a:t>Memorial </a:t>
            </a:r>
            <a:r>
              <a:rPr lang="en-GB" sz="3600" dirty="0" smtClean="0">
                <a:latin typeface="Arial" panose="020B0604020202020204" pitchFamily="34" charset="0"/>
                <a:cs typeface="Arial" panose="020B0604020202020204" pitchFamily="34" charset="0"/>
              </a:rPr>
              <a:t>University, Tennessee, USA</a:t>
            </a:r>
            <a:endParaRPr lang="en-GB" sz="2400" dirty="0">
              <a:latin typeface="Arial" panose="020B0604020202020204" pitchFamily="34" charset="0"/>
              <a:cs typeface="Arial" panose="020B0604020202020204" pitchFamily="34" charset="0"/>
            </a:endParaRPr>
          </a:p>
          <a:p>
            <a:endParaRPr lang="en-GB" sz="6600"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6"/>
          <a:stretch>
            <a:fillRect/>
          </a:stretch>
        </p:blipFill>
        <p:spPr>
          <a:xfrm>
            <a:off x="24200990" y="18639679"/>
            <a:ext cx="5003460" cy="2608537"/>
          </a:xfrm>
          <a:prstGeom prst="rect">
            <a:avLst/>
          </a:prstGeom>
        </p:spPr>
      </p:pic>
      <p:pic>
        <p:nvPicPr>
          <p:cNvPr id="18" name="Picture 17"/>
          <p:cNvPicPr>
            <a:picLocks noChangeAspect="1"/>
          </p:cNvPicPr>
          <p:nvPr/>
        </p:nvPicPr>
        <p:blipFill>
          <a:blip r:embed="rId7"/>
          <a:stretch>
            <a:fillRect/>
          </a:stretch>
        </p:blipFill>
        <p:spPr>
          <a:xfrm>
            <a:off x="830084" y="19132977"/>
            <a:ext cx="5397642" cy="1655600"/>
          </a:xfrm>
          <a:prstGeom prst="rect">
            <a:avLst/>
          </a:prstGeom>
        </p:spPr>
      </p:pic>
      <p:sp>
        <p:nvSpPr>
          <p:cNvPr id="21" name="Rounded Rectangle 20"/>
          <p:cNvSpPr/>
          <p:nvPr/>
        </p:nvSpPr>
        <p:spPr>
          <a:xfrm>
            <a:off x="658620" y="5590964"/>
            <a:ext cx="28317337" cy="3027205"/>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1161988" y="5940513"/>
            <a:ext cx="27366951" cy="2677656"/>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What is a Physician Associate/ Physician Assistant?</a:t>
            </a:r>
            <a:endParaRPr lang="en-US" sz="3600" dirty="0" smtClean="0">
              <a:latin typeface="Arial" panose="020B0604020202020204" pitchFamily="34" charset="0"/>
              <a:cs typeface="Arial" panose="020B0604020202020204" pitchFamily="34" charset="0"/>
            </a:endParaRPr>
          </a:p>
          <a:p>
            <a:pPr algn="just"/>
            <a:r>
              <a:rPr lang="en-US" sz="3600" dirty="0">
                <a:latin typeface="Arial" panose="020B0604020202020204" pitchFamily="34" charset="0"/>
                <a:cs typeface="Arial" panose="020B0604020202020204" pitchFamily="34" charset="0"/>
              </a:rPr>
              <a:t>A</a:t>
            </a:r>
            <a:r>
              <a:rPr lang="en-US" sz="3600" dirty="0" smtClean="0">
                <a:latin typeface="Arial" panose="020B0604020202020204" pitchFamily="34" charset="0"/>
                <a:cs typeface="Arial" panose="020B0604020202020204" pitchFamily="34" charset="0"/>
              </a:rPr>
              <a:t> Physician Associate/ Physician Assistant  is defined as a healthcare professional who, while not a doctor, works to the medical model, with the attitudes, skills and knowledge base to deliver holistic care and treatment within the general medical and/or general practice team under defined levels of supervision.</a:t>
            </a:r>
            <a:r>
              <a:rPr lang="en-US" sz="3600" baseline="30000" dirty="0" smtClean="0">
                <a:latin typeface="Arial" panose="020B0604020202020204" pitchFamily="34" charset="0"/>
                <a:cs typeface="Arial" panose="020B0604020202020204" pitchFamily="34" charset="0"/>
              </a:rPr>
              <a:t>1  </a:t>
            </a:r>
            <a:r>
              <a:rPr lang="en-GB" sz="3600" dirty="0" smtClean="0">
                <a:latin typeface="Arial" panose="020B0604020202020204" pitchFamily="34" charset="0"/>
                <a:cs typeface="Arial" panose="020B0604020202020204" pitchFamily="34" charset="0"/>
              </a:rPr>
              <a:t>The </a:t>
            </a:r>
            <a:r>
              <a:rPr lang="en-GB" sz="3600" dirty="0">
                <a:latin typeface="Arial" panose="020B0604020202020204" pitchFamily="34" charset="0"/>
                <a:cs typeface="Arial" panose="020B0604020202020204" pitchFamily="34" charset="0"/>
              </a:rPr>
              <a:t>PA profession is an emergent role in the modern UK healthcare system. </a:t>
            </a:r>
            <a:endParaRPr lang="en-GB" sz="3600" baseline="300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a:t>
            </a:r>
            <a:endParaRPr lang="en-GB" sz="17137" b="1" dirty="0">
              <a:latin typeface="Arial" panose="020B0604020202020204" pitchFamily="34" charset="0"/>
              <a:cs typeface="Arial" panose="020B0604020202020204" pitchFamily="34" charset="0"/>
            </a:endParaRPr>
          </a:p>
        </p:txBody>
      </p:sp>
      <p:sp>
        <p:nvSpPr>
          <p:cNvPr id="23" name="Rounded Rectangle 22"/>
          <p:cNvSpPr/>
          <p:nvPr/>
        </p:nvSpPr>
        <p:spPr>
          <a:xfrm>
            <a:off x="617832" y="9067594"/>
            <a:ext cx="13883341" cy="1145598"/>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solidFill>
                  <a:schemeClr val="tx1"/>
                </a:solidFill>
                <a:latin typeface="Arial" panose="020B0604020202020204" pitchFamily="34" charset="0"/>
                <a:cs typeface="Arial" panose="020B0604020202020204" pitchFamily="34" charset="0"/>
              </a:rPr>
              <a:t>Physician Assistant (PA): United States of America</a:t>
            </a:r>
            <a:endParaRPr lang="en-GB" sz="3600" b="1"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6654630" y="22393247"/>
            <a:ext cx="7887332" cy="4524315"/>
          </a:xfrm>
          <a:prstGeom prst="rect">
            <a:avLst/>
          </a:prstGeom>
        </p:spPr>
        <p:txBody>
          <a:bodyPr wrap="square">
            <a:spAutoFit/>
          </a:bodyPr>
          <a:lstStyle/>
          <a:p>
            <a:pPr algn="just"/>
            <a:endParaRPr lang="en-GB" sz="7200" dirty="0" smtClean="0">
              <a:latin typeface="Arial" panose="020B0604020202020204" pitchFamily="34" charset="0"/>
              <a:cs typeface="Arial" panose="020B0604020202020204" pitchFamily="34" charset="0"/>
            </a:endParaRPr>
          </a:p>
          <a:p>
            <a:pPr algn="just"/>
            <a:endParaRPr lang="en-US" sz="7200" dirty="0">
              <a:latin typeface="Arial" panose="020B0604020202020204" pitchFamily="34" charset="0"/>
              <a:cs typeface="Arial" panose="020B0604020202020204" pitchFamily="34" charset="0"/>
            </a:endParaRPr>
          </a:p>
          <a:p>
            <a:pPr algn="just"/>
            <a:endParaRPr lang="en-US" sz="7200" dirty="0">
              <a:latin typeface="Arial" panose="020B0604020202020204" pitchFamily="34" charset="0"/>
              <a:cs typeface="Arial" panose="020B0604020202020204" pitchFamily="34" charset="0"/>
            </a:endParaRPr>
          </a:p>
          <a:p>
            <a:r>
              <a:rPr lang="en-US" sz="7200" dirty="0" smtClean="0">
                <a:latin typeface="Arial" panose="020B0604020202020204" pitchFamily="34" charset="0"/>
                <a:cs typeface="Arial" panose="020B0604020202020204" pitchFamily="34" charset="0"/>
              </a:rPr>
              <a:t> </a:t>
            </a:r>
            <a:endParaRPr lang="en-GB" dirty="0"/>
          </a:p>
        </p:txBody>
      </p:sp>
      <p:sp>
        <p:nvSpPr>
          <p:cNvPr id="27" name="Rectangle 26"/>
          <p:cNvSpPr/>
          <p:nvPr/>
        </p:nvSpPr>
        <p:spPr>
          <a:xfrm>
            <a:off x="658620" y="10596910"/>
            <a:ext cx="13883342" cy="4154984"/>
          </a:xfrm>
          <a:prstGeom prst="rect">
            <a:avLst/>
          </a:prstGeom>
        </p:spPr>
        <p:txBody>
          <a:bodyPr wrap="square">
            <a:spAutoFit/>
          </a:bodyPr>
          <a:lstStyle/>
          <a:p>
            <a:pPr algn="just"/>
            <a:r>
              <a:rPr lang="en-US" sz="3600" dirty="0" smtClean="0">
                <a:latin typeface="Arial" panose="020B0604020202020204" pitchFamily="34" charset="0"/>
                <a:cs typeface="Arial" panose="020B0604020202020204" pitchFamily="34" charset="0"/>
              </a:rPr>
              <a:t>There </a:t>
            </a:r>
            <a:r>
              <a:rPr lang="en-US" sz="3600" dirty="0">
                <a:latin typeface="Arial" panose="020B0604020202020204" pitchFamily="34" charset="0"/>
                <a:cs typeface="Arial" panose="020B0604020202020204" pitchFamily="34" charset="0"/>
              </a:rPr>
              <a:t>are </a:t>
            </a:r>
            <a:r>
              <a:rPr lang="en-GB" sz="3600" dirty="0">
                <a:latin typeface="Arial" panose="020B0604020202020204" pitchFamily="34" charset="0"/>
                <a:cs typeface="Arial" panose="020B0604020202020204" pitchFamily="34" charset="0"/>
              </a:rPr>
              <a:t>105,000 </a:t>
            </a:r>
            <a:r>
              <a:rPr lang="en-GB" sz="3600" dirty="0" smtClean="0">
                <a:latin typeface="Arial" panose="020B0604020202020204" pitchFamily="34" charset="0"/>
                <a:cs typeface="Arial" panose="020B0604020202020204" pitchFamily="34" charset="0"/>
              </a:rPr>
              <a:t>PAs </a:t>
            </a:r>
            <a:r>
              <a:rPr lang="en-GB" sz="3600" dirty="0">
                <a:latin typeface="Arial" panose="020B0604020202020204" pitchFamily="34" charset="0"/>
                <a:cs typeface="Arial" panose="020B0604020202020204" pitchFamily="34" charset="0"/>
              </a:rPr>
              <a:t>certified to practice in the </a:t>
            </a:r>
            <a:r>
              <a:rPr lang="en-GB" sz="3600" dirty="0" smtClean="0">
                <a:latin typeface="Arial" panose="020B0604020202020204" pitchFamily="34" charset="0"/>
                <a:cs typeface="Arial" panose="020B0604020202020204" pitchFamily="34" charset="0"/>
              </a:rPr>
              <a:t>US, where </a:t>
            </a:r>
            <a:r>
              <a:rPr lang="en-GB" sz="3600" dirty="0">
                <a:latin typeface="Arial" panose="020B0604020202020204" pitchFamily="34" charset="0"/>
                <a:cs typeface="Arial" panose="020B0604020202020204" pitchFamily="34" charset="0"/>
              </a:rPr>
              <a:t>the profession has existed for 50 </a:t>
            </a:r>
            <a:r>
              <a:rPr lang="en-GB" sz="3600" dirty="0" smtClean="0">
                <a:latin typeface="Arial" panose="020B0604020202020204" pitchFamily="34" charset="0"/>
                <a:cs typeface="Arial" panose="020B0604020202020204" pitchFamily="34" charset="0"/>
              </a:rPr>
              <a:t>years. </a:t>
            </a:r>
            <a:r>
              <a:rPr lang="en-GB" sz="3600" dirty="0">
                <a:latin typeface="Arial" panose="020B0604020202020204" pitchFamily="34" charset="0"/>
                <a:cs typeface="Arial" panose="020B0604020202020204" pitchFamily="34" charset="0"/>
              </a:rPr>
              <a:t>T</a:t>
            </a:r>
            <a:r>
              <a:rPr lang="en-GB" sz="3600" dirty="0" smtClean="0">
                <a:latin typeface="Arial" panose="020B0604020202020204" pitchFamily="34" charset="0"/>
                <a:cs typeface="Arial" panose="020B0604020202020204" pitchFamily="34" charset="0"/>
              </a:rPr>
              <a:t>here are </a:t>
            </a:r>
            <a:r>
              <a:rPr lang="en-GB" sz="3600" dirty="0">
                <a:latin typeface="Arial" panose="020B0604020202020204" pitchFamily="34" charset="0"/>
                <a:cs typeface="Arial" panose="020B0604020202020204" pitchFamily="34" charset="0"/>
              </a:rPr>
              <a:t>~</a:t>
            </a:r>
            <a:r>
              <a:rPr lang="en-GB" sz="3600" dirty="0" smtClean="0">
                <a:latin typeface="Arial" panose="020B0604020202020204" pitchFamily="34" charset="0"/>
                <a:cs typeface="Arial" panose="020B0604020202020204" pitchFamily="34" charset="0"/>
              </a:rPr>
              <a:t>170 </a:t>
            </a:r>
            <a:r>
              <a:rPr lang="en-GB" sz="3600" dirty="0">
                <a:latin typeface="Arial" panose="020B0604020202020204" pitchFamily="34" charset="0"/>
                <a:cs typeface="Arial" panose="020B0604020202020204" pitchFamily="34" charset="0"/>
              </a:rPr>
              <a:t>accredited educational programmes. PAs in the US consistently report high job </a:t>
            </a:r>
            <a:r>
              <a:rPr lang="en-GB" sz="3600" dirty="0" smtClean="0">
                <a:latin typeface="Arial" panose="020B0604020202020204" pitchFamily="34" charset="0"/>
                <a:cs typeface="Arial" panose="020B0604020202020204" pitchFamily="34" charset="0"/>
              </a:rPr>
              <a:t>satisfaction. The </a:t>
            </a:r>
            <a:r>
              <a:rPr lang="en-GB" sz="3600" dirty="0">
                <a:latin typeface="Arial" panose="020B0604020202020204" pitchFamily="34" charset="0"/>
                <a:cs typeface="Arial" panose="020B0604020202020204" pitchFamily="34" charset="0"/>
              </a:rPr>
              <a:t>PA Master’s degree is regarded as the most valuable Master’s degree in the US </a:t>
            </a:r>
            <a:r>
              <a:rPr lang="en-GB" sz="3600" dirty="0" smtClean="0">
                <a:latin typeface="Arial" panose="020B0604020202020204" pitchFamily="34" charset="0"/>
                <a:cs typeface="Arial" panose="020B0604020202020204" pitchFamily="34" charset="0"/>
              </a:rPr>
              <a:t>economy</a:t>
            </a:r>
            <a:r>
              <a:rPr lang="en-GB" sz="3600" baseline="30000" dirty="0" smtClean="0">
                <a:latin typeface="Arial" panose="020B0604020202020204" pitchFamily="34" charset="0"/>
                <a:cs typeface="Arial" panose="020B0604020202020204" pitchFamily="34" charset="0"/>
              </a:rPr>
              <a:t>2</a:t>
            </a:r>
            <a:r>
              <a:rPr lang="en-GB" sz="3600" dirty="0" smtClean="0">
                <a:latin typeface="Arial" panose="020B0604020202020204" pitchFamily="34" charset="0"/>
                <a:cs typeface="Arial" panose="020B0604020202020204" pitchFamily="34" charset="0"/>
              </a:rPr>
              <a:t>.</a:t>
            </a:r>
            <a:endParaRPr lang="en-GB" sz="36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latin typeface="Arial" panose="020B0604020202020204" pitchFamily="34" charset="0"/>
              <a:cs typeface="Arial" panose="020B0604020202020204" pitchFamily="34" charset="0"/>
            </a:endParaRPr>
          </a:p>
          <a:p>
            <a:pPr algn="just">
              <a:lnSpc>
                <a:spcPct val="150000"/>
              </a:lnSpc>
            </a:pPr>
            <a:endParaRPr lang="en-GB" sz="2800" baseline="30000" dirty="0" smtClean="0">
              <a:latin typeface="Arial" panose="020B0604020202020204" pitchFamily="34" charset="0"/>
              <a:cs typeface="Arial" panose="020B0604020202020204" pitchFamily="34" charset="0"/>
            </a:endParaRPr>
          </a:p>
          <a:p>
            <a:pPr algn="just">
              <a:lnSpc>
                <a:spcPct val="150000"/>
              </a:lnSpc>
            </a:pPr>
            <a:endParaRPr lang="en-GB" sz="2800" baseline="30000" dirty="0"/>
          </a:p>
        </p:txBody>
      </p:sp>
      <p:sp>
        <p:nvSpPr>
          <p:cNvPr id="29" name="Rounded Rectangle 28"/>
          <p:cNvSpPr/>
          <p:nvPr/>
        </p:nvSpPr>
        <p:spPr>
          <a:xfrm>
            <a:off x="617833" y="13760454"/>
            <a:ext cx="13883341" cy="1099804"/>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658620" y="13954621"/>
            <a:ext cx="13883341"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PA Programme: Lincoln Memorial University (LMU</a:t>
            </a:r>
            <a:r>
              <a:rPr lang="en-GB" sz="3600" dirty="0" smtClean="0">
                <a:latin typeface="Arial" panose="020B0604020202020204" pitchFamily="34" charset="0"/>
                <a:cs typeface="Arial" panose="020B0604020202020204" pitchFamily="34" charset="0"/>
              </a:rPr>
              <a:t>) </a:t>
            </a:r>
            <a:endParaRPr lang="en-GB" sz="3600" dirty="0">
              <a:latin typeface="Arial" panose="020B0604020202020204" pitchFamily="34" charset="0"/>
              <a:cs typeface="Arial" panose="020B0604020202020204" pitchFamily="34" charset="0"/>
            </a:endParaRPr>
          </a:p>
        </p:txBody>
      </p:sp>
      <p:sp>
        <p:nvSpPr>
          <p:cNvPr id="31" name="Rounded Rectangle 30"/>
          <p:cNvSpPr/>
          <p:nvPr/>
        </p:nvSpPr>
        <p:spPr>
          <a:xfrm>
            <a:off x="15313804" y="9093532"/>
            <a:ext cx="13519426" cy="1105218"/>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759496" y="15281577"/>
            <a:ext cx="13782465" cy="4708981"/>
          </a:xfrm>
          <a:prstGeom prst="rect">
            <a:avLst/>
          </a:prstGeom>
        </p:spPr>
        <p:txBody>
          <a:bodyPr wrap="square">
            <a:spAutoFit/>
          </a:bodyPr>
          <a:lstStyle/>
          <a:p>
            <a:pPr algn="just"/>
            <a:r>
              <a:rPr lang="en-US" sz="3600" dirty="0" smtClean="0">
                <a:latin typeface="Arial" panose="020B0604020202020204" pitchFamily="34" charset="0"/>
                <a:cs typeface="Arial" panose="020B0604020202020204" pitchFamily="34" charset="0"/>
              </a:rPr>
              <a:t>Established in 2009, the </a:t>
            </a:r>
            <a:r>
              <a:rPr lang="en-US" sz="3600" dirty="0">
                <a:latin typeface="Arial" panose="020B0604020202020204" pitchFamily="34" charset="0"/>
                <a:cs typeface="Arial" panose="020B0604020202020204" pitchFamily="34" charset="0"/>
              </a:rPr>
              <a:t>PA program at </a:t>
            </a:r>
            <a:r>
              <a:rPr lang="en-US" sz="3600" dirty="0" smtClean="0">
                <a:latin typeface="Arial" panose="020B0604020202020204" pitchFamily="34" charset="0"/>
                <a:cs typeface="Arial" panose="020B0604020202020204" pitchFamily="34" charset="0"/>
              </a:rPr>
              <a:t>LMU is a full-time, 27 month  </a:t>
            </a:r>
            <a:r>
              <a:rPr lang="en-US" sz="3600" dirty="0">
                <a:latin typeface="Arial" panose="020B0604020202020204" pitchFamily="34" charset="0"/>
                <a:cs typeface="Arial" panose="020B0604020202020204" pitchFamily="34" charset="0"/>
              </a:rPr>
              <a:t>program </a:t>
            </a:r>
            <a:r>
              <a:rPr lang="en-US" sz="3600" dirty="0" smtClean="0">
                <a:latin typeface="Arial" panose="020B0604020202020204" pitchFamily="34" charset="0"/>
                <a:cs typeface="Arial" panose="020B0604020202020204" pitchFamily="34" charset="0"/>
              </a:rPr>
              <a:t>and has an intake of 90 learners per year. It provides </a:t>
            </a:r>
            <a:r>
              <a:rPr lang="en-US" sz="3600" dirty="0">
                <a:latin typeface="Arial" panose="020B0604020202020204" pitchFamily="34" charset="0"/>
                <a:cs typeface="Arial" panose="020B0604020202020204" pitchFamily="34" charset="0"/>
              </a:rPr>
              <a:t>students the opportunity to earn a Master of Medical Science degree and certificate of completion to meet the eligibility requirements for the Physician Assistant National Certifying </a:t>
            </a:r>
            <a:r>
              <a:rPr lang="en-US" sz="3600" dirty="0" smtClean="0">
                <a:latin typeface="Arial" panose="020B0604020202020204" pitchFamily="34" charset="0"/>
                <a:cs typeface="Arial" panose="020B0604020202020204" pitchFamily="34" charset="0"/>
              </a:rPr>
              <a:t>Examination</a:t>
            </a:r>
            <a:r>
              <a:rPr lang="en-US" sz="3600" baseline="30000" dirty="0">
                <a:latin typeface="Arial" panose="020B0604020202020204" pitchFamily="34" charset="0"/>
                <a:cs typeface="Arial" panose="020B0604020202020204" pitchFamily="34" charset="0"/>
              </a:rPr>
              <a:t>4</a:t>
            </a:r>
            <a:r>
              <a:rPr lang="en-US" sz="3600" dirty="0" smtClean="0">
                <a:latin typeface="Arial" panose="020B0604020202020204" pitchFamily="34" charset="0"/>
                <a:cs typeface="Arial" panose="020B0604020202020204" pitchFamily="34" charset="0"/>
              </a:rPr>
              <a:t>.</a:t>
            </a:r>
          </a:p>
          <a:p>
            <a:pPr marL="514350" indent="-514350" algn="just">
              <a:lnSpc>
                <a:spcPct val="150000"/>
              </a:lnSpc>
              <a:buFont typeface="+mj-lt"/>
              <a:buAutoNum type="arabicPeriod"/>
            </a:pPr>
            <a:endParaRPr lang="en-US" sz="2800" dirty="0" smtClean="0">
              <a:latin typeface="Arial" panose="020B0604020202020204" pitchFamily="34" charset="0"/>
              <a:cs typeface="Arial" panose="020B0604020202020204" pitchFamily="34" charset="0"/>
            </a:endParaRPr>
          </a:p>
          <a:p>
            <a:pPr algn="just">
              <a:lnSpc>
                <a:spcPct val="150000"/>
              </a:lnSpc>
            </a:pPr>
            <a:endParaRPr lang="en-GB" sz="2800" dirty="0">
              <a:latin typeface="Arial" panose="020B0604020202020204" pitchFamily="34" charset="0"/>
              <a:cs typeface="Arial" panose="020B0604020202020204" pitchFamily="34" charset="0"/>
            </a:endParaRPr>
          </a:p>
        </p:txBody>
      </p:sp>
      <p:sp>
        <p:nvSpPr>
          <p:cNvPr id="34" name="TextBox 33"/>
          <p:cNvSpPr txBox="1"/>
          <p:nvPr/>
        </p:nvSpPr>
        <p:spPr>
          <a:xfrm>
            <a:off x="15313803" y="9323443"/>
            <a:ext cx="13519427"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Physician Associate (PA): United Kingdom</a:t>
            </a:r>
            <a:endParaRPr lang="en-GB" sz="3600" b="1" dirty="0">
              <a:latin typeface="Arial" panose="020B0604020202020204" pitchFamily="34" charset="0"/>
              <a:cs typeface="Arial" panose="020B0604020202020204" pitchFamily="34" charset="0"/>
            </a:endParaRPr>
          </a:p>
        </p:txBody>
      </p:sp>
      <p:sp>
        <p:nvSpPr>
          <p:cNvPr id="35" name="Rounded Rectangle 34"/>
          <p:cNvSpPr/>
          <p:nvPr/>
        </p:nvSpPr>
        <p:spPr>
          <a:xfrm>
            <a:off x="15396790" y="13760454"/>
            <a:ext cx="13436440" cy="1094139"/>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15396790" y="13988201"/>
            <a:ext cx="13436440"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PA Programme: University of the West Of England (UWE)</a:t>
            </a:r>
            <a:endParaRPr lang="en-GB" sz="3600" b="1" dirty="0">
              <a:latin typeface="Arial" panose="020B0604020202020204" pitchFamily="34" charset="0"/>
              <a:cs typeface="Arial" panose="020B0604020202020204" pitchFamily="34" charset="0"/>
            </a:endParaRPr>
          </a:p>
        </p:txBody>
      </p:sp>
      <p:sp>
        <p:nvSpPr>
          <p:cNvPr id="37" name="Rectangle 36"/>
          <p:cNvSpPr/>
          <p:nvPr/>
        </p:nvSpPr>
        <p:spPr>
          <a:xfrm>
            <a:off x="15499414" y="15206424"/>
            <a:ext cx="13519426" cy="3416320"/>
          </a:xfrm>
          <a:prstGeom prst="rect">
            <a:avLst/>
          </a:prstGeom>
        </p:spPr>
        <p:txBody>
          <a:bodyPr wrap="square">
            <a:spAutoFit/>
          </a:bodyPr>
          <a:lstStyle/>
          <a:p>
            <a:pPr algn="just"/>
            <a:r>
              <a:rPr lang="en-GB" sz="3600" dirty="0" smtClean="0">
                <a:latin typeface="Arial" panose="020B0604020202020204" pitchFamily="34" charset="0"/>
                <a:cs typeface="Arial" panose="020B0604020202020204" pitchFamily="34" charset="0"/>
              </a:rPr>
              <a:t>There </a:t>
            </a:r>
            <a:r>
              <a:rPr lang="en-GB" sz="3600" dirty="0">
                <a:latin typeface="Arial" panose="020B0604020202020204" pitchFamily="34" charset="0"/>
                <a:cs typeface="Arial" panose="020B0604020202020204" pitchFamily="34" charset="0"/>
              </a:rPr>
              <a:t>has been a growth in UK </a:t>
            </a:r>
            <a:r>
              <a:rPr lang="en-GB" sz="3600" dirty="0" smtClean="0">
                <a:latin typeface="Arial" panose="020B0604020202020204" pitchFamily="34" charset="0"/>
                <a:cs typeface="Arial" panose="020B0604020202020204" pitchFamily="34" charset="0"/>
              </a:rPr>
              <a:t>PA </a:t>
            </a:r>
            <a:r>
              <a:rPr lang="en-GB" sz="3600" dirty="0">
                <a:latin typeface="Arial" panose="020B0604020202020204" pitchFamily="34" charset="0"/>
                <a:cs typeface="Arial" panose="020B0604020202020204" pitchFamily="34" charset="0"/>
              </a:rPr>
              <a:t>education providers from three higher </a:t>
            </a:r>
            <a:r>
              <a:rPr lang="en-GB" sz="3600" dirty="0" smtClean="0">
                <a:latin typeface="Arial" panose="020B0604020202020204" pitchFamily="34" charset="0"/>
                <a:cs typeface="Arial" panose="020B0604020202020204" pitchFamily="34" charset="0"/>
              </a:rPr>
              <a:t>education institutes </a:t>
            </a:r>
            <a:r>
              <a:rPr lang="en-GB" sz="3600" dirty="0">
                <a:latin typeface="Arial" panose="020B0604020202020204" pitchFamily="34" charset="0"/>
                <a:cs typeface="Arial" panose="020B0604020202020204" pitchFamily="34" charset="0"/>
              </a:rPr>
              <a:t>in 2014 to an estimated thirty in </a:t>
            </a:r>
            <a:r>
              <a:rPr lang="en-GB" sz="3600" dirty="0" smtClean="0">
                <a:latin typeface="Arial" panose="020B0604020202020204" pitchFamily="34" charset="0"/>
                <a:cs typeface="Arial" panose="020B0604020202020204" pitchFamily="34" charset="0"/>
              </a:rPr>
              <a:t>2017</a:t>
            </a:r>
            <a:r>
              <a:rPr lang="en-GB" sz="3600" baseline="30000" dirty="0" smtClean="0">
                <a:latin typeface="Arial" panose="020B0604020202020204" pitchFamily="34" charset="0"/>
                <a:cs typeface="Arial" panose="020B0604020202020204" pitchFamily="34" charset="0"/>
              </a:rPr>
              <a:t>4</a:t>
            </a:r>
            <a:r>
              <a:rPr lang="en-GB" sz="3600" dirty="0">
                <a:latin typeface="Arial" panose="020B0604020202020204" pitchFamily="34" charset="0"/>
                <a:cs typeface="Arial" panose="020B0604020202020204" pitchFamily="34" charset="0"/>
              </a:rPr>
              <a:t>. </a:t>
            </a:r>
            <a:r>
              <a:rPr lang="en-GB" sz="3600" dirty="0" smtClean="0">
                <a:latin typeface="Arial" panose="020B0604020202020204" pitchFamily="34" charset="0"/>
                <a:cs typeface="Arial" panose="020B0604020202020204" pitchFamily="34" charset="0"/>
              </a:rPr>
              <a:t>UWE, Bristol welcomed their first 15 PA learners in September 2016 on a 24 month Masters of Physician Associate Studies. On achieving this they can apply to take the UK PA National Certification Exam to be declared ‘fit to practice’ in the UK</a:t>
            </a:r>
            <a:r>
              <a:rPr lang="en-GB" sz="3200" baseline="30000" dirty="0" smtClean="0">
                <a:latin typeface="Arial" panose="020B0604020202020204" pitchFamily="34" charset="0"/>
                <a:cs typeface="Arial" panose="020B0604020202020204" pitchFamily="34" charset="0"/>
              </a:rPr>
              <a:t>5</a:t>
            </a:r>
            <a:r>
              <a:rPr lang="en-GB" sz="3600" dirty="0" smtClean="0">
                <a:latin typeface="Arial" panose="020B0604020202020204" pitchFamily="34" charset="0"/>
                <a:cs typeface="Arial" panose="020B0604020202020204" pitchFamily="34" charset="0"/>
              </a:rPr>
              <a:t>.</a:t>
            </a:r>
          </a:p>
        </p:txBody>
      </p:sp>
      <p:graphicFrame>
        <p:nvGraphicFramePr>
          <p:cNvPr id="42" name="Diagram 41"/>
          <p:cNvGraphicFramePr/>
          <p:nvPr>
            <p:extLst>
              <p:ext uri="{D42A27DB-BD31-4B8C-83A1-F6EECF244321}">
                <p14:modId xmlns:p14="http://schemas.microsoft.com/office/powerpoint/2010/main" val="433315429"/>
              </p:ext>
            </p:extLst>
          </p:nvPr>
        </p:nvGraphicFramePr>
        <p:xfrm>
          <a:off x="908882" y="28948881"/>
          <a:ext cx="28067075" cy="721714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3" name="Right Arrow 42"/>
          <p:cNvSpPr/>
          <p:nvPr/>
        </p:nvSpPr>
        <p:spPr>
          <a:xfrm>
            <a:off x="908882" y="27333966"/>
            <a:ext cx="28446282" cy="1772614"/>
          </a:xfrm>
          <a:prstGeom prst="rightArrow">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2645638" y="28092426"/>
            <a:ext cx="4244500" cy="646331"/>
          </a:xfrm>
          <a:prstGeom prst="rect">
            <a:avLst/>
          </a:prstGeom>
          <a:noFill/>
        </p:spPr>
        <p:txBody>
          <a:bodyPr wrap="square" rtlCol="0">
            <a:spAutoFit/>
          </a:bodyPr>
          <a:lstStyle/>
          <a:p>
            <a:r>
              <a:rPr lang="en-GB" sz="3600" b="1" dirty="0" smtClean="0">
                <a:latin typeface="Arial" panose="020B0604020202020204" pitchFamily="34" charset="0"/>
                <a:cs typeface="Arial" panose="020B0604020202020204" pitchFamily="34" charset="0"/>
              </a:rPr>
              <a:t>May 2015</a:t>
            </a:r>
            <a:endParaRPr lang="en-GB" sz="3600" b="1" dirty="0">
              <a:latin typeface="Arial" panose="020B0604020202020204" pitchFamily="34" charset="0"/>
              <a:cs typeface="Arial" panose="020B0604020202020204" pitchFamily="34" charset="0"/>
            </a:endParaRPr>
          </a:p>
        </p:txBody>
      </p:sp>
      <p:sp>
        <p:nvSpPr>
          <p:cNvPr id="45" name="TextBox 44"/>
          <p:cNvSpPr txBox="1"/>
          <p:nvPr/>
        </p:nvSpPr>
        <p:spPr>
          <a:xfrm>
            <a:off x="16714956" y="28092866"/>
            <a:ext cx="5165773" cy="646331"/>
          </a:xfrm>
          <a:prstGeom prst="rect">
            <a:avLst/>
          </a:prstGeom>
          <a:noFill/>
        </p:spPr>
        <p:txBody>
          <a:bodyPr wrap="square" rtlCol="0">
            <a:spAutoFit/>
          </a:bodyPr>
          <a:lstStyle/>
          <a:p>
            <a:r>
              <a:rPr lang="en-GB" sz="3600" b="1" dirty="0" smtClean="0">
                <a:latin typeface="Arial" panose="020B0604020202020204" pitchFamily="34" charset="0"/>
                <a:cs typeface="Arial" panose="020B0604020202020204" pitchFamily="34" charset="0"/>
              </a:rPr>
              <a:t>March 2016</a:t>
            </a:r>
            <a:endParaRPr lang="en-GB" sz="3600" b="1" dirty="0">
              <a:latin typeface="Arial" panose="020B0604020202020204" pitchFamily="34" charset="0"/>
              <a:cs typeface="Arial" panose="020B0604020202020204" pitchFamily="34" charset="0"/>
            </a:endParaRPr>
          </a:p>
        </p:txBody>
      </p:sp>
      <p:sp>
        <p:nvSpPr>
          <p:cNvPr id="47" name="Rounded Rectangle 46"/>
          <p:cNvSpPr/>
          <p:nvPr/>
        </p:nvSpPr>
        <p:spPr>
          <a:xfrm>
            <a:off x="810979" y="37097004"/>
            <a:ext cx="14006309" cy="1123410"/>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ounded Rectangle 47"/>
          <p:cNvSpPr/>
          <p:nvPr/>
        </p:nvSpPr>
        <p:spPr>
          <a:xfrm>
            <a:off x="15761141" y="37162083"/>
            <a:ext cx="14006309" cy="1123410"/>
          </a:xfrm>
          <a:prstGeom prst="round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15947357" y="37378365"/>
            <a:ext cx="13820093"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References</a:t>
            </a:r>
            <a:endParaRPr lang="en-GB" sz="3600" b="1" dirty="0">
              <a:latin typeface="Arial" panose="020B0604020202020204" pitchFamily="34" charset="0"/>
              <a:cs typeface="Arial" panose="020B0604020202020204" pitchFamily="34" charset="0"/>
            </a:endParaRPr>
          </a:p>
        </p:txBody>
      </p:sp>
      <p:sp>
        <p:nvSpPr>
          <p:cNvPr id="50" name="TextBox 49"/>
          <p:cNvSpPr txBox="1"/>
          <p:nvPr/>
        </p:nvSpPr>
        <p:spPr>
          <a:xfrm>
            <a:off x="866820" y="37317944"/>
            <a:ext cx="13950468"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Summary</a:t>
            </a:r>
            <a:endParaRPr lang="en-GB" sz="3600" b="1" dirty="0">
              <a:latin typeface="Arial" panose="020B0604020202020204" pitchFamily="34" charset="0"/>
              <a:cs typeface="Arial" panose="020B0604020202020204" pitchFamily="34" charset="0"/>
            </a:endParaRPr>
          </a:p>
        </p:txBody>
      </p:sp>
      <p:sp>
        <p:nvSpPr>
          <p:cNvPr id="51" name="Rectangle 50"/>
          <p:cNvSpPr/>
          <p:nvPr/>
        </p:nvSpPr>
        <p:spPr>
          <a:xfrm>
            <a:off x="15499414" y="21248216"/>
            <a:ext cx="13444757" cy="6186309"/>
          </a:xfrm>
          <a:prstGeom prst="rect">
            <a:avLst/>
          </a:prstGeom>
        </p:spPr>
        <p:txBody>
          <a:bodyPr wrap="square">
            <a:spAutoFit/>
          </a:bodyPr>
          <a:lstStyle/>
          <a:p>
            <a:pPr algn="just"/>
            <a:endParaRPr lang="en-GB" sz="3600" b="1" u="sng" dirty="0" smtClean="0">
              <a:latin typeface="Arial" panose="020B0604020202020204" pitchFamily="34" charset="0"/>
              <a:cs typeface="Arial" panose="020B0604020202020204" pitchFamily="34" charset="0"/>
            </a:endParaRPr>
          </a:p>
          <a:p>
            <a:pPr algn="just"/>
            <a:r>
              <a:rPr lang="en-GB" sz="3600" b="1" u="sng" dirty="0" smtClean="0">
                <a:latin typeface="Arial" panose="020B0604020202020204" pitchFamily="34" charset="0"/>
                <a:cs typeface="Arial" panose="020B0604020202020204" pitchFamily="34" charset="0"/>
              </a:rPr>
              <a:t>Focussed partnership working</a:t>
            </a:r>
            <a:endParaRPr lang="en-GB" sz="3600" dirty="0">
              <a:latin typeface="Arial" panose="020B0604020202020204" pitchFamily="34" charset="0"/>
              <a:cs typeface="Arial" panose="020B0604020202020204" pitchFamily="34" charset="0"/>
            </a:endParaRPr>
          </a:p>
          <a:p>
            <a:pPr marL="514350" indent="-514350" algn="just">
              <a:buFont typeface="+mj-lt"/>
              <a:buAutoNum type="arabicPeriod"/>
            </a:pPr>
            <a:r>
              <a:rPr lang="en-GB" sz="3600" dirty="0" smtClean="0">
                <a:latin typeface="Arial" panose="020B0604020202020204" pitchFamily="34" charset="0"/>
                <a:cs typeface="Arial" panose="020B0604020202020204" pitchFamily="34" charset="0"/>
              </a:rPr>
              <a:t>As there are limited </a:t>
            </a:r>
            <a:r>
              <a:rPr lang="en-GB" sz="3600" dirty="0">
                <a:latin typeface="Arial" panose="020B0604020202020204" pitchFamily="34" charset="0"/>
                <a:cs typeface="Arial" panose="020B0604020202020204" pitchFamily="34" charset="0"/>
              </a:rPr>
              <a:t>numbers of </a:t>
            </a:r>
            <a:r>
              <a:rPr lang="en-GB" sz="3600" dirty="0" smtClean="0">
                <a:latin typeface="Arial" panose="020B0604020202020204" pitchFamily="34" charset="0"/>
                <a:cs typeface="Arial" panose="020B0604020202020204" pitchFamily="34" charset="0"/>
              </a:rPr>
              <a:t>UK PAs </a:t>
            </a:r>
            <a:r>
              <a:rPr lang="en-GB" sz="3600" dirty="0">
                <a:latin typeface="Arial" panose="020B0604020202020204" pitchFamily="34" charset="0"/>
                <a:cs typeface="Arial" panose="020B0604020202020204" pitchFamily="34" charset="0"/>
              </a:rPr>
              <a:t>to draw </a:t>
            </a:r>
            <a:r>
              <a:rPr lang="en-GB" sz="3600" dirty="0" smtClean="0">
                <a:latin typeface="Arial" panose="020B0604020202020204" pitchFamily="34" charset="0"/>
                <a:cs typeface="Arial" panose="020B0604020202020204" pitchFamily="34" charset="0"/>
              </a:rPr>
              <a:t>from, the UWE programme is supported at a distance by experienced LMU staff with a breadth of clinical PA experience</a:t>
            </a:r>
          </a:p>
          <a:p>
            <a:pPr marL="514350" indent="-514350" algn="just">
              <a:buFont typeface="+mj-lt"/>
              <a:buAutoNum type="arabicPeriod"/>
            </a:pPr>
            <a:r>
              <a:rPr lang="en-GB" sz="3600" dirty="0" smtClean="0">
                <a:latin typeface="Arial" panose="020B0604020202020204" pitchFamily="34" charset="0"/>
                <a:cs typeface="Arial" panose="020B0604020202020204" pitchFamily="34" charset="0"/>
              </a:rPr>
              <a:t>LMU supported UWE to develop the curriculum, including problem based learning, teaching, learning and assessment</a:t>
            </a:r>
          </a:p>
          <a:p>
            <a:pPr marL="514350" indent="-514350" algn="just">
              <a:buFont typeface="+mj-lt"/>
              <a:buAutoNum type="arabicPeriod"/>
            </a:pPr>
            <a:r>
              <a:rPr lang="en-GB" sz="3600" dirty="0" smtClean="0">
                <a:latin typeface="Arial" panose="020B0604020202020204" pitchFamily="34" charset="0"/>
                <a:cs typeface="Arial" panose="020B0604020202020204" pitchFamily="34" charset="0"/>
              </a:rPr>
              <a:t>LMU provided support in shaping cohort and professional identity</a:t>
            </a:r>
          </a:p>
          <a:p>
            <a:pPr marL="514350" indent="-514350" algn="just">
              <a:buFont typeface="+mj-lt"/>
              <a:buAutoNum type="arabicPeriod"/>
            </a:pPr>
            <a:r>
              <a:rPr lang="en-GB" sz="3600" dirty="0" smtClean="0">
                <a:latin typeface="Arial" panose="020B0604020202020204" pitchFamily="34" charset="0"/>
                <a:cs typeface="Arial" panose="020B0604020202020204" pitchFamily="34" charset="0"/>
              </a:rPr>
              <a:t>Globally connected curriculum and outlook with reciprocal visits for teaching and knowledge mobilisation</a:t>
            </a:r>
            <a:endParaRPr lang="en-GB" sz="3600" dirty="0">
              <a:latin typeface="Arial" panose="020B0604020202020204" pitchFamily="34" charset="0"/>
              <a:cs typeface="Arial" panose="020B0604020202020204" pitchFamily="34" charset="0"/>
            </a:endParaRPr>
          </a:p>
        </p:txBody>
      </p:sp>
      <p:sp>
        <p:nvSpPr>
          <p:cNvPr id="52" name="Rectangle 51"/>
          <p:cNvSpPr/>
          <p:nvPr/>
        </p:nvSpPr>
        <p:spPr>
          <a:xfrm>
            <a:off x="866820" y="21164193"/>
            <a:ext cx="13675141" cy="6186309"/>
          </a:xfrm>
          <a:prstGeom prst="rect">
            <a:avLst/>
          </a:prstGeom>
        </p:spPr>
        <p:txBody>
          <a:bodyPr wrap="square">
            <a:spAutoFit/>
          </a:bodyPr>
          <a:lstStyle/>
          <a:p>
            <a:pPr algn="just"/>
            <a:endParaRPr lang="en-US" sz="3600" b="1" u="sng" dirty="0" smtClean="0">
              <a:latin typeface="Arial" panose="020B0604020202020204" pitchFamily="34" charset="0"/>
              <a:cs typeface="Arial" panose="020B0604020202020204" pitchFamily="34" charset="0"/>
            </a:endParaRPr>
          </a:p>
          <a:p>
            <a:pPr algn="just"/>
            <a:r>
              <a:rPr lang="en-US" sz="3600" b="1" u="sng" dirty="0" smtClean="0">
                <a:latin typeface="Arial" panose="020B0604020202020204" pitchFamily="34" charset="0"/>
                <a:cs typeface="Arial" panose="020B0604020202020204" pitchFamily="34" charset="0"/>
              </a:rPr>
              <a:t>Common highlights at each institution</a:t>
            </a:r>
            <a:endParaRPr lang="en-US" sz="3600" b="1" u="sng"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smtClean="0">
                <a:latin typeface="Arial" panose="020B0604020202020204" pitchFamily="34" charset="0"/>
                <a:cs typeface="Arial" panose="020B0604020202020204" pitchFamily="34" charset="0"/>
              </a:rPr>
              <a:t>Each programme is led by a qualified PA</a:t>
            </a:r>
          </a:p>
          <a:p>
            <a:pPr marL="514350" indent="-514350" algn="just">
              <a:buFont typeface="+mj-lt"/>
              <a:buAutoNum type="arabicPeriod"/>
            </a:pPr>
            <a:r>
              <a:rPr lang="en-US" sz="3600" dirty="0" smtClean="0">
                <a:latin typeface="Arial" panose="020B0604020202020204" pitchFamily="34" charset="0"/>
                <a:cs typeface="Arial" panose="020B0604020202020204" pitchFamily="34" charset="0"/>
              </a:rPr>
              <a:t>LMU and UWE are similar types of dynamic institutions with complimentary course profiles. Neither has a medical school</a:t>
            </a:r>
          </a:p>
          <a:p>
            <a:pPr marL="514350" indent="-514350" algn="just">
              <a:buFont typeface="+mj-lt"/>
              <a:buAutoNum type="arabicPeriod"/>
            </a:pPr>
            <a:r>
              <a:rPr lang="en-US" sz="3600" dirty="0">
                <a:latin typeface="Arial" panose="020B0604020202020204" pitchFamily="34" charset="0"/>
                <a:cs typeface="Arial" panose="020B0604020202020204" pitchFamily="34" charset="0"/>
              </a:rPr>
              <a:t>Fee paying </a:t>
            </a:r>
            <a:r>
              <a:rPr lang="en-US" sz="3600" dirty="0" err="1" smtClean="0">
                <a:latin typeface="Arial" panose="020B0604020202020204" pitchFamily="34" charset="0"/>
                <a:cs typeface="Arial" panose="020B0604020202020204" pitchFamily="34" charset="0"/>
              </a:rPr>
              <a:t>programmes</a:t>
            </a:r>
            <a:endParaRPr lang="en-US" sz="3600"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a:latin typeface="Arial" panose="020B0604020202020204" pitchFamily="34" charset="0"/>
                <a:cs typeface="Arial" panose="020B0604020202020204" pitchFamily="34" charset="0"/>
              </a:rPr>
              <a:t>Large numbers of </a:t>
            </a:r>
            <a:r>
              <a:rPr lang="en-US" sz="3600" dirty="0" smtClean="0">
                <a:latin typeface="Arial" panose="020B0604020202020204" pitchFamily="34" charset="0"/>
                <a:cs typeface="Arial" panose="020B0604020202020204" pitchFamily="34" charset="0"/>
              </a:rPr>
              <a:t>distant placements </a:t>
            </a:r>
            <a:r>
              <a:rPr lang="en-US" sz="3600" dirty="0">
                <a:latin typeface="Arial" panose="020B0604020202020204" pitchFamily="34" charset="0"/>
                <a:cs typeface="Arial" panose="020B0604020202020204" pitchFamily="34" charset="0"/>
              </a:rPr>
              <a:t>across a broad </a:t>
            </a:r>
            <a:r>
              <a:rPr lang="en-US" sz="3600" dirty="0" smtClean="0">
                <a:latin typeface="Arial" panose="020B0604020202020204" pitchFamily="34" charset="0"/>
                <a:cs typeface="Arial" panose="020B0604020202020204" pitchFamily="34" charset="0"/>
              </a:rPr>
              <a:t>rural geography</a:t>
            </a:r>
            <a:endParaRPr lang="en-US" sz="3600" dirty="0">
              <a:latin typeface="Arial" panose="020B0604020202020204" pitchFamily="34" charset="0"/>
              <a:cs typeface="Arial" panose="020B0604020202020204" pitchFamily="34" charset="0"/>
            </a:endParaRPr>
          </a:p>
          <a:p>
            <a:pPr marL="514350" indent="-514350" algn="just">
              <a:buFont typeface="+mj-lt"/>
              <a:buAutoNum type="arabicPeriod"/>
            </a:pPr>
            <a:r>
              <a:rPr lang="en-US" sz="3600" dirty="0" smtClean="0">
                <a:latin typeface="Arial" panose="020B0604020202020204" pitchFamily="34" charset="0"/>
                <a:cs typeface="Arial" panose="020B0604020202020204" pitchFamily="34" charset="0"/>
              </a:rPr>
              <a:t>Supporting </a:t>
            </a:r>
            <a:r>
              <a:rPr lang="en-US" sz="3600" dirty="0">
                <a:latin typeface="Arial" panose="020B0604020202020204" pitchFamily="34" charset="0"/>
                <a:cs typeface="Arial" panose="020B0604020202020204" pitchFamily="34" charset="0"/>
              </a:rPr>
              <a:t>local people to train and </a:t>
            </a:r>
            <a:r>
              <a:rPr lang="en-US" sz="3600" dirty="0" smtClean="0">
                <a:latin typeface="Arial" panose="020B0604020202020204" pitchFamily="34" charset="0"/>
                <a:cs typeface="Arial" panose="020B0604020202020204" pitchFamily="34" charset="0"/>
              </a:rPr>
              <a:t>stay </a:t>
            </a:r>
            <a:r>
              <a:rPr lang="en-US" sz="3600" dirty="0">
                <a:latin typeface="Arial" panose="020B0604020202020204" pitchFamily="34" charset="0"/>
                <a:cs typeface="Arial" panose="020B0604020202020204" pitchFamily="34" charset="0"/>
              </a:rPr>
              <a:t>in the </a:t>
            </a:r>
            <a:r>
              <a:rPr lang="en-US" sz="3600" dirty="0" smtClean="0">
                <a:latin typeface="Arial" panose="020B0604020202020204" pitchFamily="34" charset="0"/>
                <a:cs typeface="Arial" panose="020B0604020202020204" pitchFamily="34" charset="0"/>
              </a:rPr>
              <a:t>area, with a focus on primary care</a:t>
            </a:r>
          </a:p>
          <a:p>
            <a:pPr marL="514350" indent="-514350" algn="just">
              <a:buFont typeface="+mj-lt"/>
              <a:buAutoNum type="arabicPeriod"/>
            </a:pPr>
            <a:r>
              <a:rPr lang="en-US" sz="3600" dirty="0" smtClean="0">
                <a:latin typeface="Arial" panose="020B0604020202020204" pitchFamily="34" charset="0"/>
                <a:cs typeface="Arial" panose="020B0604020202020204" pitchFamily="34" charset="0"/>
              </a:rPr>
              <a:t>Keen to develop the profession internationally</a:t>
            </a:r>
            <a:endParaRPr lang="en-US" sz="3600" dirty="0">
              <a:latin typeface="Arial" panose="020B0604020202020204" pitchFamily="34" charset="0"/>
              <a:cs typeface="Arial" panose="020B0604020202020204" pitchFamily="34" charset="0"/>
            </a:endParaRPr>
          </a:p>
        </p:txBody>
      </p:sp>
      <p:sp>
        <p:nvSpPr>
          <p:cNvPr id="55" name="TextBox 54"/>
          <p:cNvSpPr txBox="1"/>
          <p:nvPr/>
        </p:nvSpPr>
        <p:spPr>
          <a:xfrm>
            <a:off x="9189253" y="28100922"/>
            <a:ext cx="4726592" cy="646331"/>
          </a:xfrm>
          <a:prstGeom prst="rect">
            <a:avLst/>
          </a:prstGeom>
          <a:noFill/>
        </p:spPr>
        <p:txBody>
          <a:bodyPr wrap="square" rtlCol="0">
            <a:spAutoFit/>
          </a:bodyPr>
          <a:lstStyle/>
          <a:p>
            <a:r>
              <a:rPr lang="en-GB" sz="3600" b="1" dirty="0" smtClean="0">
                <a:latin typeface="Arial" panose="020B0604020202020204" pitchFamily="34" charset="0"/>
                <a:cs typeface="Arial" panose="020B0604020202020204" pitchFamily="34" charset="0"/>
              </a:rPr>
              <a:t>November 2015</a:t>
            </a:r>
            <a:endParaRPr lang="en-GB" sz="3600" b="1" dirty="0">
              <a:latin typeface="Arial" panose="020B0604020202020204" pitchFamily="34" charset="0"/>
              <a:cs typeface="Arial" panose="020B0604020202020204" pitchFamily="34" charset="0"/>
            </a:endParaRPr>
          </a:p>
        </p:txBody>
      </p:sp>
      <p:sp>
        <p:nvSpPr>
          <p:cNvPr id="57" name="TextBox 56"/>
          <p:cNvSpPr txBox="1"/>
          <p:nvPr/>
        </p:nvSpPr>
        <p:spPr>
          <a:xfrm>
            <a:off x="23363166" y="28073815"/>
            <a:ext cx="5165773" cy="646331"/>
          </a:xfrm>
          <a:prstGeom prst="rect">
            <a:avLst/>
          </a:prstGeom>
          <a:noFill/>
        </p:spPr>
        <p:txBody>
          <a:bodyPr wrap="square" rtlCol="0">
            <a:spAutoFit/>
          </a:bodyPr>
          <a:lstStyle/>
          <a:p>
            <a:r>
              <a:rPr lang="en-GB" sz="3600" b="1" dirty="0" smtClean="0">
                <a:latin typeface="Arial" panose="020B0604020202020204" pitchFamily="34" charset="0"/>
                <a:cs typeface="Arial" panose="020B0604020202020204" pitchFamily="34" charset="0"/>
              </a:rPr>
              <a:t>September 2016</a:t>
            </a:r>
            <a:endParaRPr lang="en-GB" sz="3600" b="1" dirty="0">
              <a:latin typeface="Arial" panose="020B0604020202020204" pitchFamily="34" charset="0"/>
              <a:cs typeface="Arial" panose="020B0604020202020204" pitchFamily="34" charset="0"/>
            </a:endParaRPr>
          </a:p>
        </p:txBody>
      </p:sp>
      <p:sp>
        <p:nvSpPr>
          <p:cNvPr id="58" name="Left-Right Arrow 57"/>
          <p:cNvSpPr/>
          <p:nvPr/>
        </p:nvSpPr>
        <p:spPr>
          <a:xfrm>
            <a:off x="6654630" y="18664875"/>
            <a:ext cx="17071643" cy="2344642"/>
          </a:xfrm>
          <a:prstGeom prst="leftRightArrow">
            <a:avLst/>
          </a:prstGeom>
          <a:solidFill>
            <a:schemeClr val="tx2">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p:cNvSpPr txBox="1"/>
          <p:nvPr/>
        </p:nvSpPr>
        <p:spPr>
          <a:xfrm>
            <a:off x="7069452" y="19461616"/>
            <a:ext cx="15902471" cy="646331"/>
          </a:xfrm>
          <a:prstGeom prst="rect">
            <a:avLst/>
          </a:prstGeom>
          <a:noFill/>
        </p:spPr>
        <p:txBody>
          <a:bodyPr wrap="square" rtlCol="0">
            <a:spAutoFit/>
          </a:bodyPr>
          <a:lstStyle/>
          <a:p>
            <a:pPr algn="ctr"/>
            <a:r>
              <a:rPr lang="en-GB" sz="3600" b="1" dirty="0" smtClean="0">
                <a:latin typeface="Arial" panose="020B0604020202020204" pitchFamily="34" charset="0"/>
                <a:cs typeface="Arial" panose="020B0604020202020204" pitchFamily="34" charset="0"/>
              </a:rPr>
              <a:t>Working together on shared values, highlights and challenges</a:t>
            </a:r>
            <a:endParaRPr lang="en-GB" sz="3600" b="1" dirty="0">
              <a:latin typeface="Arial" panose="020B0604020202020204" pitchFamily="34" charset="0"/>
              <a:cs typeface="Arial" panose="020B0604020202020204" pitchFamily="34" charset="0"/>
            </a:endParaRPr>
          </a:p>
        </p:txBody>
      </p:sp>
      <p:sp>
        <p:nvSpPr>
          <p:cNvPr id="2" name="TextBox 1"/>
          <p:cNvSpPr txBox="1"/>
          <p:nvPr/>
        </p:nvSpPr>
        <p:spPr>
          <a:xfrm>
            <a:off x="23306814" y="29475550"/>
            <a:ext cx="5222125" cy="6494085"/>
          </a:xfrm>
          <a:prstGeom prst="rect">
            <a:avLst/>
          </a:prstGeom>
          <a:noFill/>
        </p:spPr>
        <p:txBody>
          <a:bodyPr wrap="square" rtlCol="0">
            <a:spAutoFit/>
          </a:bodyPr>
          <a:lstStyle/>
          <a:p>
            <a:r>
              <a:rPr lang="en-GB" sz="3200" dirty="0" smtClean="0">
                <a:latin typeface="Arial" panose="020B0604020202020204" pitchFamily="34" charset="0"/>
                <a:cs typeface="Arial" panose="020B0604020202020204" pitchFamily="34" charset="0"/>
              </a:rPr>
              <a:t>LMU were present to welcome our new cohort. Students appreciated the breadth of knowledge LMU brought from the teaching sessions. This partnership has brought benefits to the hidden curriculum, such as the global identity of the profession, values and beliefs.  </a:t>
            </a:r>
            <a:endParaRPr lang="en-GB" sz="3200" dirty="0">
              <a:latin typeface="Arial" panose="020B0604020202020204" pitchFamily="34" charset="0"/>
              <a:cs typeface="Arial" panose="020B0604020202020204" pitchFamily="34" charset="0"/>
            </a:endParaRPr>
          </a:p>
          <a:p>
            <a:endParaRPr lang="en-GB" sz="3200" dirty="0" smtClean="0">
              <a:latin typeface="Arial" panose="020B0604020202020204" pitchFamily="34" charset="0"/>
              <a:cs typeface="Arial" panose="020B0604020202020204" pitchFamily="34" charset="0"/>
            </a:endParaRPr>
          </a:p>
          <a:p>
            <a:r>
              <a:rPr lang="en-GB" sz="3200" dirty="0" smtClean="0">
                <a:latin typeface="Arial" panose="020B0604020202020204" pitchFamily="34" charset="0"/>
                <a:cs typeface="Arial" panose="020B0604020202020204" pitchFamily="34" charset="0"/>
              </a:rPr>
              <a:t> </a:t>
            </a:r>
            <a:endParaRPr lang="en-GB" sz="3200" dirty="0">
              <a:latin typeface="Arial" panose="020B0604020202020204" pitchFamily="34" charset="0"/>
              <a:cs typeface="Arial" panose="020B0604020202020204" pitchFamily="34" charset="0"/>
            </a:endParaRPr>
          </a:p>
        </p:txBody>
      </p:sp>
      <p:sp>
        <p:nvSpPr>
          <p:cNvPr id="4" name="TextBox 3"/>
          <p:cNvSpPr txBox="1"/>
          <p:nvPr/>
        </p:nvSpPr>
        <p:spPr>
          <a:xfrm>
            <a:off x="1016300" y="38742953"/>
            <a:ext cx="12881603" cy="3970318"/>
          </a:xfrm>
          <a:prstGeom prst="rect">
            <a:avLst/>
          </a:prstGeom>
          <a:noFill/>
        </p:spPr>
        <p:txBody>
          <a:bodyPr wrap="square" rtlCol="0">
            <a:spAutoFit/>
          </a:bodyPr>
          <a:lstStyle/>
          <a:p>
            <a:pPr marL="571500" indent="-571500" algn="just">
              <a:buFont typeface="Arial" panose="020B0604020202020204" pitchFamily="34" charset="0"/>
              <a:buChar char="•"/>
            </a:pPr>
            <a:r>
              <a:rPr lang="en-GB" sz="3600" dirty="0" smtClean="0">
                <a:latin typeface="Arial" panose="020B0604020202020204" pitchFamily="34" charset="0"/>
                <a:cs typeface="Arial" panose="020B0604020202020204" pitchFamily="34" charset="0"/>
              </a:rPr>
              <a:t>Based on the principles of good partnership working this partnership has mutual benefits for both universities</a:t>
            </a:r>
          </a:p>
          <a:p>
            <a:pPr marL="571500" indent="-571500" algn="just">
              <a:buFont typeface="Arial" panose="020B0604020202020204" pitchFamily="34" charset="0"/>
              <a:buChar char="•"/>
            </a:pPr>
            <a:r>
              <a:rPr lang="en-GB" sz="3600" dirty="0" smtClean="0">
                <a:latin typeface="Arial" panose="020B0604020202020204" pitchFamily="34" charset="0"/>
                <a:cs typeface="Arial" panose="020B0604020202020204" pitchFamily="34" charset="0"/>
              </a:rPr>
              <a:t>The partnership is evolving and has now gone cross Faculty to include business programmes</a:t>
            </a:r>
          </a:p>
          <a:p>
            <a:pPr marL="571500" indent="-571500" algn="just">
              <a:buFont typeface="Arial" panose="020B0604020202020204" pitchFamily="34" charset="0"/>
              <a:buChar char="•"/>
            </a:pPr>
            <a:r>
              <a:rPr lang="en-GB" sz="3600" dirty="0" smtClean="0">
                <a:latin typeface="Arial" panose="020B0604020202020204" pitchFamily="34" charset="0"/>
                <a:cs typeface="Arial" panose="020B0604020202020204" pitchFamily="34" charset="0"/>
              </a:rPr>
              <a:t>UWE staff have been awarded Didactic Adjunct Faculty status which supports teaching practice and professional development</a:t>
            </a:r>
          </a:p>
        </p:txBody>
      </p:sp>
    </p:spTree>
    <p:extLst>
      <p:ext uri="{BB962C8B-B14F-4D97-AF65-F5344CB8AC3E}">
        <p14:creationId xmlns:p14="http://schemas.microsoft.com/office/powerpoint/2010/main" val="17618715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960</TotalTime>
  <Words>827</Words>
  <Application>Microsoft Office PowerPoint</Application>
  <PresentationFormat>Custom</PresentationFormat>
  <Paragraphs>78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the West of England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Lawrence</dc:creator>
  <cp:lastModifiedBy>Janice St John-Matthews</cp:lastModifiedBy>
  <cp:revision>92</cp:revision>
  <dcterms:created xsi:type="dcterms:W3CDTF">2017-06-20T06:50:08Z</dcterms:created>
  <dcterms:modified xsi:type="dcterms:W3CDTF">2017-08-07T15:47:28Z</dcterms:modified>
</cp:coreProperties>
</file>