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34"/>
    <p:restoredTop sz="94685"/>
  </p:normalViewPr>
  <p:slideViewPr>
    <p:cSldViewPr>
      <p:cViewPr varScale="1">
        <p:scale>
          <a:sx n="118" d="100"/>
          <a:sy n="118" d="100"/>
        </p:scale>
        <p:origin x="200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68C8-629E-489B-A501-67C37EBB28D8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F68F-101C-452A-A257-E3A4FD54C3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68C8-629E-489B-A501-67C37EBB28D8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F68F-101C-452A-A257-E3A4FD54C3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68C8-629E-489B-A501-67C37EBB28D8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F68F-101C-452A-A257-E3A4FD54C3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68C8-629E-489B-A501-67C37EBB28D8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F68F-101C-452A-A257-E3A4FD54C3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68C8-629E-489B-A501-67C37EBB28D8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F68F-101C-452A-A257-E3A4FD54C3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68C8-629E-489B-A501-67C37EBB28D8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F68F-101C-452A-A257-E3A4FD54C3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68C8-629E-489B-A501-67C37EBB28D8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F68F-101C-452A-A257-E3A4FD54C3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68C8-629E-489B-A501-67C37EBB28D8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F68F-101C-452A-A257-E3A4FD54C3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68C8-629E-489B-A501-67C37EBB28D8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F68F-101C-452A-A257-E3A4FD54C3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68C8-629E-489B-A501-67C37EBB28D8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F68F-101C-452A-A257-E3A4FD54C3B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68C8-629E-489B-A501-67C37EBB28D8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18F68F-101C-452A-A257-E3A4FD54C3B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918F68F-101C-452A-A257-E3A4FD54C3B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79268C8-629E-489B-A501-67C37EBB28D8}" type="datetimeFigureOut">
              <a:rPr lang="en-GB" smtClean="0"/>
              <a:t>06/05/2017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560840" cy="2088232"/>
          </a:xfrm>
        </p:spPr>
        <p:txBody>
          <a:bodyPr>
            <a:noAutofit/>
          </a:bodyPr>
          <a:lstStyle/>
          <a:p>
            <a:pPr algn="ctr"/>
            <a:r>
              <a:rPr lang="en-GB" sz="4000" dirty="0" smtClean="0">
                <a:solidFill>
                  <a:schemeClr val="tx1"/>
                </a:solidFill>
              </a:rPr>
              <a:t>New Players and Old Rules: A Critique of the China-Ethiopian and China-Tanzanian Bilateral Investment Treaties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4941168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Amy Man</a:t>
            </a:r>
          </a:p>
          <a:p>
            <a:r>
              <a:rPr lang="en-GB" dirty="0" smtClean="0"/>
              <a:t>PhD Candidate/Associate Lecturer</a:t>
            </a:r>
          </a:p>
          <a:p>
            <a:r>
              <a:rPr lang="en-GB" dirty="0" smtClean="0"/>
              <a:t>University of the West of England</a:t>
            </a:r>
          </a:p>
          <a:p>
            <a:endParaRPr lang="en-GB" dirty="0"/>
          </a:p>
          <a:p>
            <a:r>
              <a:rPr lang="en-GB" dirty="0" smtClean="0"/>
              <a:t>Amy.Man@live.uwe.ac.uk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956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CHINA-TANZANIA BIT (2014)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7620000" cy="48006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Third-generation: most recent</a:t>
            </a:r>
          </a:p>
          <a:p>
            <a:endParaRPr lang="en-US" sz="30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Shift to major exporter of capital</a:t>
            </a:r>
          </a:p>
          <a:p>
            <a:pPr marL="114300" indent="0">
              <a:buNone/>
            </a:pPr>
            <a:endParaRPr lang="en-US" sz="30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Hallmarks features of IAs remain but with some modest but notable changes</a:t>
            </a:r>
          </a:p>
          <a:p>
            <a:endParaRPr lang="en-US" sz="30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292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China-Tanzania BIT (2014)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744" y="1700808"/>
            <a:ext cx="8208912" cy="4853136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National treatment</a:t>
            </a:r>
          </a:p>
          <a:p>
            <a:pPr lvl="1"/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Art. 3(2) </a:t>
            </a:r>
            <a:r>
              <a:rPr lang="mr-IN" sz="3000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 allows host to adopt measures to promote local entrepreneurship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MFN</a:t>
            </a:r>
          </a:p>
          <a:p>
            <a:pPr lvl="1"/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Art. 4 </a:t>
            </a:r>
            <a:r>
              <a:rPr lang="mr-IN" sz="3000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 Usual formulation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FET AND full protection and security</a:t>
            </a:r>
          </a:p>
          <a:p>
            <a:pPr lvl="1"/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Art. 5(2) fair and judicial proceedings </a:t>
            </a:r>
          </a:p>
          <a:p>
            <a:pPr lvl="1"/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Art. 5(3) implementation of police measures</a:t>
            </a:r>
          </a:p>
          <a:p>
            <a:pPr lvl="1"/>
            <a:endParaRPr lang="en-US" sz="30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13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China-Tanzania BIT (2014)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Art.10:</a:t>
            </a:r>
          </a:p>
          <a:p>
            <a:pPr marL="114300" indent="0">
              <a:buNone/>
            </a:pPr>
            <a:endParaRPr lang="en-US" sz="1500" dirty="0" smtClean="0">
              <a:latin typeface="Arial" charset="0"/>
              <a:ea typeface="Arial" charset="0"/>
              <a:cs typeface="Arial" charset="0"/>
            </a:endParaRPr>
          </a:p>
          <a:p>
            <a:pPr marL="114300" indent="0" algn="ctr">
              <a:buNone/>
            </a:pPr>
            <a:r>
              <a:rPr lang="en-US" sz="3000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‘</a:t>
            </a:r>
            <a:r>
              <a:rPr lang="mr-IN" sz="3000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n-GB" sz="3000" dirty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it is inappropriate to encourage investment by relaxing domestic health, safety or environmental measures</a:t>
            </a:r>
            <a:r>
              <a:rPr lang="mr-IN" sz="3000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[</a:t>
            </a:r>
            <a:r>
              <a:rPr lang="en-GB" sz="3000" dirty="0" err="1" smtClean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]n the pursuit of FDI</a:t>
            </a:r>
            <a:r>
              <a:rPr lang="mr-IN" sz="3000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’</a:t>
            </a:r>
            <a:endParaRPr lang="en-US" sz="3000" dirty="0" smtClean="0">
              <a:solidFill>
                <a:schemeClr val="tx2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Unique inclusion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Recognition of social norms outside of IIL remit that IIL can/does encroach upon</a:t>
            </a:r>
            <a:endParaRPr lang="en-US" sz="30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440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China-Tanzania BIT (2014)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7920880" cy="485313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Art. 10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Conditional language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Lacks legal legitimacy</a:t>
            </a:r>
          </a:p>
          <a:p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pPr marL="114300" indent="0">
              <a:buNone/>
            </a:pPr>
            <a:r>
              <a:rPr lang="en-US" sz="3000" b="1" dirty="0" smtClean="0">
                <a:latin typeface="Arial" charset="0"/>
                <a:ea typeface="Arial" charset="0"/>
                <a:cs typeface="Arial" charset="0"/>
              </a:rPr>
              <a:t>BUT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Positive value/step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Adapting existing rules and willingness to do so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Future developments will require further scholarship</a:t>
            </a:r>
          </a:p>
        </p:txBody>
      </p:sp>
    </p:spTree>
    <p:extLst>
      <p:ext uri="{BB962C8B-B14F-4D97-AF65-F5344CB8AC3E}">
        <p14:creationId xmlns:p14="http://schemas.microsoft.com/office/powerpoint/2010/main" val="641663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064896" cy="506916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FDI has a positive influence over development? </a:t>
            </a:r>
          </a:p>
          <a:p>
            <a:pPr lvl="1"/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IAs signed in hope 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Challenges: vulnerable to claims and encroaches on regulatory space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Expectation to join and participate where rules do not represent interest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New players e.g. China do not substantially change the game</a:t>
            </a:r>
          </a:p>
        </p:txBody>
      </p:sp>
    </p:spTree>
    <p:extLst>
      <p:ext uri="{BB962C8B-B14F-4D97-AF65-F5344CB8AC3E}">
        <p14:creationId xmlns:p14="http://schemas.microsoft.com/office/powerpoint/2010/main" val="1646291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597" y="0"/>
            <a:ext cx="7620000" cy="1143000"/>
          </a:xfrm>
        </p:spPr>
        <p:txBody>
          <a:bodyPr/>
          <a:lstStyle/>
          <a:p>
            <a:r>
              <a:rPr lang="en-GB" sz="6000" dirty="0" smtClean="0"/>
              <a:t>OUTLINE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469" y="1143000"/>
            <a:ext cx="8136904" cy="54817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4500" b="1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argument</a:t>
            </a:r>
            <a:r>
              <a:rPr lang="en-GB" sz="45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457200" indent="-457200" algn="just"/>
            <a:r>
              <a:rPr lang="en-GB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IIL is not best placed to reflect the interests of developing host states. </a:t>
            </a:r>
          </a:p>
          <a:p>
            <a:pPr marL="457200" indent="-457200" algn="just"/>
            <a:r>
              <a:rPr lang="en-GB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Emerging actors (e.g. China) have taken positive steps but change is minimal.  </a:t>
            </a:r>
          </a:p>
          <a:p>
            <a:pPr marL="457200" indent="-457200" algn="just"/>
            <a:endParaRPr lang="en-GB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4500" b="1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</a:p>
          <a:p>
            <a:pPr marL="0" indent="0" algn="just">
              <a:buNone/>
            </a:pPr>
            <a:r>
              <a:rPr lang="en-GB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1) Introduction</a:t>
            </a:r>
          </a:p>
          <a:p>
            <a:pPr marL="0" indent="0" algn="just">
              <a:buNone/>
            </a:pPr>
            <a:r>
              <a:rPr lang="en-GB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2) The role of the State: IIL and Regulation</a:t>
            </a:r>
          </a:p>
          <a:p>
            <a:pPr marL="0" indent="0" algn="just">
              <a:buNone/>
            </a:pPr>
            <a:r>
              <a:rPr lang="en-GB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3) China’s investment agreements: A critique</a:t>
            </a:r>
          </a:p>
          <a:p>
            <a:pPr marL="0" indent="0" algn="just"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a) China-Ethiopia</a:t>
            </a:r>
          </a:p>
          <a:p>
            <a:pPr marL="0" indent="0" algn="just">
              <a:buNone/>
            </a:pPr>
            <a:r>
              <a:rPr lang="en-GB" sz="4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b) China-Tanzania</a:t>
            </a:r>
          </a:p>
          <a:p>
            <a:pPr marL="0" indent="0">
              <a:buNone/>
            </a:pPr>
            <a:r>
              <a:rPr lang="en-GB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4) Conclusion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47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000" dirty="0" smtClean="0"/>
              <a:t>INTRODUCTION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208912" cy="4680521"/>
          </a:xfrm>
        </p:spPr>
        <p:txBody>
          <a:bodyPr>
            <a:noAutofit/>
          </a:bodyPr>
          <a:lstStyle/>
          <a:p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Neo-liberal assumption: 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FDI will improve economic development 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standard of living</a:t>
            </a:r>
          </a:p>
          <a:p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Developing states conclude IAs  Signal commitment and encourage capital inflows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114300" indent="0">
              <a:buNone/>
            </a:pPr>
            <a:endParaRPr lang="en-GB" sz="3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GB" sz="3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Indicates: 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Willingness to join the existing game.</a:t>
            </a:r>
          </a:p>
          <a:p>
            <a:r>
              <a:rPr lang="en-GB" sz="3000" u="sng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But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the playing field is uneven.</a:t>
            </a:r>
          </a:p>
          <a:p>
            <a:pPr marL="0" indent="0">
              <a:buNone/>
            </a:pPr>
            <a:endParaRPr lang="en-GB" sz="33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GB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832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THE ROLE OF THE STATE: IIL &amp; REGULATION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6" y="1916832"/>
            <a:ext cx="8052048" cy="4800600"/>
          </a:xfrm>
        </p:spPr>
        <p:txBody>
          <a:bodyPr>
            <a:noAutofit/>
          </a:bodyPr>
          <a:lstStyle/>
          <a:p>
            <a:r>
              <a:rPr lang="en-GB" sz="31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Tension</a:t>
            </a:r>
            <a:r>
              <a:rPr lang="en-GB" sz="31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Becoming parties – submit to terms</a:t>
            </a:r>
          </a:p>
          <a:p>
            <a:pPr lvl="1"/>
            <a:r>
              <a:rPr lang="en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Submit to regulation of their policies</a:t>
            </a:r>
          </a:p>
          <a:p>
            <a:pPr lvl="1"/>
            <a:r>
              <a:rPr lang="en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sz="3100" dirty="0">
                <a:latin typeface="Arial" panose="020B0604020202020204" pitchFamily="34" charset="0"/>
                <a:cs typeface="Arial" panose="020B0604020202020204" pitchFamily="34" charset="0"/>
              </a:rPr>
              <a:t>not have regulatory freedom – encroaches on sovereign </a:t>
            </a:r>
            <a:r>
              <a:rPr lang="en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autonomy</a:t>
            </a:r>
          </a:p>
          <a:p>
            <a:pPr lvl="1"/>
            <a:r>
              <a:rPr lang="en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 that favour foreign investors and capital-exporting states</a:t>
            </a:r>
          </a:p>
          <a:p>
            <a:r>
              <a:rPr lang="en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Vulnerable to investment dispute claims</a:t>
            </a:r>
            <a:endParaRPr lang="en-GB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308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1143000"/>
          </a:xfrm>
        </p:spPr>
        <p:txBody>
          <a:bodyPr/>
          <a:lstStyle/>
          <a:p>
            <a:pPr algn="ctr"/>
            <a:r>
              <a:rPr lang="en-GB" dirty="0" smtClean="0"/>
              <a:t>The Role of </a:t>
            </a:r>
            <a:r>
              <a:rPr lang="en-GB" dirty="0"/>
              <a:t>t</a:t>
            </a:r>
            <a:r>
              <a:rPr lang="en-GB" dirty="0" smtClean="0"/>
              <a:t>he State: IIL &amp; Regulation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096" y="1844824"/>
            <a:ext cx="8064896" cy="4824536"/>
          </a:xfrm>
        </p:spPr>
        <p:txBody>
          <a:bodyPr>
            <a:noAutofit/>
          </a:bodyPr>
          <a:lstStyle/>
          <a:p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Argentinean </a:t>
            </a:r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financial crisis 2001</a:t>
            </a:r>
          </a:p>
          <a:p>
            <a:pPr lvl="1"/>
            <a:r>
              <a:rPr lang="en-GB" sz="2800" dirty="0" smtClean="0">
                <a:latin typeface="Arial" charset="0"/>
                <a:ea typeface="Arial" charset="0"/>
                <a:cs typeface="Arial" charset="0"/>
              </a:rPr>
              <a:t>Legal claims </a:t>
            </a:r>
            <a:r>
              <a:rPr lang="en-GB" sz="2800" dirty="0" smtClean="0">
                <a:latin typeface="Arial" charset="0"/>
                <a:ea typeface="Arial" charset="0"/>
                <a:cs typeface="Arial" charset="0"/>
              </a:rPr>
              <a:t>estimated at </a:t>
            </a:r>
            <a:r>
              <a:rPr lang="en-GB" sz="2800" dirty="0" smtClean="0">
                <a:latin typeface="Arial" charset="0"/>
                <a:ea typeface="Arial" charset="0"/>
                <a:cs typeface="Arial" charset="0"/>
              </a:rPr>
              <a:t>US$17 </a:t>
            </a:r>
            <a:r>
              <a:rPr lang="en-GB" sz="2800" dirty="0" smtClean="0">
                <a:latin typeface="Arial" charset="0"/>
                <a:ea typeface="Arial" charset="0"/>
                <a:cs typeface="Arial" charset="0"/>
              </a:rPr>
              <a:t>billion</a:t>
            </a:r>
            <a:endParaRPr lang="en-GB" sz="2800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GB" sz="28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GB" sz="3000" i="1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CMS v. Argentina</a:t>
            </a:r>
          </a:p>
          <a:p>
            <a:pPr lvl="1"/>
            <a:r>
              <a:rPr lang="en-GB" sz="3000" dirty="0" smtClean="0">
                <a:latin typeface="Arial" charset="0"/>
                <a:ea typeface="Arial" charset="0"/>
                <a:cs typeface="Arial" charset="0"/>
              </a:rPr>
              <a:t>Award = US$133.2 million</a:t>
            </a:r>
          </a:p>
          <a:p>
            <a:r>
              <a:rPr lang="en-GB" sz="3000" dirty="0" smtClean="0">
                <a:latin typeface="Arial" charset="0"/>
                <a:ea typeface="Arial" charset="0"/>
                <a:cs typeface="Arial" charset="0"/>
              </a:rPr>
              <a:t>Not absolved of IIL obligations under IAs</a:t>
            </a:r>
          </a:p>
          <a:p>
            <a:r>
              <a:rPr lang="en-GB" sz="3000" dirty="0" smtClean="0">
                <a:latin typeface="Arial" charset="0"/>
                <a:ea typeface="Arial" charset="0"/>
                <a:cs typeface="Arial" charset="0"/>
              </a:rPr>
              <a:t>Must provide a stable environment for investments</a:t>
            </a:r>
          </a:p>
        </p:txBody>
      </p:sp>
    </p:spTree>
    <p:extLst>
      <p:ext uri="{BB962C8B-B14F-4D97-AF65-F5344CB8AC3E}">
        <p14:creationId xmlns:p14="http://schemas.microsoft.com/office/powerpoint/2010/main" val="2051668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 Role of the State: IIL &amp; Regulation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7920880" cy="4896544"/>
          </a:xfrm>
        </p:spPr>
        <p:txBody>
          <a:bodyPr>
            <a:normAutofit/>
          </a:bodyPr>
          <a:lstStyle/>
          <a:p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3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Regulatory chill’</a:t>
            </a:r>
          </a:p>
          <a:p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Integrate 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into a system which encroaches on their regulatory space.</a:t>
            </a:r>
          </a:p>
          <a:p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origin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: FCNs and capital-exporting states</a:t>
            </a:r>
          </a:p>
          <a:p>
            <a:pPr lvl="1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Desire to limit risk</a:t>
            </a:r>
          </a:p>
          <a:p>
            <a:pPr lvl="1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 assets</a:t>
            </a:r>
          </a:p>
          <a:p>
            <a:pPr lvl="1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 explicit requirement to protect public interest in host state</a:t>
            </a:r>
          </a:p>
        </p:txBody>
      </p:sp>
    </p:spTree>
    <p:extLst>
      <p:ext uri="{BB962C8B-B14F-4D97-AF65-F5344CB8AC3E}">
        <p14:creationId xmlns:p14="http://schemas.microsoft.com/office/powerpoint/2010/main" val="4061323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 Role of the State: IIL &amp; Regulation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7715200" cy="4853136"/>
          </a:xfrm>
        </p:spPr>
        <p:txBody>
          <a:bodyPr>
            <a:noAutofit/>
          </a:bodyPr>
          <a:lstStyle/>
          <a:p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Developing States</a:t>
            </a:r>
          </a:p>
          <a:p>
            <a:pPr lvl="1"/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Suspicious of IIL system – control over assets &amp; resources</a:t>
            </a:r>
          </a:p>
          <a:p>
            <a:pPr lvl="1"/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Desire freedom to enact policies &amp; legislation</a:t>
            </a:r>
          </a:p>
          <a:p>
            <a:pPr lvl="1"/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Join the system </a:t>
            </a:r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nonetheless</a:t>
            </a:r>
          </a:p>
          <a:p>
            <a:pPr marL="411480" lvl="1" indent="0">
              <a:buNone/>
            </a:pPr>
            <a:endParaRPr lang="en-GB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Emerging Actors: Signs of change</a:t>
            </a:r>
            <a:endParaRPr lang="en-GB" sz="3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China</a:t>
            </a:r>
          </a:p>
          <a:p>
            <a:pPr lvl="1"/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Prudent navigation of system and existing rules  </a:t>
            </a:r>
          </a:p>
        </p:txBody>
      </p:sp>
    </p:spTree>
    <p:extLst>
      <p:ext uri="{BB962C8B-B14F-4D97-AF65-F5344CB8AC3E}">
        <p14:creationId xmlns:p14="http://schemas.microsoft.com/office/powerpoint/2010/main" val="3290142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EMERGING ACTOR: CHINA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064896" cy="5141168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buClrTx/>
            </a:pPr>
            <a:r>
              <a:rPr lang="en-GB" sz="3000" dirty="0" smtClean="0">
                <a:latin typeface="Arial" charset="0"/>
                <a:ea typeface="Arial" charset="0"/>
                <a:cs typeface="Arial" charset="0"/>
              </a:rPr>
              <a:t>Shift from </a:t>
            </a:r>
            <a:r>
              <a:rPr lang="en-GB" sz="3000" dirty="0">
                <a:latin typeface="Arial" charset="0"/>
                <a:ea typeface="Arial" charset="0"/>
                <a:cs typeface="Arial" charset="0"/>
              </a:rPr>
              <a:t>capital-importing economy to major capital-exporting </a:t>
            </a:r>
            <a:r>
              <a:rPr lang="en-GB" sz="3000" dirty="0" smtClean="0">
                <a:latin typeface="Arial" charset="0"/>
                <a:ea typeface="Arial" charset="0"/>
                <a:cs typeface="Arial" charset="0"/>
              </a:rPr>
              <a:t>economy</a:t>
            </a:r>
            <a:r>
              <a:rPr lang="en-GB" sz="3000" dirty="0">
                <a:latin typeface="Arial" charset="0"/>
                <a:ea typeface="Arial" charset="0"/>
                <a:cs typeface="Arial" charset="0"/>
              </a:rPr>
              <a:t>	</a:t>
            </a:r>
            <a:endParaRPr lang="en-GB" sz="3000" dirty="0" smtClean="0">
              <a:latin typeface="Arial" charset="0"/>
              <a:ea typeface="Arial" charset="0"/>
              <a:cs typeface="Arial" charset="0"/>
            </a:endParaRPr>
          </a:p>
          <a:p>
            <a:pPr marL="708660" lvl="2" indent="-342900">
              <a:spcBef>
                <a:spcPts val="0"/>
              </a:spcBef>
              <a:buClrTx/>
            </a:pPr>
            <a:r>
              <a:rPr lang="en-GB" sz="3000" dirty="0" smtClean="0">
                <a:latin typeface="Arial" charset="0"/>
                <a:ea typeface="Arial" charset="0"/>
                <a:cs typeface="Arial" charset="0"/>
              </a:rPr>
              <a:t>Outflows estimated at US$128 billion (2015)</a:t>
            </a:r>
          </a:p>
          <a:p>
            <a:pPr marL="342900" lvl="1" indent="-342900">
              <a:spcBef>
                <a:spcPts val="0"/>
              </a:spcBef>
              <a:buClrTx/>
            </a:pPr>
            <a:r>
              <a:rPr lang="en-GB" sz="3000" dirty="0" smtClean="0">
                <a:latin typeface="Arial" charset="0"/>
                <a:ea typeface="Arial" charset="0"/>
                <a:cs typeface="Arial" charset="0"/>
              </a:rPr>
              <a:t>Integration within the IIL regime - generations of IAs</a:t>
            </a:r>
          </a:p>
          <a:p>
            <a:pPr marL="708660" lvl="2" indent="-342900">
              <a:spcBef>
                <a:spcPts val="0"/>
              </a:spcBef>
              <a:buClrTx/>
            </a:pPr>
            <a:r>
              <a:rPr lang="en-GB" sz="3000" dirty="0" smtClean="0">
                <a:latin typeface="Arial" charset="0"/>
                <a:ea typeface="Arial" charset="0"/>
                <a:cs typeface="Arial" charset="0"/>
              </a:rPr>
              <a:t>145 BITs concluded</a:t>
            </a:r>
          </a:p>
          <a:p>
            <a:pPr marL="708660" lvl="2" indent="-342900">
              <a:spcBef>
                <a:spcPts val="0"/>
              </a:spcBef>
              <a:buClrTx/>
            </a:pPr>
            <a:r>
              <a:rPr lang="en-GB" sz="3000" dirty="0" smtClean="0">
                <a:latin typeface="Arial" charset="0"/>
                <a:ea typeface="Arial" charset="0"/>
                <a:cs typeface="Arial" charset="0"/>
              </a:rPr>
              <a:t>Reflection of different economic policies</a:t>
            </a:r>
          </a:p>
          <a:p>
            <a:pPr marL="342900" lvl="1" indent="-342900">
              <a:spcBef>
                <a:spcPts val="0"/>
              </a:spcBef>
              <a:buClrTx/>
            </a:pPr>
            <a:r>
              <a:rPr lang="en-GB" sz="3000" dirty="0" smtClean="0">
                <a:latin typeface="Arial" charset="0"/>
                <a:ea typeface="Arial" charset="0"/>
                <a:cs typeface="Arial" charset="0"/>
              </a:rPr>
              <a:t>Second-generation </a:t>
            </a:r>
            <a:r>
              <a:rPr lang="mr-IN" sz="3000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GB" sz="3000" dirty="0" smtClean="0">
                <a:latin typeface="Arial" charset="0"/>
                <a:ea typeface="Arial" charset="0"/>
                <a:cs typeface="Arial" charset="0"/>
              </a:rPr>
              <a:t> China-Ethiopia BIT</a:t>
            </a:r>
            <a:endParaRPr lang="en-GB" sz="3000" dirty="0">
              <a:latin typeface="Arial" charset="0"/>
              <a:ea typeface="Arial" charset="0"/>
              <a:cs typeface="Arial" charset="0"/>
            </a:endParaRPr>
          </a:p>
          <a:p>
            <a:pPr marL="342900" lvl="1" indent="-342900">
              <a:spcBef>
                <a:spcPts val="0"/>
              </a:spcBef>
              <a:buClrTx/>
            </a:pPr>
            <a:r>
              <a:rPr lang="en-GB" sz="3000" dirty="0" smtClean="0">
                <a:latin typeface="Arial" charset="0"/>
                <a:ea typeface="Arial" charset="0"/>
                <a:cs typeface="Arial" charset="0"/>
              </a:rPr>
              <a:t>Third-generation </a:t>
            </a:r>
            <a:r>
              <a:rPr lang="mr-IN" sz="3000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GB" sz="3000" dirty="0" smtClean="0">
                <a:latin typeface="Arial" charset="0"/>
                <a:ea typeface="Arial" charset="0"/>
                <a:cs typeface="Arial" charset="0"/>
              </a:rPr>
              <a:t> China-Tanzania BIT.</a:t>
            </a:r>
            <a:endParaRPr lang="en-GB" sz="30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757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CHINA-ETHIOPIA BIT (1998)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9909"/>
            <a:ext cx="7859216" cy="4800600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Second-generation: </a:t>
            </a:r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amongst the oldest </a:t>
            </a:r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Chinese IA in force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Little tailoring unlike China-Tanzanian counterpart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Inclusion of usual standards of treatment characteristic of IAs:</a:t>
            </a:r>
          </a:p>
          <a:p>
            <a:pPr lvl="1"/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FET (Art. 3(1))</a:t>
            </a:r>
          </a:p>
          <a:p>
            <a:pPr lvl="1"/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MFN (Art. 3(2))</a:t>
            </a:r>
          </a:p>
          <a:p>
            <a:r>
              <a:rPr lang="en-US" sz="3000" dirty="0" smtClean="0">
                <a:latin typeface="Arial" charset="0"/>
                <a:ea typeface="Arial" charset="0"/>
                <a:cs typeface="Arial" charset="0"/>
              </a:rPr>
              <a:t>Absence of national treatment</a:t>
            </a:r>
          </a:p>
        </p:txBody>
      </p:sp>
    </p:spTree>
    <p:extLst>
      <p:ext uri="{BB962C8B-B14F-4D97-AF65-F5344CB8AC3E}">
        <p14:creationId xmlns:p14="http://schemas.microsoft.com/office/powerpoint/2010/main" val="215042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567</TotalTime>
  <Words>562</Words>
  <Application>Microsoft Macintosh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Cambria</vt:lpstr>
      <vt:lpstr>Wingdings</vt:lpstr>
      <vt:lpstr>Arial</vt:lpstr>
      <vt:lpstr>Adjacency</vt:lpstr>
      <vt:lpstr>New Players and Old Rules: A Critique of the China-Ethiopian and China-Tanzanian Bilateral Investment Treaties</vt:lpstr>
      <vt:lpstr>OUTLINE</vt:lpstr>
      <vt:lpstr>INTRODUCTION</vt:lpstr>
      <vt:lpstr>THE ROLE OF THE STATE: IIL &amp; REGULATION</vt:lpstr>
      <vt:lpstr>The Role of the State: IIL &amp; Regulation</vt:lpstr>
      <vt:lpstr>The Role of the State: IIL &amp; Regulation</vt:lpstr>
      <vt:lpstr>The Role of the State: IIL &amp; Regulation</vt:lpstr>
      <vt:lpstr>EMERGING ACTOR: CHINA</vt:lpstr>
      <vt:lpstr>CHINA-ETHIOPIA BIT (1998)</vt:lpstr>
      <vt:lpstr>CHINA-TANZANIA BIT (2014)</vt:lpstr>
      <vt:lpstr>China-Tanzania BIT (2014)</vt:lpstr>
      <vt:lpstr>China-Tanzania BIT (2014)</vt:lpstr>
      <vt:lpstr>China-Tanzania BIT (2014)</vt:lpstr>
      <vt:lpstr>CONCLUSION</vt:lpstr>
    </vt:vector>
  </TitlesOfParts>
  <Company>University of the West of England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Players and Old Rules: A Critique of the China-Ethiopian and China-Tanzanian Bilateral Investment Treaties</dc:title>
  <dc:creator>Amy Man</dc:creator>
  <cp:lastModifiedBy>Amy Man</cp:lastModifiedBy>
  <cp:revision>37</cp:revision>
  <dcterms:created xsi:type="dcterms:W3CDTF">2017-04-21T11:44:28Z</dcterms:created>
  <dcterms:modified xsi:type="dcterms:W3CDTF">2017-05-06T20:58:07Z</dcterms:modified>
</cp:coreProperties>
</file>