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4"/>
    <p:restoredTop sz="94685"/>
  </p:normalViewPr>
  <p:slideViewPr>
    <p:cSldViewPr>
      <p:cViewPr varScale="1">
        <p:scale>
          <a:sx n="118" d="100"/>
          <a:sy n="118" d="100"/>
        </p:scale>
        <p:origin x="20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918F68F-101C-452A-A257-E3A4FD54C3B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79268C8-629E-489B-A501-67C37EBB28D8}" type="datetimeFigureOut">
              <a:rPr lang="en-GB" smtClean="0"/>
              <a:t>06/05/2017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560840" cy="2088232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New Players and Old Rules: A Critique of the China-Ethiopian and China-Tanzanian Bilateral Investment Treaties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Amy Man</a:t>
            </a:r>
          </a:p>
          <a:p>
            <a:r>
              <a:rPr lang="en-GB" dirty="0" smtClean="0"/>
              <a:t>PhD Candidate/Associate Lecturer</a:t>
            </a:r>
          </a:p>
          <a:p>
            <a:r>
              <a:rPr lang="en-GB" dirty="0" smtClean="0"/>
              <a:t>University of the West of England</a:t>
            </a:r>
          </a:p>
          <a:p>
            <a:endParaRPr lang="en-GB" dirty="0"/>
          </a:p>
          <a:p>
            <a:r>
              <a:rPr lang="en-GB" dirty="0" smtClean="0"/>
              <a:t>Amy.Man@live.uwe.ac.uk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95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CHINA-TANZANIA BIT (2014)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7620000" cy="4800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Third-generation: most recent</a:t>
            </a:r>
          </a:p>
          <a:p>
            <a:endParaRPr lang="en-US" sz="3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Shift to major exporter of capital</a:t>
            </a:r>
          </a:p>
          <a:p>
            <a:pPr marL="114300" indent="0">
              <a:buNone/>
            </a:pPr>
            <a:endParaRPr lang="en-US" sz="3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Hallmarks features of IAs remain but with some modest but notable changes</a:t>
            </a:r>
          </a:p>
          <a:p>
            <a:endParaRPr lang="en-US" sz="3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9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China-Tanzania BIT (2014)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44" y="1700808"/>
            <a:ext cx="8208912" cy="4853136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National treatment</a:t>
            </a:r>
          </a:p>
          <a:p>
            <a:pPr lvl="1"/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Art. 3(2) </a:t>
            </a:r>
            <a:r>
              <a:rPr lang="mr-IN" sz="30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 allows host to adopt measures to promote local entrepreneurship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MFN</a:t>
            </a:r>
          </a:p>
          <a:p>
            <a:pPr lvl="1"/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Art. 4 </a:t>
            </a:r>
            <a:r>
              <a:rPr lang="mr-IN" sz="30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 Usual formulation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FET AND full protection and security</a:t>
            </a:r>
          </a:p>
          <a:p>
            <a:pPr lvl="1"/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Art. 5(2) fair and judicial proceedings </a:t>
            </a:r>
          </a:p>
          <a:p>
            <a:pPr lvl="1"/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Art. 5(3) implementation of police measures</a:t>
            </a:r>
          </a:p>
          <a:p>
            <a:pPr lvl="1"/>
            <a:endParaRPr lang="en-US" sz="30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China-Tanzania BIT (2014)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Art.10:</a:t>
            </a:r>
          </a:p>
          <a:p>
            <a:pPr marL="114300" indent="0">
              <a:buNone/>
            </a:pPr>
            <a:endParaRPr lang="en-US" sz="1500" dirty="0" smtClean="0">
              <a:latin typeface="Arial" charset="0"/>
              <a:ea typeface="Arial" charset="0"/>
              <a:cs typeface="Arial" charset="0"/>
            </a:endParaRPr>
          </a:p>
          <a:p>
            <a:pPr marL="114300" indent="0" algn="ctr">
              <a:buNone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‘</a:t>
            </a:r>
            <a:r>
              <a:rPr lang="mr-IN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it is inappropriate to encourage investment by relaxing domestic health, safety or environmental measures</a:t>
            </a:r>
            <a:r>
              <a:rPr lang="mr-IN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[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]n the pursuit of FDI</a:t>
            </a:r>
            <a:r>
              <a:rPr lang="mr-IN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endParaRPr lang="en-US" sz="3000" dirty="0" smtClean="0">
              <a:solidFill>
                <a:schemeClr val="tx2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Unique inclusion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Recognition of social norms outside of IIL remit that IIL can/does encroach upon</a:t>
            </a:r>
            <a:endParaRPr lang="en-US" sz="3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40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China-Tanzania BIT (2014)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920880" cy="485313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Art. 10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Conditional language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Lacks legal legitimacy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marL="114300" indent="0">
              <a:buNone/>
            </a:pPr>
            <a:r>
              <a:rPr lang="en-US" sz="3000" b="1" dirty="0" smtClean="0">
                <a:latin typeface="Arial" charset="0"/>
                <a:ea typeface="Arial" charset="0"/>
                <a:cs typeface="Arial" charset="0"/>
              </a:rPr>
              <a:t>BUT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Positive value/step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Adapting existing rules and willingness to do so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Future developments will require further scholarship</a:t>
            </a:r>
          </a:p>
        </p:txBody>
      </p:sp>
    </p:spTree>
    <p:extLst>
      <p:ext uri="{BB962C8B-B14F-4D97-AF65-F5344CB8AC3E}">
        <p14:creationId xmlns:p14="http://schemas.microsoft.com/office/powerpoint/2010/main" val="641663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064896" cy="506916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FDI has a positive influence over development? </a:t>
            </a:r>
          </a:p>
          <a:p>
            <a:pPr lvl="1"/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IAs signed in hope 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Challenges: vulnerable to claims and encroaches on regulatory space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Expectation to join and participate where rules do not represent interest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New players e.g. China do not substantially change the game</a:t>
            </a:r>
          </a:p>
        </p:txBody>
      </p:sp>
    </p:spTree>
    <p:extLst>
      <p:ext uri="{BB962C8B-B14F-4D97-AF65-F5344CB8AC3E}">
        <p14:creationId xmlns:p14="http://schemas.microsoft.com/office/powerpoint/2010/main" val="164629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97" y="0"/>
            <a:ext cx="7620000" cy="1143000"/>
          </a:xfrm>
        </p:spPr>
        <p:txBody>
          <a:bodyPr/>
          <a:lstStyle/>
          <a:p>
            <a:r>
              <a:rPr lang="en-GB" sz="6000" dirty="0" smtClean="0"/>
              <a:t>OUTLINE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69" y="1143000"/>
            <a:ext cx="8136904" cy="54817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5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argument</a:t>
            </a:r>
            <a:r>
              <a:rPr lang="en-GB" sz="45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 algn="just"/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IIL is not best placed to reflect the interests of developing host states. </a:t>
            </a:r>
          </a:p>
          <a:p>
            <a:pPr marL="457200" indent="-457200" algn="just"/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Emerging actors (e.g. China) have taken positive steps but change is minimal.  </a:t>
            </a:r>
          </a:p>
          <a:p>
            <a:pPr marL="457200" indent="-457200" algn="just"/>
            <a:endParaRPr lang="en-GB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4500" b="1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0" indent="0" algn="just">
              <a:buNone/>
            </a:pPr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1) Introduction</a:t>
            </a:r>
          </a:p>
          <a:p>
            <a:pPr marL="0" indent="0" algn="just">
              <a:buNone/>
            </a:pPr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2) The role of the State: IIL and Regulation</a:t>
            </a:r>
          </a:p>
          <a:p>
            <a:pPr marL="0" indent="0" algn="just">
              <a:buNone/>
            </a:pPr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3) China’s investment agreements: A critique</a:t>
            </a:r>
          </a:p>
          <a:p>
            <a:pPr marL="0" indent="0" algn="just"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a) China-Ethiopia</a:t>
            </a:r>
          </a:p>
          <a:p>
            <a:pPr marL="0" indent="0" algn="just"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b) China-Tanzania</a:t>
            </a:r>
          </a:p>
          <a:p>
            <a:pPr marL="0" indent="0">
              <a:buNone/>
            </a:pPr>
            <a:r>
              <a:rPr lang="en-GB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4) Conclusion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4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/>
              <a:t>INTRODUCTION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208912" cy="4680521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Neo-liberal assumption: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FDI will improve economic development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standard of living</a:t>
            </a:r>
          </a:p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Developing states conclude IAs  Signal commitment and encourage capital inflows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14300" indent="0">
              <a:buNone/>
            </a:pPr>
            <a:endParaRPr lang="en-GB" sz="3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3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Indicates: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Willingness to join the existing game.</a:t>
            </a:r>
          </a:p>
          <a:p>
            <a:r>
              <a:rPr lang="en-GB" sz="30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But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 playing field is uneven.</a:t>
            </a:r>
          </a:p>
          <a:p>
            <a:pPr marL="0" indent="0">
              <a:buNone/>
            </a:pPr>
            <a:endParaRPr lang="en-GB" sz="33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3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ROLE OF THE STATE: IIL &amp;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916832"/>
            <a:ext cx="8052048" cy="4800600"/>
          </a:xfrm>
        </p:spPr>
        <p:txBody>
          <a:bodyPr>
            <a:noAutofit/>
          </a:bodyPr>
          <a:lstStyle/>
          <a:p>
            <a:r>
              <a:rPr lang="en-GB" sz="31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</a:t>
            </a:r>
            <a:r>
              <a:rPr lang="en-GB" sz="3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Becoming parties – submit to terms</a:t>
            </a:r>
          </a:p>
          <a:p>
            <a:pPr lvl="1"/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to regulation of their policies</a:t>
            </a:r>
          </a:p>
          <a:p>
            <a:pPr lvl="1"/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not have regulatory freedom – encroaches on sovereign </a:t>
            </a:r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autonomy</a:t>
            </a:r>
          </a:p>
          <a:p>
            <a:pPr lvl="1"/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that favour foreign investors and capital-exporting states</a:t>
            </a:r>
          </a:p>
          <a:p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Vulnerable to investment dispute claims</a:t>
            </a:r>
            <a:endParaRPr lang="en-GB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0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en-GB" dirty="0" smtClean="0"/>
              <a:t>The Role of </a:t>
            </a:r>
            <a:r>
              <a:rPr lang="en-GB" dirty="0"/>
              <a:t>t</a:t>
            </a:r>
            <a:r>
              <a:rPr lang="en-GB" dirty="0" smtClean="0"/>
              <a:t>he State: IIL &amp;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96" y="1844824"/>
            <a:ext cx="8064896" cy="4824536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Argentinean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financial crisis 2001</a:t>
            </a:r>
          </a:p>
          <a:p>
            <a:pPr lvl="1"/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Legal claims 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estimated at 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US$17 </a:t>
            </a: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billion</a:t>
            </a:r>
            <a:endParaRPr lang="en-GB" sz="28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GB" sz="2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GB" sz="3000" i="1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CMS v. Argentina</a:t>
            </a:r>
          </a:p>
          <a:p>
            <a:pPr lvl="1"/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Award = US$133.2 million</a:t>
            </a:r>
          </a:p>
          <a:p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Not absolved of IIL obligations under IAs</a:t>
            </a:r>
          </a:p>
          <a:p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Must provide a stable environment for investments</a:t>
            </a:r>
          </a:p>
        </p:txBody>
      </p:sp>
    </p:spTree>
    <p:extLst>
      <p:ext uri="{BB962C8B-B14F-4D97-AF65-F5344CB8AC3E}">
        <p14:creationId xmlns:p14="http://schemas.microsoft.com/office/powerpoint/2010/main" val="205166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Role of the State: IIL &amp;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7920880" cy="4896544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chill’</a:t>
            </a:r>
          </a:p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into a system which encroaches on their regulatory space.</a:t>
            </a:r>
          </a:p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origin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: FCNs and capital-exporting states</a:t>
            </a:r>
          </a:p>
          <a:p>
            <a:pPr lvl="1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Desire to limit risk</a:t>
            </a:r>
          </a:p>
          <a:p>
            <a:pPr lvl="1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 assets</a:t>
            </a:r>
          </a:p>
          <a:p>
            <a:pPr lvl="1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explicit requirement to protect public interest in host state</a:t>
            </a:r>
          </a:p>
        </p:txBody>
      </p:sp>
    </p:spTree>
    <p:extLst>
      <p:ext uri="{BB962C8B-B14F-4D97-AF65-F5344CB8AC3E}">
        <p14:creationId xmlns:p14="http://schemas.microsoft.com/office/powerpoint/2010/main" val="406132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Role of the State: IIL &amp;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7715200" cy="4853136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States</a:t>
            </a:r>
          </a:p>
          <a:p>
            <a:pPr lvl="1"/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Suspicious of IIL system – control over assets &amp; resources</a:t>
            </a:r>
          </a:p>
          <a:p>
            <a:pPr lvl="1"/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Desire freedom to enact policies &amp; legislation</a:t>
            </a:r>
          </a:p>
          <a:p>
            <a:pPr lvl="1"/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Join the system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nonetheless</a:t>
            </a:r>
          </a:p>
          <a:p>
            <a:pPr marL="411480" lvl="1" indent="0">
              <a:buNone/>
            </a:pPr>
            <a:endParaRPr lang="en-GB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Actors: Signs of change</a:t>
            </a:r>
            <a:endParaRPr lang="en-GB" sz="3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  <a:p>
            <a:pPr lvl="1"/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Prudent navigation of system and existing rules  </a:t>
            </a:r>
          </a:p>
        </p:txBody>
      </p:sp>
    </p:spTree>
    <p:extLst>
      <p:ext uri="{BB962C8B-B14F-4D97-AF65-F5344CB8AC3E}">
        <p14:creationId xmlns:p14="http://schemas.microsoft.com/office/powerpoint/2010/main" val="329014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EMERGING ACTOR: CHINA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064896" cy="5141168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buClrTx/>
            </a:pP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Shift from 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capital-importing economy to major capital-exporting </a:t>
            </a: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economy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	</a:t>
            </a:r>
            <a:endParaRPr lang="en-GB" sz="3000" dirty="0" smtClean="0">
              <a:latin typeface="Arial" charset="0"/>
              <a:ea typeface="Arial" charset="0"/>
              <a:cs typeface="Arial" charset="0"/>
            </a:endParaRPr>
          </a:p>
          <a:p>
            <a:pPr marL="708660" lvl="2" indent="-342900">
              <a:spcBef>
                <a:spcPts val="0"/>
              </a:spcBef>
              <a:buClrTx/>
            </a:pP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Outflows estimated at US$128 billion (2015)</a:t>
            </a:r>
          </a:p>
          <a:p>
            <a:pPr marL="342900" lvl="1" indent="-342900">
              <a:spcBef>
                <a:spcPts val="0"/>
              </a:spcBef>
              <a:buClrTx/>
            </a:pP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Integration within the IIL regime - generations of IAs</a:t>
            </a:r>
          </a:p>
          <a:p>
            <a:pPr marL="708660" lvl="2" indent="-342900">
              <a:spcBef>
                <a:spcPts val="0"/>
              </a:spcBef>
              <a:buClrTx/>
            </a:pP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145 BITs concluded</a:t>
            </a:r>
          </a:p>
          <a:p>
            <a:pPr marL="708660" lvl="2" indent="-342900">
              <a:spcBef>
                <a:spcPts val="0"/>
              </a:spcBef>
              <a:buClrTx/>
            </a:pP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Reflection of different economic policies</a:t>
            </a:r>
          </a:p>
          <a:p>
            <a:pPr marL="342900" lvl="1" indent="-342900">
              <a:spcBef>
                <a:spcPts val="0"/>
              </a:spcBef>
              <a:buClrTx/>
            </a:pP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Second-generation </a:t>
            </a:r>
            <a:r>
              <a:rPr lang="mr-IN" sz="30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 China-Ethiopia BIT</a:t>
            </a:r>
            <a:endParaRPr lang="en-GB" sz="3000" dirty="0">
              <a:latin typeface="Arial" charset="0"/>
              <a:ea typeface="Arial" charset="0"/>
              <a:cs typeface="Arial" charset="0"/>
            </a:endParaRPr>
          </a:p>
          <a:p>
            <a:pPr marL="342900" lvl="1" indent="-342900">
              <a:spcBef>
                <a:spcPts val="0"/>
              </a:spcBef>
              <a:buClrTx/>
            </a:pP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Third-generation </a:t>
            </a:r>
            <a:r>
              <a:rPr lang="mr-IN" sz="30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GB" sz="3000" dirty="0" smtClean="0">
                <a:latin typeface="Arial" charset="0"/>
                <a:ea typeface="Arial" charset="0"/>
                <a:cs typeface="Arial" charset="0"/>
              </a:rPr>
              <a:t> China-Tanzania BIT.</a:t>
            </a:r>
            <a:endParaRPr lang="en-GB" sz="3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5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CHINA-ETHIOPIA BIT (1998)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9909"/>
            <a:ext cx="7859216" cy="48006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Second-generation: </a:t>
            </a:r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amongst the oldest </a:t>
            </a:r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Chinese IA in force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Little tailoring unlike China-Tanzanian counterpart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Inclusion of usual standards of treatment characteristic of IAs:</a:t>
            </a:r>
          </a:p>
          <a:p>
            <a:pPr lvl="1"/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FET (Art. 3(1))</a:t>
            </a:r>
          </a:p>
          <a:p>
            <a:pPr lvl="1"/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MFN (Art. 3(2))</a:t>
            </a:r>
          </a:p>
          <a:p>
            <a:r>
              <a:rPr lang="en-US" sz="3000" dirty="0" smtClean="0">
                <a:latin typeface="Arial" charset="0"/>
                <a:ea typeface="Arial" charset="0"/>
                <a:cs typeface="Arial" charset="0"/>
              </a:rPr>
              <a:t>Absence of national treatment</a:t>
            </a:r>
          </a:p>
        </p:txBody>
      </p:sp>
    </p:spTree>
    <p:extLst>
      <p:ext uri="{BB962C8B-B14F-4D97-AF65-F5344CB8AC3E}">
        <p14:creationId xmlns:p14="http://schemas.microsoft.com/office/powerpoint/2010/main" val="215042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567</TotalTime>
  <Words>562</Words>
  <Application>Microsoft Macintosh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Cambria</vt:lpstr>
      <vt:lpstr>Wingdings</vt:lpstr>
      <vt:lpstr>Arial</vt:lpstr>
      <vt:lpstr>Adjacency</vt:lpstr>
      <vt:lpstr>New Players and Old Rules: A Critique of the China-Ethiopian and China-Tanzanian Bilateral Investment Treaties</vt:lpstr>
      <vt:lpstr>OUTLINE</vt:lpstr>
      <vt:lpstr>INTRODUCTION</vt:lpstr>
      <vt:lpstr>THE ROLE OF THE STATE: IIL &amp; REGULATION</vt:lpstr>
      <vt:lpstr>The Role of the State: IIL &amp; Regulation</vt:lpstr>
      <vt:lpstr>The Role of the State: IIL &amp; Regulation</vt:lpstr>
      <vt:lpstr>The Role of the State: IIL &amp; Regulation</vt:lpstr>
      <vt:lpstr>EMERGING ACTOR: CHINA</vt:lpstr>
      <vt:lpstr>CHINA-ETHIOPIA BIT (1998)</vt:lpstr>
      <vt:lpstr>CHINA-TANZANIA BIT (2014)</vt:lpstr>
      <vt:lpstr>China-Tanzania BIT (2014)</vt:lpstr>
      <vt:lpstr>China-Tanzania BIT (2014)</vt:lpstr>
      <vt:lpstr>China-Tanzania BIT (2014)</vt:lpstr>
      <vt:lpstr>CONCLUSION</vt:lpstr>
    </vt:vector>
  </TitlesOfParts>
  <Company>University of the West of England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Players and Old Rules: A Critique of the China-Ethiopian and China-Tanzanian Bilateral Investment Treaties</dc:title>
  <dc:creator>Amy Man</dc:creator>
  <cp:lastModifiedBy>Amy Man</cp:lastModifiedBy>
  <cp:revision>37</cp:revision>
  <dcterms:created xsi:type="dcterms:W3CDTF">2017-04-21T11:44:28Z</dcterms:created>
  <dcterms:modified xsi:type="dcterms:W3CDTF">2017-05-06T20:58:07Z</dcterms:modified>
</cp:coreProperties>
</file>