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8" r:id="rId3"/>
    <p:sldId id="284" r:id="rId4"/>
    <p:sldId id="266" r:id="rId5"/>
    <p:sldId id="275" r:id="rId6"/>
    <p:sldId id="261" r:id="rId7"/>
    <p:sldId id="269" r:id="rId8"/>
    <p:sldId id="279" r:id="rId9"/>
    <p:sldId id="281" r:id="rId10"/>
    <p:sldId id="273" r:id="rId11"/>
    <p:sldId id="285" r:id="rId12"/>
    <p:sldId id="262" r:id="rId13"/>
    <p:sldId id="265" r:id="rId14"/>
    <p:sldId id="264" r:id="rId15"/>
    <p:sldId id="263" r:id="rId16"/>
    <p:sldId id="283" r:id="rId17"/>
    <p:sldId id="272" r:id="rId18"/>
    <p:sldId id="260"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1" autoAdjust="0"/>
    <p:restoredTop sz="91411"/>
  </p:normalViewPr>
  <p:slideViewPr>
    <p:cSldViewPr snapToGrid="0">
      <p:cViewPr varScale="1">
        <p:scale>
          <a:sx n="99" d="100"/>
          <a:sy n="99" d="100"/>
        </p:scale>
        <p:origin x="-102"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D52C7-46A4-4F18-B737-3F5E43971C7E}" type="datetimeFigureOut">
              <a:rPr lang="en-GB" smtClean="0"/>
              <a:t>06/11/2017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49CD4-5F59-46A6-B676-BA21E865450C}" type="slidenum">
              <a:rPr lang="en-GB" smtClean="0"/>
              <a:t>‹#›</a:t>
            </a:fld>
            <a:endParaRPr lang="en-GB"/>
          </a:p>
        </p:txBody>
      </p:sp>
    </p:spTree>
    <p:extLst>
      <p:ext uri="{BB962C8B-B14F-4D97-AF65-F5344CB8AC3E}">
        <p14:creationId xmlns:p14="http://schemas.microsoft.com/office/powerpoint/2010/main" val="283304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Migrant Crisis, the Refugee Crisis &amp; the Reception Crisis</a:t>
            </a:r>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3</a:t>
            </a:fld>
            <a:endParaRPr lang="en-GB" dirty="0"/>
          </a:p>
        </p:txBody>
      </p:sp>
    </p:spTree>
    <p:extLst>
      <p:ext uri="{BB962C8B-B14F-4D97-AF65-F5344CB8AC3E}">
        <p14:creationId xmlns:p14="http://schemas.microsoft.com/office/powerpoint/2010/main" val="336580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13</a:t>
            </a:fld>
            <a:endParaRPr lang="en-GB" dirty="0"/>
          </a:p>
        </p:txBody>
      </p:sp>
    </p:spTree>
    <p:extLst>
      <p:ext uri="{BB962C8B-B14F-4D97-AF65-F5344CB8AC3E}">
        <p14:creationId xmlns:p14="http://schemas.microsoft.com/office/powerpoint/2010/main" val="114420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GMI 10.2.1 makes no mention of racial or ethnic origin </a:t>
            </a:r>
          </a:p>
          <a:p>
            <a:r>
              <a:rPr lang="en-GB" b="1" dirty="0" smtClean="0"/>
              <a:t> GMI 10.7 to facilitate orderly, safe, regular and responsible migration and mobility of people, including through the implementation of planned and well-managed migration policies </a:t>
            </a:r>
          </a:p>
          <a:p>
            <a:endParaRPr lang="en-GB" b="1"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14</a:t>
            </a:fld>
            <a:endParaRPr lang="en-GB" dirty="0"/>
          </a:p>
        </p:txBody>
      </p:sp>
    </p:spTree>
    <p:extLst>
      <p:ext uri="{BB962C8B-B14F-4D97-AF65-F5344CB8AC3E}">
        <p14:creationId xmlns:p14="http://schemas.microsoft.com/office/powerpoint/2010/main" val="252676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C6449CD4-5F59-46A6-B676-BA21E865450C}" type="slidenum">
              <a:rPr lang="en-GB" smtClean="0"/>
              <a:t>15</a:t>
            </a:fld>
            <a:endParaRPr lang="en-GB"/>
          </a:p>
        </p:txBody>
      </p:sp>
    </p:spTree>
    <p:extLst>
      <p:ext uri="{BB962C8B-B14F-4D97-AF65-F5344CB8AC3E}">
        <p14:creationId xmlns:p14="http://schemas.microsoft.com/office/powerpoint/2010/main" val="344486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E.g. advocate state parties implement</a:t>
            </a:r>
            <a:r>
              <a:rPr lang="en-GB" baseline="0" dirty="0" smtClean="0"/>
              <a:t> anti radicalisation policies for </a:t>
            </a:r>
            <a:r>
              <a:rPr lang="en-GB" dirty="0" smtClean="0"/>
              <a:t>social cohesion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16</a:t>
            </a:fld>
            <a:endParaRPr lang="en-GB"/>
          </a:p>
        </p:txBody>
      </p:sp>
    </p:spTree>
    <p:extLst>
      <p:ext uri="{BB962C8B-B14F-4D97-AF65-F5344CB8AC3E}">
        <p14:creationId xmlns:p14="http://schemas.microsoft.com/office/powerpoint/2010/main" val="395627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17</a:t>
            </a:fld>
            <a:endParaRPr lang="en-GB"/>
          </a:p>
        </p:txBody>
      </p:sp>
    </p:spTree>
    <p:extLst>
      <p:ext uri="{BB962C8B-B14F-4D97-AF65-F5344CB8AC3E}">
        <p14:creationId xmlns:p14="http://schemas.microsoft.com/office/powerpoint/2010/main" val="2002447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18</a:t>
            </a:fld>
            <a:endParaRPr lang="en-GB"/>
          </a:p>
        </p:txBody>
      </p:sp>
    </p:spTree>
    <p:extLst>
      <p:ext uri="{BB962C8B-B14F-4D97-AF65-F5344CB8AC3E}">
        <p14:creationId xmlns:p14="http://schemas.microsoft.com/office/powerpoint/2010/main" val="159225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twice mortality rate crossing Med despite substantially less (from 206 000 in the first half of 2016, to 71000 in the corresponding period for 2017);</a:t>
            </a:r>
          </a:p>
          <a:p>
            <a:r>
              <a:rPr lang="en-GB" dirty="0" smtClean="0"/>
              <a:t> humans rights violations including trafficking of humans &amp;</a:t>
            </a:r>
            <a:r>
              <a:rPr lang="en-GB" baseline="0" dirty="0" smtClean="0"/>
              <a:t> </a:t>
            </a:r>
            <a:r>
              <a:rPr lang="en-GB" dirty="0" smtClean="0"/>
              <a:t>labour exploitation, modern day slavery, detention in inhumane</a:t>
            </a:r>
            <a:r>
              <a:rPr lang="en-GB" baseline="0" dirty="0" smtClean="0"/>
              <a:t> conditions, deaths </a:t>
            </a:r>
            <a:endParaRPr lang="en-GB" dirty="0" smtClean="0"/>
          </a:p>
          <a:p>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4</a:t>
            </a:fld>
            <a:endParaRPr lang="en-GB" dirty="0"/>
          </a:p>
        </p:txBody>
      </p:sp>
    </p:spTree>
    <p:extLst>
      <p:ext uri="{BB962C8B-B14F-4D97-AF65-F5344CB8AC3E}">
        <p14:creationId xmlns:p14="http://schemas.microsoft.com/office/powerpoint/2010/main" val="87136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5</a:t>
            </a:fld>
            <a:endParaRPr lang="en-GB"/>
          </a:p>
        </p:txBody>
      </p:sp>
    </p:spTree>
    <p:extLst>
      <p:ext uri="{BB962C8B-B14F-4D97-AF65-F5344CB8AC3E}">
        <p14:creationId xmlns:p14="http://schemas.microsoft.com/office/powerpoint/2010/main" val="112630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Black Emancipatory Action Research: as an appropriate theoretical</a:t>
            </a:r>
            <a:r>
              <a:rPr lang="en-GB" baseline="0" dirty="0" smtClean="0"/>
              <a:t> &amp; </a:t>
            </a:r>
            <a:r>
              <a:rPr lang="en-GB" dirty="0" smtClean="0"/>
              <a:t>methodological approach;</a:t>
            </a:r>
            <a:r>
              <a:rPr lang="en-GB" baseline="0" dirty="0" smtClean="0"/>
              <a:t> &amp;</a:t>
            </a:r>
            <a:r>
              <a:rPr lang="en-GB" dirty="0" smtClean="0"/>
              <a:t> mixed research methods analysis, to conduct my qualitative research study. </a:t>
            </a:r>
            <a:r>
              <a:rPr lang="en-GB" baseline="0" dirty="0" smtClean="0"/>
              <a:t> </a:t>
            </a:r>
            <a:endParaRPr lang="en-GB" dirty="0" smtClean="0"/>
          </a:p>
          <a:p>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6</a:t>
            </a:fld>
            <a:endParaRPr lang="en-GB"/>
          </a:p>
        </p:txBody>
      </p:sp>
    </p:spTree>
    <p:extLst>
      <p:ext uri="{BB962C8B-B14F-4D97-AF65-F5344CB8AC3E}">
        <p14:creationId xmlns:p14="http://schemas.microsoft.com/office/powerpoint/2010/main" val="83632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E.g. Cyprus, Greece and Malta report that the term ‘migrant’ is used to describe all Black people, even if they are born in those countries and have a European citizenship. (ENAR: 2015)</a:t>
            </a:r>
          </a:p>
          <a:p>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8</a:t>
            </a:fld>
            <a:endParaRPr lang="en-GB"/>
          </a:p>
        </p:txBody>
      </p:sp>
    </p:spTree>
    <p:extLst>
      <p:ext uri="{BB962C8B-B14F-4D97-AF65-F5344CB8AC3E}">
        <p14:creationId xmlns:p14="http://schemas.microsoft.com/office/powerpoint/2010/main" val="128618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reporting duties focuses attention and</a:t>
            </a:r>
            <a:r>
              <a:rPr lang="en-GB" baseline="0" dirty="0" smtClean="0"/>
              <a:t> </a:t>
            </a:r>
            <a:r>
              <a:rPr lang="en-GB" dirty="0" smtClean="0"/>
              <a:t>provides NGOs with a chance to write shadow reports that shame governments into action. </a:t>
            </a:r>
          </a:p>
          <a:p>
            <a:pPr marL="228600" indent="-228600">
              <a:buAutoNum type="arabicPeriod"/>
            </a:pPr>
            <a:r>
              <a:rPr lang="en-GB" dirty="0" smtClean="0"/>
              <a:t>universalisation of human rights through customary law contributes to international human rights law becoming the standard by which governments are measured. </a:t>
            </a:r>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9</a:t>
            </a:fld>
            <a:endParaRPr lang="en-GB"/>
          </a:p>
        </p:txBody>
      </p:sp>
    </p:spTree>
    <p:extLst>
      <p:ext uri="{BB962C8B-B14F-4D97-AF65-F5344CB8AC3E}">
        <p14:creationId xmlns:p14="http://schemas.microsoft.com/office/powerpoint/2010/main" val="126510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Additional funds have also been made available under the European Investment Plan (EIP). The EIP uses EUR 3.35 billion from the EU budget and that of the European Development Fund (EDF) to support innovative guarantees and similar instruments in support of private investment, enabling the EIP to mobilise up to EUR 44 billion of investments. If Member States and other partners match the EU's contribution, the total amount could reach EUR 88 billion</a:t>
            </a:r>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10</a:t>
            </a:fld>
            <a:endParaRPr lang="en-GB"/>
          </a:p>
        </p:txBody>
      </p:sp>
    </p:spTree>
    <p:extLst>
      <p:ext uri="{BB962C8B-B14F-4D97-AF65-F5344CB8AC3E}">
        <p14:creationId xmlns:p14="http://schemas.microsoft.com/office/powerpoint/2010/main" val="507527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“Member States and associated countries will use their relevant (national) financial instruments available for cooperation with African partners in line with their legal and financing frameworks”, its main instrument of operationalisation is the EU Emergency Trust Fund for Africa (EUTF).</a:t>
            </a:r>
          </a:p>
          <a:p>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11</a:t>
            </a:fld>
            <a:endParaRPr lang="en-GB"/>
          </a:p>
        </p:txBody>
      </p:sp>
    </p:spTree>
    <p:extLst>
      <p:ext uri="{BB962C8B-B14F-4D97-AF65-F5344CB8AC3E}">
        <p14:creationId xmlns:p14="http://schemas.microsoft.com/office/powerpoint/2010/main" val="3622416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facilitate imperative community participation for achievement of successful outcomes; </a:t>
            </a:r>
          </a:p>
          <a:p>
            <a:r>
              <a:rPr lang="en-GB" dirty="0" smtClean="0"/>
              <a:t>2. critically evaluate community empowerment of people of African descent by 2030 Agenda Targets and Indicators.</a:t>
            </a:r>
          </a:p>
          <a:p>
            <a:endParaRPr lang="en-GB" dirty="0"/>
          </a:p>
        </p:txBody>
      </p:sp>
      <p:sp>
        <p:nvSpPr>
          <p:cNvPr id="4" name="Slide Number Placeholder 3"/>
          <p:cNvSpPr>
            <a:spLocks noGrp="1"/>
          </p:cNvSpPr>
          <p:nvPr>
            <p:ph type="sldNum" sz="quarter" idx="10"/>
          </p:nvPr>
        </p:nvSpPr>
        <p:spPr/>
        <p:txBody>
          <a:bodyPr/>
          <a:lstStyle/>
          <a:p>
            <a:fld id="{C6449CD4-5F59-46A6-B676-BA21E865450C}" type="slidenum">
              <a:rPr lang="en-GB" smtClean="0"/>
              <a:t>12</a:t>
            </a:fld>
            <a:endParaRPr lang="en-GB" dirty="0"/>
          </a:p>
        </p:txBody>
      </p:sp>
    </p:spTree>
    <p:extLst>
      <p:ext uri="{BB962C8B-B14F-4D97-AF65-F5344CB8AC3E}">
        <p14:creationId xmlns:p14="http://schemas.microsoft.com/office/powerpoint/2010/main" val="1863913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11/6/2017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portal.unesco.org/en/ev.php-URL_ID=13161&amp;URL_DO=DO_TOPIC&amp;URL_SECTION=201.html" TargetMode="External"/><Relationship Id="rId3" Type="http://schemas.openxmlformats.org/officeDocument/2006/relationships/hyperlink" Target="http://www.blackpast.org/gah/taubira-christiane-taubira-delannon-christiane-1952" TargetMode="External"/><Relationship Id="rId7" Type="http://schemas.openxmlformats.org/officeDocument/2006/relationships/hyperlink" Target="http://www.un.org/en/events/africandescentdecade/" TargetMode="External"/><Relationship Id="rId2" Type="http://schemas.openxmlformats.org/officeDocument/2006/relationships/hyperlink" Target="http://www.ardi-ep.eu/work/" TargetMode="External"/><Relationship Id="rId1" Type="http://schemas.openxmlformats.org/officeDocument/2006/relationships/slideLayout" Target="../slideLayouts/slideLayout2.xml"/><Relationship Id="rId6" Type="http://schemas.openxmlformats.org/officeDocument/2006/relationships/hyperlink" Target="https://sustainabledevelopment.un.org/post2015/transformingourworld" TargetMode="External"/><Relationship Id="rId5" Type="http://schemas.openxmlformats.org/officeDocument/2006/relationships/hyperlink" Target="http://www.consilium.europa.eu/en/meetings/international-summit/2015/11/11-12/" TargetMode="External"/><Relationship Id="rId10" Type="http://schemas.openxmlformats.org/officeDocument/2006/relationships/hyperlink" Target="http://www.madenetwork.org/sites/default/files/Taking%20Stock%20of%20Valletta%20-%20Conference%20Report%20-FINAL.pdf" TargetMode="External"/><Relationship Id="rId4" Type="http://schemas.openxmlformats.org/officeDocument/2006/relationships/hyperlink" Target="https://www.coe.int/t/dghl/monitoring/ecri/activities/gpr/en/recommendation_n7/ecri03-8%20recommendation%20nr%207.pdf" TargetMode="External"/><Relationship Id="rId9" Type="http://schemas.openxmlformats.org/officeDocument/2006/relationships/hyperlink" Target="http://www.un.org/sustainabledevelop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1725" y="1554480"/>
            <a:ext cx="7486649" cy="1920239"/>
          </a:xfrm>
        </p:spPr>
        <p:txBody>
          <a:bodyPr/>
          <a:lstStyle/>
          <a:p>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t>
            </a:r>
            <a:br>
              <a:rPr lang="en-GB" sz="3200" b="1" dirty="0" smtClean="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smtClean="0"/>
              <a:t/>
            </a:r>
            <a:br>
              <a:rPr lang="en-GB" sz="3200" b="1" dirty="0" smtClean="0"/>
            </a:br>
            <a:r>
              <a:rPr lang="en-GB" sz="3200" b="1" dirty="0"/>
              <a:t/>
            </a:r>
            <a:br>
              <a:rPr lang="en-GB" sz="3200" b="1" dirty="0"/>
            </a:br>
            <a:r>
              <a:rPr lang="en-GB" sz="3200" b="1" dirty="0" smtClean="0"/>
              <a:t/>
            </a:r>
            <a:br>
              <a:rPr lang="en-GB" sz="3200" b="1" dirty="0" smtClean="0"/>
            </a:br>
            <a:r>
              <a:rPr lang="en-GB" sz="3200" b="1" dirty="0"/>
              <a:t/>
            </a:r>
            <a:br>
              <a:rPr lang="en-GB" sz="3200" b="1" dirty="0"/>
            </a:br>
            <a:r>
              <a:rPr lang="en-GB" sz="2400" dirty="0" smtClean="0"/>
              <a:t/>
            </a:r>
            <a:br>
              <a:rPr lang="en-GB" sz="2400" dirty="0" smtClean="0"/>
            </a:br>
            <a:r>
              <a:rPr lang="en-GB" sz="3200" b="1" dirty="0"/>
              <a:t>THE BLACK MEDITERRANEAN </a:t>
            </a:r>
            <a:br>
              <a:rPr lang="en-GB" sz="3200" b="1" dirty="0"/>
            </a:br>
            <a:r>
              <a:rPr lang="en-GB" sz="3200" b="1" dirty="0"/>
              <a:t>IN ACTION SYMPOSIUM  </a:t>
            </a:r>
            <a:r>
              <a:rPr lang="en-GB" sz="2400" dirty="0"/>
              <a:t/>
            </a:r>
            <a:br>
              <a:rPr lang="en-GB" sz="2400" dirty="0"/>
            </a:br>
            <a:r>
              <a:rPr lang="en-GB" sz="2400" dirty="0"/>
              <a:t>    Birmingham City University. </a:t>
            </a:r>
            <a:br>
              <a:rPr lang="en-GB" sz="2400" dirty="0"/>
            </a:br>
            <a:r>
              <a:rPr lang="en-GB" sz="2400" dirty="0"/>
              <a:t> June 9-10, 2017 </a:t>
            </a:r>
          </a:p>
        </p:txBody>
      </p:sp>
      <p:sp>
        <p:nvSpPr>
          <p:cNvPr id="3" name="Subtitle 2"/>
          <p:cNvSpPr>
            <a:spLocks noGrp="1"/>
          </p:cNvSpPr>
          <p:nvPr>
            <p:ph type="subTitle" idx="1"/>
          </p:nvPr>
        </p:nvSpPr>
        <p:spPr>
          <a:xfrm>
            <a:off x="2331720" y="3549535"/>
            <a:ext cx="7499138" cy="1785066"/>
          </a:xfrm>
        </p:spPr>
        <p:txBody>
          <a:bodyPr>
            <a:normAutofit lnSpcReduction="10000"/>
          </a:bodyPr>
          <a:lstStyle/>
          <a:p>
            <a:endParaRPr lang="en-GB" dirty="0" smtClean="0"/>
          </a:p>
          <a:p>
            <a:r>
              <a:rPr lang="en-GB" dirty="0"/>
              <a:t> </a:t>
            </a:r>
            <a:r>
              <a:rPr lang="en-GB" dirty="0" smtClean="0"/>
              <a:t>                                            ©   </a:t>
            </a:r>
            <a:r>
              <a:rPr lang="en-GB" sz="2000" dirty="0" smtClean="0"/>
              <a:t>Ade Olaiya, M.A.</a:t>
            </a:r>
          </a:p>
          <a:p>
            <a:r>
              <a:rPr lang="en-GB" sz="2000" dirty="0" smtClean="0"/>
              <a:t>                           University of the West of England.</a:t>
            </a:r>
          </a:p>
          <a:p>
            <a:r>
              <a:rPr lang="en-GB" sz="2000" dirty="0" smtClean="0"/>
              <a:t>                                  Email: Ade.Olaiya@uwe.ac.uk</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587" y="4071937"/>
            <a:ext cx="10858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1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714500"/>
            <a:ext cx="4963477" cy="1186864"/>
          </a:xfrm>
        </p:spPr>
        <p:txBody>
          <a:bodyPr>
            <a:normAutofit fontScale="90000"/>
          </a:bodyPr>
          <a:lstStyle/>
          <a:p>
            <a:r>
              <a:rPr lang="en-GB" b="1" dirty="0" smtClean="0"/>
              <a:t>Development</a:t>
            </a:r>
            <a:r>
              <a:rPr lang="en-GB" dirty="0" smtClean="0"/>
              <a:t>: </a:t>
            </a:r>
            <a:br>
              <a:rPr lang="en-GB" dirty="0" smtClean="0"/>
            </a:br>
            <a:r>
              <a:rPr lang="en-GB" dirty="0" smtClean="0"/>
              <a:t>The Joint (AU &amp;EU) Valletta Action Plan  (JVAP)</a:t>
            </a:r>
            <a:endParaRPr lang="en-GB" dirty="0"/>
          </a:p>
        </p:txBody>
      </p:sp>
      <p:sp>
        <p:nvSpPr>
          <p:cNvPr id="6" name="Text Placeholder 5"/>
          <p:cNvSpPr>
            <a:spLocks noGrp="1"/>
          </p:cNvSpPr>
          <p:nvPr>
            <p:ph type="body" sz="half" idx="2"/>
          </p:nvPr>
        </p:nvSpPr>
        <p:spPr>
          <a:xfrm>
            <a:off x="594360" y="3031064"/>
            <a:ext cx="4937759" cy="3195999"/>
          </a:xfrm>
        </p:spPr>
        <p:txBody>
          <a:bodyPr>
            <a:normAutofit/>
          </a:bodyPr>
          <a:lstStyle/>
          <a:p>
            <a:pPr algn="just"/>
            <a:r>
              <a:rPr lang="en-GB" sz="2000" b="1" dirty="0"/>
              <a:t>EU Emergency Trust Fund for Africa </a:t>
            </a:r>
            <a:r>
              <a:rPr lang="en-GB" sz="2000" dirty="0"/>
              <a:t>(EUTF</a:t>
            </a:r>
            <a:r>
              <a:rPr lang="en-GB" sz="2000" dirty="0" smtClean="0"/>
              <a:t>): focuses on </a:t>
            </a:r>
            <a:r>
              <a:rPr lang="en-GB" sz="2000" i="1" dirty="0"/>
              <a:t>‘causes of destabilisation, forced displacement and irregular </a:t>
            </a:r>
            <a:r>
              <a:rPr lang="en-GB" sz="2000" i="1" dirty="0" smtClean="0"/>
              <a:t>migration: promotes </a:t>
            </a:r>
            <a:r>
              <a:rPr lang="en-GB" sz="2000" i="1" dirty="0"/>
              <a:t>resilience, economic and equal opportunities, security and development :</a:t>
            </a:r>
            <a:r>
              <a:rPr lang="en-GB" sz="2000" i="1" dirty="0" smtClean="0"/>
              <a:t> addresses </a:t>
            </a:r>
            <a:r>
              <a:rPr lang="en-GB" sz="2000" i="1" dirty="0"/>
              <a:t>human rights abuses’. </a:t>
            </a:r>
            <a:endParaRPr lang="en-GB" sz="2000" i="1" dirty="0" smtClean="0"/>
          </a:p>
          <a:p>
            <a:pPr algn="r"/>
            <a:r>
              <a:rPr lang="en-GB" dirty="0" smtClean="0"/>
              <a:t>                  Jean-Claude </a:t>
            </a:r>
            <a:r>
              <a:rPr lang="en-GB" dirty="0"/>
              <a:t>Juncker, </a:t>
            </a:r>
            <a:r>
              <a:rPr lang="en-GB" dirty="0" smtClean="0"/>
              <a:t>President </a:t>
            </a:r>
            <a:r>
              <a:rPr lang="en-GB" dirty="0"/>
              <a:t>of the European Union, </a:t>
            </a:r>
            <a:r>
              <a:rPr lang="en-GB" dirty="0" smtClean="0"/>
              <a:t>announcing the </a:t>
            </a:r>
            <a:r>
              <a:rPr lang="en-GB" dirty="0"/>
              <a:t>creation of the fund </a:t>
            </a:r>
            <a:r>
              <a:rPr lang="en-GB" dirty="0" smtClean="0"/>
              <a:t>in his State of the Union address </a:t>
            </a:r>
            <a:r>
              <a:rPr lang="en-GB" dirty="0"/>
              <a:t>on 9 September </a:t>
            </a:r>
            <a:r>
              <a:rPr lang="en-GB" dirty="0" smtClean="0"/>
              <a:t>2015</a:t>
            </a:r>
            <a:r>
              <a:rPr lang="en-GB" dirty="0"/>
              <a:t>.</a:t>
            </a:r>
            <a:r>
              <a:rPr lang="en-GB" dirty="0" smtClean="0"/>
              <a:t> </a:t>
            </a:r>
            <a:endParaRPr lang="en-GB" dirty="0"/>
          </a:p>
        </p:txBody>
      </p:sp>
      <p:sp>
        <p:nvSpPr>
          <p:cNvPr id="8" name="Content Placeholder 7"/>
          <p:cNvSpPr>
            <a:spLocks noGrp="1"/>
          </p:cNvSpPr>
          <p:nvPr>
            <p:ph idx="1"/>
          </p:nvPr>
        </p:nvSpPr>
        <p:spPr>
          <a:xfrm>
            <a:off x="5742432" y="621792"/>
            <a:ext cx="5815584" cy="5605271"/>
          </a:xfrm>
        </p:spPr>
        <p:txBody>
          <a:bodyPr/>
          <a:lstStyle/>
          <a:p>
            <a:pPr marL="0" indent="0" algn="ctr">
              <a:buNone/>
            </a:pPr>
            <a:r>
              <a:rPr lang="en-GB" u="sng" dirty="0" smtClean="0"/>
              <a:t>The Five JVAP Domains </a:t>
            </a:r>
          </a:p>
          <a:p>
            <a:pPr marL="457200" indent="-457200">
              <a:buFont typeface="+mj-lt"/>
              <a:buAutoNum type="arabicPeriod"/>
            </a:pPr>
            <a:r>
              <a:rPr lang="en-GB" dirty="0" smtClean="0"/>
              <a:t>Development </a:t>
            </a:r>
            <a:r>
              <a:rPr lang="en-GB" dirty="0"/>
              <a:t>benefits of migration and addressing root causes of irregular migration and forced </a:t>
            </a:r>
            <a:r>
              <a:rPr lang="en-GB" dirty="0" smtClean="0"/>
              <a:t>displacement</a:t>
            </a:r>
            <a:r>
              <a:rPr lang="en-GB" dirty="0"/>
              <a:t> </a:t>
            </a:r>
          </a:p>
          <a:p>
            <a:pPr marL="457200" indent="-457200">
              <a:buFont typeface="+mj-lt"/>
              <a:buAutoNum type="arabicPeriod"/>
            </a:pPr>
            <a:r>
              <a:rPr lang="en-GB" dirty="0"/>
              <a:t>Legal migration and </a:t>
            </a:r>
            <a:r>
              <a:rPr lang="en-GB" dirty="0" smtClean="0"/>
              <a:t>mobility </a:t>
            </a:r>
          </a:p>
          <a:p>
            <a:pPr marL="457200" indent="-457200">
              <a:buFont typeface="+mj-lt"/>
              <a:buAutoNum type="arabicPeriod"/>
            </a:pPr>
            <a:r>
              <a:rPr lang="en-GB" dirty="0" smtClean="0"/>
              <a:t>Protection </a:t>
            </a:r>
            <a:r>
              <a:rPr lang="en-GB" dirty="0"/>
              <a:t>and </a:t>
            </a:r>
            <a:r>
              <a:rPr lang="en-GB" dirty="0" smtClean="0"/>
              <a:t>asylum </a:t>
            </a:r>
          </a:p>
          <a:p>
            <a:pPr marL="457200" indent="-457200">
              <a:buFont typeface="+mj-lt"/>
              <a:buAutoNum type="arabicPeriod"/>
            </a:pPr>
            <a:r>
              <a:rPr lang="en-GB" dirty="0" smtClean="0"/>
              <a:t>Prevention </a:t>
            </a:r>
            <a:r>
              <a:rPr lang="en-GB" dirty="0"/>
              <a:t>of and fight against irregular migration, migrant smuggling and trafficking in human </a:t>
            </a:r>
            <a:r>
              <a:rPr lang="en-GB" dirty="0" smtClean="0"/>
              <a:t>beings </a:t>
            </a:r>
            <a:endParaRPr lang="en-GB" dirty="0"/>
          </a:p>
          <a:p>
            <a:pPr marL="457200" indent="-457200">
              <a:buFont typeface="+mj-lt"/>
              <a:buAutoNum type="arabicPeriod"/>
            </a:pPr>
            <a:r>
              <a:rPr lang="en-GB" dirty="0"/>
              <a:t>Return, readmission and </a:t>
            </a:r>
            <a:r>
              <a:rPr lang="en-GB" dirty="0" smtClean="0"/>
              <a:t>reintegration</a:t>
            </a:r>
            <a:endParaRPr lang="en-GB" dirty="0"/>
          </a:p>
          <a:p>
            <a:endParaRPr lang="en-GB" dirty="0"/>
          </a:p>
        </p:txBody>
      </p:sp>
    </p:spTree>
    <p:extLst>
      <p:ext uri="{BB962C8B-B14F-4D97-AF65-F5344CB8AC3E}">
        <p14:creationId xmlns:p14="http://schemas.microsoft.com/office/powerpoint/2010/main" val="141738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Projects implementing the Joint Valletta Action Plan, Dec. 2016</a:t>
            </a:r>
            <a:endParaRPr lang="en-GB" dirty="0"/>
          </a:p>
        </p:txBody>
      </p:sp>
      <p:sp>
        <p:nvSpPr>
          <p:cNvPr id="3" name="Text Placeholder 2"/>
          <p:cNvSpPr>
            <a:spLocks noGrp="1"/>
          </p:cNvSpPr>
          <p:nvPr>
            <p:ph type="body" idx="1"/>
          </p:nvPr>
        </p:nvSpPr>
        <p:spPr>
          <a:xfrm>
            <a:off x="623887" y="2658533"/>
            <a:ext cx="5405437" cy="576262"/>
          </a:xfrm>
        </p:spPr>
        <p:txBody>
          <a:bodyPr/>
          <a:lstStyle/>
          <a:p>
            <a:r>
              <a:rPr lang="en-GB" dirty="0" smtClean="0"/>
              <a:t>Domains &amp; priority projects initiated</a:t>
            </a:r>
            <a:endParaRPr lang="en-GB" dirty="0"/>
          </a:p>
        </p:txBody>
      </p:sp>
      <p:sp>
        <p:nvSpPr>
          <p:cNvPr id="4" name="Content Placeholder 3"/>
          <p:cNvSpPr>
            <a:spLocks noGrp="1"/>
          </p:cNvSpPr>
          <p:nvPr>
            <p:ph sz="half" idx="2"/>
          </p:nvPr>
        </p:nvSpPr>
        <p:spPr>
          <a:xfrm>
            <a:off x="628650" y="3243262"/>
            <a:ext cx="5385054" cy="2971801"/>
          </a:xfrm>
        </p:spPr>
        <p:txBody>
          <a:bodyPr>
            <a:normAutofit fontScale="92500" lnSpcReduction="20000"/>
          </a:bodyPr>
          <a:lstStyle/>
          <a:p>
            <a:pPr marL="457200" indent="-457200">
              <a:buFont typeface="+mj-lt"/>
              <a:buAutoNum type="arabicPeriod"/>
            </a:pPr>
            <a:r>
              <a:rPr lang="en-GB" sz="1600" dirty="0"/>
              <a:t>e</a:t>
            </a:r>
            <a:r>
              <a:rPr lang="en-GB" sz="1600" dirty="0" smtClean="0"/>
              <a:t>nhancing </a:t>
            </a:r>
            <a:r>
              <a:rPr lang="en-GB" sz="1600" dirty="0"/>
              <a:t>employment opportunities and revenue-generating activities, improve remittances, mobilising investments &amp; technical assistance in partner countries, improving economic </a:t>
            </a:r>
            <a:r>
              <a:rPr lang="en-GB" sz="1600" dirty="0" smtClean="0"/>
              <a:t>governance and engaging with the private sector.</a:t>
            </a:r>
            <a:endParaRPr lang="en-GB" sz="1600" dirty="0"/>
          </a:p>
          <a:p>
            <a:pPr marL="457200" indent="-457200">
              <a:buFont typeface="+mj-lt"/>
              <a:buAutoNum type="arabicPeriod"/>
            </a:pPr>
            <a:r>
              <a:rPr lang="en-GB" sz="1600" dirty="0" smtClean="0"/>
              <a:t> mobility </a:t>
            </a:r>
            <a:r>
              <a:rPr lang="en-GB" sz="1600" dirty="0"/>
              <a:t>of students and researchers.</a:t>
            </a:r>
          </a:p>
          <a:p>
            <a:pPr marL="457200" indent="-457200">
              <a:buFont typeface="+mj-lt"/>
              <a:buAutoNum type="arabicPeriod"/>
            </a:pPr>
            <a:r>
              <a:rPr lang="en-GB" sz="1600" dirty="0"/>
              <a:t>c</a:t>
            </a:r>
            <a:r>
              <a:rPr lang="en-GB" sz="1600" dirty="0" smtClean="0"/>
              <a:t>apacity </a:t>
            </a:r>
            <a:r>
              <a:rPr lang="en-GB" sz="1600" dirty="0"/>
              <a:t>building with governments, humanitarian assistance and Regional Development and Protection </a:t>
            </a:r>
            <a:r>
              <a:rPr lang="en-GB" sz="1600" dirty="0" smtClean="0"/>
              <a:t>Programme.</a:t>
            </a:r>
          </a:p>
          <a:p>
            <a:pPr marL="457200" indent="-457200">
              <a:buFont typeface="+mj-lt"/>
              <a:buAutoNum type="arabicPeriod"/>
            </a:pPr>
            <a:r>
              <a:rPr lang="en-GB" sz="1600" dirty="0"/>
              <a:t>new or adapted legislation and </a:t>
            </a:r>
            <a:r>
              <a:rPr lang="en-GB" sz="1600" dirty="0" smtClean="0"/>
              <a:t>capacity-building</a:t>
            </a:r>
          </a:p>
          <a:p>
            <a:pPr marL="457200" indent="-457200">
              <a:buFont typeface="+mj-lt"/>
              <a:buAutoNum type="arabicPeriod"/>
            </a:pPr>
            <a:r>
              <a:rPr lang="en-GB" sz="1600" dirty="0"/>
              <a:t>strengthening logistical and operational capacity of authorities of countries of origin, and enhancing the dialogue between countries of origin and destination on returns, readmission and reintegration.</a:t>
            </a:r>
          </a:p>
          <a:p>
            <a:pPr marL="457200" indent="-457200">
              <a:buFont typeface="+mj-lt"/>
              <a:buAutoNum type="arabicPeriod"/>
            </a:pPr>
            <a:endParaRPr lang="en-GB" dirty="0"/>
          </a:p>
          <a:p>
            <a:pPr marL="0" indent="0">
              <a:buNone/>
            </a:pPr>
            <a:endParaRPr lang="en-GB" dirty="0"/>
          </a:p>
        </p:txBody>
      </p:sp>
      <p:sp>
        <p:nvSpPr>
          <p:cNvPr id="5" name="Text Placeholder 4"/>
          <p:cNvSpPr>
            <a:spLocks noGrp="1"/>
          </p:cNvSpPr>
          <p:nvPr>
            <p:ph type="body" sz="quarter" idx="3"/>
          </p:nvPr>
        </p:nvSpPr>
        <p:spPr>
          <a:xfrm>
            <a:off x="6186488" y="2644245"/>
            <a:ext cx="5369712" cy="576262"/>
          </a:xfrm>
        </p:spPr>
        <p:txBody>
          <a:bodyPr/>
          <a:lstStyle/>
          <a:p>
            <a:r>
              <a:rPr lang="en-GB" dirty="0" smtClean="0"/>
              <a:t>% of projects       % of budget</a:t>
            </a:r>
            <a:endParaRPr lang="en-GB" dirty="0"/>
          </a:p>
        </p:txBody>
      </p:sp>
      <p:sp>
        <p:nvSpPr>
          <p:cNvPr id="6" name="Content Placeholder 5"/>
          <p:cNvSpPr>
            <a:spLocks noGrp="1"/>
          </p:cNvSpPr>
          <p:nvPr>
            <p:ph sz="quarter" idx="4"/>
          </p:nvPr>
        </p:nvSpPr>
        <p:spPr>
          <a:xfrm>
            <a:off x="6180671" y="3243262"/>
            <a:ext cx="5392204" cy="2971801"/>
          </a:xfrm>
        </p:spPr>
        <p:txBody>
          <a:bodyPr>
            <a:normAutofit lnSpcReduction="10000"/>
          </a:bodyPr>
          <a:lstStyle/>
          <a:p>
            <a:pPr>
              <a:buFont typeface="Wingdings" panose="05000000000000000000" pitchFamily="2" charset="2"/>
              <a:buChar char="Ø"/>
            </a:pPr>
            <a:r>
              <a:rPr lang="en-GB" dirty="0" smtClean="0"/>
              <a:t>          58 </a:t>
            </a:r>
            <a:r>
              <a:rPr lang="en-GB" dirty="0"/>
              <a:t>%  </a:t>
            </a:r>
            <a:r>
              <a:rPr lang="en-GB" dirty="0" smtClean="0"/>
              <a:t>                         60% </a:t>
            </a:r>
          </a:p>
          <a:p>
            <a:pPr marL="0" indent="0">
              <a:buNone/>
            </a:pPr>
            <a:endParaRPr lang="en-GB" dirty="0"/>
          </a:p>
          <a:p>
            <a:pPr>
              <a:buFont typeface="Wingdings" panose="05000000000000000000" pitchFamily="2" charset="2"/>
              <a:buChar char="Ø"/>
            </a:pPr>
            <a:r>
              <a:rPr lang="en-GB" dirty="0" smtClean="0"/>
              <a:t>           2</a:t>
            </a:r>
            <a:r>
              <a:rPr lang="en-GB" dirty="0"/>
              <a:t>%  </a:t>
            </a:r>
            <a:r>
              <a:rPr lang="en-GB" dirty="0" smtClean="0"/>
              <a:t>                             1%</a:t>
            </a:r>
            <a:endParaRPr lang="en-GB" dirty="0"/>
          </a:p>
          <a:p>
            <a:pPr>
              <a:buFont typeface="Wingdings" panose="05000000000000000000" pitchFamily="2" charset="2"/>
              <a:buChar char="Ø"/>
            </a:pPr>
            <a:r>
              <a:rPr lang="en-GB" dirty="0" smtClean="0"/>
              <a:t>          17</a:t>
            </a:r>
            <a:r>
              <a:rPr lang="en-GB" dirty="0"/>
              <a:t>%  </a:t>
            </a:r>
            <a:r>
              <a:rPr lang="en-GB" dirty="0" smtClean="0"/>
              <a:t>                          13%</a:t>
            </a:r>
          </a:p>
          <a:p>
            <a:pPr>
              <a:buFont typeface="Wingdings" panose="05000000000000000000" pitchFamily="2" charset="2"/>
              <a:buChar char="Ø"/>
            </a:pPr>
            <a:r>
              <a:rPr lang="en-GB" dirty="0" smtClean="0"/>
              <a:t>          13%                              7%</a:t>
            </a:r>
          </a:p>
          <a:p>
            <a:pPr>
              <a:buFont typeface="Wingdings" panose="05000000000000000000" pitchFamily="2" charset="2"/>
              <a:buChar char="Ø"/>
            </a:pPr>
            <a:r>
              <a:rPr lang="en-GB" dirty="0"/>
              <a:t> </a:t>
            </a:r>
            <a:r>
              <a:rPr lang="en-GB" dirty="0" smtClean="0"/>
              <a:t>         11%                             16%</a:t>
            </a:r>
            <a:endParaRPr lang="en-GB"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63197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The 2030 Agenda for Sustainable Development</a:t>
            </a:r>
          </a:p>
        </p:txBody>
      </p:sp>
      <p:sp>
        <p:nvSpPr>
          <p:cNvPr id="8" name="Content Placeholder 7"/>
          <p:cNvSpPr>
            <a:spLocks noGrp="1"/>
          </p:cNvSpPr>
          <p:nvPr>
            <p:ph sz="half" idx="2"/>
          </p:nvPr>
        </p:nvSpPr>
        <p:spPr>
          <a:xfrm>
            <a:off x="6181344" y="2428875"/>
            <a:ext cx="5420106" cy="3800475"/>
          </a:xfrm>
        </p:spPr>
        <p:txBody>
          <a:bodyPr>
            <a:normAutofit fontScale="85000" lnSpcReduction="10000"/>
          </a:bodyPr>
          <a:lstStyle/>
          <a:p>
            <a:pPr marL="0" indent="0">
              <a:buNone/>
            </a:pPr>
            <a:r>
              <a:rPr lang="en-GB" sz="2000" b="1" dirty="0" smtClean="0"/>
              <a:t>Target 4b </a:t>
            </a:r>
            <a:r>
              <a:rPr lang="en-GB" sz="2000" dirty="0"/>
              <a:t>on provision of scholarships for study abroad; </a:t>
            </a:r>
            <a:endParaRPr lang="en-GB" sz="2000" dirty="0" smtClean="0"/>
          </a:p>
          <a:p>
            <a:pPr marL="0" indent="0">
              <a:buNone/>
            </a:pPr>
            <a:r>
              <a:rPr lang="en-GB" sz="2000" b="1" dirty="0" smtClean="0"/>
              <a:t>Targets </a:t>
            </a:r>
            <a:r>
              <a:rPr lang="en-GB" sz="2000" b="1" dirty="0"/>
              <a:t>5.2, 8.7 and </a:t>
            </a:r>
            <a:r>
              <a:rPr lang="en-GB" sz="2000" b="1" dirty="0" smtClean="0"/>
              <a:t>16.2 </a:t>
            </a:r>
            <a:r>
              <a:rPr lang="en-GB" sz="2000" dirty="0"/>
              <a:t>combating human trafficking, especially for women and </a:t>
            </a:r>
            <a:r>
              <a:rPr lang="en-GB" sz="2000" dirty="0" smtClean="0"/>
              <a:t>children </a:t>
            </a:r>
          </a:p>
          <a:p>
            <a:pPr marL="0" indent="0">
              <a:buNone/>
            </a:pPr>
            <a:r>
              <a:rPr lang="en-GB" sz="2000" b="1" dirty="0" smtClean="0"/>
              <a:t>Target  </a:t>
            </a:r>
            <a:r>
              <a:rPr lang="en-GB" sz="2000" b="1" dirty="0"/>
              <a:t>8.8 </a:t>
            </a:r>
            <a:r>
              <a:rPr lang="en-GB" sz="2000" dirty="0"/>
              <a:t>to p</a:t>
            </a:r>
            <a:r>
              <a:rPr lang="en-GB" sz="2000" dirty="0" smtClean="0"/>
              <a:t>rotect </a:t>
            </a:r>
            <a:r>
              <a:rPr lang="en-GB" sz="2000" dirty="0"/>
              <a:t>labour rights and promote safe and secure working environments for all workers, including migrant workers, in particular women migrants, and those in precarious </a:t>
            </a:r>
            <a:r>
              <a:rPr lang="en-GB" sz="2000" dirty="0" smtClean="0"/>
              <a:t>employment</a:t>
            </a:r>
            <a:endParaRPr lang="en-GB" sz="2000" dirty="0"/>
          </a:p>
          <a:p>
            <a:pPr marL="0" indent="0">
              <a:buNone/>
            </a:pPr>
            <a:r>
              <a:rPr lang="en-GB" sz="2000" b="1" dirty="0" smtClean="0"/>
              <a:t>Target 10.7 </a:t>
            </a:r>
            <a:r>
              <a:rPr lang="en-GB" sz="2000" dirty="0"/>
              <a:t>to f</a:t>
            </a:r>
            <a:r>
              <a:rPr lang="en-GB" sz="2000" dirty="0" smtClean="0"/>
              <a:t>acilitate </a:t>
            </a:r>
            <a:r>
              <a:rPr lang="en-GB" sz="2000" dirty="0"/>
              <a:t>orderly, safe, regular and responsible migration and mobility of people, including through implementation of well-planned migration </a:t>
            </a:r>
            <a:r>
              <a:rPr lang="en-GB" sz="2000" dirty="0" smtClean="0"/>
              <a:t>policies </a:t>
            </a:r>
          </a:p>
          <a:p>
            <a:pPr marL="0" indent="0">
              <a:buNone/>
            </a:pPr>
            <a:r>
              <a:rPr lang="en-GB" sz="2000" b="1" dirty="0" smtClean="0"/>
              <a:t>Target 10c </a:t>
            </a:r>
            <a:r>
              <a:rPr lang="en-GB" sz="2000" dirty="0"/>
              <a:t>on lowering the costs of transmitting remittances </a:t>
            </a:r>
            <a:r>
              <a:rPr lang="en-GB" sz="2000" dirty="0" smtClean="0"/>
              <a:t> </a:t>
            </a:r>
            <a:endParaRPr lang="en-GB" sz="2000" dirty="0"/>
          </a:p>
          <a:p>
            <a:pPr marL="0" indent="0">
              <a:buNone/>
            </a:pPr>
            <a:r>
              <a:rPr lang="en-GB" sz="2000" b="1" dirty="0" smtClean="0"/>
              <a:t>Target  </a:t>
            </a:r>
            <a:r>
              <a:rPr lang="en-GB" sz="2000" b="1" dirty="0"/>
              <a:t>17.18 </a:t>
            </a:r>
            <a:r>
              <a:rPr lang="en-GB" sz="2000" dirty="0"/>
              <a:t>on disaggregating data by migratory status.</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16200000">
            <a:off x="1810992" y="2084414"/>
            <a:ext cx="3239485" cy="3944738"/>
          </a:xfrm>
        </p:spPr>
      </p:pic>
      <p:sp>
        <p:nvSpPr>
          <p:cNvPr id="5" name="TextBox 4"/>
          <p:cNvSpPr txBox="1"/>
          <p:nvPr/>
        </p:nvSpPr>
        <p:spPr>
          <a:xfrm>
            <a:off x="1367073" y="5860018"/>
            <a:ext cx="4036031" cy="369332"/>
          </a:xfrm>
          <a:prstGeom prst="rect">
            <a:avLst/>
          </a:prstGeom>
          <a:noFill/>
        </p:spPr>
        <p:txBody>
          <a:bodyPr wrap="square" rtlCol="0">
            <a:spAutoFit/>
          </a:bodyPr>
          <a:lstStyle/>
          <a:p>
            <a:r>
              <a:rPr lang="en-GB" dirty="0" smtClean="0"/>
              <a:t>“SDGs” created by Author.</a:t>
            </a:r>
            <a:endParaRPr lang="en-GB" dirty="0"/>
          </a:p>
        </p:txBody>
      </p:sp>
    </p:spTree>
    <p:extLst>
      <p:ext uri="{BB962C8B-B14F-4D97-AF65-F5344CB8AC3E}">
        <p14:creationId xmlns:p14="http://schemas.microsoft.com/office/powerpoint/2010/main" val="767577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Thematic Monitoring Indicators</a:t>
            </a:r>
            <a:endParaRPr lang="en-GB" sz="3200" dirty="0"/>
          </a:p>
        </p:txBody>
      </p:sp>
      <p:sp>
        <p:nvSpPr>
          <p:cNvPr id="5" name="Text Placeholder 4"/>
          <p:cNvSpPr>
            <a:spLocks noGrp="1"/>
          </p:cNvSpPr>
          <p:nvPr>
            <p:ph type="body" idx="1"/>
          </p:nvPr>
        </p:nvSpPr>
        <p:spPr>
          <a:xfrm>
            <a:off x="1295400" y="2467429"/>
            <a:ext cx="4718304" cy="767366"/>
          </a:xfrm>
        </p:spPr>
        <p:txBody>
          <a:bodyPr/>
          <a:lstStyle/>
          <a:p>
            <a:pPr algn="ctr"/>
            <a:r>
              <a:rPr lang="en-GB" sz="2000" b="1" dirty="0" smtClean="0"/>
              <a:t>Universal Declaration of Human Rights  1948</a:t>
            </a:r>
            <a:endParaRPr lang="en-GB" sz="2000" b="1" dirty="0"/>
          </a:p>
        </p:txBody>
      </p:sp>
      <p:sp>
        <p:nvSpPr>
          <p:cNvPr id="3" name="Content Placeholder 2"/>
          <p:cNvSpPr>
            <a:spLocks noGrp="1"/>
          </p:cNvSpPr>
          <p:nvPr>
            <p:ph sz="half" idx="2"/>
          </p:nvPr>
        </p:nvSpPr>
        <p:spPr>
          <a:xfrm>
            <a:off x="1295400" y="3243262"/>
            <a:ext cx="4718304" cy="2943226"/>
          </a:xfrm>
        </p:spPr>
        <p:txBody>
          <a:bodyPr>
            <a:normAutofit/>
          </a:bodyPr>
          <a:lstStyle/>
          <a:p>
            <a:endParaRPr lang="en-GB" sz="2000" b="1" dirty="0" smtClean="0"/>
          </a:p>
          <a:p>
            <a:pPr>
              <a:buFont typeface="Wingdings" panose="05000000000000000000" pitchFamily="2" charset="2"/>
              <a:buChar char="Ø"/>
            </a:pPr>
            <a:r>
              <a:rPr lang="en-GB" sz="2000" b="1" dirty="0" smtClean="0"/>
              <a:t>Article 25 </a:t>
            </a:r>
            <a:r>
              <a:rPr lang="en-GB" sz="2000" dirty="0" smtClean="0"/>
              <a:t>– Right to standard of living adequate for health &amp; wellbeing </a:t>
            </a:r>
          </a:p>
          <a:p>
            <a:pPr>
              <a:buFont typeface="Wingdings" panose="05000000000000000000" pitchFamily="2" charset="2"/>
              <a:buChar char="Ø"/>
            </a:pPr>
            <a:r>
              <a:rPr lang="en-GB" sz="2000" b="1" dirty="0"/>
              <a:t>Article </a:t>
            </a:r>
            <a:r>
              <a:rPr lang="en-GB" sz="2000" b="1" dirty="0" smtClean="0"/>
              <a:t>26 </a:t>
            </a:r>
            <a:r>
              <a:rPr lang="en-GB" sz="2000" dirty="0" smtClean="0"/>
              <a:t>– </a:t>
            </a:r>
            <a:r>
              <a:rPr lang="en-GB" sz="2000" dirty="0"/>
              <a:t>Right to Education</a:t>
            </a:r>
          </a:p>
          <a:p>
            <a:endParaRPr lang="en-GB" dirty="0" smtClean="0"/>
          </a:p>
          <a:p>
            <a:pPr marL="0" indent="0">
              <a:buNone/>
            </a:pPr>
            <a:endParaRPr lang="en-GB" dirty="0"/>
          </a:p>
        </p:txBody>
      </p:sp>
      <p:sp>
        <p:nvSpPr>
          <p:cNvPr id="6" name="Text Placeholder 5"/>
          <p:cNvSpPr>
            <a:spLocks noGrp="1"/>
          </p:cNvSpPr>
          <p:nvPr>
            <p:ph type="body" sz="quarter" idx="3"/>
          </p:nvPr>
        </p:nvSpPr>
        <p:spPr>
          <a:xfrm>
            <a:off x="6180671" y="2428875"/>
            <a:ext cx="4718304" cy="500063"/>
          </a:xfrm>
        </p:spPr>
        <p:txBody>
          <a:bodyPr/>
          <a:lstStyle/>
          <a:p>
            <a:pPr algn="ctr"/>
            <a:r>
              <a:rPr lang="en-GB" sz="2000" b="1" dirty="0" smtClean="0"/>
              <a:t>Sustainable Development Goals</a:t>
            </a:r>
            <a:endParaRPr lang="en-GB" sz="2000" b="1" dirty="0"/>
          </a:p>
        </p:txBody>
      </p:sp>
      <p:sp>
        <p:nvSpPr>
          <p:cNvPr id="7" name="Content Placeholder 6"/>
          <p:cNvSpPr>
            <a:spLocks noGrp="1"/>
          </p:cNvSpPr>
          <p:nvPr>
            <p:ph sz="quarter" idx="4"/>
          </p:nvPr>
        </p:nvSpPr>
        <p:spPr>
          <a:xfrm>
            <a:off x="6180671" y="3243262"/>
            <a:ext cx="4718304" cy="2971801"/>
          </a:xfrm>
        </p:spPr>
        <p:txBody>
          <a:bodyPr>
            <a:normAutofit/>
          </a:bodyPr>
          <a:lstStyle/>
          <a:p>
            <a:endParaRPr lang="en-GB" sz="1900" b="1" dirty="0" smtClean="0"/>
          </a:p>
          <a:p>
            <a:pPr>
              <a:buFont typeface="Wingdings" panose="05000000000000000000" pitchFamily="2" charset="2"/>
              <a:buChar char="Ø"/>
            </a:pPr>
            <a:r>
              <a:rPr lang="en-GB" sz="2000" b="1" dirty="0" smtClean="0"/>
              <a:t>SDG 3</a:t>
            </a:r>
          </a:p>
          <a:p>
            <a:endParaRPr lang="en-GB" sz="2000" b="1" dirty="0" smtClean="0"/>
          </a:p>
          <a:p>
            <a:pPr>
              <a:buFont typeface="Wingdings" panose="05000000000000000000" pitchFamily="2" charset="2"/>
              <a:buChar char="Ø"/>
            </a:pPr>
            <a:r>
              <a:rPr lang="en-GB" sz="2000" b="1" dirty="0" smtClean="0"/>
              <a:t>SDG 4</a:t>
            </a:r>
          </a:p>
          <a:p>
            <a:endParaRPr lang="en-GB" dirty="0"/>
          </a:p>
        </p:txBody>
      </p:sp>
    </p:spTree>
    <p:extLst>
      <p:ext uri="{BB962C8B-B14F-4D97-AF65-F5344CB8AC3E}">
        <p14:creationId xmlns:p14="http://schemas.microsoft.com/office/powerpoint/2010/main" val="2058869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National </a:t>
            </a:r>
            <a:r>
              <a:rPr lang="en-GB" sz="3200" dirty="0"/>
              <a:t>M</a:t>
            </a:r>
            <a:r>
              <a:rPr lang="en-GB" sz="3200" dirty="0" smtClean="0"/>
              <a:t>onitoring Indicators</a:t>
            </a:r>
            <a:endParaRPr lang="en-GB" sz="3200" dirty="0"/>
          </a:p>
        </p:txBody>
      </p:sp>
      <p:sp>
        <p:nvSpPr>
          <p:cNvPr id="3" name="Text Placeholder 2"/>
          <p:cNvSpPr>
            <a:spLocks noGrp="1"/>
          </p:cNvSpPr>
          <p:nvPr>
            <p:ph type="body" idx="1"/>
          </p:nvPr>
        </p:nvSpPr>
        <p:spPr>
          <a:xfrm>
            <a:off x="623887" y="2400300"/>
            <a:ext cx="5519737" cy="834495"/>
          </a:xfrm>
        </p:spPr>
        <p:txBody>
          <a:bodyPr/>
          <a:lstStyle/>
          <a:p>
            <a:r>
              <a:rPr lang="en-GB" sz="2400" dirty="0" smtClean="0"/>
              <a:t>Sustainable Development Goal (SDG) 10 </a:t>
            </a:r>
            <a:endParaRPr lang="en-GB" sz="2400" dirty="0"/>
          </a:p>
        </p:txBody>
      </p:sp>
      <p:sp>
        <p:nvSpPr>
          <p:cNvPr id="6" name="Content Placeholder 5"/>
          <p:cNvSpPr>
            <a:spLocks noGrp="1"/>
          </p:cNvSpPr>
          <p:nvPr>
            <p:ph sz="half" idx="2"/>
          </p:nvPr>
        </p:nvSpPr>
        <p:spPr>
          <a:xfrm>
            <a:off x="628650" y="3243262"/>
            <a:ext cx="5385054" cy="3028951"/>
          </a:xfrm>
        </p:spPr>
        <p:txBody>
          <a:bodyPr>
            <a:normAutofit fontScale="25000" lnSpcReduction="20000"/>
          </a:bodyPr>
          <a:lstStyle/>
          <a:p>
            <a:pPr marL="0" indent="0">
              <a:buNone/>
            </a:pPr>
            <a:r>
              <a:rPr lang="en-GB" sz="7200" i="1" dirty="0"/>
              <a:t>S</a:t>
            </a:r>
            <a:r>
              <a:rPr lang="en-GB" sz="7200" i="1" dirty="0" smtClean="0"/>
              <a:t>tate parties reduce </a:t>
            </a:r>
            <a:r>
              <a:rPr lang="en-GB" sz="7200" i="1" dirty="0"/>
              <a:t>inequality within and between </a:t>
            </a:r>
            <a:r>
              <a:rPr lang="en-GB" sz="7200" i="1" dirty="0" smtClean="0"/>
              <a:t>countries</a:t>
            </a:r>
            <a:r>
              <a:rPr lang="en-GB" sz="6400" dirty="0" smtClean="0"/>
              <a:t>. </a:t>
            </a:r>
            <a:endParaRPr lang="en-GB" sz="6400" dirty="0"/>
          </a:p>
          <a:p>
            <a:pPr>
              <a:buFont typeface="Wingdings" panose="05000000000000000000" pitchFamily="2" charset="2"/>
              <a:buChar char="Ø"/>
            </a:pPr>
            <a:r>
              <a:rPr lang="en-GB" sz="6400" b="1" dirty="0" smtClean="0"/>
              <a:t>Target </a:t>
            </a:r>
            <a:r>
              <a:rPr lang="en-GB" sz="6400" b="1" dirty="0"/>
              <a:t>10.2 </a:t>
            </a:r>
            <a:r>
              <a:rPr lang="en-GB" sz="6400" dirty="0" smtClean="0"/>
              <a:t> </a:t>
            </a:r>
            <a:r>
              <a:rPr lang="en-GB" sz="6400" dirty="0"/>
              <a:t>“empower and promote the social, economic and political inclusion of all, irrespective of age, sex, disability, race, ethnicity, origin, religion or economic or other status by </a:t>
            </a:r>
            <a:r>
              <a:rPr lang="en-GB" sz="6400" dirty="0" smtClean="0"/>
              <a:t>2030</a:t>
            </a:r>
          </a:p>
          <a:p>
            <a:pPr>
              <a:buFont typeface="Wingdings" panose="05000000000000000000" pitchFamily="2" charset="2"/>
              <a:buChar char="Ø"/>
            </a:pPr>
            <a:r>
              <a:rPr lang="en-GB" sz="6400" dirty="0"/>
              <a:t> </a:t>
            </a:r>
            <a:r>
              <a:rPr lang="en-GB" sz="6400" b="1" dirty="0"/>
              <a:t>GMI 10.c.1 </a:t>
            </a:r>
            <a:r>
              <a:rPr lang="en-GB" sz="6400" dirty="0" smtClean="0"/>
              <a:t>monitors remittance </a:t>
            </a:r>
            <a:r>
              <a:rPr lang="en-GB" sz="6400" dirty="0"/>
              <a:t>costs as a proportion of the amount </a:t>
            </a:r>
            <a:r>
              <a:rPr lang="en-GB" sz="6400" dirty="0" smtClean="0"/>
              <a:t>remitted.</a:t>
            </a:r>
            <a:endParaRPr lang="en-GB" sz="6400" dirty="0"/>
          </a:p>
          <a:p>
            <a:pPr>
              <a:buFont typeface="Wingdings" panose="05000000000000000000" pitchFamily="2" charset="2"/>
              <a:buChar char="Ø"/>
            </a:pPr>
            <a:r>
              <a:rPr lang="en-GB" sz="6400" b="1" dirty="0" smtClean="0"/>
              <a:t>GMI 10.7.2</a:t>
            </a:r>
            <a:r>
              <a:rPr lang="en-GB" sz="6400" dirty="0" smtClean="0"/>
              <a:t> monitors number </a:t>
            </a:r>
            <a:r>
              <a:rPr lang="en-GB" sz="6400" dirty="0"/>
              <a:t>of countries that have </a:t>
            </a:r>
            <a:r>
              <a:rPr lang="en-GB" sz="6400" dirty="0" smtClean="0"/>
              <a:t>implemented well-managed </a:t>
            </a:r>
            <a:r>
              <a:rPr lang="en-GB" sz="6400" dirty="0"/>
              <a:t>migration </a:t>
            </a:r>
            <a:r>
              <a:rPr lang="en-GB" sz="6400" dirty="0" smtClean="0"/>
              <a:t>policies</a:t>
            </a:r>
          </a:p>
        </p:txBody>
      </p:sp>
      <p:sp>
        <p:nvSpPr>
          <p:cNvPr id="4" name="Text Placeholder 3"/>
          <p:cNvSpPr>
            <a:spLocks noGrp="1"/>
          </p:cNvSpPr>
          <p:nvPr>
            <p:ph type="body" sz="quarter" idx="3"/>
          </p:nvPr>
        </p:nvSpPr>
        <p:spPr>
          <a:xfrm>
            <a:off x="6366409" y="2414588"/>
            <a:ext cx="5206466" cy="820207"/>
          </a:xfrm>
        </p:spPr>
        <p:txBody>
          <a:bodyPr/>
          <a:lstStyle/>
          <a:p>
            <a:r>
              <a:rPr lang="en-GB" sz="2400" dirty="0" smtClean="0"/>
              <a:t>Sustainable Development Goal (SDG) </a:t>
            </a:r>
            <a:r>
              <a:rPr lang="en-GB" sz="2400" dirty="0"/>
              <a:t>17 </a:t>
            </a:r>
          </a:p>
        </p:txBody>
      </p:sp>
      <p:sp>
        <p:nvSpPr>
          <p:cNvPr id="5" name="Content Placeholder 4"/>
          <p:cNvSpPr>
            <a:spLocks noGrp="1"/>
          </p:cNvSpPr>
          <p:nvPr>
            <p:ph sz="quarter" idx="4"/>
          </p:nvPr>
        </p:nvSpPr>
        <p:spPr>
          <a:xfrm>
            <a:off x="6180670" y="3243262"/>
            <a:ext cx="5377917" cy="3000376"/>
          </a:xfrm>
        </p:spPr>
        <p:txBody>
          <a:bodyPr>
            <a:normAutofit fontScale="25000" lnSpcReduction="20000"/>
          </a:bodyPr>
          <a:lstStyle/>
          <a:p>
            <a:pPr marL="0" indent="0">
              <a:buNone/>
            </a:pPr>
            <a:r>
              <a:rPr lang="en-GB" sz="6400" i="1" dirty="0"/>
              <a:t>G</a:t>
            </a:r>
            <a:r>
              <a:rPr lang="en-GB" sz="6400" i="1" dirty="0" smtClean="0"/>
              <a:t>lobal </a:t>
            </a:r>
            <a:r>
              <a:rPr lang="en-GB" sz="6400" i="1" dirty="0"/>
              <a:t>partnership </a:t>
            </a:r>
            <a:r>
              <a:rPr lang="en-GB" sz="6400" i="1" dirty="0" smtClean="0"/>
              <a:t>to </a:t>
            </a:r>
            <a:r>
              <a:rPr lang="en-GB" sz="6400" i="1" dirty="0"/>
              <a:t>enhance North-South and South-South cooperation by supporting national plans to achieve </a:t>
            </a:r>
            <a:r>
              <a:rPr lang="en-GB" sz="6400" i="1" dirty="0" smtClean="0"/>
              <a:t>targets.</a:t>
            </a:r>
          </a:p>
          <a:p>
            <a:pPr>
              <a:buFont typeface="Wingdings" panose="05000000000000000000" pitchFamily="2" charset="2"/>
              <a:buChar char="Ø"/>
            </a:pPr>
            <a:r>
              <a:rPr lang="en-GB" sz="6200" dirty="0" smtClean="0"/>
              <a:t> </a:t>
            </a:r>
            <a:r>
              <a:rPr lang="en-GB" sz="6200" b="1" dirty="0" smtClean="0"/>
              <a:t>Target </a:t>
            </a:r>
            <a:r>
              <a:rPr lang="en-GB" sz="6200" b="1" dirty="0"/>
              <a:t>17.18 </a:t>
            </a:r>
            <a:r>
              <a:rPr lang="en-GB" sz="6200" dirty="0" smtClean="0"/>
              <a:t>requires state parties  “enhance </a:t>
            </a:r>
            <a:r>
              <a:rPr lang="en-GB" sz="6200" dirty="0"/>
              <a:t>capacity-building support to developing countries (…) to increase significantly the availability of high-quality, timely and reliable data disaggregated by (…) </a:t>
            </a:r>
            <a:r>
              <a:rPr lang="en-GB" sz="6200" b="1" dirty="0"/>
              <a:t>race, ethnicity, migratory status</a:t>
            </a:r>
            <a:r>
              <a:rPr lang="en-GB" sz="6200" dirty="0"/>
              <a:t>, </a:t>
            </a:r>
            <a:r>
              <a:rPr lang="en-GB" sz="6200" dirty="0" smtClean="0"/>
              <a:t>(…) </a:t>
            </a:r>
            <a:r>
              <a:rPr lang="en-GB" sz="6200" dirty="0"/>
              <a:t>relevant in national </a:t>
            </a:r>
            <a:r>
              <a:rPr lang="en-GB" sz="6200" dirty="0" smtClean="0"/>
              <a:t>contexts, by 2020”</a:t>
            </a:r>
            <a:endParaRPr lang="en-GB" sz="6200" dirty="0"/>
          </a:p>
          <a:p>
            <a:pPr>
              <a:buFont typeface="Wingdings" panose="05000000000000000000" pitchFamily="2" charset="2"/>
              <a:buChar char="Ø"/>
            </a:pPr>
            <a:r>
              <a:rPr lang="en-GB" sz="6200" b="1" dirty="0"/>
              <a:t>GMI 17.18.3 </a:t>
            </a:r>
            <a:r>
              <a:rPr lang="en-GB" sz="6200" dirty="0"/>
              <a:t>monitors </a:t>
            </a:r>
            <a:r>
              <a:rPr lang="en-GB" sz="6200" dirty="0" smtClean="0"/>
              <a:t>states </a:t>
            </a:r>
            <a:r>
              <a:rPr lang="en-GB" sz="6200" dirty="0"/>
              <a:t>with a national statistical plan that is fully funded and under </a:t>
            </a:r>
            <a:r>
              <a:rPr lang="en-GB" sz="6200" dirty="0" smtClean="0"/>
              <a:t>implementation: </a:t>
            </a:r>
            <a:r>
              <a:rPr lang="en-GB" sz="6200" dirty="0"/>
              <a:t>the number of “Developing Countries” complying fell </a:t>
            </a:r>
            <a:r>
              <a:rPr lang="en-GB" sz="6200" dirty="0" smtClean="0"/>
              <a:t>marginally between </a:t>
            </a:r>
            <a:r>
              <a:rPr lang="en-GB" sz="6200" dirty="0"/>
              <a:t>2010 </a:t>
            </a:r>
            <a:r>
              <a:rPr lang="en-GB" sz="6200" dirty="0" smtClean="0"/>
              <a:t>and </a:t>
            </a:r>
            <a:r>
              <a:rPr lang="en-GB" sz="6200" dirty="0"/>
              <a:t>2015; </a:t>
            </a:r>
            <a:r>
              <a:rPr lang="en-GB" sz="6200" dirty="0" smtClean="0"/>
              <a:t>“Developed </a:t>
            </a:r>
            <a:r>
              <a:rPr lang="en-GB" sz="6200" dirty="0"/>
              <a:t>Regions</a:t>
            </a:r>
            <a:r>
              <a:rPr lang="en-GB" sz="6200" dirty="0" smtClean="0"/>
              <a:t>” are not accounted for </a:t>
            </a:r>
          </a:p>
          <a:p>
            <a:endParaRPr lang="en-GB" dirty="0"/>
          </a:p>
          <a:p>
            <a:pPr marL="0" indent="0">
              <a:buNone/>
            </a:pPr>
            <a:r>
              <a:rPr lang="en-GB" sz="4800" dirty="0" smtClean="0"/>
              <a:t>                                                                                              (IAEG-SDGs</a:t>
            </a:r>
            <a:r>
              <a:rPr lang="en-GB" sz="4800" dirty="0"/>
              <a:t>: </a:t>
            </a:r>
            <a:r>
              <a:rPr lang="en-GB" sz="4800" dirty="0" smtClean="0"/>
              <a:t>2017)</a:t>
            </a:r>
          </a:p>
          <a:p>
            <a:pPr marL="0" indent="0">
              <a:buNone/>
            </a:pPr>
            <a:r>
              <a:rPr lang="en-GB" dirty="0"/>
              <a:t> </a:t>
            </a:r>
            <a:r>
              <a:rPr lang="en-GB" dirty="0" smtClean="0"/>
              <a:t>                                                                                 </a:t>
            </a:r>
          </a:p>
        </p:txBody>
      </p:sp>
    </p:spTree>
    <p:extLst>
      <p:ext uri="{BB962C8B-B14F-4D97-AF65-F5344CB8AC3E}">
        <p14:creationId xmlns:p14="http://schemas.microsoft.com/office/powerpoint/2010/main" val="256476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Regional Monitoring Indicators</a:t>
            </a:r>
            <a:endParaRPr lang="en-GB" sz="3200" dirty="0"/>
          </a:p>
        </p:txBody>
      </p:sp>
      <p:sp>
        <p:nvSpPr>
          <p:cNvPr id="6" name="Text Placeholder 5"/>
          <p:cNvSpPr>
            <a:spLocks noGrp="1"/>
          </p:cNvSpPr>
          <p:nvPr>
            <p:ph type="body" idx="1"/>
          </p:nvPr>
        </p:nvSpPr>
        <p:spPr>
          <a:xfrm>
            <a:off x="628650" y="2428875"/>
            <a:ext cx="5385054" cy="805920"/>
          </a:xfrm>
        </p:spPr>
        <p:txBody>
          <a:bodyPr/>
          <a:lstStyle/>
          <a:p>
            <a:r>
              <a:rPr lang="en-GB" dirty="0"/>
              <a:t> </a:t>
            </a:r>
            <a:r>
              <a:rPr lang="en-GB" sz="2400" dirty="0"/>
              <a:t>Racial Equality Directive </a:t>
            </a:r>
            <a:r>
              <a:rPr lang="en-GB" sz="2400" dirty="0" smtClean="0"/>
              <a:t>(</a:t>
            </a:r>
            <a:r>
              <a:rPr lang="en-GB" sz="2400" dirty="0"/>
              <a:t>RED) 2000 </a:t>
            </a:r>
          </a:p>
        </p:txBody>
      </p:sp>
      <p:sp>
        <p:nvSpPr>
          <p:cNvPr id="3" name="Content Placeholder 2"/>
          <p:cNvSpPr>
            <a:spLocks noGrp="1"/>
          </p:cNvSpPr>
          <p:nvPr>
            <p:ph sz="half" idx="2"/>
          </p:nvPr>
        </p:nvSpPr>
        <p:spPr>
          <a:xfrm>
            <a:off x="600076" y="3243262"/>
            <a:ext cx="5200650" cy="2971801"/>
          </a:xfrm>
        </p:spPr>
        <p:txBody>
          <a:bodyPr>
            <a:normAutofit fontScale="92500" lnSpcReduction="20000"/>
          </a:bodyPr>
          <a:lstStyle/>
          <a:p>
            <a:pPr>
              <a:buFont typeface="Wingdings" panose="05000000000000000000" pitchFamily="2" charset="2"/>
              <a:buChar char="Ø"/>
            </a:pPr>
            <a:r>
              <a:rPr lang="en-US" sz="1800" dirty="0" smtClean="0"/>
              <a:t>Outlaws discrimination on the grounds of racial, ethnic or national origin.   </a:t>
            </a:r>
          </a:p>
          <a:p>
            <a:pPr>
              <a:buFont typeface="Wingdings" panose="05000000000000000000" pitchFamily="2" charset="2"/>
              <a:buChar char="Ø"/>
            </a:pPr>
            <a:r>
              <a:rPr lang="en-US" sz="1800" b="1" dirty="0" smtClean="0"/>
              <a:t>ECRI </a:t>
            </a:r>
            <a:r>
              <a:rPr lang="en-US" sz="1800" b="1" dirty="0"/>
              <a:t>General Policy Recommendation No. </a:t>
            </a:r>
            <a:r>
              <a:rPr lang="en-US" sz="1800" b="1" dirty="0" smtClean="0"/>
              <a:t>7</a:t>
            </a:r>
            <a:r>
              <a:rPr lang="en-US" sz="1800" dirty="0"/>
              <a:t>:</a:t>
            </a:r>
            <a:r>
              <a:rPr lang="en-GB" sz="1800" dirty="0" smtClean="0"/>
              <a:t> </a:t>
            </a:r>
            <a:r>
              <a:rPr lang="en-GB" sz="1800" dirty="0"/>
              <a:t>defines direct and indirect discrimination on the grounds of racial or ethnic </a:t>
            </a:r>
            <a:r>
              <a:rPr lang="en-GB" sz="1800" dirty="0" smtClean="0"/>
              <a:t>origin: integrates ICERD 1965 and RED 2000 in its provisions. </a:t>
            </a:r>
          </a:p>
          <a:p>
            <a:pPr>
              <a:buFont typeface="Wingdings" panose="05000000000000000000" pitchFamily="2" charset="2"/>
              <a:buChar char="Ø"/>
            </a:pPr>
            <a:r>
              <a:rPr lang="en-GB" sz="1800" dirty="0"/>
              <a:t>Target 10.7 to facilitate orderly, safe, regular and responsible migration and mobility of people, including through implementation of well-planned migration policies </a:t>
            </a:r>
            <a:r>
              <a:rPr lang="en-GB" sz="1800" dirty="0" smtClean="0"/>
              <a:t>  </a:t>
            </a:r>
            <a:endParaRPr lang="en-GB" sz="1800" dirty="0"/>
          </a:p>
          <a:p>
            <a:pPr>
              <a:buFont typeface="Wingdings" panose="05000000000000000000" pitchFamily="2" charset="2"/>
              <a:buChar char="Ø"/>
            </a:pPr>
            <a:r>
              <a:rPr lang="en-GB" sz="1800" dirty="0"/>
              <a:t>Target  17.18 on disaggregating data by migratory status.</a:t>
            </a:r>
          </a:p>
          <a:p>
            <a:pPr>
              <a:buFont typeface="Wingdings" panose="05000000000000000000" pitchFamily="2" charset="2"/>
              <a:buChar char="Ø"/>
            </a:pPr>
            <a:endParaRPr lang="en-GB" sz="1800" dirty="0"/>
          </a:p>
        </p:txBody>
      </p:sp>
      <p:sp>
        <p:nvSpPr>
          <p:cNvPr id="7" name="Text Placeholder 6"/>
          <p:cNvSpPr>
            <a:spLocks noGrp="1"/>
          </p:cNvSpPr>
          <p:nvPr>
            <p:ph type="body" sz="quarter" idx="3"/>
          </p:nvPr>
        </p:nvSpPr>
        <p:spPr>
          <a:xfrm>
            <a:off x="6180671" y="2428875"/>
            <a:ext cx="4718304" cy="805920"/>
          </a:xfrm>
        </p:spPr>
        <p:txBody>
          <a:bodyPr/>
          <a:lstStyle/>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r>
              <a:rPr lang="en-GB" sz="1600" dirty="0" smtClean="0"/>
              <a:t>Extracts from l</a:t>
            </a:r>
            <a:r>
              <a:rPr lang="en-GB" sz="1600" dirty="0"/>
              <a:t>etter </a:t>
            </a:r>
            <a:r>
              <a:rPr lang="en-GB" sz="1600" dirty="0" smtClean="0"/>
              <a:t>dated 9/02/16. addressed to </a:t>
            </a:r>
            <a:r>
              <a:rPr lang="en-GB" sz="1600" dirty="0" err="1" smtClean="0"/>
              <a:t>Frans</a:t>
            </a:r>
            <a:r>
              <a:rPr lang="en-GB" sz="1600" dirty="0" smtClean="0"/>
              <a:t> Timmerman, 1</a:t>
            </a:r>
            <a:r>
              <a:rPr lang="en-GB" sz="1600" baseline="30000" dirty="0" smtClean="0"/>
              <a:t>st</a:t>
            </a:r>
            <a:r>
              <a:rPr lang="en-GB" sz="1600" dirty="0" smtClean="0"/>
              <a:t> V.P. of the European Council &amp; endorsed </a:t>
            </a:r>
            <a:r>
              <a:rPr lang="en-GB" sz="1600" dirty="0"/>
              <a:t>by leaders of European civil society </a:t>
            </a:r>
          </a:p>
        </p:txBody>
      </p:sp>
      <p:sp>
        <p:nvSpPr>
          <p:cNvPr id="5" name="Content Placeholder 4"/>
          <p:cNvSpPr>
            <a:spLocks noGrp="1"/>
          </p:cNvSpPr>
          <p:nvPr>
            <p:ph sz="quarter" idx="4"/>
          </p:nvPr>
        </p:nvSpPr>
        <p:spPr>
          <a:xfrm>
            <a:off x="6443663" y="3257550"/>
            <a:ext cx="5055387" cy="2971800"/>
          </a:xfrm>
        </p:spPr>
        <p:txBody>
          <a:bodyPr>
            <a:noAutofit/>
          </a:bodyPr>
          <a:lstStyle/>
          <a:p>
            <a:pPr marL="0" indent="0">
              <a:buNone/>
            </a:pPr>
            <a:r>
              <a:rPr lang="en-GB" sz="1800" dirty="0" smtClean="0"/>
              <a:t>“ to </a:t>
            </a:r>
            <a:r>
              <a:rPr lang="en-GB" sz="1800" dirty="0"/>
              <a:t>develop an overarching Sustainable Development Strategy with a timeline of </a:t>
            </a:r>
            <a:r>
              <a:rPr lang="en-GB" sz="1800" dirty="0" smtClean="0"/>
              <a:t>2030  (…) and </a:t>
            </a:r>
            <a:r>
              <a:rPr lang="en-GB" sz="1800" dirty="0"/>
              <a:t>associated implementation </a:t>
            </a:r>
            <a:r>
              <a:rPr lang="en-GB" sz="1800" dirty="0" smtClean="0"/>
              <a:t>policies  (…)</a:t>
            </a:r>
          </a:p>
          <a:p>
            <a:pPr marL="0" indent="0">
              <a:buNone/>
            </a:pPr>
            <a:r>
              <a:rPr lang="en-GB" sz="1800" dirty="0" smtClean="0"/>
              <a:t> </a:t>
            </a:r>
            <a:r>
              <a:rPr lang="en-GB" sz="2000" b="1" dirty="0"/>
              <a:t>which differentiate between the parts of the 2030 Agenda for which Member States are primarily </a:t>
            </a:r>
            <a:r>
              <a:rPr lang="en-GB" sz="2000" b="1" dirty="0" smtClean="0"/>
              <a:t>responsible, </a:t>
            </a:r>
            <a:r>
              <a:rPr lang="en-GB" sz="2000" b="1" dirty="0"/>
              <a:t>versus those for which an EU lead is necessary and for which the EU must be held to </a:t>
            </a:r>
            <a:r>
              <a:rPr lang="en-GB" sz="2000" b="1" dirty="0" smtClean="0"/>
              <a:t>account</a:t>
            </a:r>
            <a:r>
              <a:rPr lang="en-GB" sz="2000" dirty="0" smtClean="0"/>
              <a:t>.” </a:t>
            </a:r>
            <a:endParaRPr lang="en-GB" sz="2000" dirty="0"/>
          </a:p>
        </p:txBody>
      </p:sp>
    </p:spTree>
    <p:extLst>
      <p:ext uri="{BB962C8B-B14F-4D97-AF65-F5344CB8AC3E}">
        <p14:creationId xmlns:p14="http://schemas.microsoft.com/office/powerpoint/2010/main" val="1184508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Global Monitoring Indicators</a:t>
            </a:r>
          </a:p>
        </p:txBody>
      </p:sp>
      <p:sp>
        <p:nvSpPr>
          <p:cNvPr id="4" name="Content Placeholder 3"/>
          <p:cNvSpPr>
            <a:spLocks noGrp="1"/>
          </p:cNvSpPr>
          <p:nvPr>
            <p:ph sz="half" idx="2"/>
          </p:nvPr>
        </p:nvSpPr>
        <p:spPr>
          <a:xfrm>
            <a:off x="628650" y="3143250"/>
            <a:ext cx="5385054" cy="3171825"/>
          </a:xfrm>
        </p:spPr>
        <p:txBody>
          <a:bodyPr>
            <a:normAutofit/>
          </a:bodyPr>
          <a:lstStyle/>
          <a:p>
            <a:pPr marL="0" indent="0">
              <a:buNone/>
            </a:pPr>
            <a:r>
              <a:rPr lang="en-GB" sz="1800" b="1" dirty="0"/>
              <a:t>Article </a:t>
            </a:r>
            <a:r>
              <a:rPr lang="en-GB" sz="1800" b="1" dirty="0" smtClean="0"/>
              <a:t>2 </a:t>
            </a:r>
            <a:r>
              <a:rPr lang="en-GB" sz="1800" dirty="0" smtClean="0"/>
              <a:t>asserts state parties: pursue policies to eliminate racial discrimination by </a:t>
            </a:r>
            <a:r>
              <a:rPr lang="en-GB" sz="1800" dirty="0"/>
              <a:t>appropriate </a:t>
            </a:r>
            <a:r>
              <a:rPr lang="en-GB" sz="1800" dirty="0" smtClean="0"/>
              <a:t>measures including: </a:t>
            </a:r>
          </a:p>
          <a:p>
            <a:pPr marL="0" indent="0">
              <a:buNone/>
            </a:pPr>
            <a:r>
              <a:rPr lang="en-GB" sz="1800" dirty="0" smtClean="0"/>
              <a:t>c) governmental</a:t>
            </a:r>
            <a:r>
              <a:rPr lang="en-GB" sz="1800" dirty="0"/>
              <a:t>, national and local </a:t>
            </a:r>
            <a:r>
              <a:rPr lang="en-GB" sz="1800" dirty="0" smtClean="0"/>
              <a:t>policy reviews, to </a:t>
            </a:r>
            <a:r>
              <a:rPr lang="en-GB" sz="1800" b="1" dirty="0"/>
              <a:t>amend, rescind or nullify any laws and regulations </a:t>
            </a:r>
            <a:r>
              <a:rPr lang="en-GB" sz="1800" dirty="0"/>
              <a:t>which have the effect of creating or perpetuating racial </a:t>
            </a:r>
            <a:r>
              <a:rPr lang="en-GB" sz="1800" dirty="0" smtClean="0"/>
              <a:t>discrimination.</a:t>
            </a:r>
            <a:endParaRPr lang="en-GB" sz="1800" dirty="0"/>
          </a:p>
          <a:p>
            <a:pPr marL="0" indent="0">
              <a:buNone/>
            </a:pPr>
            <a:r>
              <a:rPr lang="en-GB" sz="1800" b="1" dirty="0" smtClean="0"/>
              <a:t>Article </a:t>
            </a:r>
            <a:r>
              <a:rPr lang="en-GB" sz="1800" b="1" dirty="0"/>
              <a:t>5 </a:t>
            </a:r>
            <a:r>
              <a:rPr lang="en-GB" sz="1800" dirty="0" smtClean="0"/>
              <a:t>asserts state parties: </a:t>
            </a:r>
            <a:r>
              <a:rPr lang="en-GB" sz="1800" dirty="0"/>
              <a:t>undertake to prohibit and eliminate racial </a:t>
            </a:r>
            <a:r>
              <a:rPr lang="en-GB" sz="1800" dirty="0" smtClean="0"/>
              <a:t>discrimination: </a:t>
            </a:r>
            <a:r>
              <a:rPr lang="en-GB" sz="1800" dirty="0"/>
              <a:t>guarantee everyone’s </a:t>
            </a:r>
            <a:r>
              <a:rPr lang="en-GB" sz="1800" b="1" dirty="0"/>
              <a:t>right to equality before the </a:t>
            </a:r>
            <a:r>
              <a:rPr lang="en-GB" sz="1800" b="1" dirty="0" smtClean="0"/>
              <a:t>law </a:t>
            </a:r>
            <a:r>
              <a:rPr lang="en-GB" sz="1800" b="1" dirty="0"/>
              <a:t>without distinction as to race, colour, or national or ethnic </a:t>
            </a:r>
            <a:r>
              <a:rPr lang="en-GB" sz="1800" b="1" dirty="0" smtClean="0"/>
              <a:t>origin </a:t>
            </a:r>
            <a:r>
              <a:rPr lang="en-GB" sz="1800" dirty="0" smtClean="0"/>
              <a:t>…  </a:t>
            </a:r>
            <a:endParaRPr lang="en-GB" sz="1800" dirty="0"/>
          </a:p>
        </p:txBody>
      </p:sp>
      <p:sp>
        <p:nvSpPr>
          <p:cNvPr id="6" name="Text Placeholder 5"/>
          <p:cNvSpPr>
            <a:spLocks noGrp="1"/>
          </p:cNvSpPr>
          <p:nvPr>
            <p:ph type="body" sz="quarter" idx="3"/>
          </p:nvPr>
        </p:nvSpPr>
        <p:spPr>
          <a:xfrm>
            <a:off x="6180670" y="2414588"/>
            <a:ext cx="5306479" cy="820207"/>
          </a:xfrm>
        </p:spPr>
        <p:txBody>
          <a:bodyPr/>
          <a:lstStyle/>
          <a:p>
            <a:r>
              <a:rPr lang="en-GB" sz="2000" b="1" dirty="0"/>
              <a:t>2030 Agenda for Sustainable Development </a:t>
            </a:r>
          </a:p>
          <a:p>
            <a:endParaRPr lang="en-GB" sz="2000" b="1" dirty="0"/>
          </a:p>
        </p:txBody>
      </p:sp>
      <p:sp>
        <p:nvSpPr>
          <p:cNvPr id="7" name="Content Placeholder 6"/>
          <p:cNvSpPr>
            <a:spLocks noGrp="1"/>
          </p:cNvSpPr>
          <p:nvPr>
            <p:ph sz="quarter" idx="4"/>
          </p:nvPr>
        </p:nvSpPr>
        <p:spPr>
          <a:xfrm>
            <a:off x="6180671" y="3243262"/>
            <a:ext cx="5392204" cy="2986088"/>
          </a:xfrm>
        </p:spPr>
        <p:txBody>
          <a:bodyPr>
            <a:normAutofit fontScale="92500" lnSpcReduction="20000"/>
          </a:bodyPr>
          <a:lstStyle/>
          <a:p>
            <a:pPr marL="0" indent="0" algn="just">
              <a:buNone/>
            </a:pPr>
            <a:r>
              <a:rPr lang="en-GB" sz="1900" b="1" dirty="0"/>
              <a:t>SDG 16 </a:t>
            </a:r>
            <a:r>
              <a:rPr lang="en-GB" sz="1900" dirty="0"/>
              <a:t>advocates peace, justice and good governance through non-discriminatory laws and policies. </a:t>
            </a:r>
          </a:p>
          <a:p>
            <a:pPr marL="0" indent="0" algn="just">
              <a:buNone/>
            </a:pPr>
            <a:r>
              <a:rPr lang="en-GB" sz="1900" b="1" dirty="0"/>
              <a:t>Target 16.b </a:t>
            </a:r>
            <a:r>
              <a:rPr lang="en-GB" sz="1900" dirty="0"/>
              <a:t>requires state parties promote and enforce non-discriminatory laws and policies for sustainable development. </a:t>
            </a:r>
            <a:r>
              <a:rPr lang="en-GB" sz="1900" dirty="0" smtClean="0"/>
              <a:t> </a:t>
            </a:r>
            <a:endParaRPr lang="en-GB" sz="1900" dirty="0"/>
          </a:p>
          <a:p>
            <a:pPr marL="0" indent="0" algn="just">
              <a:buNone/>
            </a:pPr>
            <a:r>
              <a:rPr lang="en-GB" sz="1900" b="1" dirty="0"/>
              <a:t>GMI 16.b.1 </a:t>
            </a:r>
            <a:r>
              <a:rPr lang="en-GB" sz="1900" b="1" dirty="0" smtClean="0"/>
              <a:t>&amp; GMI 10.3.1 </a:t>
            </a:r>
            <a:r>
              <a:rPr lang="en-GB" sz="1900" dirty="0" smtClean="0"/>
              <a:t>are identical </a:t>
            </a:r>
            <a:r>
              <a:rPr lang="en-GB" sz="1900" dirty="0"/>
              <a:t>in </a:t>
            </a:r>
            <a:r>
              <a:rPr lang="en-GB" sz="1900" dirty="0" smtClean="0"/>
              <a:t>monitoring </a:t>
            </a:r>
            <a:r>
              <a:rPr lang="en-GB" sz="1900" dirty="0"/>
              <a:t>the proportion of population reporting a ground of discrimination prohibited under international human rights law.</a:t>
            </a:r>
          </a:p>
          <a:p>
            <a:pPr marL="0" indent="0" algn="just">
              <a:buNone/>
            </a:pPr>
            <a:endParaRPr lang="en-GB" sz="1400" dirty="0" smtClean="0"/>
          </a:p>
          <a:p>
            <a:pPr marL="0" indent="0">
              <a:buNone/>
            </a:pPr>
            <a:r>
              <a:rPr lang="en-GB" sz="1400" dirty="0"/>
              <a:t> </a:t>
            </a:r>
            <a:r>
              <a:rPr lang="en-GB" sz="1400" dirty="0" smtClean="0"/>
              <a:t>                                                                                </a:t>
            </a:r>
            <a:r>
              <a:rPr lang="en-GB" sz="1200" dirty="0" smtClean="0"/>
              <a:t>(</a:t>
            </a:r>
            <a:r>
              <a:rPr lang="en-GB" sz="1200" dirty="0"/>
              <a:t>IAEG-SDGs: 2017)</a:t>
            </a:r>
          </a:p>
          <a:p>
            <a:endParaRPr lang="en-GB" dirty="0"/>
          </a:p>
        </p:txBody>
      </p:sp>
      <p:sp>
        <p:nvSpPr>
          <p:cNvPr id="9" name="Text Placeholder 4"/>
          <p:cNvSpPr>
            <a:spLocks noGrp="1"/>
          </p:cNvSpPr>
          <p:nvPr>
            <p:ph type="body" idx="1"/>
          </p:nvPr>
        </p:nvSpPr>
        <p:spPr>
          <a:xfrm>
            <a:off x="700088" y="2457451"/>
            <a:ext cx="5313616" cy="628650"/>
          </a:xfrm>
        </p:spPr>
        <p:txBody>
          <a:bodyPr/>
          <a:lstStyle/>
          <a:p>
            <a:endParaRPr lang="en-GB" sz="2000" b="1" dirty="0" smtClean="0"/>
          </a:p>
          <a:p>
            <a:endParaRPr lang="en-GB" sz="2000" b="1" dirty="0"/>
          </a:p>
          <a:p>
            <a:endParaRPr lang="en-GB" sz="2000" b="1" dirty="0" smtClean="0"/>
          </a:p>
          <a:p>
            <a:endParaRPr lang="en-GB" sz="2000" b="1" dirty="0"/>
          </a:p>
          <a:p>
            <a:endParaRPr lang="en-GB" sz="2000" b="1" dirty="0" smtClean="0"/>
          </a:p>
          <a:p>
            <a:endParaRPr lang="en-GB" sz="2000" b="1" dirty="0"/>
          </a:p>
          <a:p>
            <a:endParaRPr lang="en-GB" sz="2000" b="1" dirty="0" smtClean="0"/>
          </a:p>
          <a:p>
            <a:endParaRPr lang="en-GB" sz="2000" b="1" dirty="0"/>
          </a:p>
          <a:p>
            <a:endParaRPr lang="en-GB" sz="1100" b="1" dirty="0" smtClean="0"/>
          </a:p>
          <a:p>
            <a:endParaRPr lang="en-GB" sz="1100" b="1" dirty="0"/>
          </a:p>
          <a:p>
            <a:endParaRPr lang="en-GB" sz="1100" b="1" dirty="0" smtClean="0"/>
          </a:p>
          <a:p>
            <a:endParaRPr lang="en-GB" sz="1100" b="1" dirty="0"/>
          </a:p>
          <a:p>
            <a:endParaRPr lang="en-GB" sz="1100" b="1" dirty="0" smtClean="0"/>
          </a:p>
          <a:p>
            <a:endParaRPr lang="en-GB" sz="1100" b="1" dirty="0" smtClean="0"/>
          </a:p>
          <a:p>
            <a:endParaRPr lang="en-GB" sz="2400" b="1" dirty="0"/>
          </a:p>
          <a:p>
            <a:r>
              <a:rPr lang="en-GB" sz="1800" b="1" dirty="0" smtClean="0"/>
              <a:t>International Convention for the Elimination of All Forms of Racial Discrimination (ICERD) 1965</a:t>
            </a:r>
            <a:endParaRPr lang="en-GB" sz="1800" b="1" dirty="0"/>
          </a:p>
        </p:txBody>
      </p:sp>
    </p:spTree>
    <p:extLst>
      <p:ext uri="{BB962C8B-B14F-4D97-AF65-F5344CB8AC3E}">
        <p14:creationId xmlns:p14="http://schemas.microsoft.com/office/powerpoint/2010/main" val="462637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847898"/>
            <a:ext cx="3718455" cy="1330037"/>
          </a:xfrm>
        </p:spPr>
        <p:txBody>
          <a:bodyPr/>
          <a:lstStyle/>
          <a:p>
            <a:r>
              <a:rPr lang="en-GB" b="1" dirty="0" smtClean="0"/>
              <a:t> GOOD PRACTICE</a:t>
            </a:r>
            <a:endParaRPr lang="en-GB" b="1" dirty="0"/>
          </a:p>
        </p:txBody>
      </p:sp>
      <p:sp>
        <p:nvSpPr>
          <p:cNvPr id="4" name="Content Placeholder 3"/>
          <p:cNvSpPr>
            <a:spLocks noGrp="1"/>
          </p:cNvSpPr>
          <p:nvPr>
            <p:ph idx="1"/>
          </p:nvPr>
        </p:nvSpPr>
        <p:spPr>
          <a:xfrm>
            <a:off x="5418667" y="615142"/>
            <a:ext cx="5836765" cy="5627715"/>
          </a:xfrm>
        </p:spPr>
        <p:txBody>
          <a:bodyPr>
            <a:normAutofit/>
          </a:bodyPr>
          <a:lstStyle/>
          <a:p>
            <a:endParaRPr lang="en-GB" b="1" dirty="0" smtClean="0"/>
          </a:p>
          <a:p>
            <a:pPr>
              <a:buFont typeface="Wingdings" panose="05000000000000000000" pitchFamily="2" charset="2"/>
              <a:buChar char="Ø"/>
            </a:pPr>
            <a:r>
              <a:rPr lang="en-GB" b="1" dirty="0" smtClean="0"/>
              <a:t>Advocacy </a:t>
            </a:r>
            <a:r>
              <a:rPr lang="en-GB" dirty="0"/>
              <a:t>for </a:t>
            </a:r>
            <a:r>
              <a:rPr lang="en-GB" dirty="0" smtClean="0"/>
              <a:t>: recognition </a:t>
            </a:r>
            <a:r>
              <a:rPr lang="en-GB" dirty="0"/>
              <a:t>of </a:t>
            </a:r>
            <a:r>
              <a:rPr lang="en-GB" dirty="0" smtClean="0"/>
              <a:t>IDPAD:  disaggregated equality </a:t>
            </a:r>
            <a:r>
              <a:rPr lang="en-GB" dirty="0"/>
              <a:t>data </a:t>
            </a:r>
            <a:r>
              <a:rPr lang="en-GB" dirty="0" smtClean="0"/>
              <a:t>collection </a:t>
            </a:r>
            <a:r>
              <a:rPr lang="en-GB" dirty="0"/>
              <a:t>to plan and monitor implementation of inclusive </a:t>
            </a:r>
            <a:r>
              <a:rPr lang="en-GB" dirty="0" smtClean="0"/>
              <a:t>global, regional </a:t>
            </a:r>
            <a:r>
              <a:rPr lang="en-GB" dirty="0"/>
              <a:t>and national policies</a:t>
            </a:r>
            <a:r>
              <a:rPr lang="en-GB" dirty="0" smtClean="0"/>
              <a:t>.</a:t>
            </a:r>
            <a:endParaRPr lang="en-GB" dirty="0"/>
          </a:p>
          <a:p>
            <a:pPr>
              <a:buFont typeface="Wingdings" panose="05000000000000000000" pitchFamily="2" charset="2"/>
              <a:buChar char="Ø"/>
            </a:pPr>
            <a:r>
              <a:rPr lang="en-GB" b="1" dirty="0" smtClean="0"/>
              <a:t>Collaborations</a:t>
            </a:r>
            <a:r>
              <a:rPr lang="en-GB" dirty="0" smtClean="0"/>
              <a:t> with the </a:t>
            </a:r>
            <a:r>
              <a:rPr lang="en-GB" dirty="0"/>
              <a:t>European </a:t>
            </a:r>
            <a:r>
              <a:rPr lang="en-GB" dirty="0" smtClean="0"/>
              <a:t>Parliament’s </a:t>
            </a:r>
            <a:r>
              <a:rPr lang="en-GB" dirty="0"/>
              <a:t>Anti </a:t>
            </a:r>
            <a:r>
              <a:rPr lang="en-GB" dirty="0" smtClean="0"/>
              <a:t>Racism &amp; Diversity Intergroup </a:t>
            </a:r>
            <a:r>
              <a:rPr lang="en-GB" dirty="0"/>
              <a:t>(ARDI</a:t>
            </a:r>
            <a:r>
              <a:rPr lang="en-GB" dirty="0" smtClean="0"/>
              <a:t>) to </a:t>
            </a:r>
            <a:r>
              <a:rPr lang="en-GB" dirty="0"/>
              <a:t>secure </a:t>
            </a:r>
            <a:r>
              <a:rPr lang="en-GB" dirty="0" smtClean="0"/>
              <a:t>parliamentary work; e.g</a:t>
            </a:r>
            <a:r>
              <a:rPr lang="en-GB" dirty="0"/>
              <a:t>. </a:t>
            </a:r>
            <a:r>
              <a:rPr lang="en-GB" dirty="0" smtClean="0"/>
              <a:t>addressing </a:t>
            </a:r>
            <a:r>
              <a:rPr lang="en-GB" dirty="0" err="1" smtClean="0"/>
              <a:t>Afri</a:t>
            </a:r>
            <a:r>
              <a:rPr lang="en-GB" dirty="0" smtClean="0"/>
              <a:t>-phobia/Afro-phobia.  </a:t>
            </a:r>
            <a:endParaRPr lang="en-GB" dirty="0"/>
          </a:p>
          <a:p>
            <a:pPr>
              <a:buFont typeface="Wingdings" panose="05000000000000000000" pitchFamily="2" charset="2"/>
              <a:buChar char="Ø"/>
            </a:pPr>
            <a:r>
              <a:rPr lang="en-GB" b="1" dirty="0"/>
              <a:t>Lobbying</a:t>
            </a:r>
            <a:r>
              <a:rPr lang="en-GB" dirty="0"/>
              <a:t> regional public bodies e.g. the </a:t>
            </a:r>
            <a:r>
              <a:rPr lang="en-GB" dirty="0" smtClean="0"/>
              <a:t>African Union &amp; Council </a:t>
            </a:r>
            <a:r>
              <a:rPr lang="en-GB" dirty="0"/>
              <a:t>of Europe to </a:t>
            </a:r>
            <a:r>
              <a:rPr lang="en-GB" dirty="0" smtClean="0"/>
              <a:t>protect </a:t>
            </a:r>
            <a:r>
              <a:rPr lang="en-GB" dirty="0"/>
              <a:t>universal human </a:t>
            </a:r>
            <a:r>
              <a:rPr lang="en-GB" dirty="0" smtClean="0"/>
              <a:t>rights.</a:t>
            </a:r>
          </a:p>
          <a:p>
            <a:endParaRPr lang="en-GB" dirty="0"/>
          </a:p>
        </p:txBody>
      </p:sp>
      <p:sp>
        <p:nvSpPr>
          <p:cNvPr id="5" name="Text Placeholder 4"/>
          <p:cNvSpPr>
            <a:spLocks noGrp="1"/>
          </p:cNvSpPr>
          <p:nvPr>
            <p:ph type="body" sz="half" idx="2"/>
          </p:nvPr>
        </p:nvSpPr>
        <p:spPr>
          <a:xfrm>
            <a:off x="630936" y="2935224"/>
            <a:ext cx="4663439" cy="3307633"/>
          </a:xfrm>
        </p:spPr>
        <p:txBody>
          <a:bodyPr>
            <a:normAutofit/>
          </a:bodyPr>
          <a:lstStyle/>
          <a:p>
            <a:r>
              <a:rPr lang="en-GB" sz="2000" dirty="0" smtClean="0"/>
              <a:t> </a:t>
            </a:r>
            <a:endParaRPr lang="en-GB" sz="2000" dirty="0"/>
          </a:p>
          <a:p>
            <a:pPr marL="285750" indent="-285750" algn="l">
              <a:buFont typeface="Wingdings" panose="05000000000000000000" pitchFamily="2" charset="2"/>
              <a:buChar char="Ø"/>
            </a:pPr>
            <a:r>
              <a:rPr lang="en-GB" sz="2000" dirty="0" smtClean="0"/>
              <a:t>compliance </a:t>
            </a:r>
            <a:r>
              <a:rPr lang="en-GB" sz="2000" dirty="0"/>
              <a:t>with </a:t>
            </a:r>
            <a:r>
              <a:rPr lang="en-GB" sz="2000" b="1" dirty="0"/>
              <a:t>UN </a:t>
            </a:r>
            <a:r>
              <a:rPr lang="en-GB" sz="2000" b="1" dirty="0" smtClean="0"/>
              <a:t>General Assembly Resolution </a:t>
            </a:r>
            <a:r>
              <a:rPr lang="en-GB" sz="2000" b="1" dirty="0"/>
              <a:t>68/261</a:t>
            </a:r>
            <a:r>
              <a:rPr lang="en-GB" sz="2000" b="1" dirty="0" smtClean="0"/>
              <a:t>.</a:t>
            </a:r>
          </a:p>
          <a:p>
            <a:pPr marL="285750" indent="-285750" algn="l">
              <a:buFont typeface="Wingdings" panose="05000000000000000000" pitchFamily="2" charset="2"/>
              <a:buChar char="Ø"/>
            </a:pPr>
            <a:r>
              <a:rPr lang="en-GB" sz="2000" dirty="0"/>
              <a:t>strategic </a:t>
            </a:r>
            <a:r>
              <a:rPr lang="en-GB" sz="2000" dirty="0" smtClean="0"/>
              <a:t>interventions </a:t>
            </a:r>
            <a:r>
              <a:rPr lang="en-GB" sz="2000" dirty="0"/>
              <a:t>to combat </a:t>
            </a:r>
            <a:r>
              <a:rPr lang="en-GB" sz="2000" dirty="0" err="1" smtClean="0"/>
              <a:t>Afri</a:t>
            </a:r>
            <a:r>
              <a:rPr lang="en-GB" sz="2000" dirty="0" smtClean="0"/>
              <a:t>-phobia/Afro-phobia</a:t>
            </a:r>
            <a:endParaRPr lang="en-GB" sz="2000" dirty="0"/>
          </a:p>
          <a:p>
            <a:pPr marL="285750" indent="-285750" algn="l">
              <a:buFont typeface="Wingdings" panose="05000000000000000000" pitchFamily="2" charset="2"/>
              <a:buChar char="Ø"/>
            </a:pPr>
            <a:r>
              <a:rPr lang="en-GB" sz="2000" dirty="0" smtClean="0"/>
              <a:t>Mainstreaming progressive </a:t>
            </a:r>
            <a:r>
              <a:rPr lang="en-GB" sz="2000" dirty="0"/>
              <a:t>policies </a:t>
            </a:r>
            <a:r>
              <a:rPr lang="en-GB" sz="2000" dirty="0" smtClean="0"/>
              <a:t>into regional &amp; national </a:t>
            </a:r>
            <a:r>
              <a:rPr lang="en-GB" sz="2000" dirty="0"/>
              <a:t>political </a:t>
            </a:r>
            <a:r>
              <a:rPr lang="en-GB" sz="2000" dirty="0" smtClean="0"/>
              <a:t>debates. </a:t>
            </a:r>
          </a:p>
          <a:p>
            <a:endParaRPr lang="en-GB" dirty="0"/>
          </a:p>
          <a:p>
            <a:endParaRPr lang="en-GB" dirty="0"/>
          </a:p>
          <a:p>
            <a:endParaRPr lang="en-GB" dirty="0"/>
          </a:p>
        </p:txBody>
      </p:sp>
    </p:spTree>
    <p:extLst>
      <p:ext uri="{BB962C8B-B14F-4D97-AF65-F5344CB8AC3E}">
        <p14:creationId xmlns:p14="http://schemas.microsoft.com/office/powerpoint/2010/main" val="1415677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3200" b="1" dirty="0" smtClean="0"/>
              <a:t>CONCLUSIONS</a:t>
            </a:r>
            <a:endParaRPr lang="en-GB" sz="3200" b="1" dirty="0"/>
          </a:p>
        </p:txBody>
      </p:sp>
      <p:sp>
        <p:nvSpPr>
          <p:cNvPr id="6" name="Content Placeholder 5"/>
          <p:cNvSpPr>
            <a:spLocks noGrp="1"/>
          </p:cNvSpPr>
          <p:nvPr>
            <p:ph idx="1"/>
          </p:nvPr>
        </p:nvSpPr>
        <p:spPr/>
        <p:txBody>
          <a:bodyPr/>
          <a:lstStyle/>
          <a:p>
            <a:pPr marL="0" indent="0">
              <a:buNone/>
            </a:pPr>
            <a:endParaRPr lang="en-GB" dirty="0"/>
          </a:p>
          <a:p>
            <a:pPr marL="0" indent="0">
              <a:buNone/>
            </a:pPr>
            <a:r>
              <a:rPr lang="en-GB" sz="2000" dirty="0" smtClean="0"/>
              <a:t> </a:t>
            </a:r>
            <a:endParaRPr lang="en-GB" dirty="0"/>
          </a:p>
        </p:txBody>
      </p:sp>
      <p:sp>
        <p:nvSpPr>
          <p:cNvPr id="2" name="Text Placeholder 1"/>
          <p:cNvSpPr>
            <a:spLocks noGrp="1"/>
          </p:cNvSpPr>
          <p:nvPr>
            <p:ph type="body" sz="half" idx="4294967295"/>
          </p:nvPr>
        </p:nvSpPr>
        <p:spPr>
          <a:xfrm>
            <a:off x="628650" y="2400300"/>
            <a:ext cx="10944225" cy="3719514"/>
          </a:xfrm>
        </p:spPr>
        <p:txBody>
          <a:bodyPr>
            <a:normAutofit/>
          </a:bodyPr>
          <a:lstStyle/>
          <a:p>
            <a:pPr>
              <a:buFont typeface="Wingdings" panose="05000000000000000000" pitchFamily="2" charset="2"/>
              <a:buChar char="Ø"/>
            </a:pPr>
            <a:endParaRPr lang="en-GB" dirty="0" smtClean="0"/>
          </a:p>
          <a:p>
            <a:pPr>
              <a:buFont typeface="Wingdings" panose="05000000000000000000" pitchFamily="2" charset="2"/>
              <a:buChar char="Ø"/>
            </a:pPr>
            <a:r>
              <a:rPr lang="en-GB" dirty="0" smtClean="0"/>
              <a:t>State parties </a:t>
            </a:r>
            <a:r>
              <a:rPr lang="en-GB" dirty="0"/>
              <a:t>in Developed Regions </a:t>
            </a:r>
            <a:r>
              <a:rPr lang="en-GB" dirty="0" smtClean="0"/>
              <a:t>have failed in reducing Afro-phobia; and in </a:t>
            </a:r>
            <a:r>
              <a:rPr lang="en-GB" dirty="0"/>
              <a:t>enforcing provisions of anti-discrimination norms such as ICERD </a:t>
            </a:r>
            <a:r>
              <a:rPr lang="en-GB" dirty="0" smtClean="0"/>
              <a:t>1965 and RED 2000. </a:t>
            </a:r>
            <a:endParaRPr lang="en-US" dirty="0" smtClean="0"/>
          </a:p>
          <a:p>
            <a:pPr>
              <a:buFont typeface="Wingdings" panose="05000000000000000000" pitchFamily="2" charset="2"/>
              <a:buChar char="Ø"/>
            </a:pPr>
            <a:r>
              <a:rPr lang="en-GB" dirty="0" smtClean="0"/>
              <a:t>State parties in both “Developed </a:t>
            </a:r>
            <a:r>
              <a:rPr lang="en-GB" dirty="0"/>
              <a:t>Regions” </a:t>
            </a:r>
            <a:r>
              <a:rPr lang="en-GB" dirty="0" smtClean="0"/>
              <a:t>and </a:t>
            </a:r>
            <a:r>
              <a:rPr lang="en-GB" dirty="0"/>
              <a:t>“Developing Countries” should equally monitor implementation of SDG targets </a:t>
            </a:r>
            <a:r>
              <a:rPr lang="en-GB" dirty="0" smtClean="0"/>
              <a:t>in </a:t>
            </a:r>
            <a:r>
              <a:rPr lang="en-GB" dirty="0"/>
              <a:t>accordance with </a:t>
            </a:r>
            <a:r>
              <a:rPr lang="en-GB" b="1" dirty="0"/>
              <a:t>UN GA Res. </a:t>
            </a:r>
            <a:r>
              <a:rPr lang="en-GB" b="1" dirty="0" smtClean="0"/>
              <a:t>68/261</a:t>
            </a:r>
            <a:r>
              <a:rPr lang="en-GB" dirty="0" smtClean="0"/>
              <a:t>;  i.e. fully </a:t>
            </a:r>
            <a:r>
              <a:rPr lang="en-GB" dirty="0"/>
              <a:t>disaggregated equality data collection </a:t>
            </a:r>
            <a:r>
              <a:rPr lang="en-GB" dirty="0" smtClean="0"/>
              <a:t>and analysis for strategic policy interventions. </a:t>
            </a:r>
          </a:p>
          <a:p>
            <a:pPr>
              <a:buFont typeface="Wingdings" panose="05000000000000000000" pitchFamily="2" charset="2"/>
              <a:buChar char="Ø"/>
            </a:pPr>
            <a:r>
              <a:rPr lang="en-GB" dirty="0" smtClean="0"/>
              <a:t>Civil society, academia and other stakeholders have a vital role to play in achieving successful outcomes for the 2030 Agenda and IDPAD.</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GB" dirty="0"/>
          </a:p>
        </p:txBody>
      </p:sp>
    </p:spTree>
    <p:extLst>
      <p:ext uri="{BB962C8B-B14F-4D97-AF65-F5344CB8AC3E}">
        <p14:creationId xmlns:p14="http://schemas.microsoft.com/office/powerpoint/2010/main" val="424207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1114425"/>
            <a:ext cx="10239373" cy="885824"/>
          </a:xfrm>
        </p:spPr>
        <p:txBody>
          <a:bodyPr>
            <a:normAutofit/>
          </a:bodyPr>
          <a:lstStyle/>
          <a:p>
            <a:pPr algn="l"/>
            <a:r>
              <a:rPr lang="en-GB" sz="3200" b="1" dirty="0" smtClean="0"/>
              <a:t>BIBLIOGRAPHY</a:t>
            </a:r>
            <a:endParaRPr lang="en-GB" sz="3200" b="1" dirty="0"/>
          </a:p>
        </p:txBody>
      </p:sp>
      <p:sp>
        <p:nvSpPr>
          <p:cNvPr id="3" name="Content Placeholder 2"/>
          <p:cNvSpPr>
            <a:spLocks noGrp="1"/>
          </p:cNvSpPr>
          <p:nvPr>
            <p:ph idx="1"/>
          </p:nvPr>
        </p:nvSpPr>
        <p:spPr>
          <a:xfrm>
            <a:off x="642938" y="2414588"/>
            <a:ext cx="10929938" cy="3783035"/>
          </a:xfrm>
        </p:spPr>
        <p:txBody>
          <a:bodyPr>
            <a:normAutofit fontScale="85000" lnSpcReduction="20000"/>
          </a:bodyPr>
          <a:lstStyle/>
          <a:p>
            <a:r>
              <a:rPr lang="en-GB" sz="1200" dirty="0"/>
              <a:t>ARDI (2015) The European Parliament Anti-Racism and Diversity Intergroup (ARDI).  </a:t>
            </a:r>
            <a:r>
              <a:rPr lang="en-GB" sz="1200" dirty="0">
                <a:hlinkClick r:id="rId2"/>
              </a:rPr>
              <a:t>http://www.ardi-ep.eu/work</a:t>
            </a:r>
            <a:r>
              <a:rPr lang="en-GB" sz="1200" dirty="0" smtClean="0">
                <a:hlinkClick r:id="rId2"/>
              </a:rPr>
              <a:t>/</a:t>
            </a:r>
            <a:r>
              <a:rPr lang="en-GB" sz="1200" dirty="0" smtClean="0"/>
              <a:t> : </a:t>
            </a:r>
            <a:r>
              <a:rPr lang="en-GB" sz="1200" dirty="0"/>
              <a:t>[24/04/17</a:t>
            </a:r>
            <a:r>
              <a:rPr lang="en-GB" sz="1200" dirty="0" smtClean="0"/>
              <a:t>]</a:t>
            </a:r>
          </a:p>
          <a:p>
            <a:r>
              <a:rPr lang="en-GB" sz="1200" dirty="0"/>
              <a:t>Buckner-</a:t>
            </a:r>
            <a:r>
              <a:rPr lang="en-GB" sz="1200" dirty="0" err="1"/>
              <a:t>Inniss</a:t>
            </a:r>
            <a:r>
              <a:rPr lang="en-GB" sz="1200" dirty="0"/>
              <a:t>, Lolita (2007-2017) The Black Past: </a:t>
            </a:r>
            <a:r>
              <a:rPr lang="en-GB" sz="1200" dirty="0" err="1"/>
              <a:t>Taubira</a:t>
            </a:r>
            <a:r>
              <a:rPr lang="en-GB" sz="1200" dirty="0"/>
              <a:t>, Christiane.  </a:t>
            </a:r>
            <a:r>
              <a:rPr lang="en-GB" sz="1200" dirty="0">
                <a:hlinkClick r:id="rId3"/>
              </a:rPr>
              <a:t>http://</a:t>
            </a:r>
            <a:r>
              <a:rPr lang="en-GB" sz="1200" dirty="0" smtClean="0">
                <a:hlinkClick r:id="rId3"/>
              </a:rPr>
              <a:t>www.blackpast.org/gah/taubira-christiane-taubira-delannon-christiane-1952</a:t>
            </a:r>
            <a:r>
              <a:rPr lang="en-GB" sz="1200" dirty="0" smtClean="0"/>
              <a:t> : </a:t>
            </a:r>
            <a:r>
              <a:rPr lang="en-GB" sz="1200" dirty="0"/>
              <a:t>[2/05/17</a:t>
            </a:r>
            <a:r>
              <a:rPr lang="en-GB" sz="1200" dirty="0" smtClean="0"/>
              <a:t>]</a:t>
            </a:r>
          </a:p>
          <a:p>
            <a:r>
              <a:rPr lang="en-GB" sz="1200" dirty="0" smtClean="0"/>
              <a:t>Council </a:t>
            </a:r>
            <a:r>
              <a:rPr lang="en-GB" sz="1200" dirty="0"/>
              <a:t>of Europe (2003) ECRI GENERAL </a:t>
            </a:r>
            <a:r>
              <a:rPr lang="en-GB" sz="1200" dirty="0" smtClean="0"/>
              <a:t>POLICY RECOMMENDATION </a:t>
            </a:r>
            <a:r>
              <a:rPr lang="en-GB" sz="1200" dirty="0"/>
              <a:t>No. </a:t>
            </a:r>
            <a:r>
              <a:rPr lang="en-GB" sz="1200" dirty="0" smtClean="0"/>
              <a:t>7 ON NATIONAL </a:t>
            </a:r>
            <a:r>
              <a:rPr lang="en-GB" sz="1200" dirty="0"/>
              <a:t>LEGISLATION TO </a:t>
            </a:r>
            <a:r>
              <a:rPr lang="en-GB" sz="1200" dirty="0" smtClean="0"/>
              <a:t>COMBAT RACISM </a:t>
            </a:r>
            <a:r>
              <a:rPr lang="en-GB" sz="1200" dirty="0"/>
              <a:t>AND RACIAL DISCRIMINATION. </a:t>
            </a:r>
            <a:r>
              <a:rPr lang="en-GB" sz="1200" dirty="0">
                <a:hlinkClick r:id="rId4" invalidUrl="https://www.coe.int/t/dghl/monitoring/ecri/activities/gpr/en/recommendation_n7/ecri03-8 recommendation nr 7.pdf"/>
              </a:rPr>
              <a:t>https://</a:t>
            </a:r>
            <a:r>
              <a:rPr lang="en-GB" sz="1200" dirty="0" smtClean="0">
                <a:hlinkClick r:id="rId4" invalidUrl="https://www.coe.int/t/dghl/monitoring/ecri/activities/gpr/en/recommendation_n7/ecri03-8 recommendation nr 7.pdf"/>
              </a:rPr>
              <a:t>www.coe.int/t/dghl/monitoring/ecri/activities/gpr/en/recommendation_n7/ecri03-8%20recommendation%20nr%207.pdf</a:t>
            </a:r>
            <a:r>
              <a:rPr lang="en-GB" sz="1200" dirty="0" smtClean="0"/>
              <a:t> : ECRI [05/06/2017]</a:t>
            </a:r>
            <a:endParaRPr lang="en-GB" sz="1200" dirty="0"/>
          </a:p>
          <a:p>
            <a:r>
              <a:rPr lang="en-GB" sz="1200" dirty="0" smtClean="0"/>
              <a:t>European </a:t>
            </a:r>
            <a:r>
              <a:rPr lang="en-GB" sz="1200" dirty="0"/>
              <a:t>Council (2015) </a:t>
            </a:r>
            <a:r>
              <a:rPr lang="en-GB" sz="1200" i="1" dirty="0" smtClean="0"/>
              <a:t>Valletta Summit,  11- 12 November  2015:  Action  Plan. </a:t>
            </a:r>
            <a:r>
              <a:rPr lang="en-GB" sz="1200" dirty="0" smtClean="0">
                <a:hlinkClick r:id="rId5"/>
              </a:rPr>
              <a:t>http</a:t>
            </a:r>
            <a:r>
              <a:rPr lang="en-GB" sz="1200" dirty="0">
                <a:hlinkClick r:id="rId5"/>
              </a:rPr>
              <a:t>://www.consilium.europa.eu/en/meetings/international-summit/2015/11/11-12</a:t>
            </a:r>
            <a:r>
              <a:rPr lang="en-GB" sz="1200" dirty="0" smtClean="0">
                <a:hlinkClick r:id="rId5"/>
              </a:rPr>
              <a:t>/</a:t>
            </a:r>
            <a:r>
              <a:rPr lang="en-GB" sz="1200" dirty="0" smtClean="0"/>
              <a:t> :  </a:t>
            </a:r>
            <a:r>
              <a:rPr lang="en-GB" sz="1200" dirty="0"/>
              <a:t>General Secretariat of the Council [25/04/17] </a:t>
            </a:r>
            <a:endParaRPr lang="en-GB" sz="1200" dirty="0" smtClean="0"/>
          </a:p>
          <a:p>
            <a:r>
              <a:rPr lang="en-GB" sz="1200" dirty="0" err="1"/>
              <a:t>Farkas</a:t>
            </a:r>
            <a:r>
              <a:rPr lang="en-GB" sz="1200" dirty="0"/>
              <a:t>, L. (2017) </a:t>
            </a:r>
            <a:r>
              <a:rPr lang="en-GB" sz="1200" i="1" dirty="0"/>
              <a:t>The meaning of racial or ethnic origin in EU law: between stereotypes and identities. </a:t>
            </a:r>
            <a:r>
              <a:rPr lang="en-GB" sz="1200" dirty="0"/>
              <a:t>Publications Office of the European Union:  Luxembourg.</a:t>
            </a:r>
            <a:endParaRPr lang="en-GB" sz="1200" dirty="0" smtClean="0"/>
          </a:p>
          <a:p>
            <a:r>
              <a:rPr lang="en-GB" sz="1200" dirty="0"/>
              <a:t>Inter-Agency and Expert Group on SDG Indicators -IAEG-SDGs (2017) </a:t>
            </a:r>
            <a:r>
              <a:rPr lang="en-GB" sz="1200" i="1" dirty="0"/>
              <a:t>Report of the Inter-Agency and Expert Group on Sustainable Development Goal Indicators (E/CN.3/2017/2) : Revised list of global Sustainable Development Goal indicators. </a:t>
            </a:r>
            <a:r>
              <a:rPr lang="en-GB" sz="1200" dirty="0"/>
              <a:t>United Nations Statistical </a:t>
            </a:r>
            <a:r>
              <a:rPr lang="en-GB" sz="1200" dirty="0" smtClean="0"/>
              <a:t>Commission</a:t>
            </a:r>
          </a:p>
          <a:p>
            <a:r>
              <a:rPr lang="en-GB" sz="1200" dirty="0" smtClean="0"/>
              <a:t>McGregor, E. (</a:t>
            </a:r>
            <a:r>
              <a:rPr lang="en-GB" sz="1200" dirty="0"/>
              <a:t>2017) </a:t>
            </a:r>
            <a:r>
              <a:rPr lang="en-GB" sz="1200" dirty="0" smtClean="0"/>
              <a:t>MOVEMENT : A </a:t>
            </a:r>
            <a:r>
              <a:rPr lang="en-GB" sz="1200" dirty="0"/>
              <a:t>Global Civil Society Report on Progress and Impact on Migrants’ Rights and Development: through Year 3 of Civil Society’s 5-year 8-point Plan of Action  </a:t>
            </a:r>
            <a:r>
              <a:rPr lang="fr-FR" sz="1200" dirty="0"/>
              <a:t>International </a:t>
            </a:r>
            <a:r>
              <a:rPr lang="fr-FR" sz="1200" dirty="0" err="1" smtClean="0"/>
              <a:t>Catholic</a:t>
            </a:r>
            <a:r>
              <a:rPr lang="fr-FR" sz="1200" dirty="0" smtClean="0"/>
              <a:t>.  </a:t>
            </a:r>
            <a:r>
              <a:rPr lang="fr-FR" sz="1200" dirty="0"/>
              <a:t>Migration Commission Europe (ICMC Europe)</a:t>
            </a:r>
            <a:endParaRPr lang="en-GB" sz="1200" dirty="0"/>
          </a:p>
          <a:p>
            <a:r>
              <a:rPr lang="en-GB" sz="1200" dirty="0" err="1" smtClean="0"/>
              <a:t>Nwabuzo</a:t>
            </a:r>
            <a:r>
              <a:rPr lang="en-GB" sz="1200" dirty="0"/>
              <a:t>, O. (2015) </a:t>
            </a:r>
            <a:r>
              <a:rPr lang="en-GB" sz="1200" i="1" dirty="0"/>
              <a:t>Afro-phobia in Europe: ENAR Shadow Report 2014-2015. </a:t>
            </a:r>
            <a:r>
              <a:rPr lang="en-GB" sz="1200" dirty="0"/>
              <a:t>ENAR</a:t>
            </a:r>
          </a:p>
          <a:p>
            <a:r>
              <a:rPr lang="en-GB" sz="1200" dirty="0" smtClean="0"/>
              <a:t>Sustainable </a:t>
            </a:r>
            <a:r>
              <a:rPr lang="en-GB" sz="1200" dirty="0"/>
              <a:t>Development Knowledge Platform (2015) </a:t>
            </a:r>
            <a:r>
              <a:rPr lang="en-GB" sz="1200" i="1" dirty="0"/>
              <a:t>Transforming our world: the 2030 Agenda for Sustainable </a:t>
            </a:r>
            <a:r>
              <a:rPr lang="en-GB" sz="1200" i="1" dirty="0" smtClean="0"/>
              <a:t>Development.  </a:t>
            </a:r>
            <a:r>
              <a:rPr lang="en-GB" sz="1200" dirty="0">
                <a:hlinkClick r:id="rId6"/>
              </a:rPr>
              <a:t>https://</a:t>
            </a:r>
            <a:r>
              <a:rPr lang="en-GB" sz="1200" dirty="0" smtClean="0">
                <a:hlinkClick r:id="rId6"/>
              </a:rPr>
              <a:t>sustainabledevelopment.un.org/post2015/transformingourworld</a:t>
            </a:r>
            <a:r>
              <a:rPr lang="en-GB" sz="1200" dirty="0" smtClean="0"/>
              <a:t> :     </a:t>
            </a:r>
            <a:r>
              <a:rPr lang="en-GB" sz="1200" dirty="0"/>
              <a:t>United Nations Department of Economic and Social Affairs [ accessed 21/10/15]</a:t>
            </a:r>
          </a:p>
          <a:p>
            <a:r>
              <a:rPr lang="en-GB" sz="1200" dirty="0"/>
              <a:t>United Nations (2015) </a:t>
            </a:r>
            <a:r>
              <a:rPr lang="en-GB" sz="1200" i="1" dirty="0"/>
              <a:t>2015 – 2024 International Decade for People of African Descent  </a:t>
            </a:r>
            <a:r>
              <a:rPr lang="en-GB" sz="1200" dirty="0">
                <a:hlinkClick r:id="rId7"/>
              </a:rPr>
              <a:t>http://www.un.org/en/events/africandescentdecade</a:t>
            </a:r>
            <a:r>
              <a:rPr lang="en-GB" sz="1200" dirty="0" smtClean="0">
                <a:hlinkClick r:id="rId7"/>
              </a:rPr>
              <a:t>/</a:t>
            </a:r>
            <a:r>
              <a:rPr lang="en-GB" sz="1200" dirty="0" smtClean="0"/>
              <a:t> : </a:t>
            </a:r>
            <a:r>
              <a:rPr lang="en-GB" sz="1200" dirty="0"/>
              <a:t>UN Web Services [20/08/15]</a:t>
            </a:r>
          </a:p>
          <a:p>
            <a:r>
              <a:rPr lang="en-GB" sz="1200" dirty="0"/>
              <a:t> UNESCO, </a:t>
            </a:r>
            <a:r>
              <a:rPr lang="en-GB" sz="1200" i="1" dirty="0"/>
              <a:t>Declaration on Race and Racial </a:t>
            </a:r>
            <a:r>
              <a:rPr lang="en-GB" sz="1200" i="1" dirty="0" smtClean="0"/>
              <a:t>Prejudice. </a:t>
            </a:r>
            <a:r>
              <a:rPr lang="en-GB" sz="1200" dirty="0">
                <a:hlinkClick r:id="rId8"/>
              </a:rPr>
              <a:t>http://</a:t>
            </a:r>
            <a:r>
              <a:rPr lang="en-GB" sz="1200" dirty="0" smtClean="0">
                <a:hlinkClick r:id="rId8"/>
              </a:rPr>
              <a:t>portal.unesco.org/en/ev.php-URL_ID=13161&amp;URL_DO=DO_TOPIC&amp;URL_SECTION=201.html</a:t>
            </a:r>
            <a:r>
              <a:rPr lang="en-GB" sz="1200" dirty="0"/>
              <a:t> </a:t>
            </a:r>
            <a:r>
              <a:rPr lang="en-GB" sz="1200" dirty="0" smtClean="0"/>
              <a:t>:  </a:t>
            </a:r>
            <a:r>
              <a:rPr lang="en-GB" sz="1200" dirty="0"/>
              <a:t>[17/03/16]</a:t>
            </a:r>
          </a:p>
          <a:p>
            <a:r>
              <a:rPr lang="en-GB" sz="1200" dirty="0" smtClean="0"/>
              <a:t>United </a:t>
            </a:r>
            <a:r>
              <a:rPr lang="en-GB" sz="1200" dirty="0"/>
              <a:t>Nations (2015) </a:t>
            </a:r>
            <a:r>
              <a:rPr lang="en-GB" sz="1200" i="1" dirty="0"/>
              <a:t>2015 Time for Global Action for People and </a:t>
            </a:r>
            <a:r>
              <a:rPr lang="en-GB" sz="1200" i="1" dirty="0" smtClean="0"/>
              <a:t>Action</a:t>
            </a:r>
            <a:r>
              <a:rPr lang="en-GB" sz="1200" i="1" dirty="0"/>
              <a:t>.</a:t>
            </a:r>
            <a:r>
              <a:rPr lang="en-GB" sz="1200" i="1" dirty="0" smtClean="0"/>
              <a:t> </a:t>
            </a:r>
            <a:r>
              <a:rPr lang="en-GB" sz="1200" dirty="0">
                <a:hlinkClick r:id="rId9"/>
              </a:rPr>
              <a:t>http://www.un.org/sustainabledevelopment</a:t>
            </a:r>
            <a:r>
              <a:rPr lang="en-GB" sz="1200" dirty="0" smtClean="0">
                <a:hlinkClick r:id="rId9"/>
              </a:rPr>
              <a:t>/</a:t>
            </a:r>
            <a:r>
              <a:rPr lang="en-GB" sz="1200" dirty="0" smtClean="0"/>
              <a:t> : </a:t>
            </a:r>
            <a:r>
              <a:rPr lang="en-GB" sz="1200" dirty="0"/>
              <a:t>UN Web Services [5/09/15</a:t>
            </a:r>
            <a:r>
              <a:rPr lang="en-GB" sz="1200" dirty="0" smtClean="0"/>
              <a:t>]</a:t>
            </a:r>
          </a:p>
          <a:p>
            <a:r>
              <a:rPr lang="en-GB" sz="1200" dirty="0"/>
              <a:t>v</a:t>
            </a:r>
            <a:r>
              <a:rPr lang="en-GB" sz="1200" dirty="0" smtClean="0"/>
              <a:t>on </a:t>
            </a:r>
            <a:r>
              <a:rPr lang="en-GB" sz="1200" dirty="0" err="1"/>
              <a:t>M</a:t>
            </a:r>
            <a:r>
              <a:rPr lang="en-GB" sz="1200" dirty="0" err="1" smtClean="0"/>
              <a:t>artius</a:t>
            </a:r>
            <a:r>
              <a:rPr lang="en-GB" sz="1200" dirty="0" smtClean="0"/>
              <a:t>, L. (2017) </a:t>
            </a:r>
            <a:r>
              <a:rPr lang="en-GB" sz="1200" i="1" dirty="0" smtClean="0"/>
              <a:t>Taking Stock of Valletta</a:t>
            </a:r>
            <a:r>
              <a:rPr lang="en-GB" sz="1200" i="1" dirty="0"/>
              <a:t>. </a:t>
            </a:r>
            <a:r>
              <a:rPr lang="en-GB" sz="1200" i="1" dirty="0">
                <a:hlinkClick r:id="rId10" invalidUrl="http://www.madenetwork.org/sites/default/files/Taking Stock of Valletta - Conference Report -FINAL.pdf"/>
              </a:rPr>
              <a:t>http://www.madenetwork.org/sites/default/files/Taking%20Stock%20of%20Valletta%20-%</a:t>
            </a:r>
            <a:r>
              <a:rPr lang="en-GB" sz="1200" i="1" dirty="0" smtClean="0">
                <a:hlinkClick r:id="rId10" invalidUrl="http://www.madenetwork.org/sites/default/files/Taking Stock of Valletta - Conference Report -FINAL.pdf"/>
              </a:rPr>
              <a:t>20Conference%20Report%20-FINAL.pdf</a:t>
            </a:r>
            <a:r>
              <a:rPr lang="en-GB" sz="1200" i="1" dirty="0" smtClean="0"/>
              <a:t> : </a:t>
            </a:r>
            <a:r>
              <a:rPr lang="en-GB" sz="1200" dirty="0" smtClean="0"/>
              <a:t>MADE [7/06/17]</a:t>
            </a:r>
            <a:endParaRPr lang="en-GB" sz="1200" dirty="0"/>
          </a:p>
          <a:p>
            <a:endParaRPr lang="en-GB" dirty="0"/>
          </a:p>
        </p:txBody>
      </p:sp>
    </p:spTree>
    <p:extLst>
      <p:ext uri="{BB962C8B-B14F-4D97-AF65-F5344CB8AC3E}">
        <p14:creationId xmlns:p14="http://schemas.microsoft.com/office/powerpoint/2010/main" val="99834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802405"/>
          </a:xfrm>
        </p:spPr>
        <p:txBody>
          <a:bodyPr>
            <a:normAutofit/>
          </a:bodyPr>
          <a:lstStyle/>
          <a:p>
            <a:r>
              <a:rPr lang="en-GB" sz="3200" b="1" dirty="0" smtClean="0"/>
              <a:t>CONTENT</a:t>
            </a:r>
            <a:endParaRPr lang="en-GB" sz="3200" b="1" dirty="0"/>
          </a:p>
        </p:txBody>
      </p:sp>
      <p:sp>
        <p:nvSpPr>
          <p:cNvPr id="5" name="Text Placeholder 4"/>
          <p:cNvSpPr>
            <a:spLocks noGrp="1"/>
          </p:cNvSpPr>
          <p:nvPr>
            <p:ph type="body" sz="half" idx="2"/>
          </p:nvPr>
        </p:nvSpPr>
        <p:spPr>
          <a:xfrm>
            <a:off x="628651" y="2928938"/>
            <a:ext cx="4383616" cy="3300411"/>
          </a:xfrm>
        </p:spPr>
        <p:txBody>
          <a:bodyPr>
            <a:normAutofit/>
          </a:bodyPr>
          <a:lstStyle/>
          <a:p>
            <a:endParaRPr lang="en-US" dirty="0"/>
          </a:p>
          <a:p>
            <a:pPr marL="342900" indent="-342900" algn="l">
              <a:buFont typeface="Wingdings" panose="05000000000000000000" pitchFamily="2" charset="2"/>
              <a:buChar char="Ø"/>
            </a:pPr>
            <a:r>
              <a:rPr lang="en-US" sz="2400" dirty="0"/>
              <a:t>B</a:t>
            </a:r>
            <a:r>
              <a:rPr lang="en-US" sz="2400" dirty="0" smtClean="0"/>
              <a:t>ackground</a:t>
            </a:r>
            <a:endParaRPr lang="en-US" sz="2400" dirty="0"/>
          </a:p>
          <a:p>
            <a:pPr marL="342900" indent="-342900" algn="l">
              <a:buFont typeface="Wingdings" panose="05000000000000000000" pitchFamily="2" charset="2"/>
              <a:buChar char="Ø"/>
            </a:pPr>
            <a:r>
              <a:rPr lang="en-US" sz="2400" dirty="0" smtClean="0"/>
              <a:t>Research Study</a:t>
            </a:r>
            <a:endParaRPr lang="en-US" sz="2400" dirty="0"/>
          </a:p>
          <a:p>
            <a:pPr marL="342900" indent="-342900" algn="l">
              <a:buFont typeface="Wingdings" panose="05000000000000000000" pitchFamily="2" charset="2"/>
              <a:buChar char="Ø"/>
            </a:pPr>
            <a:r>
              <a:rPr lang="en-US" sz="2400" dirty="0" smtClean="0"/>
              <a:t>Empirical Findings</a:t>
            </a:r>
            <a:endParaRPr lang="en-US" sz="2400" dirty="0"/>
          </a:p>
          <a:p>
            <a:pPr marL="342900" indent="-342900" algn="l">
              <a:buFont typeface="Wingdings" panose="05000000000000000000" pitchFamily="2" charset="2"/>
              <a:buChar char="Ø"/>
            </a:pPr>
            <a:r>
              <a:rPr lang="en-US" sz="2400" dirty="0" smtClean="0"/>
              <a:t>Conclusions</a:t>
            </a:r>
            <a:endParaRPr lang="en-US" sz="2400" dirty="0"/>
          </a:p>
          <a:p>
            <a:endParaRPr lang="en-GB" dirty="0"/>
          </a:p>
        </p:txBody>
      </p:sp>
      <p:pic>
        <p:nvPicPr>
          <p:cNvPr id="14" name="Content Placeholder 13"/>
          <p:cNvPicPr>
            <a:picLocks noGrp="1" noChangeAspect="1"/>
          </p:cNvPicPr>
          <p:nvPr>
            <p:ph idx="1"/>
          </p:nvPr>
        </p:nvPicPr>
        <p:blipFill>
          <a:blip r:embed="rId2"/>
          <a:stretch>
            <a:fillRect/>
          </a:stretch>
        </p:blipFill>
        <p:spPr>
          <a:xfrm>
            <a:off x="6817260" y="1665838"/>
            <a:ext cx="4409038" cy="3803632"/>
          </a:xfrm>
          <a:prstGeom prst="rect">
            <a:avLst/>
          </a:prstGeom>
        </p:spPr>
      </p:pic>
      <p:sp>
        <p:nvSpPr>
          <p:cNvPr id="3" name="TextBox 2"/>
          <p:cNvSpPr txBox="1"/>
          <p:nvPr/>
        </p:nvSpPr>
        <p:spPr>
          <a:xfrm>
            <a:off x="6735779" y="5558828"/>
            <a:ext cx="4409038" cy="369332"/>
          </a:xfrm>
          <a:prstGeom prst="rect">
            <a:avLst/>
          </a:prstGeom>
          <a:noFill/>
        </p:spPr>
        <p:txBody>
          <a:bodyPr wrap="square" rtlCol="0">
            <a:spAutoFit/>
          </a:bodyPr>
          <a:lstStyle/>
          <a:p>
            <a:r>
              <a:rPr lang="en-GB" dirty="0" smtClean="0"/>
              <a:t>“RESPECT”. Created by Author.</a:t>
            </a:r>
            <a:endParaRPr lang="en-GB" dirty="0"/>
          </a:p>
        </p:txBody>
      </p:sp>
    </p:spTree>
    <p:extLst>
      <p:ext uri="{BB962C8B-B14F-4D97-AF65-F5344CB8AC3E}">
        <p14:creationId xmlns:p14="http://schemas.microsoft.com/office/powerpoint/2010/main" val="99896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 African Migration</a:t>
            </a:r>
            <a:endParaRPr lang="en-GB" sz="3200" b="1" dirty="0"/>
          </a:p>
        </p:txBody>
      </p:sp>
      <p:sp>
        <p:nvSpPr>
          <p:cNvPr id="3" name="Content Placeholder 2"/>
          <p:cNvSpPr>
            <a:spLocks noGrp="1"/>
          </p:cNvSpPr>
          <p:nvPr>
            <p:ph sz="half" idx="1"/>
          </p:nvPr>
        </p:nvSpPr>
        <p:spPr>
          <a:xfrm>
            <a:off x="671513" y="2601913"/>
            <a:ext cx="5302377" cy="3598862"/>
          </a:xfrm>
        </p:spPr>
        <p:txBody>
          <a:bodyPr>
            <a:normAutofit/>
          </a:bodyPr>
          <a:lstStyle/>
          <a:p>
            <a:pPr marL="0" indent="0">
              <a:buNone/>
            </a:pPr>
            <a:r>
              <a:rPr lang="en-GB" b="1" dirty="0" smtClean="0"/>
              <a:t>Spain </a:t>
            </a:r>
            <a:r>
              <a:rPr lang="en-GB" dirty="0" smtClean="0"/>
              <a:t>- approximately 979, 000 African migrants</a:t>
            </a:r>
          </a:p>
          <a:p>
            <a:pPr marL="0" indent="0">
              <a:buNone/>
            </a:pPr>
            <a:r>
              <a:rPr lang="en-GB" b="1" dirty="0" smtClean="0"/>
              <a:t>Italy </a:t>
            </a:r>
            <a:r>
              <a:rPr lang="en-GB" dirty="0" smtClean="0"/>
              <a:t>-  </a:t>
            </a:r>
            <a:r>
              <a:rPr lang="en-GB" dirty="0"/>
              <a:t>approximately 350,000 residents </a:t>
            </a:r>
            <a:r>
              <a:rPr lang="en-GB" dirty="0" smtClean="0"/>
              <a:t>with citizenship of a Sub-Saharan country in 2014.</a:t>
            </a:r>
          </a:p>
          <a:p>
            <a:pPr marL="0" indent="0">
              <a:buNone/>
            </a:pPr>
            <a:r>
              <a:rPr lang="en-GB" b="1" dirty="0" smtClean="0"/>
              <a:t>Greece</a:t>
            </a:r>
            <a:r>
              <a:rPr lang="en-GB" dirty="0" smtClean="0"/>
              <a:t>- 25 850 permanent residents born in Africa</a:t>
            </a:r>
          </a:p>
          <a:p>
            <a:pPr marL="0" indent="0">
              <a:buNone/>
            </a:pPr>
            <a:r>
              <a:rPr lang="en-GB" b="1" dirty="0" smtClean="0"/>
              <a:t>Cyprus &amp; Malta- </a:t>
            </a:r>
            <a:r>
              <a:rPr lang="en-GB" dirty="0" smtClean="0"/>
              <a:t>&lt; 2, 000 </a:t>
            </a:r>
          </a:p>
          <a:p>
            <a:pPr marL="0" indent="0">
              <a:buNone/>
            </a:pPr>
            <a:endParaRPr lang="en-GB" dirty="0"/>
          </a:p>
        </p:txBody>
      </p:sp>
      <p:sp>
        <p:nvSpPr>
          <p:cNvPr id="4" name="Content Placeholder 3"/>
          <p:cNvSpPr>
            <a:spLocks noGrp="1"/>
          </p:cNvSpPr>
          <p:nvPr>
            <p:ph sz="half" idx="2"/>
          </p:nvPr>
        </p:nvSpPr>
        <p:spPr>
          <a:xfrm>
            <a:off x="6611683" y="2435383"/>
            <a:ext cx="4718304" cy="3340730"/>
          </a:xfrm>
        </p:spPr>
        <p:txBody>
          <a:bodyPr>
            <a:normAutofit/>
          </a:bodyPr>
          <a:lstStyle/>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2" y="2435382"/>
            <a:ext cx="4957763" cy="33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11683" y="5776112"/>
            <a:ext cx="4961191" cy="369332"/>
          </a:xfrm>
          <a:prstGeom prst="rect">
            <a:avLst/>
          </a:prstGeom>
          <a:noFill/>
        </p:spPr>
        <p:txBody>
          <a:bodyPr wrap="square" rtlCol="0">
            <a:spAutoFit/>
          </a:bodyPr>
          <a:lstStyle/>
          <a:p>
            <a:r>
              <a:rPr lang="en-GB" dirty="0" smtClean="0"/>
              <a:t>“AU … EU” . Created by Author.</a:t>
            </a:r>
            <a:endParaRPr lang="en-GB" dirty="0"/>
          </a:p>
        </p:txBody>
      </p:sp>
    </p:spTree>
    <p:extLst>
      <p:ext uri="{BB962C8B-B14F-4D97-AF65-F5344CB8AC3E}">
        <p14:creationId xmlns:p14="http://schemas.microsoft.com/office/powerpoint/2010/main" val="317468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WHAT IS THE PROBLEM ?</a:t>
            </a:r>
            <a:endParaRPr lang="en-GB" sz="3200" b="1" dirty="0"/>
          </a:p>
        </p:txBody>
      </p:sp>
      <p:sp>
        <p:nvSpPr>
          <p:cNvPr id="7" name="Text Placeholder 6"/>
          <p:cNvSpPr>
            <a:spLocks noGrp="1"/>
          </p:cNvSpPr>
          <p:nvPr>
            <p:ph type="body" idx="1"/>
          </p:nvPr>
        </p:nvSpPr>
        <p:spPr>
          <a:xfrm>
            <a:off x="1295400" y="2428875"/>
            <a:ext cx="4405313" cy="928687"/>
          </a:xfrm>
        </p:spPr>
        <p:txBody>
          <a:bodyPr/>
          <a:lstStyle/>
          <a:p>
            <a:pPr algn="ctr"/>
            <a:endParaRPr lang="en-GB" sz="2400" dirty="0" smtClean="0"/>
          </a:p>
          <a:p>
            <a:pPr algn="ctr"/>
            <a:endParaRPr lang="en-GB" sz="2400" dirty="0"/>
          </a:p>
          <a:p>
            <a:pPr algn="ctr"/>
            <a:endParaRPr lang="en-GB" sz="2400" dirty="0" smtClean="0"/>
          </a:p>
          <a:p>
            <a:pPr algn="ctr"/>
            <a:endParaRPr lang="en-GB" sz="2400" dirty="0"/>
          </a:p>
          <a:p>
            <a:pPr algn="ctr"/>
            <a:endParaRPr lang="en-GB" sz="2400" dirty="0" smtClean="0"/>
          </a:p>
          <a:p>
            <a:pPr algn="ctr"/>
            <a:endParaRPr lang="en-GB" sz="2400" dirty="0"/>
          </a:p>
          <a:p>
            <a:endParaRPr lang="en-GB" sz="2400" dirty="0" smtClean="0"/>
          </a:p>
          <a:p>
            <a:endParaRPr lang="en-GB" sz="2400" dirty="0"/>
          </a:p>
          <a:p>
            <a:endParaRPr lang="en-GB" sz="2400" dirty="0" smtClean="0"/>
          </a:p>
          <a:p>
            <a:r>
              <a:rPr lang="en-GB" sz="2400" dirty="0"/>
              <a:t> </a:t>
            </a:r>
            <a:r>
              <a:rPr lang="en-GB" sz="2400" dirty="0" smtClean="0"/>
              <a:t>                    </a:t>
            </a:r>
          </a:p>
          <a:p>
            <a:r>
              <a:rPr lang="en-GB" sz="2400" dirty="0"/>
              <a:t> </a:t>
            </a:r>
            <a:r>
              <a:rPr lang="en-GB" sz="2400" dirty="0" smtClean="0"/>
              <a:t> </a:t>
            </a:r>
          </a:p>
          <a:p>
            <a:endParaRPr lang="en-GB" sz="2400" dirty="0"/>
          </a:p>
          <a:p>
            <a:pPr algn="ctr"/>
            <a:endParaRPr lang="en-GB" dirty="0" smtClean="0"/>
          </a:p>
          <a:p>
            <a:pPr algn="ctr"/>
            <a:endParaRPr lang="en-GB" dirty="0"/>
          </a:p>
          <a:p>
            <a:pPr algn="ctr"/>
            <a:endParaRPr lang="en-GB" dirty="0" smtClean="0"/>
          </a:p>
          <a:p>
            <a:pPr algn="ctr"/>
            <a:endParaRPr lang="en-GB" dirty="0"/>
          </a:p>
          <a:p>
            <a:pPr algn="ctr"/>
            <a:r>
              <a:rPr lang="en-GB" dirty="0"/>
              <a:t>African Migration</a:t>
            </a:r>
          </a:p>
          <a:p>
            <a:pPr algn="ctr"/>
            <a:endParaRPr lang="en-GB" sz="2400" dirty="0"/>
          </a:p>
        </p:txBody>
      </p:sp>
      <p:sp>
        <p:nvSpPr>
          <p:cNvPr id="6" name="Content Placeholder 5"/>
          <p:cNvSpPr>
            <a:spLocks noGrp="1"/>
          </p:cNvSpPr>
          <p:nvPr>
            <p:ph sz="half" idx="2"/>
          </p:nvPr>
        </p:nvSpPr>
        <p:spPr/>
        <p:txBody>
          <a:bodyPr>
            <a:normAutofit/>
          </a:bodyPr>
          <a:lstStyle/>
          <a:p>
            <a:pPr>
              <a:buFont typeface="Wingdings" panose="05000000000000000000" pitchFamily="2" charset="2"/>
              <a:buChar char="Ø"/>
            </a:pPr>
            <a:r>
              <a:rPr lang="en-GB" sz="2800" dirty="0" smtClean="0"/>
              <a:t>Countries </a:t>
            </a:r>
            <a:r>
              <a:rPr lang="en-GB" sz="2800" dirty="0"/>
              <a:t>of origin</a:t>
            </a:r>
          </a:p>
          <a:p>
            <a:pPr>
              <a:buFont typeface="Wingdings" panose="05000000000000000000" pitchFamily="2" charset="2"/>
              <a:buChar char="Ø"/>
            </a:pPr>
            <a:r>
              <a:rPr lang="en-GB" sz="2800" dirty="0"/>
              <a:t>Places of transit</a:t>
            </a:r>
          </a:p>
          <a:p>
            <a:pPr>
              <a:buFont typeface="Wingdings" panose="05000000000000000000" pitchFamily="2" charset="2"/>
              <a:buChar char="Ø"/>
            </a:pPr>
            <a:r>
              <a:rPr lang="en-GB" sz="2800" dirty="0"/>
              <a:t>Destination countries</a:t>
            </a:r>
          </a:p>
          <a:p>
            <a:pPr>
              <a:buFontTx/>
              <a:buChar char="-"/>
            </a:pPr>
            <a:endParaRPr lang="en-GB" dirty="0" smtClean="0"/>
          </a:p>
        </p:txBody>
      </p:sp>
      <p:sp>
        <p:nvSpPr>
          <p:cNvPr id="8" name="Text Placeholder 7"/>
          <p:cNvSpPr>
            <a:spLocks noGrp="1"/>
          </p:cNvSpPr>
          <p:nvPr>
            <p:ph type="body" sz="quarter" idx="3"/>
          </p:nvPr>
        </p:nvSpPr>
        <p:spPr>
          <a:xfrm>
            <a:off x="6180671" y="2428875"/>
            <a:ext cx="4718304" cy="400050"/>
          </a:xfrm>
        </p:spPr>
        <p:txBody>
          <a:bodyPr/>
          <a:lstStyle/>
          <a:p>
            <a:pPr algn="ctr"/>
            <a:r>
              <a:rPr lang="en-GB" dirty="0"/>
              <a:t>Research Question: </a:t>
            </a:r>
          </a:p>
        </p:txBody>
      </p:sp>
      <p:sp>
        <p:nvSpPr>
          <p:cNvPr id="4" name="Content Placeholder 3"/>
          <p:cNvSpPr>
            <a:spLocks noGrp="1"/>
          </p:cNvSpPr>
          <p:nvPr>
            <p:ph sz="quarter" idx="4"/>
          </p:nvPr>
        </p:nvSpPr>
        <p:spPr/>
        <p:txBody>
          <a:bodyPr>
            <a:normAutofit/>
          </a:bodyPr>
          <a:lstStyle/>
          <a:p>
            <a:pPr marL="0" indent="0">
              <a:buNone/>
            </a:pPr>
            <a:r>
              <a:rPr lang="en-GB" sz="2800" dirty="0"/>
              <a:t>“What bridges </a:t>
            </a:r>
            <a:r>
              <a:rPr lang="en-GB" sz="2800" dirty="0" smtClean="0"/>
              <a:t>can </a:t>
            </a:r>
            <a:r>
              <a:rPr lang="en-GB" sz="2800" dirty="0"/>
              <a:t>be built to address structural barriers which marginalise the African diaspora from fulfilling universal human rights?”</a:t>
            </a:r>
          </a:p>
          <a:p>
            <a:pPr marL="0" indent="0">
              <a:buNone/>
            </a:pPr>
            <a:endParaRPr lang="en-GB" dirty="0"/>
          </a:p>
        </p:txBody>
      </p:sp>
    </p:spTree>
    <p:extLst>
      <p:ext uri="{BB962C8B-B14F-4D97-AF65-F5344CB8AC3E}">
        <p14:creationId xmlns:p14="http://schemas.microsoft.com/office/powerpoint/2010/main" val="16275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796882"/>
          </a:xfrm>
        </p:spPr>
        <p:txBody>
          <a:bodyPr>
            <a:normAutofit/>
          </a:bodyPr>
          <a:lstStyle/>
          <a:p>
            <a:r>
              <a:rPr lang="en-GB" sz="3200" b="1" dirty="0" smtClean="0"/>
              <a:t>RESEARCH AIMS </a:t>
            </a:r>
            <a:endParaRPr lang="en-GB" sz="3200" b="1" dirty="0"/>
          </a:p>
        </p:txBody>
      </p:sp>
      <p:sp>
        <p:nvSpPr>
          <p:cNvPr id="4" name="Text Placeholder 3"/>
          <p:cNvSpPr>
            <a:spLocks noGrp="1"/>
          </p:cNvSpPr>
          <p:nvPr>
            <p:ph type="body" sz="half" idx="2"/>
          </p:nvPr>
        </p:nvSpPr>
        <p:spPr>
          <a:xfrm>
            <a:off x="642939" y="2928938"/>
            <a:ext cx="4642294" cy="3279837"/>
          </a:xfrm>
        </p:spPr>
        <p:txBody>
          <a:bodyPr>
            <a:noAutofit/>
          </a:bodyPr>
          <a:lstStyle/>
          <a:p>
            <a:pPr marL="342900" indent="-342900" algn="l">
              <a:buAutoNum type="romanUcPeriod"/>
            </a:pPr>
            <a:r>
              <a:rPr lang="en-GB" dirty="0" smtClean="0"/>
              <a:t> </a:t>
            </a:r>
            <a:r>
              <a:rPr lang="en-GB" sz="2000" dirty="0"/>
              <a:t>I</a:t>
            </a:r>
            <a:r>
              <a:rPr lang="en-GB" sz="2000" dirty="0" smtClean="0"/>
              <a:t>nterpret anti-discrimination </a:t>
            </a:r>
            <a:r>
              <a:rPr lang="en-GB" sz="2000" dirty="0"/>
              <a:t>norms </a:t>
            </a:r>
            <a:r>
              <a:rPr lang="en-GB" sz="2000" dirty="0" smtClean="0"/>
              <a:t>to create new knowledge employing </a:t>
            </a:r>
            <a:r>
              <a:rPr lang="en-GB" sz="2000" dirty="0"/>
              <a:t>narratives </a:t>
            </a:r>
            <a:r>
              <a:rPr lang="en-GB" sz="2000" dirty="0" smtClean="0"/>
              <a:t>of the African diaspora.   </a:t>
            </a:r>
          </a:p>
          <a:p>
            <a:pPr marL="400050" indent="-400050" algn="l">
              <a:buFont typeface="+mj-lt"/>
              <a:buAutoNum type="romanUcPeriod"/>
            </a:pPr>
            <a:r>
              <a:rPr lang="en-GB" sz="2000" dirty="0" smtClean="0"/>
              <a:t>Illustrate  </a:t>
            </a:r>
            <a:r>
              <a:rPr lang="en-GB" sz="2000" dirty="0"/>
              <a:t>strategic policy </a:t>
            </a:r>
            <a:r>
              <a:rPr lang="en-GB" sz="2000" dirty="0" smtClean="0"/>
              <a:t>interventions </a:t>
            </a:r>
            <a:r>
              <a:rPr lang="en-GB" sz="2000" dirty="0"/>
              <a:t>to address </a:t>
            </a:r>
            <a:r>
              <a:rPr lang="en-GB" sz="2000" dirty="0" err="1"/>
              <a:t>Afri</a:t>
            </a:r>
            <a:r>
              <a:rPr lang="en-GB" sz="2000" dirty="0"/>
              <a:t>-phobia / </a:t>
            </a:r>
            <a:r>
              <a:rPr lang="en-GB" sz="2000" dirty="0" smtClean="0"/>
              <a:t>Afro-phobia </a:t>
            </a:r>
          </a:p>
          <a:p>
            <a:pPr marL="400050" indent="-400050" algn="l">
              <a:buFont typeface="+mj-lt"/>
              <a:buAutoNum type="romanUcPeriod"/>
            </a:pPr>
            <a:r>
              <a:rPr lang="en-GB" sz="2000" dirty="0"/>
              <a:t>Critically evaluate norm implementation </a:t>
            </a:r>
            <a:r>
              <a:rPr lang="en-GB" sz="2000" dirty="0" smtClean="0"/>
              <a:t>in Europe from an Afrocentric perspective.</a:t>
            </a:r>
            <a:endParaRPr lang="en-GB" sz="2000" dirty="0"/>
          </a:p>
          <a:p>
            <a:pPr algn="l"/>
            <a:endParaRPr lang="en-GB" sz="1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2570" y="1050202"/>
            <a:ext cx="5350598" cy="4363770"/>
          </a:xfrm>
        </p:spPr>
      </p:pic>
      <p:sp>
        <p:nvSpPr>
          <p:cNvPr id="6" name="TextBox 5"/>
          <p:cNvSpPr txBox="1"/>
          <p:nvPr/>
        </p:nvSpPr>
        <p:spPr>
          <a:xfrm>
            <a:off x="6427960" y="5504464"/>
            <a:ext cx="5115208" cy="246221"/>
          </a:xfrm>
          <a:prstGeom prst="rect">
            <a:avLst/>
          </a:prstGeom>
          <a:noFill/>
        </p:spPr>
        <p:txBody>
          <a:bodyPr wrap="square" rtlCol="0">
            <a:spAutoFit/>
          </a:bodyPr>
          <a:lstStyle/>
          <a:p>
            <a:r>
              <a:rPr lang="en-GB" sz="1000" dirty="0" smtClean="0"/>
              <a:t>Ade Olaiya, M.A. supports the International Decade for People of African Descent.</a:t>
            </a:r>
            <a:endParaRPr lang="en-GB" sz="1000" dirty="0"/>
          </a:p>
        </p:txBody>
      </p:sp>
    </p:spTree>
    <p:extLst>
      <p:ext uri="{BB962C8B-B14F-4D97-AF65-F5344CB8AC3E}">
        <p14:creationId xmlns:p14="http://schemas.microsoft.com/office/powerpoint/2010/main" val="166908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3600" b="1" dirty="0"/>
              <a:t>Black Emancipatory Action Research (B.E.A.R) </a:t>
            </a:r>
            <a:r>
              <a:rPr lang="en-GB" dirty="0"/>
              <a:t/>
            </a:r>
            <a:br>
              <a:rPr lang="en-GB" dirty="0"/>
            </a:br>
            <a:r>
              <a:rPr lang="en-GB" dirty="0"/>
              <a:t/>
            </a:r>
            <a:br>
              <a:rPr lang="en-GB" dirty="0"/>
            </a:br>
            <a:endParaRPr lang="en-GB" sz="3600" b="1" dirty="0"/>
          </a:p>
        </p:txBody>
      </p:sp>
      <p:sp>
        <p:nvSpPr>
          <p:cNvPr id="4" name="Text Placeholder 3"/>
          <p:cNvSpPr>
            <a:spLocks noGrp="1"/>
          </p:cNvSpPr>
          <p:nvPr>
            <p:ph type="body" idx="1"/>
          </p:nvPr>
        </p:nvSpPr>
        <p:spPr/>
        <p:txBody>
          <a:bodyPr>
            <a:noAutofit/>
          </a:bodyPr>
          <a:lstStyle/>
          <a:p>
            <a:pPr algn="ctr"/>
            <a:r>
              <a:rPr lang="en-GB" sz="2400" b="1" dirty="0"/>
              <a:t>METHODOLOGY</a:t>
            </a:r>
          </a:p>
        </p:txBody>
      </p:sp>
      <p:sp>
        <p:nvSpPr>
          <p:cNvPr id="3" name="Content Placeholder 2"/>
          <p:cNvSpPr>
            <a:spLocks noGrp="1"/>
          </p:cNvSpPr>
          <p:nvPr>
            <p:ph sz="half" idx="2"/>
          </p:nvPr>
        </p:nvSpPr>
        <p:spPr>
          <a:xfrm>
            <a:off x="628650" y="3328989"/>
            <a:ext cx="5385054" cy="2861204"/>
          </a:xfrm>
        </p:spPr>
        <p:txBody>
          <a:bodyPr>
            <a:normAutofit/>
          </a:bodyPr>
          <a:lstStyle/>
          <a:p>
            <a:pPr>
              <a:buFont typeface="Wingdings" panose="05000000000000000000" pitchFamily="2" charset="2"/>
              <a:buChar char="Ø"/>
            </a:pPr>
            <a:endParaRPr lang="en-GB" b="1" dirty="0" smtClean="0"/>
          </a:p>
          <a:p>
            <a:pPr>
              <a:buFont typeface="Wingdings" panose="05000000000000000000" pitchFamily="2" charset="2"/>
              <a:buChar char="Ø"/>
            </a:pPr>
            <a:r>
              <a:rPr lang="en-GB" b="1" dirty="0" smtClean="0"/>
              <a:t>Africana </a:t>
            </a:r>
            <a:r>
              <a:rPr lang="en-GB" b="1" dirty="0"/>
              <a:t>Studies</a:t>
            </a:r>
          </a:p>
          <a:p>
            <a:pPr>
              <a:buFont typeface="Wingdings" panose="05000000000000000000" pitchFamily="2" charset="2"/>
              <a:buChar char="Ø"/>
            </a:pPr>
            <a:r>
              <a:rPr lang="en-GB" b="1" dirty="0"/>
              <a:t>Critical Race Theory</a:t>
            </a:r>
          </a:p>
          <a:p>
            <a:pPr>
              <a:buFont typeface="Wingdings" panose="05000000000000000000" pitchFamily="2" charset="2"/>
              <a:buChar char="Ø"/>
            </a:pPr>
            <a:r>
              <a:rPr lang="en-GB" b="1" dirty="0"/>
              <a:t>Participatory Research</a:t>
            </a:r>
          </a:p>
          <a:p>
            <a:pPr>
              <a:buFont typeface="Wingdings" panose="05000000000000000000" pitchFamily="2" charset="2"/>
              <a:buChar char="Ø"/>
            </a:pPr>
            <a:r>
              <a:rPr lang="en-GB" b="1" dirty="0"/>
              <a:t>Action Research</a:t>
            </a:r>
          </a:p>
          <a:p>
            <a:endParaRPr lang="en-GB" dirty="0"/>
          </a:p>
        </p:txBody>
      </p:sp>
      <p:sp>
        <p:nvSpPr>
          <p:cNvPr id="5" name="Text Placeholder 4"/>
          <p:cNvSpPr>
            <a:spLocks noGrp="1"/>
          </p:cNvSpPr>
          <p:nvPr>
            <p:ph type="body" sz="quarter" idx="3"/>
          </p:nvPr>
        </p:nvSpPr>
        <p:spPr/>
        <p:txBody>
          <a:bodyPr/>
          <a:lstStyle/>
          <a:p>
            <a:pPr algn="ctr"/>
            <a:r>
              <a:rPr lang="en-GB" sz="2400" b="1" dirty="0" smtClean="0"/>
              <a:t>METHODS</a:t>
            </a:r>
            <a:endParaRPr lang="en-GB" sz="2400" b="1" dirty="0"/>
          </a:p>
        </p:txBody>
      </p:sp>
      <p:sp>
        <p:nvSpPr>
          <p:cNvPr id="6" name="Content Placeholder 5"/>
          <p:cNvSpPr>
            <a:spLocks noGrp="1"/>
          </p:cNvSpPr>
          <p:nvPr>
            <p:ph sz="quarter" idx="4"/>
          </p:nvPr>
        </p:nvSpPr>
        <p:spPr>
          <a:xfrm>
            <a:off x="6180670" y="3243262"/>
            <a:ext cx="5263617" cy="2943226"/>
          </a:xfrm>
        </p:spPr>
        <p:txBody>
          <a:bodyPr>
            <a:normAutofit fontScale="92500" lnSpcReduction="10000"/>
          </a:bodyPr>
          <a:lstStyle/>
          <a:p>
            <a:pPr>
              <a:buFont typeface="Wingdings" panose="05000000000000000000" pitchFamily="2" charset="2"/>
              <a:buChar char="Ø"/>
            </a:pPr>
            <a:endParaRPr lang="en-GB" b="1" dirty="0" smtClean="0"/>
          </a:p>
          <a:p>
            <a:pPr>
              <a:buFont typeface="Wingdings" panose="05000000000000000000" pitchFamily="2" charset="2"/>
              <a:buChar char="Ø"/>
            </a:pPr>
            <a:r>
              <a:rPr lang="en-GB" b="1" dirty="0" smtClean="0"/>
              <a:t>qualitative </a:t>
            </a:r>
            <a:r>
              <a:rPr lang="en-GB" b="1" dirty="0"/>
              <a:t>research interviews</a:t>
            </a:r>
          </a:p>
          <a:p>
            <a:pPr>
              <a:buFont typeface="Wingdings" panose="05000000000000000000" pitchFamily="2" charset="2"/>
              <a:buChar char="Ø"/>
            </a:pPr>
            <a:r>
              <a:rPr lang="en-GB" b="1" dirty="0"/>
              <a:t> research observation through participatory research and action </a:t>
            </a:r>
            <a:r>
              <a:rPr lang="en-GB" b="1" dirty="0" smtClean="0"/>
              <a:t>research</a:t>
            </a:r>
            <a:endParaRPr lang="en-GB" b="1" dirty="0"/>
          </a:p>
          <a:p>
            <a:pPr>
              <a:buFont typeface="Wingdings" panose="05000000000000000000" pitchFamily="2" charset="2"/>
              <a:buChar char="Ø"/>
            </a:pPr>
            <a:r>
              <a:rPr lang="en-GB" b="1" dirty="0"/>
              <a:t>desk research e.g. normative theory, organisational </a:t>
            </a:r>
            <a:r>
              <a:rPr lang="en-GB" b="1" dirty="0" smtClean="0"/>
              <a:t>reports </a:t>
            </a:r>
            <a:endParaRPr lang="en-GB" b="1" dirty="0"/>
          </a:p>
          <a:p>
            <a:endParaRPr lang="en-GB" dirty="0"/>
          </a:p>
        </p:txBody>
      </p:sp>
    </p:spTree>
    <p:extLst>
      <p:ext uri="{BB962C8B-B14F-4D97-AF65-F5344CB8AC3E}">
        <p14:creationId xmlns:p14="http://schemas.microsoft.com/office/powerpoint/2010/main" val="123633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642938"/>
            <a:ext cx="4800600" cy="2271712"/>
          </a:xfrm>
        </p:spPr>
        <p:txBody>
          <a:bodyPr>
            <a:normAutofit/>
          </a:bodyPr>
          <a:lstStyle/>
          <a:p>
            <a:r>
              <a:rPr lang="en-US" sz="3200" b="1" dirty="0" smtClean="0"/>
              <a:t/>
            </a:r>
            <a:br>
              <a:rPr lang="en-US" sz="3200" b="1" dirty="0" smtClean="0"/>
            </a:br>
            <a:r>
              <a:rPr lang="en-US" b="1" dirty="0"/>
              <a:t/>
            </a:r>
            <a:br>
              <a:rPr lang="en-US" b="1" dirty="0"/>
            </a:br>
            <a:endParaRPr lang="en-US" b="1" dirty="0"/>
          </a:p>
        </p:txBody>
      </p:sp>
      <p:sp>
        <p:nvSpPr>
          <p:cNvPr id="5" name="Text Placeholder 4"/>
          <p:cNvSpPr>
            <a:spLocks noGrp="1"/>
          </p:cNvSpPr>
          <p:nvPr>
            <p:ph type="body" sz="half" idx="2"/>
          </p:nvPr>
        </p:nvSpPr>
        <p:spPr>
          <a:xfrm>
            <a:off x="642941" y="3422209"/>
            <a:ext cx="4369326" cy="2797521"/>
          </a:xfrm>
        </p:spPr>
        <p:txBody>
          <a:bodyPr>
            <a:normAutofit lnSpcReduction="10000"/>
          </a:bodyPr>
          <a:lstStyle/>
          <a:p>
            <a:pPr algn="l"/>
            <a:r>
              <a:rPr lang="en-GB" sz="2800" b="1" dirty="0" smtClean="0"/>
              <a:t>Thematic </a:t>
            </a:r>
            <a:r>
              <a:rPr lang="en-GB" sz="2800" b="1" dirty="0"/>
              <a:t>Objectives</a:t>
            </a:r>
            <a:r>
              <a:rPr lang="en-GB" sz="2800" b="1" dirty="0" smtClean="0"/>
              <a:t>:</a:t>
            </a:r>
          </a:p>
          <a:p>
            <a:pPr algn="l"/>
            <a:endParaRPr lang="en-GB" sz="2800" b="1" dirty="0" smtClean="0"/>
          </a:p>
          <a:p>
            <a:pPr marL="342900" indent="-342900" algn="r">
              <a:buFont typeface="Wingdings" panose="05000000000000000000" pitchFamily="2" charset="2"/>
              <a:buChar char="Ø"/>
            </a:pPr>
            <a:r>
              <a:rPr lang="en-GB" sz="2800" b="1" dirty="0" smtClean="0"/>
              <a:t>Recognition</a:t>
            </a:r>
          </a:p>
          <a:p>
            <a:pPr marL="342900" indent="-342900" algn="r">
              <a:buFont typeface="Wingdings" panose="05000000000000000000" pitchFamily="2" charset="2"/>
              <a:buChar char="Ø"/>
            </a:pPr>
            <a:r>
              <a:rPr lang="en-GB" sz="2800" b="1" dirty="0" smtClean="0"/>
              <a:t>Justice</a:t>
            </a:r>
          </a:p>
          <a:p>
            <a:pPr marL="342900" indent="-342900" algn="r">
              <a:buFont typeface="Wingdings" panose="05000000000000000000" pitchFamily="2" charset="2"/>
              <a:buChar char="Ø"/>
            </a:pPr>
            <a:r>
              <a:rPr lang="en-GB" sz="2800" b="1" dirty="0"/>
              <a:t>D</a:t>
            </a:r>
            <a:r>
              <a:rPr lang="en-GB" sz="2800" b="1" dirty="0" smtClean="0"/>
              <a:t>evelopment</a:t>
            </a:r>
            <a:endParaRPr lang="en-GB" sz="2800" b="1" dirty="0"/>
          </a:p>
        </p:txBody>
      </p:sp>
      <p:sp>
        <p:nvSpPr>
          <p:cNvPr id="3" name="Content Placeholder 2"/>
          <p:cNvSpPr>
            <a:spLocks noGrp="1"/>
          </p:cNvSpPr>
          <p:nvPr>
            <p:ph idx="1"/>
          </p:nvPr>
        </p:nvSpPr>
        <p:spPr>
          <a:xfrm>
            <a:off x="6061464" y="733473"/>
            <a:ext cx="5469466" cy="5359509"/>
          </a:xfrm>
        </p:spPr>
        <p:txBody>
          <a:bodyPr>
            <a:normAutofit/>
          </a:bodyPr>
          <a:lstStyle/>
          <a:p>
            <a:pPr marL="0" indent="0">
              <a:buNone/>
            </a:pPr>
            <a:r>
              <a:rPr lang="en-GB" sz="3200" dirty="0" smtClean="0"/>
              <a:t>      </a:t>
            </a:r>
          </a:p>
          <a:p>
            <a:pPr marL="0" indent="0">
              <a:buNone/>
            </a:pPr>
            <a:r>
              <a:rPr lang="en-GB" sz="3200" b="1" dirty="0" err="1" smtClean="0"/>
              <a:t>Afri</a:t>
            </a:r>
            <a:r>
              <a:rPr lang="en-GB" sz="3200" b="1" dirty="0" smtClean="0"/>
              <a:t>-phobia/Afro-phobia</a:t>
            </a:r>
            <a:endParaRPr lang="en-GB" sz="3200" b="1" dirty="0"/>
          </a:p>
          <a:p>
            <a:pPr marL="0" indent="0">
              <a:buNone/>
            </a:pPr>
            <a:endParaRPr lang="en-GB" dirty="0"/>
          </a:p>
          <a:p>
            <a:pPr marL="0" indent="0">
              <a:buNone/>
            </a:pPr>
            <a:r>
              <a:rPr lang="en-GB" dirty="0" smtClean="0"/>
              <a:t> </a:t>
            </a:r>
            <a:r>
              <a:rPr lang="en-GB" sz="2800" dirty="0" smtClean="0"/>
              <a:t>Definition:</a:t>
            </a:r>
          </a:p>
          <a:p>
            <a:pPr marL="0" indent="0">
              <a:buNone/>
            </a:pPr>
            <a:endParaRPr lang="en-GB" sz="2800" dirty="0"/>
          </a:p>
          <a:p>
            <a:pPr marL="0" indent="0">
              <a:buNone/>
            </a:pPr>
            <a:r>
              <a:rPr lang="en-GB" sz="2800" dirty="0" smtClean="0"/>
              <a:t>… </a:t>
            </a:r>
            <a:r>
              <a:rPr lang="en-GB" sz="2800" dirty="0"/>
              <a:t>exclusion based on racial, ethnic or national origin which nullifies the principle of equality in people of African descent’s fulfilment of universal human rights … </a:t>
            </a:r>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40" y="642939"/>
            <a:ext cx="4772024" cy="2257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5795" y="2833735"/>
            <a:ext cx="4779169" cy="253916"/>
          </a:xfrm>
          <a:prstGeom prst="rect">
            <a:avLst/>
          </a:prstGeom>
          <a:noFill/>
        </p:spPr>
        <p:txBody>
          <a:bodyPr wrap="square" rtlCol="0">
            <a:spAutoFit/>
          </a:bodyPr>
          <a:lstStyle/>
          <a:p>
            <a:r>
              <a:rPr lang="en-GB" sz="1050" dirty="0" smtClean="0"/>
              <a:t>Ade Olaiya, M.A. supports the International Decade for People of African Descent.</a:t>
            </a:r>
            <a:endParaRPr lang="en-GB" sz="1050" dirty="0"/>
          </a:p>
        </p:txBody>
      </p:sp>
    </p:spTree>
    <p:extLst>
      <p:ext uri="{BB962C8B-B14F-4D97-AF65-F5344CB8AC3E}">
        <p14:creationId xmlns:p14="http://schemas.microsoft.com/office/powerpoint/2010/main" val="55343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sz="3200" b="1" dirty="0" smtClean="0"/>
              <a:t>Recognition</a:t>
            </a:r>
            <a:r>
              <a:rPr lang="en-GB" dirty="0"/>
              <a:t/>
            </a:r>
            <a:br>
              <a:rPr lang="en-GB" dirty="0"/>
            </a:br>
            <a:endParaRPr lang="en-GB" dirty="0"/>
          </a:p>
        </p:txBody>
      </p:sp>
      <p:sp>
        <p:nvSpPr>
          <p:cNvPr id="14" name="Text Placeholder 13"/>
          <p:cNvSpPr>
            <a:spLocks noGrp="1"/>
          </p:cNvSpPr>
          <p:nvPr>
            <p:ph idx="1"/>
          </p:nvPr>
        </p:nvSpPr>
        <p:spPr/>
        <p:txBody>
          <a:bodyPr>
            <a:normAutofit fontScale="32500" lnSpcReduction="20000"/>
          </a:bodyPr>
          <a:lstStyle/>
          <a:p>
            <a:pPr algn="l"/>
            <a:r>
              <a:rPr lang="en-GB" sz="8000" b="1" dirty="0" smtClean="0"/>
              <a:t>Migration </a:t>
            </a:r>
            <a:r>
              <a:rPr lang="en-GB" sz="8000" b="1" dirty="0"/>
              <a:t>and integration policies </a:t>
            </a:r>
            <a:r>
              <a:rPr lang="en-GB" sz="8000" dirty="0" smtClean="0"/>
              <a:t>impact both </a:t>
            </a:r>
            <a:r>
              <a:rPr lang="en-GB" sz="8000" dirty="0"/>
              <a:t>migrants </a:t>
            </a:r>
            <a:r>
              <a:rPr lang="en-GB" sz="8000" dirty="0" smtClean="0"/>
              <a:t>&amp; citizens of African heritage:</a:t>
            </a:r>
          </a:p>
          <a:p>
            <a:pPr marL="0" indent="0" algn="l">
              <a:buNone/>
            </a:pPr>
            <a:endParaRPr lang="en-GB" sz="8000" dirty="0" smtClean="0"/>
          </a:p>
          <a:p>
            <a:pPr marL="1143000" indent="-1143000" algn="l">
              <a:buFont typeface="Wingdings" panose="05000000000000000000" pitchFamily="2" charset="2"/>
              <a:buChar char="Ø"/>
            </a:pPr>
            <a:r>
              <a:rPr lang="en-GB" sz="8000" b="1" dirty="0" smtClean="0"/>
              <a:t>Recognition </a:t>
            </a:r>
            <a:r>
              <a:rPr lang="en-GB" sz="8000" dirty="0"/>
              <a:t>of qualifications and experience of African migrants within labour  markets, by  state parties is imperative. </a:t>
            </a:r>
            <a:endParaRPr lang="en-GB" sz="8000" dirty="0" smtClean="0"/>
          </a:p>
          <a:p>
            <a:pPr marL="1143000" indent="-1143000" algn="l">
              <a:buFont typeface="Wingdings" panose="05000000000000000000" pitchFamily="2" charset="2"/>
              <a:buChar char="Ø"/>
            </a:pPr>
            <a:r>
              <a:rPr lang="en-GB" sz="8000" b="1" dirty="0" smtClean="0"/>
              <a:t>Invisibility</a:t>
            </a:r>
            <a:r>
              <a:rPr lang="en-GB" sz="8000" dirty="0" smtClean="0"/>
              <a:t>: lack of disaggregated statistics</a:t>
            </a:r>
            <a:r>
              <a:rPr lang="en-GB" sz="8000" b="1" dirty="0" smtClean="0"/>
              <a:t> </a:t>
            </a:r>
            <a:r>
              <a:rPr lang="en-GB" sz="8000" dirty="0"/>
              <a:t>to monitor outcomes </a:t>
            </a:r>
            <a:r>
              <a:rPr lang="en-GB" sz="8000" dirty="0" smtClean="0"/>
              <a:t>for </a:t>
            </a:r>
            <a:r>
              <a:rPr lang="en-GB" sz="8000" dirty="0"/>
              <a:t>key social indicators </a:t>
            </a:r>
            <a:r>
              <a:rPr lang="en-GB" sz="8000" dirty="0" smtClean="0"/>
              <a:t>e.g. health and housing. </a:t>
            </a:r>
          </a:p>
          <a:p>
            <a:pPr marL="1143000" indent="-1143000">
              <a:buFont typeface="+mj-lt"/>
              <a:buAutoNum type="alphaUcPeriod"/>
            </a:pPr>
            <a:endParaRPr lang="en-GB" sz="6400" dirty="0" smtClean="0"/>
          </a:p>
          <a:p>
            <a:pPr marL="285750" indent="-285750">
              <a:buFont typeface="Arial" panose="020B0604020202020204" pitchFamily="34" charset="0"/>
              <a:buChar char="•"/>
            </a:pPr>
            <a:endParaRPr lang="en-US" dirty="0" smtClean="0"/>
          </a:p>
          <a:p>
            <a:endParaRPr lang="en-US" dirty="0" smtClean="0"/>
          </a:p>
          <a:p>
            <a:endParaRPr lang="en-US" dirty="0"/>
          </a:p>
          <a:p>
            <a:endParaRPr lang="en-US" dirty="0"/>
          </a:p>
          <a:p>
            <a:endParaRPr lang="en-GB" dirty="0"/>
          </a:p>
        </p:txBody>
      </p:sp>
    </p:spTree>
    <p:extLst>
      <p:ext uri="{BB962C8B-B14F-4D97-AF65-F5344CB8AC3E}">
        <p14:creationId xmlns:p14="http://schemas.microsoft.com/office/powerpoint/2010/main" val="236355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Justice</a:t>
            </a:r>
            <a:r>
              <a:rPr lang="en-GB" sz="3200" dirty="0" smtClean="0"/>
              <a:t> </a:t>
            </a:r>
            <a:endParaRPr lang="en-GB" sz="3200" dirty="0"/>
          </a:p>
        </p:txBody>
      </p:sp>
      <p:sp>
        <p:nvSpPr>
          <p:cNvPr id="4" name="Text Placeholder 3"/>
          <p:cNvSpPr>
            <a:spLocks noGrp="1"/>
          </p:cNvSpPr>
          <p:nvPr>
            <p:ph idx="1"/>
          </p:nvPr>
        </p:nvSpPr>
        <p:spPr>
          <a:xfrm>
            <a:off x="614362" y="2556931"/>
            <a:ext cx="10928805" cy="3554157"/>
          </a:xfrm>
        </p:spPr>
        <p:txBody>
          <a:bodyPr/>
          <a:lstStyle/>
          <a:p>
            <a:endParaRPr lang="en-US" dirty="0"/>
          </a:p>
          <a:p>
            <a:endParaRPr lang="en-GB" dirty="0"/>
          </a:p>
        </p:txBody>
      </p:sp>
      <p:sp>
        <p:nvSpPr>
          <p:cNvPr id="3" name="Rectangle 2"/>
          <p:cNvSpPr/>
          <p:nvPr/>
        </p:nvSpPr>
        <p:spPr>
          <a:xfrm>
            <a:off x="614362" y="2957514"/>
            <a:ext cx="10928805" cy="3323987"/>
          </a:xfrm>
          <a:prstGeom prst="rect">
            <a:avLst/>
          </a:prstGeom>
        </p:spPr>
        <p:txBody>
          <a:bodyPr wrap="square">
            <a:spAutoFit/>
          </a:bodyPr>
          <a:lstStyle/>
          <a:p>
            <a:r>
              <a:rPr lang="en-GB" sz="2000" b="1" dirty="0" smtClean="0"/>
              <a:t>Strategic </a:t>
            </a:r>
            <a:r>
              <a:rPr lang="en-GB" sz="2000" b="1" dirty="0"/>
              <a:t>policy </a:t>
            </a:r>
            <a:r>
              <a:rPr lang="en-GB" sz="2000" b="1" dirty="0" smtClean="0"/>
              <a:t>intervention </a:t>
            </a:r>
            <a:r>
              <a:rPr lang="en-GB" sz="2000" dirty="0"/>
              <a:t>as a response to persistent </a:t>
            </a:r>
            <a:r>
              <a:rPr lang="en-GB" sz="2000" dirty="0" smtClean="0"/>
              <a:t>inequalities:</a:t>
            </a:r>
          </a:p>
          <a:p>
            <a:pPr marL="285750" indent="-285750">
              <a:buFont typeface="Arial" panose="020B0604020202020204" pitchFamily="34" charset="0"/>
              <a:buChar char="•"/>
            </a:pPr>
            <a:endParaRPr lang="en-GB" sz="2000" dirty="0" smtClean="0"/>
          </a:p>
          <a:p>
            <a:pPr marL="285750" indent="-285750">
              <a:buFont typeface="Wingdings" panose="05000000000000000000" pitchFamily="2" charset="2"/>
              <a:buChar char="Ø"/>
            </a:pPr>
            <a:r>
              <a:rPr lang="en-GB" sz="2000" b="1" dirty="0"/>
              <a:t>R</a:t>
            </a:r>
            <a:r>
              <a:rPr lang="en-GB" sz="2000" b="1" dirty="0" smtClean="0"/>
              <a:t>einforcement</a:t>
            </a:r>
            <a:r>
              <a:rPr lang="en-GB" sz="2000" dirty="0" smtClean="0"/>
              <a:t> </a:t>
            </a:r>
            <a:r>
              <a:rPr lang="en-GB" sz="2000" dirty="0"/>
              <a:t>of rules and practices to combat  labour exploitation of migrants</a:t>
            </a:r>
            <a:r>
              <a:rPr lang="en-GB" sz="2000" dirty="0" smtClean="0"/>
              <a:t>.</a:t>
            </a:r>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r>
              <a:rPr lang="en-GB" sz="2000" b="1" dirty="0"/>
              <a:t>Complaint mechanisms </a:t>
            </a:r>
            <a:r>
              <a:rPr lang="en-GB" sz="2000" dirty="0"/>
              <a:t>for fair and unbiased access to legal redress are lacking for both irregular and documented </a:t>
            </a:r>
            <a:r>
              <a:rPr lang="en-GB" sz="2000" dirty="0" smtClean="0"/>
              <a:t>migrants of African descent.</a:t>
            </a:r>
            <a:endParaRPr lang="en-GB" sz="2000" dirty="0"/>
          </a:p>
          <a:p>
            <a:endParaRPr lang="en-GB" dirty="0"/>
          </a:p>
          <a:p>
            <a:endParaRPr lang="en-GB" dirty="0" smtClean="0"/>
          </a:p>
          <a:p>
            <a:endParaRPr lang="en-GB" dirty="0"/>
          </a:p>
          <a:p>
            <a:endParaRPr lang="en-GB" dirty="0" smtClean="0"/>
          </a:p>
          <a:p>
            <a:r>
              <a:rPr lang="en-GB" dirty="0" smtClean="0"/>
              <a:t> </a:t>
            </a:r>
            <a:endParaRPr lang="en-GB" dirty="0"/>
          </a:p>
        </p:txBody>
      </p:sp>
    </p:spTree>
    <p:extLst>
      <p:ext uri="{BB962C8B-B14F-4D97-AF65-F5344CB8AC3E}">
        <p14:creationId xmlns:p14="http://schemas.microsoft.com/office/powerpoint/2010/main" val="35043874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1920</TotalTime>
  <Words>2237</Words>
  <Application>Microsoft Office PowerPoint</Application>
  <PresentationFormat>Custom</PresentationFormat>
  <Paragraphs>252</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                                                                                                                THE BLACK MEDITERRANEAN  IN ACTION SYMPOSIUM       Birmingham City University.   June 9-10, 2017 </vt:lpstr>
      <vt:lpstr>CONTENT</vt:lpstr>
      <vt:lpstr> African Migration</vt:lpstr>
      <vt:lpstr>WHAT IS THE PROBLEM ?</vt:lpstr>
      <vt:lpstr>RESEARCH AIMS </vt:lpstr>
      <vt:lpstr> Black Emancipatory Action Research (B.E.A.R)   </vt:lpstr>
      <vt:lpstr>  </vt:lpstr>
      <vt:lpstr>Recognition </vt:lpstr>
      <vt:lpstr>Justice </vt:lpstr>
      <vt:lpstr>Development:  The Joint (AU &amp;EU) Valletta Action Plan  (JVAP)</vt:lpstr>
      <vt:lpstr>Projects implementing the Joint Valletta Action Plan, Dec. 2016</vt:lpstr>
      <vt:lpstr>The 2030 Agenda for Sustainable Development</vt:lpstr>
      <vt:lpstr>Thematic Monitoring Indicators</vt:lpstr>
      <vt:lpstr>National Monitoring Indicators</vt:lpstr>
      <vt:lpstr>Regional Monitoring Indicators</vt:lpstr>
      <vt:lpstr>Global Monitoring Indicators</vt:lpstr>
      <vt:lpstr> GOOD PRACTICE</vt:lpstr>
      <vt:lpstr>CONCLUSIONS</vt:lpstr>
      <vt:lpstr>BIBLIOGRAPHY</vt:lpstr>
    </vt:vector>
  </TitlesOfParts>
  <Company>University of the West of England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 Mediterranean in Action Symposium, June 9-10, 2017</dc:title>
  <dc:creator>Ade Olaiya</dc:creator>
  <cp:lastModifiedBy>Lisa Hacker</cp:lastModifiedBy>
  <cp:revision>167</cp:revision>
  <dcterms:created xsi:type="dcterms:W3CDTF">2017-05-30T10:46:39Z</dcterms:created>
  <dcterms:modified xsi:type="dcterms:W3CDTF">2017-11-06T16:23:02Z</dcterms:modified>
</cp:coreProperties>
</file>