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0243463" cy="42484675"/>
  <p:notesSz cx="6669088" cy="9872663"/>
  <p:defaultTextStyle>
    <a:defPPr>
      <a:defRPr lang="en-US"/>
    </a:defPPr>
    <a:lvl1pPr marL="0" algn="l" defTabSz="4155857" rtl="0" eaLnBrk="1" latinLnBrk="0" hangingPunct="1">
      <a:defRPr sz="8200" kern="1200">
        <a:solidFill>
          <a:schemeClr val="tx1"/>
        </a:solidFill>
        <a:latin typeface="+mn-lt"/>
        <a:ea typeface="+mn-ea"/>
        <a:cs typeface="+mn-cs"/>
      </a:defRPr>
    </a:lvl1pPr>
    <a:lvl2pPr marL="2077928" algn="l" defTabSz="4155857" rtl="0" eaLnBrk="1" latinLnBrk="0" hangingPunct="1">
      <a:defRPr sz="8200" kern="1200">
        <a:solidFill>
          <a:schemeClr val="tx1"/>
        </a:solidFill>
        <a:latin typeface="+mn-lt"/>
        <a:ea typeface="+mn-ea"/>
        <a:cs typeface="+mn-cs"/>
      </a:defRPr>
    </a:lvl2pPr>
    <a:lvl3pPr marL="4155857" algn="l" defTabSz="4155857" rtl="0" eaLnBrk="1" latinLnBrk="0" hangingPunct="1">
      <a:defRPr sz="8200" kern="1200">
        <a:solidFill>
          <a:schemeClr val="tx1"/>
        </a:solidFill>
        <a:latin typeface="+mn-lt"/>
        <a:ea typeface="+mn-ea"/>
        <a:cs typeface="+mn-cs"/>
      </a:defRPr>
    </a:lvl3pPr>
    <a:lvl4pPr marL="6233785" algn="l" defTabSz="4155857" rtl="0" eaLnBrk="1" latinLnBrk="0" hangingPunct="1">
      <a:defRPr sz="8200" kern="1200">
        <a:solidFill>
          <a:schemeClr val="tx1"/>
        </a:solidFill>
        <a:latin typeface="+mn-lt"/>
        <a:ea typeface="+mn-ea"/>
        <a:cs typeface="+mn-cs"/>
      </a:defRPr>
    </a:lvl4pPr>
    <a:lvl5pPr marL="8311713" algn="l" defTabSz="4155857" rtl="0" eaLnBrk="1" latinLnBrk="0" hangingPunct="1">
      <a:defRPr sz="8200" kern="1200">
        <a:solidFill>
          <a:schemeClr val="tx1"/>
        </a:solidFill>
        <a:latin typeface="+mn-lt"/>
        <a:ea typeface="+mn-ea"/>
        <a:cs typeface="+mn-cs"/>
      </a:defRPr>
    </a:lvl5pPr>
    <a:lvl6pPr marL="10389641" algn="l" defTabSz="4155857" rtl="0" eaLnBrk="1" latinLnBrk="0" hangingPunct="1">
      <a:defRPr sz="8200" kern="1200">
        <a:solidFill>
          <a:schemeClr val="tx1"/>
        </a:solidFill>
        <a:latin typeface="+mn-lt"/>
        <a:ea typeface="+mn-ea"/>
        <a:cs typeface="+mn-cs"/>
      </a:defRPr>
    </a:lvl6pPr>
    <a:lvl7pPr marL="12467570" algn="l" defTabSz="4155857" rtl="0" eaLnBrk="1" latinLnBrk="0" hangingPunct="1">
      <a:defRPr sz="8200" kern="1200">
        <a:solidFill>
          <a:schemeClr val="tx1"/>
        </a:solidFill>
        <a:latin typeface="+mn-lt"/>
        <a:ea typeface="+mn-ea"/>
        <a:cs typeface="+mn-cs"/>
      </a:defRPr>
    </a:lvl7pPr>
    <a:lvl8pPr marL="14545498" algn="l" defTabSz="4155857" rtl="0" eaLnBrk="1" latinLnBrk="0" hangingPunct="1">
      <a:defRPr sz="8200" kern="1200">
        <a:solidFill>
          <a:schemeClr val="tx1"/>
        </a:solidFill>
        <a:latin typeface="+mn-lt"/>
        <a:ea typeface="+mn-ea"/>
        <a:cs typeface="+mn-cs"/>
      </a:defRPr>
    </a:lvl8pPr>
    <a:lvl9pPr marL="16623426" algn="l" defTabSz="4155857"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381">
          <p15:clr>
            <a:srgbClr val="A4A3A4"/>
          </p15:clr>
        </p15:guide>
        <p15:guide id="2" pos="952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1446" autoAdjust="0"/>
  </p:normalViewPr>
  <p:slideViewPr>
    <p:cSldViewPr>
      <p:cViewPr>
        <p:scale>
          <a:sx n="57" d="100"/>
          <a:sy n="57" d="100"/>
        </p:scale>
        <p:origin x="-798" y="-2046"/>
      </p:cViewPr>
      <p:guideLst>
        <p:guide orient="horz" pos="13381"/>
        <p:guide pos="952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3633"/>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777607" y="0"/>
            <a:ext cx="2889938" cy="493633"/>
          </a:xfrm>
          <a:prstGeom prst="rect">
            <a:avLst/>
          </a:prstGeom>
        </p:spPr>
        <p:txBody>
          <a:bodyPr vert="horz" lIns="91440" tIns="45720" rIns="91440" bIns="45720" rtlCol="0"/>
          <a:lstStyle>
            <a:lvl1pPr algn="r">
              <a:defRPr sz="1200"/>
            </a:lvl1pPr>
          </a:lstStyle>
          <a:p>
            <a:fld id="{81273113-53F2-4676-957A-A822CE3A01D0}" type="datetimeFigureOut">
              <a:rPr lang="en-GB" smtClean="0"/>
              <a:t>07/06/2017</a:t>
            </a:fld>
            <a:endParaRPr lang="en-GB" dirty="0"/>
          </a:p>
        </p:txBody>
      </p:sp>
      <p:sp>
        <p:nvSpPr>
          <p:cNvPr id="4" name="Slide Image Placeholder 3"/>
          <p:cNvSpPr>
            <a:spLocks noGrp="1" noRot="1" noChangeAspect="1"/>
          </p:cNvSpPr>
          <p:nvPr>
            <p:ph type="sldImg" idx="2"/>
          </p:nvPr>
        </p:nvSpPr>
        <p:spPr>
          <a:xfrm>
            <a:off x="2017713" y="739775"/>
            <a:ext cx="2633662" cy="3703638"/>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66909" y="4689515"/>
            <a:ext cx="5335270" cy="444269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77316"/>
            <a:ext cx="2889938" cy="493633"/>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777607" y="9377316"/>
            <a:ext cx="2889938" cy="493633"/>
          </a:xfrm>
          <a:prstGeom prst="rect">
            <a:avLst/>
          </a:prstGeom>
        </p:spPr>
        <p:txBody>
          <a:bodyPr vert="horz" lIns="91440" tIns="45720" rIns="91440" bIns="45720" rtlCol="0" anchor="b"/>
          <a:lstStyle>
            <a:lvl1pPr algn="r">
              <a:defRPr sz="1200"/>
            </a:lvl1pPr>
          </a:lstStyle>
          <a:p>
            <a:fld id="{E7204CF0-FC45-4732-9827-0EDB7ADF01D2}" type="slidenum">
              <a:rPr lang="en-GB" smtClean="0"/>
              <a:t>‹#›</a:t>
            </a:fld>
            <a:endParaRPr lang="en-GB" dirty="0"/>
          </a:p>
        </p:txBody>
      </p:sp>
    </p:spTree>
    <p:extLst>
      <p:ext uri="{BB962C8B-B14F-4D97-AF65-F5344CB8AC3E}">
        <p14:creationId xmlns:p14="http://schemas.microsoft.com/office/powerpoint/2010/main" val="4259862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7204CF0-FC45-4732-9827-0EDB7ADF01D2}" type="slidenum">
              <a:rPr lang="en-GB" smtClean="0"/>
              <a:t>1</a:t>
            </a:fld>
            <a:endParaRPr lang="en-GB" dirty="0"/>
          </a:p>
        </p:txBody>
      </p:sp>
    </p:spTree>
    <p:extLst>
      <p:ext uri="{BB962C8B-B14F-4D97-AF65-F5344CB8AC3E}">
        <p14:creationId xmlns:p14="http://schemas.microsoft.com/office/powerpoint/2010/main" val="2397940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68260" y="13197789"/>
            <a:ext cx="25706944" cy="9106669"/>
          </a:xfrm>
        </p:spPr>
        <p:txBody>
          <a:bodyPr/>
          <a:lstStyle/>
          <a:p>
            <a:r>
              <a:rPr lang="en-US" smtClean="0"/>
              <a:t>Click to edit Master title style</a:t>
            </a:r>
            <a:endParaRPr lang="en-GB"/>
          </a:p>
        </p:txBody>
      </p:sp>
      <p:sp>
        <p:nvSpPr>
          <p:cNvPr id="3" name="Subtitle 2"/>
          <p:cNvSpPr>
            <a:spLocks noGrp="1"/>
          </p:cNvSpPr>
          <p:nvPr>
            <p:ph type="subTitle" idx="1"/>
          </p:nvPr>
        </p:nvSpPr>
        <p:spPr>
          <a:xfrm>
            <a:off x="4536520" y="24074649"/>
            <a:ext cx="21170424" cy="10857195"/>
          </a:xfrm>
        </p:spPr>
        <p:txBody>
          <a:bodyPr/>
          <a:lstStyle>
            <a:lvl1pPr marL="0" indent="0" algn="ctr">
              <a:buNone/>
              <a:defRPr>
                <a:solidFill>
                  <a:schemeClr val="tx1">
                    <a:tint val="75000"/>
                  </a:schemeClr>
                </a:solidFill>
              </a:defRPr>
            </a:lvl1pPr>
            <a:lvl2pPr marL="2077928" indent="0" algn="ctr">
              <a:buNone/>
              <a:defRPr>
                <a:solidFill>
                  <a:schemeClr val="tx1">
                    <a:tint val="75000"/>
                  </a:schemeClr>
                </a:solidFill>
              </a:defRPr>
            </a:lvl2pPr>
            <a:lvl3pPr marL="4155857" indent="0" algn="ctr">
              <a:buNone/>
              <a:defRPr>
                <a:solidFill>
                  <a:schemeClr val="tx1">
                    <a:tint val="75000"/>
                  </a:schemeClr>
                </a:solidFill>
              </a:defRPr>
            </a:lvl3pPr>
            <a:lvl4pPr marL="6233785" indent="0" algn="ctr">
              <a:buNone/>
              <a:defRPr>
                <a:solidFill>
                  <a:schemeClr val="tx1">
                    <a:tint val="75000"/>
                  </a:schemeClr>
                </a:solidFill>
              </a:defRPr>
            </a:lvl4pPr>
            <a:lvl5pPr marL="8311713" indent="0" algn="ctr">
              <a:buNone/>
              <a:defRPr>
                <a:solidFill>
                  <a:schemeClr val="tx1">
                    <a:tint val="75000"/>
                  </a:schemeClr>
                </a:solidFill>
              </a:defRPr>
            </a:lvl5pPr>
            <a:lvl6pPr marL="10389641" indent="0" algn="ctr">
              <a:buNone/>
              <a:defRPr>
                <a:solidFill>
                  <a:schemeClr val="tx1">
                    <a:tint val="75000"/>
                  </a:schemeClr>
                </a:solidFill>
              </a:defRPr>
            </a:lvl6pPr>
            <a:lvl7pPr marL="12467570" indent="0" algn="ctr">
              <a:buNone/>
              <a:defRPr>
                <a:solidFill>
                  <a:schemeClr val="tx1">
                    <a:tint val="75000"/>
                  </a:schemeClr>
                </a:solidFill>
              </a:defRPr>
            </a:lvl7pPr>
            <a:lvl8pPr marL="14545498" indent="0" algn="ctr">
              <a:buNone/>
              <a:defRPr>
                <a:solidFill>
                  <a:schemeClr val="tx1">
                    <a:tint val="75000"/>
                  </a:schemeClr>
                </a:solidFill>
              </a:defRPr>
            </a:lvl8pPr>
            <a:lvl9pPr marL="16623426"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388666E-CB9D-445D-8170-0DF22A2B817E}" type="datetimeFigureOut">
              <a:rPr lang="en-GB" smtClean="0"/>
              <a:t>07/06/2017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A596A6B-E69D-4FA9-9380-59A0C054683A}" type="slidenum">
              <a:rPr lang="en-GB" smtClean="0"/>
              <a:t>‹#›</a:t>
            </a:fld>
            <a:endParaRPr lang="en-GB" dirty="0"/>
          </a:p>
        </p:txBody>
      </p:sp>
    </p:spTree>
    <p:extLst>
      <p:ext uri="{BB962C8B-B14F-4D97-AF65-F5344CB8AC3E}">
        <p14:creationId xmlns:p14="http://schemas.microsoft.com/office/powerpoint/2010/main" val="2860001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388666E-CB9D-445D-8170-0DF22A2B817E}" type="datetimeFigureOut">
              <a:rPr lang="en-GB" smtClean="0"/>
              <a:t>07/06/2017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A596A6B-E69D-4FA9-9380-59A0C054683A}" type="slidenum">
              <a:rPr lang="en-GB" smtClean="0"/>
              <a:t>‹#›</a:t>
            </a:fld>
            <a:endParaRPr lang="en-GB" dirty="0"/>
          </a:p>
        </p:txBody>
      </p:sp>
    </p:spTree>
    <p:extLst>
      <p:ext uri="{BB962C8B-B14F-4D97-AF65-F5344CB8AC3E}">
        <p14:creationId xmlns:p14="http://schemas.microsoft.com/office/powerpoint/2010/main" val="135972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521306" y="10542496"/>
            <a:ext cx="22504077" cy="224559044"/>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003824" y="10542496"/>
            <a:ext cx="67013422" cy="2245590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388666E-CB9D-445D-8170-0DF22A2B817E}" type="datetimeFigureOut">
              <a:rPr lang="en-GB" smtClean="0"/>
              <a:t>07/06/2017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A596A6B-E69D-4FA9-9380-59A0C054683A}" type="slidenum">
              <a:rPr lang="en-GB" smtClean="0"/>
              <a:t>‹#›</a:t>
            </a:fld>
            <a:endParaRPr lang="en-GB" dirty="0"/>
          </a:p>
        </p:txBody>
      </p:sp>
    </p:spTree>
    <p:extLst>
      <p:ext uri="{BB962C8B-B14F-4D97-AF65-F5344CB8AC3E}">
        <p14:creationId xmlns:p14="http://schemas.microsoft.com/office/powerpoint/2010/main" val="4059336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388666E-CB9D-445D-8170-0DF22A2B817E}" type="datetimeFigureOut">
              <a:rPr lang="en-GB" smtClean="0"/>
              <a:t>07/06/2017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A596A6B-E69D-4FA9-9380-59A0C054683A}" type="slidenum">
              <a:rPr lang="en-GB" smtClean="0"/>
              <a:t>‹#›</a:t>
            </a:fld>
            <a:endParaRPr lang="en-GB" dirty="0"/>
          </a:p>
        </p:txBody>
      </p:sp>
    </p:spTree>
    <p:extLst>
      <p:ext uri="{BB962C8B-B14F-4D97-AF65-F5344CB8AC3E}">
        <p14:creationId xmlns:p14="http://schemas.microsoft.com/office/powerpoint/2010/main" val="2166796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89025" y="27300340"/>
            <a:ext cx="25706944" cy="8437929"/>
          </a:xfrm>
        </p:spPr>
        <p:txBody>
          <a:bodyPr anchor="t"/>
          <a:lstStyle>
            <a:lvl1pPr algn="l">
              <a:defRPr sz="18200" b="1" cap="all"/>
            </a:lvl1pPr>
          </a:lstStyle>
          <a:p>
            <a:r>
              <a:rPr lang="en-US" smtClean="0"/>
              <a:t>Click to edit Master title style</a:t>
            </a:r>
            <a:endParaRPr lang="en-GB"/>
          </a:p>
        </p:txBody>
      </p:sp>
      <p:sp>
        <p:nvSpPr>
          <p:cNvPr id="3" name="Text Placeholder 2"/>
          <p:cNvSpPr>
            <a:spLocks noGrp="1"/>
          </p:cNvSpPr>
          <p:nvPr>
            <p:ph type="body" idx="1"/>
          </p:nvPr>
        </p:nvSpPr>
        <p:spPr>
          <a:xfrm>
            <a:off x="2389025" y="18006821"/>
            <a:ext cx="25706944" cy="9293520"/>
          </a:xfrm>
        </p:spPr>
        <p:txBody>
          <a:bodyPr anchor="b"/>
          <a:lstStyle>
            <a:lvl1pPr marL="0" indent="0">
              <a:buNone/>
              <a:defRPr sz="9100">
                <a:solidFill>
                  <a:schemeClr val="tx1">
                    <a:tint val="75000"/>
                  </a:schemeClr>
                </a:solidFill>
              </a:defRPr>
            </a:lvl1pPr>
            <a:lvl2pPr marL="2077928" indent="0">
              <a:buNone/>
              <a:defRPr sz="8200">
                <a:solidFill>
                  <a:schemeClr val="tx1">
                    <a:tint val="75000"/>
                  </a:schemeClr>
                </a:solidFill>
              </a:defRPr>
            </a:lvl2pPr>
            <a:lvl3pPr marL="4155857" indent="0">
              <a:buNone/>
              <a:defRPr sz="7300">
                <a:solidFill>
                  <a:schemeClr val="tx1">
                    <a:tint val="75000"/>
                  </a:schemeClr>
                </a:solidFill>
              </a:defRPr>
            </a:lvl3pPr>
            <a:lvl4pPr marL="6233785" indent="0">
              <a:buNone/>
              <a:defRPr sz="6400">
                <a:solidFill>
                  <a:schemeClr val="tx1">
                    <a:tint val="75000"/>
                  </a:schemeClr>
                </a:solidFill>
              </a:defRPr>
            </a:lvl4pPr>
            <a:lvl5pPr marL="8311713" indent="0">
              <a:buNone/>
              <a:defRPr sz="6400">
                <a:solidFill>
                  <a:schemeClr val="tx1">
                    <a:tint val="75000"/>
                  </a:schemeClr>
                </a:solidFill>
              </a:defRPr>
            </a:lvl5pPr>
            <a:lvl6pPr marL="10389641" indent="0">
              <a:buNone/>
              <a:defRPr sz="6400">
                <a:solidFill>
                  <a:schemeClr val="tx1">
                    <a:tint val="75000"/>
                  </a:schemeClr>
                </a:solidFill>
              </a:defRPr>
            </a:lvl6pPr>
            <a:lvl7pPr marL="12467570" indent="0">
              <a:buNone/>
              <a:defRPr sz="6400">
                <a:solidFill>
                  <a:schemeClr val="tx1">
                    <a:tint val="75000"/>
                  </a:schemeClr>
                </a:solidFill>
              </a:defRPr>
            </a:lvl7pPr>
            <a:lvl8pPr marL="14545498" indent="0">
              <a:buNone/>
              <a:defRPr sz="6400">
                <a:solidFill>
                  <a:schemeClr val="tx1">
                    <a:tint val="75000"/>
                  </a:schemeClr>
                </a:solidFill>
              </a:defRPr>
            </a:lvl8pPr>
            <a:lvl9pPr marL="16623426" indent="0">
              <a:buNone/>
              <a:defRPr sz="6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88666E-CB9D-445D-8170-0DF22A2B817E}" type="datetimeFigureOut">
              <a:rPr lang="en-GB" smtClean="0"/>
              <a:t>07/06/2017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A596A6B-E69D-4FA9-9380-59A0C054683A}" type="slidenum">
              <a:rPr lang="en-GB" smtClean="0"/>
              <a:t>‹#›</a:t>
            </a:fld>
            <a:endParaRPr lang="en-GB" dirty="0"/>
          </a:p>
        </p:txBody>
      </p:sp>
    </p:spTree>
    <p:extLst>
      <p:ext uri="{BB962C8B-B14F-4D97-AF65-F5344CB8AC3E}">
        <p14:creationId xmlns:p14="http://schemas.microsoft.com/office/powerpoint/2010/main" val="796504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003824" y="61406093"/>
            <a:ext cx="44756125" cy="173695447"/>
          </a:xfrm>
        </p:spPr>
        <p:txBody>
          <a:bodyPr/>
          <a:lstStyle>
            <a:lvl1pPr>
              <a:defRPr sz="127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264009" y="61406093"/>
            <a:ext cx="44761374" cy="173695447"/>
          </a:xfrm>
        </p:spPr>
        <p:txBody>
          <a:bodyPr/>
          <a:lstStyle>
            <a:lvl1pPr>
              <a:defRPr sz="127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388666E-CB9D-445D-8170-0DF22A2B817E}" type="datetimeFigureOut">
              <a:rPr lang="en-GB" smtClean="0"/>
              <a:t>07/06/2017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A596A6B-E69D-4FA9-9380-59A0C054683A}" type="slidenum">
              <a:rPr lang="en-GB" smtClean="0"/>
              <a:t>‹#›</a:t>
            </a:fld>
            <a:endParaRPr lang="en-GB" dirty="0"/>
          </a:p>
        </p:txBody>
      </p:sp>
    </p:spTree>
    <p:extLst>
      <p:ext uri="{BB962C8B-B14F-4D97-AF65-F5344CB8AC3E}">
        <p14:creationId xmlns:p14="http://schemas.microsoft.com/office/powerpoint/2010/main" val="1439632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2173" y="1701357"/>
            <a:ext cx="27219117" cy="7080779"/>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1512173" y="9509883"/>
            <a:ext cx="13362782" cy="3963266"/>
          </a:xfrm>
        </p:spPr>
        <p:txBody>
          <a:bodyPr anchor="b"/>
          <a:lstStyle>
            <a:lvl1pPr marL="0" indent="0">
              <a:buNone/>
              <a:defRPr sz="10900" b="1"/>
            </a:lvl1pPr>
            <a:lvl2pPr marL="2077928" indent="0">
              <a:buNone/>
              <a:defRPr sz="9100" b="1"/>
            </a:lvl2pPr>
            <a:lvl3pPr marL="4155857" indent="0">
              <a:buNone/>
              <a:defRPr sz="8200" b="1"/>
            </a:lvl3pPr>
            <a:lvl4pPr marL="6233785" indent="0">
              <a:buNone/>
              <a:defRPr sz="7300" b="1"/>
            </a:lvl4pPr>
            <a:lvl5pPr marL="8311713" indent="0">
              <a:buNone/>
              <a:defRPr sz="7300" b="1"/>
            </a:lvl5pPr>
            <a:lvl6pPr marL="10389641" indent="0">
              <a:buNone/>
              <a:defRPr sz="7300" b="1"/>
            </a:lvl6pPr>
            <a:lvl7pPr marL="12467570" indent="0">
              <a:buNone/>
              <a:defRPr sz="7300" b="1"/>
            </a:lvl7pPr>
            <a:lvl8pPr marL="14545498" indent="0">
              <a:buNone/>
              <a:defRPr sz="7300" b="1"/>
            </a:lvl8pPr>
            <a:lvl9pPr marL="16623426" indent="0">
              <a:buNone/>
              <a:defRPr sz="7300" b="1"/>
            </a:lvl9pPr>
          </a:lstStyle>
          <a:p>
            <a:pPr lvl="0"/>
            <a:r>
              <a:rPr lang="en-US" smtClean="0"/>
              <a:t>Click to edit Master text styles</a:t>
            </a:r>
          </a:p>
        </p:txBody>
      </p:sp>
      <p:sp>
        <p:nvSpPr>
          <p:cNvPr id="4" name="Content Placeholder 3"/>
          <p:cNvSpPr>
            <a:spLocks noGrp="1"/>
          </p:cNvSpPr>
          <p:nvPr>
            <p:ph sz="half" idx="2"/>
          </p:nvPr>
        </p:nvSpPr>
        <p:spPr>
          <a:xfrm>
            <a:off x="1512173" y="13473149"/>
            <a:ext cx="13362782" cy="24477863"/>
          </a:xfrm>
        </p:spPr>
        <p:txBody>
          <a:bodyPr/>
          <a:lstStyle>
            <a:lvl1pPr>
              <a:defRPr sz="109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15363261" y="9509883"/>
            <a:ext cx="13368031" cy="3963266"/>
          </a:xfrm>
        </p:spPr>
        <p:txBody>
          <a:bodyPr anchor="b"/>
          <a:lstStyle>
            <a:lvl1pPr marL="0" indent="0">
              <a:buNone/>
              <a:defRPr sz="10900" b="1"/>
            </a:lvl1pPr>
            <a:lvl2pPr marL="2077928" indent="0">
              <a:buNone/>
              <a:defRPr sz="9100" b="1"/>
            </a:lvl2pPr>
            <a:lvl3pPr marL="4155857" indent="0">
              <a:buNone/>
              <a:defRPr sz="8200" b="1"/>
            </a:lvl3pPr>
            <a:lvl4pPr marL="6233785" indent="0">
              <a:buNone/>
              <a:defRPr sz="7300" b="1"/>
            </a:lvl4pPr>
            <a:lvl5pPr marL="8311713" indent="0">
              <a:buNone/>
              <a:defRPr sz="7300" b="1"/>
            </a:lvl5pPr>
            <a:lvl6pPr marL="10389641" indent="0">
              <a:buNone/>
              <a:defRPr sz="7300" b="1"/>
            </a:lvl6pPr>
            <a:lvl7pPr marL="12467570" indent="0">
              <a:buNone/>
              <a:defRPr sz="7300" b="1"/>
            </a:lvl7pPr>
            <a:lvl8pPr marL="14545498" indent="0">
              <a:buNone/>
              <a:defRPr sz="7300" b="1"/>
            </a:lvl8pPr>
            <a:lvl9pPr marL="16623426" indent="0">
              <a:buNone/>
              <a:defRPr sz="7300" b="1"/>
            </a:lvl9pPr>
          </a:lstStyle>
          <a:p>
            <a:pPr lvl="0"/>
            <a:r>
              <a:rPr lang="en-US" smtClean="0"/>
              <a:t>Click to edit Master text styles</a:t>
            </a:r>
          </a:p>
        </p:txBody>
      </p:sp>
      <p:sp>
        <p:nvSpPr>
          <p:cNvPr id="6" name="Content Placeholder 5"/>
          <p:cNvSpPr>
            <a:spLocks noGrp="1"/>
          </p:cNvSpPr>
          <p:nvPr>
            <p:ph sz="quarter" idx="4"/>
          </p:nvPr>
        </p:nvSpPr>
        <p:spPr>
          <a:xfrm>
            <a:off x="15363261" y="13473149"/>
            <a:ext cx="13368031" cy="24477863"/>
          </a:xfrm>
        </p:spPr>
        <p:txBody>
          <a:bodyPr/>
          <a:lstStyle>
            <a:lvl1pPr>
              <a:defRPr sz="109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388666E-CB9D-445D-8170-0DF22A2B817E}" type="datetimeFigureOut">
              <a:rPr lang="en-GB" smtClean="0"/>
              <a:t>07/06/2017</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A596A6B-E69D-4FA9-9380-59A0C054683A}" type="slidenum">
              <a:rPr lang="en-GB" smtClean="0"/>
              <a:t>‹#›</a:t>
            </a:fld>
            <a:endParaRPr lang="en-GB" dirty="0"/>
          </a:p>
        </p:txBody>
      </p:sp>
    </p:spTree>
    <p:extLst>
      <p:ext uri="{BB962C8B-B14F-4D97-AF65-F5344CB8AC3E}">
        <p14:creationId xmlns:p14="http://schemas.microsoft.com/office/powerpoint/2010/main" val="1977890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388666E-CB9D-445D-8170-0DF22A2B817E}" type="datetimeFigureOut">
              <a:rPr lang="en-GB" smtClean="0"/>
              <a:t>07/06/2017</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A596A6B-E69D-4FA9-9380-59A0C054683A}" type="slidenum">
              <a:rPr lang="en-GB" smtClean="0"/>
              <a:t>‹#›</a:t>
            </a:fld>
            <a:endParaRPr lang="en-GB" dirty="0"/>
          </a:p>
        </p:txBody>
      </p:sp>
    </p:spTree>
    <p:extLst>
      <p:ext uri="{BB962C8B-B14F-4D97-AF65-F5344CB8AC3E}">
        <p14:creationId xmlns:p14="http://schemas.microsoft.com/office/powerpoint/2010/main" val="3642800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88666E-CB9D-445D-8170-0DF22A2B817E}" type="datetimeFigureOut">
              <a:rPr lang="en-GB" smtClean="0"/>
              <a:t>07/06/2017</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A596A6B-E69D-4FA9-9380-59A0C054683A}" type="slidenum">
              <a:rPr lang="en-GB" smtClean="0"/>
              <a:t>‹#›</a:t>
            </a:fld>
            <a:endParaRPr lang="en-GB" dirty="0"/>
          </a:p>
        </p:txBody>
      </p:sp>
    </p:spTree>
    <p:extLst>
      <p:ext uri="{BB962C8B-B14F-4D97-AF65-F5344CB8AC3E}">
        <p14:creationId xmlns:p14="http://schemas.microsoft.com/office/powerpoint/2010/main" val="3665899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2175" y="1691520"/>
            <a:ext cx="9949891" cy="7198792"/>
          </a:xfrm>
        </p:spPr>
        <p:txBody>
          <a:bodyPr anchor="b"/>
          <a:lstStyle>
            <a:lvl1pPr algn="l">
              <a:defRPr sz="9100" b="1"/>
            </a:lvl1pPr>
          </a:lstStyle>
          <a:p>
            <a:r>
              <a:rPr lang="en-US" smtClean="0"/>
              <a:t>Click to edit Master title style</a:t>
            </a:r>
            <a:endParaRPr lang="en-GB"/>
          </a:p>
        </p:txBody>
      </p:sp>
      <p:sp>
        <p:nvSpPr>
          <p:cNvPr id="3" name="Content Placeholder 2"/>
          <p:cNvSpPr>
            <a:spLocks noGrp="1"/>
          </p:cNvSpPr>
          <p:nvPr>
            <p:ph idx="1"/>
          </p:nvPr>
        </p:nvSpPr>
        <p:spPr>
          <a:xfrm>
            <a:off x="11824354" y="1691523"/>
            <a:ext cx="16906936" cy="36259493"/>
          </a:xfrm>
        </p:spPr>
        <p:txBody>
          <a:bodyPr/>
          <a:lstStyle>
            <a:lvl1pPr>
              <a:defRPr sz="14500"/>
            </a:lvl1pPr>
            <a:lvl2pPr>
              <a:defRPr sz="12700"/>
            </a:lvl2pPr>
            <a:lvl3pPr>
              <a:defRPr sz="10900"/>
            </a:lvl3pPr>
            <a:lvl4pPr>
              <a:defRPr sz="9100"/>
            </a:lvl4pPr>
            <a:lvl5pPr>
              <a:defRPr sz="9100"/>
            </a:lvl5pPr>
            <a:lvl6pPr>
              <a:defRPr sz="9100"/>
            </a:lvl6pPr>
            <a:lvl7pPr>
              <a:defRPr sz="9100"/>
            </a:lvl7pPr>
            <a:lvl8pPr>
              <a:defRPr sz="9100"/>
            </a:lvl8pPr>
            <a:lvl9pPr>
              <a:defRPr sz="9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1512175" y="8890315"/>
            <a:ext cx="9949891" cy="29060701"/>
          </a:xfrm>
        </p:spPr>
        <p:txBody>
          <a:bodyPr/>
          <a:lstStyle>
            <a:lvl1pPr marL="0" indent="0">
              <a:buNone/>
              <a:defRPr sz="6400"/>
            </a:lvl1pPr>
            <a:lvl2pPr marL="2077928" indent="0">
              <a:buNone/>
              <a:defRPr sz="5500"/>
            </a:lvl2pPr>
            <a:lvl3pPr marL="4155857" indent="0">
              <a:buNone/>
              <a:defRPr sz="4500"/>
            </a:lvl3pPr>
            <a:lvl4pPr marL="6233785" indent="0">
              <a:buNone/>
              <a:defRPr sz="4100"/>
            </a:lvl4pPr>
            <a:lvl5pPr marL="8311713" indent="0">
              <a:buNone/>
              <a:defRPr sz="4100"/>
            </a:lvl5pPr>
            <a:lvl6pPr marL="10389641" indent="0">
              <a:buNone/>
              <a:defRPr sz="4100"/>
            </a:lvl6pPr>
            <a:lvl7pPr marL="12467570" indent="0">
              <a:buNone/>
              <a:defRPr sz="4100"/>
            </a:lvl7pPr>
            <a:lvl8pPr marL="14545498" indent="0">
              <a:buNone/>
              <a:defRPr sz="4100"/>
            </a:lvl8pPr>
            <a:lvl9pPr marL="16623426" indent="0">
              <a:buNone/>
              <a:defRPr sz="4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88666E-CB9D-445D-8170-0DF22A2B817E}" type="datetimeFigureOut">
              <a:rPr lang="en-GB" smtClean="0"/>
              <a:t>07/06/2017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A596A6B-E69D-4FA9-9380-59A0C054683A}" type="slidenum">
              <a:rPr lang="en-GB" smtClean="0"/>
              <a:t>‹#›</a:t>
            </a:fld>
            <a:endParaRPr lang="en-GB" dirty="0"/>
          </a:p>
        </p:txBody>
      </p:sp>
    </p:spTree>
    <p:extLst>
      <p:ext uri="{BB962C8B-B14F-4D97-AF65-F5344CB8AC3E}">
        <p14:creationId xmlns:p14="http://schemas.microsoft.com/office/powerpoint/2010/main" val="3469688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27930" y="29739273"/>
            <a:ext cx="18146078" cy="3510889"/>
          </a:xfrm>
        </p:spPr>
        <p:txBody>
          <a:bodyPr anchor="b"/>
          <a:lstStyle>
            <a:lvl1pPr algn="l">
              <a:defRPr sz="9100" b="1"/>
            </a:lvl1pPr>
          </a:lstStyle>
          <a:p>
            <a:r>
              <a:rPr lang="en-US" smtClean="0"/>
              <a:t>Click to edit Master title style</a:t>
            </a:r>
            <a:endParaRPr lang="en-GB"/>
          </a:p>
        </p:txBody>
      </p:sp>
      <p:sp>
        <p:nvSpPr>
          <p:cNvPr id="3" name="Picture Placeholder 2"/>
          <p:cNvSpPr>
            <a:spLocks noGrp="1"/>
          </p:cNvSpPr>
          <p:nvPr>
            <p:ph type="pic" idx="1"/>
          </p:nvPr>
        </p:nvSpPr>
        <p:spPr>
          <a:xfrm>
            <a:off x="5927930" y="3796084"/>
            <a:ext cx="18146078" cy="25490805"/>
          </a:xfrm>
        </p:spPr>
        <p:txBody>
          <a:bodyPr/>
          <a:lstStyle>
            <a:lvl1pPr marL="0" indent="0">
              <a:buNone/>
              <a:defRPr sz="14500"/>
            </a:lvl1pPr>
            <a:lvl2pPr marL="2077928" indent="0">
              <a:buNone/>
              <a:defRPr sz="12700"/>
            </a:lvl2pPr>
            <a:lvl3pPr marL="4155857" indent="0">
              <a:buNone/>
              <a:defRPr sz="10900"/>
            </a:lvl3pPr>
            <a:lvl4pPr marL="6233785" indent="0">
              <a:buNone/>
              <a:defRPr sz="9100"/>
            </a:lvl4pPr>
            <a:lvl5pPr marL="8311713" indent="0">
              <a:buNone/>
              <a:defRPr sz="9100"/>
            </a:lvl5pPr>
            <a:lvl6pPr marL="10389641" indent="0">
              <a:buNone/>
              <a:defRPr sz="9100"/>
            </a:lvl6pPr>
            <a:lvl7pPr marL="12467570" indent="0">
              <a:buNone/>
              <a:defRPr sz="9100"/>
            </a:lvl7pPr>
            <a:lvl8pPr marL="14545498" indent="0">
              <a:buNone/>
              <a:defRPr sz="9100"/>
            </a:lvl8pPr>
            <a:lvl9pPr marL="16623426" indent="0">
              <a:buNone/>
              <a:defRPr sz="9100"/>
            </a:lvl9pPr>
          </a:lstStyle>
          <a:p>
            <a:endParaRPr lang="en-GB" dirty="0"/>
          </a:p>
        </p:txBody>
      </p:sp>
      <p:sp>
        <p:nvSpPr>
          <p:cNvPr id="4" name="Text Placeholder 3"/>
          <p:cNvSpPr>
            <a:spLocks noGrp="1"/>
          </p:cNvSpPr>
          <p:nvPr>
            <p:ph type="body" sz="half" idx="2"/>
          </p:nvPr>
        </p:nvSpPr>
        <p:spPr>
          <a:xfrm>
            <a:off x="5927930" y="33250162"/>
            <a:ext cx="18146078" cy="4986046"/>
          </a:xfrm>
        </p:spPr>
        <p:txBody>
          <a:bodyPr/>
          <a:lstStyle>
            <a:lvl1pPr marL="0" indent="0">
              <a:buNone/>
              <a:defRPr sz="6400"/>
            </a:lvl1pPr>
            <a:lvl2pPr marL="2077928" indent="0">
              <a:buNone/>
              <a:defRPr sz="5500"/>
            </a:lvl2pPr>
            <a:lvl3pPr marL="4155857" indent="0">
              <a:buNone/>
              <a:defRPr sz="4500"/>
            </a:lvl3pPr>
            <a:lvl4pPr marL="6233785" indent="0">
              <a:buNone/>
              <a:defRPr sz="4100"/>
            </a:lvl4pPr>
            <a:lvl5pPr marL="8311713" indent="0">
              <a:buNone/>
              <a:defRPr sz="4100"/>
            </a:lvl5pPr>
            <a:lvl6pPr marL="10389641" indent="0">
              <a:buNone/>
              <a:defRPr sz="4100"/>
            </a:lvl6pPr>
            <a:lvl7pPr marL="12467570" indent="0">
              <a:buNone/>
              <a:defRPr sz="4100"/>
            </a:lvl7pPr>
            <a:lvl8pPr marL="14545498" indent="0">
              <a:buNone/>
              <a:defRPr sz="4100"/>
            </a:lvl8pPr>
            <a:lvl9pPr marL="16623426" indent="0">
              <a:buNone/>
              <a:defRPr sz="4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88666E-CB9D-445D-8170-0DF22A2B817E}" type="datetimeFigureOut">
              <a:rPr lang="en-GB" smtClean="0"/>
              <a:t>07/06/2017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A596A6B-E69D-4FA9-9380-59A0C054683A}" type="slidenum">
              <a:rPr lang="en-GB" smtClean="0"/>
              <a:t>‹#›</a:t>
            </a:fld>
            <a:endParaRPr lang="en-GB" dirty="0"/>
          </a:p>
        </p:txBody>
      </p:sp>
    </p:spTree>
    <p:extLst>
      <p:ext uri="{BB962C8B-B14F-4D97-AF65-F5344CB8AC3E}">
        <p14:creationId xmlns:p14="http://schemas.microsoft.com/office/powerpoint/2010/main" val="3501800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12173" y="1701357"/>
            <a:ext cx="27219117" cy="7080779"/>
          </a:xfrm>
          <a:prstGeom prst="rect">
            <a:avLst/>
          </a:prstGeom>
        </p:spPr>
        <p:txBody>
          <a:bodyPr vert="horz" lIns="415586" tIns="207793" rIns="415586" bIns="207793"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1512173" y="9913094"/>
            <a:ext cx="27219117" cy="28037922"/>
          </a:xfrm>
          <a:prstGeom prst="rect">
            <a:avLst/>
          </a:prstGeom>
        </p:spPr>
        <p:txBody>
          <a:bodyPr vert="horz" lIns="415586" tIns="207793" rIns="415586" bIns="20779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1512173" y="39377003"/>
            <a:ext cx="7056808" cy="2261916"/>
          </a:xfrm>
          <a:prstGeom prst="rect">
            <a:avLst/>
          </a:prstGeom>
        </p:spPr>
        <p:txBody>
          <a:bodyPr vert="horz" lIns="415586" tIns="207793" rIns="415586" bIns="207793" rtlCol="0" anchor="ctr"/>
          <a:lstStyle>
            <a:lvl1pPr algn="l">
              <a:defRPr sz="5500">
                <a:solidFill>
                  <a:schemeClr val="tx1">
                    <a:tint val="75000"/>
                  </a:schemeClr>
                </a:solidFill>
              </a:defRPr>
            </a:lvl1pPr>
          </a:lstStyle>
          <a:p>
            <a:fld id="{2388666E-CB9D-445D-8170-0DF22A2B817E}" type="datetimeFigureOut">
              <a:rPr lang="en-GB" smtClean="0"/>
              <a:t>07/06/2017</a:t>
            </a:fld>
            <a:endParaRPr lang="en-GB" dirty="0"/>
          </a:p>
        </p:txBody>
      </p:sp>
      <p:sp>
        <p:nvSpPr>
          <p:cNvPr id="5" name="Footer Placeholder 4"/>
          <p:cNvSpPr>
            <a:spLocks noGrp="1"/>
          </p:cNvSpPr>
          <p:nvPr>
            <p:ph type="ftr" sz="quarter" idx="3"/>
          </p:nvPr>
        </p:nvSpPr>
        <p:spPr>
          <a:xfrm>
            <a:off x="10333183" y="39377003"/>
            <a:ext cx="9577097" cy="2261916"/>
          </a:xfrm>
          <a:prstGeom prst="rect">
            <a:avLst/>
          </a:prstGeom>
        </p:spPr>
        <p:txBody>
          <a:bodyPr vert="horz" lIns="415586" tIns="207793" rIns="415586" bIns="207793" rtlCol="0" anchor="ctr"/>
          <a:lstStyle>
            <a:lvl1pPr algn="ctr">
              <a:defRPr sz="55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21674482" y="39377003"/>
            <a:ext cx="7056808" cy="2261916"/>
          </a:xfrm>
          <a:prstGeom prst="rect">
            <a:avLst/>
          </a:prstGeom>
        </p:spPr>
        <p:txBody>
          <a:bodyPr vert="horz" lIns="415586" tIns="207793" rIns="415586" bIns="207793" rtlCol="0" anchor="ctr"/>
          <a:lstStyle>
            <a:lvl1pPr algn="r">
              <a:defRPr sz="5500">
                <a:solidFill>
                  <a:schemeClr val="tx1">
                    <a:tint val="75000"/>
                  </a:schemeClr>
                </a:solidFill>
              </a:defRPr>
            </a:lvl1pPr>
          </a:lstStyle>
          <a:p>
            <a:fld id="{7A596A6B-E69D-4FA9-9380-59A0C054683A}" type="slidenum">
              <a:rPr lang="en-GB" smtClean="0"/>
              <a:t>‹#›</a:t>
            </a:fld>
            <a:endParaRPr lang="en-GB" dirty="0"/>
          </a:p>
        </p:txBody>
      </p:sp>
    </p:spTree>
    <p:extLst>
      <p:ext uri="{BB962C8B-B14F-4D97-AF65-F5344CB8AC3E}">
        <p14:creationId xmlns:p14="http://schemas.microsoft.com/office/powerpoint/2010/main" val="344972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55857" rtl="0" eaLnBrk="1" latinLnBrk="0" hangingPunct="1">
        <a:spcBef>
          <a:spcPct val="0"/>
        </a:spcBef>
        <a:buNone/>
        <a:defRPr sz="20000" kern="1200">
          <a:solidFill>
            <a:schemeClr val="tx1"/>
          </a:solidFill>
          <a:latin typeface="+mj-lt"/>
          <a:ea typeface="+mj-ea"/>
          <a:cs typeface="+mj-cs"/>
        </a:defRPr>
      </a:lvl1pPr>
    </p:titleStyle>
    <p:bodyStyle>
      <a:lvl1pPr marL="1558446" indent="-1558446" algn="l" defTabSz="4155857" rtl="0" eaLnBrk="1" latinLnBrk="0" hangingPunct="1">
        <a:spcBef>
          <a:spcPct val="20000"/>
        </a:spcBef>
        <a:buFont typeface="Arial" pitchFamily="34" charset="0"/>
        <a:buChar char="•"/>
        <a:defRPr sz="14500" kern="1200">
          <a:solidFill>
            <a:schemeClr val="tx1"/>
          </a:solidFill>
          <a:latin typeface="+mn-lt"/>
          <a:ea typeface="+mn-ea"/>
          <a:cs typeface="+mn-cs"/>
        </a:defRPr>
      </a:lvl1pPr>
      <a:lvl2pPr marL="3376633" indent="-1298705" algn="l" defTabSz="4155857" rtl="0" eaLnBrk="1" latinLnBrk="0" hangingPunct="1">
        <a:spcBef>
          <a:spcPct val="20000"/>
        </a:spcBef>
        <a:buFont typeface="Arial" pitchFamily="34" charset="0"/>
        <a:buChar char="–"/>
        <a:defRPr sz="12700" kern="1200">
          <a:solidFill>
            <a:schemeClr val="tx1"/>
          </a:solidFill>
          <a:latin typeface="+mn-lt"/>
          <a:ea typeface="+mn-ea"/>
          <a:cs typeface="+mn-cs"/>
        </a:defRPr>
      </a:lvl2pPr>
      <a:lvl3pPr marL="5194821" indent="-1038964" algn="l" defTabSz="4155857" rtl="0" eaLnBrk="1" latinLnBrk="0" hangingPunct="1">
        <a:spcBef>
          <a:spcPct val="20000"/>
        </a:spcBef>
        <a:buFont typeface="Arial" pitchFamily="34" charset="0"/>
        <a:buChar char="•"/>
        <a:defRPr sz="10900" kern="1200">
          <a:solidFill>
            <a:schemeClr val="tx1"/>
          </a:solidFill>
          <a:latin typeface="+mn-lt"/>
          <a:ea typeface="+mn-ea"/>
          <a:cs typeface="+mn-cs"/>
        </a:defRPr>
      </a:lvl3pPr>
      <a:lvl4pPr marL="7272749" indent="-1038964" algn="l" defTabSz="4155857" rtl="0" eaLnBrk="1" latinLnBrk="0" hangingPunct="1">
        <a:spcBef>
          <a:spcPct val="20000"/>
        </a:spcBef>
        <a:buFont typeface="Arial" pitchFamily="34" charset="0"/>
        <a:buChar char="–"/>
        <a:defRPr sz="9100" kern="1200">
          <a:solidFill>
            <a:schemeClr val="tx1"/>
          </a:solidFill>
          <a:latin typeface="+mn-lt"/>
          <a:ea typeface="+mn-ea"/>
          <a:cs typeface="+mn-cs"/>
        </a:defRPr>
      </a:lvl4pPr>
      <a:lvl5pPr marL="9350677" indent="-1038964" algn="l" defTabSz="4155857" rtl="0" eaLnBrk="1" latinLnBrk="0" hangingPunct="1">
        <a:spcBef>
          <a:spcPct val="20000"/>
        </a:spcBef>
        <a:buFont typeface="Arial" pitchFamily="34" charset="0"/>
        <a:buChar char="»"/>
        <a:defRPr sz="9100" kern="1200">
          <a:solidFill>
            <a:schemeClr val="tx1"/>
          </a:solidFill>
          <a:latin typeface="+mn-lt"/>
          <a:ea typeface="+mn-ea"/>
          <a:cs typeface="+mn-cs"/>
        </a:defRPr>
      </a:lvl5pPr>
      <a:lvl6pPr marL="11428606" indent="-1038964" algn="l" defTabSz="4155857"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06534" indent="-1038964" algn="l" defTabSz="4155857"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584462" indent="-1038964" algn="l" defTabSz="4155857"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662390" indent="-1038964" algn="l" defTabSz="4155857"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en-US"/>
      </a:defPPr>
      <a:lvl1pPr marL="0" algn="l" defTabSz="4155857" rtl="0" eaLnBrk="1" latinLnBrk="0" hangingPunct="1">
        <a:defRPr sz="8200" kern="1200">
          <a:solidFill>
            <a:schemeClr val="tx1"/>
          </a:solidFill>
          <a:latin typeface="+mn-lt"/>
          <a:ea typeface="+mn-ea"/>
          <a:cs typeface="+mn-cs"/>
        </a:defRPr>
      </a:lvl1pPr>
      <a:lvl2pPr marL="2077928" algn="l" defTabSz="4155857" rtl="0" eaLnBrk="1" latinLnBrk="0" hangingPunct="1">
        <a:defRPr sz="8200" kern="1200">
          <a:solidFill>
            <a:schemeClr val="tx1"/>
          </a:solidFill>
          <a:latin typeface="+mn-lt"/>
          <a:ea typeface="+mn-ea"/>
          <a:cs typeface="+mn-cs"/>
        </a:defRPr>
      </a:lvl2pPr>
      <a:lvl3pPr marL="4155857" algn="l" defTabSz="4155857" rtl="0" eaLnBrk="1" latinLnBrk="0" hangingPunct="1">
        <a:defRPr sz="8200" kern="1200">
          <a:solidFill>
            <a:schemeClr val="tx1"/>
          </a:solidFill>
          <a:latin typeface="+mn-lt"/>
          <a:ea typeface="+mn-ea"/>
          <a:cs typeface="+mn-cs"/>
        </a:defRPr>
      </a:lvl3pPr>
      <a:lvl4pPr marL="6233785" algn="l" defTabSz="4155857" rtl="0" eaLnBrk="1" latinLnBrk="0" hangingPunct="1">
        <a:defRPr sz="8200" kern="1200">
          <a:solidFill>
            <a:schemeClr val="tx1"/>
          </a:solidFill>
          <a:latin typeface="+mn-lt"/>
          <a:ea typeface="+mn-ea"/>
          <a:cs typeface="+mn-cs"/>
        </a:defRPr>
      </a:lvl4pPr>
      <a:lvl5pPr marL="8311713" algn="l" defTabSz="4155857" rtl="0" eaLnBrk="1" latinLnBrk="0" hangingPunct="1">
        <a:defRPr sz="8200" kern="1200">
          <a:solidFill>
            <a:schemeClr val="tx1"/>
          </a:solidFill>
          <a:latin typeface="+mn-lt"/>
          <a:ea typeface="+mn-ea"/>
          <a:cs typeface="+mn-cs"/>
        </a:defRPr>
      </a:lvl5pPr>
      <a:lvl6pPr marL="10389641" algn="l" defTabSz="4155857" rtl="0" eaLnBrk="1" latinLnBrk="0" hangingPunct="1">
        <a:defRPr sz="8200" kern="1200">
          <a:solidFill>
            <a:schemeClr val="tx1"/>
          </a:solidFill>
          <a:latin typeface="+mn-lt"/>
          <a:ea typeface="+mn-ea"/>
          <a:cs typeface="+mn-cs"/>
        </a:defRPr>
      </a:lvl6pPr>
      <a:lvl7pPr marL="12467570" algn="l" defTabSz="4155857" rtl="0" eaLnBrk="1" latinLnBrk="0" hangingPunct="1">
        <a:defRPr sz="8200" kern="1200">
          <a:solidFill>
            <a:schemeClr val="tx1"/>
          </a:solidFill>
          <a:latin typeface="+mn-lt"/>
          <a:ea typeface="+mn-ea"/>
          <a:cs typeface="+mn-cs"/>
        </a:defRPr>
      </a:lvl7pPr>
      <a:lvl8pPr marL="14545498" algn="l" defTabSz="4155857" rtl="0" eaLnBrk="1" latinLnBrk="0" hangingPunct="1">
        <a:defRPr sz="8200" kern="1200">
          <a:solidFill>
            <a:schemeClr val="tx1"/>
          </a:solidFill>
          <a:latin typeface="+mn-lt"/>
          <a:ea typeface="+mn-ea"/>
          <a:cs typeface="+mn-cs"/>
        </a:defRPr>
      </a:lvl8pPr>
      <a:lvl9pPr marL="16623426" algn="l" defTabSz="4155857"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mailto:christine.ramsey-wade@uwe.ac.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7" name="TextBox 6"/>
          <p:cNvSpPr txBox="1"/>
          <p:nvPr/>
        </p:nvSpPr>
        <p:spPr>
          <a:xfrm>
            <a:off x="1152179" y="864073"/>
            <a:ext cx="28011112" cy="4031873"/>
          </a:xfrm>
          <a:prstGeom prst="rect">
            <a:avLst/>
          </a:prstGeom>
          <a:solidFill>
            <a:schemeClr val="bg1"/>
          </a:solidFill>
          <a:ln>
            <a:noFill/>
          </a:ln>
        </p:spPr>
        <p:txBody>
          <a:bodyPr wrap="square" rtlCol="0">
            <a:spAutoFit/>
          </a:bodyPr>
          <a:lstStyle/>
          <a:p>
            <a:pPr algn="ctr"/>
            <a:endParaRPr lang="en-GB" sz="2000" b="1" dirty="0" smtClean="0"/>
          </a:p>
          <a:p>
            <a:pPr algn="ctr"/>
            <a:r>
              <a:rPr lang="en-US" sz="5400" b="1" dirty="0" smtClean="0">
                <a:latin typeface="Aharoni" panose="02010803020104030203" pitchFamily="2" charset="-79"/>
                <a:cs typeface="Aharoni" panose="02010803020104030203" pitchFamily="2" charset="-79"/>
              </a:rPr>
              <a:t>Could </a:t>
            </a:r>
            <a:r>
              <a:rPr lang="en-US" sz="5400" b="1" dirty="0">
                <a:latin typeface="Aharoni" panose="02010803020104030203" pitchFamily="2" charset="-79"/>
                <a:cs typeface="Aharoni" panose="02010803020104030203" pitchFamily="2" charset="-79"/>
              </a:rPr>
              <a:t>therapeutic writing improve outcomes for adult clients diagnosed with Anorexia Nervosa</a:t>
            </a:r>
            <a:r>
              <a:rPr lang="en-US" sz="5400" b="1" dirty="0" smtClean="0">
                <a:latin typeface="Aharoni" panose="02010803020104030203" pitchFamily="2" charset="-79"/>
                <a:cs typeface="Aharoni" panose="02010803020104030203" pitchFamily="2" charset="-79"/>
              </a:rPr>
              <a:t>?  </a:t>
            </a:r>
            <a:r>
              <a:rPr lang="en-US" sz="5400" b="1" dirty="0">
                <a:latin typeface="Aharoni" panose="02010803020104030203" pitchFamily="2" charset="-79"/>
                <a:cs typeface="Aharoni" panose="02010803020104030203" pitchFamily="2" charset="-79"/>
              </a:rPr>
              <a:t>A systematic </a:t>
            </a:r>
            <a:r>
              <a:rPr lang="en-US" sz="5400" b="1" dirty="0" smtClean="0">
                <a:latin typeface="Aharoni" panose="02010803020104030203" pitchFamily="2" charset="-79"/>
                <a:cs typeface="Aharoni" panose="02010803020104030203" pitchFamily="2" charset="-79"/>
              </a:rPr>
              <a:t>review.</a:t>
            </a:r>
            <a:endParaRPr lang="en-GB" sz="5400" b="1" dirty="0">
              <a:latin typeface="Aharoni" panose="02010803020104030203" pitchFamily="2" charset="-79"/>
              <a:cs typeface="Aharoni" panose="02010803020104030203" pitchFamily="2" charset="-79"/>
            </a:endParaRPr>
          </a:p>
          <a:p>
            <a:pPr algn="ctr"/>
            <a:endParaRPr lang="en-GB" sz="3200" dirty="0" smtClean="0"/>
          </a:p>
          <a:p>
            <a:pPr algn="ctr"/>
            <a:r>
              <a:rPr lang="en-GB" sz="3200" dirty="0" smtClean="0"/>
              <a:t>Christine Ramsey-Wade - Senior Lecturer in Counselling Psychology, Centre for Appearance Research, UWE Bristol</a:t>
            </a:r>
          </a:p>
          <a:p>
            <a:pPr algn="ctr"/>
            <a:r>
              <a:rPr lang="en-GB" sz="3200" dirty="0" smtClean="0"/>
              <a:t>Dr Heidi Williamson </a:t>
            </a:r>
            <a:r>
              <a:rPr lang="en-GB" sz="3200" dirty="0"/>
              <a:t>-</a:t>
            </a:r>
            <a:r>
              <a:rPr lang="en-GB" sz="3200" dirty="0" smtClean="0"/>
              <a:t> Senior Research Fellow, </a:t>
            </a:r>
            <a:r>
              <a:rPr lang="en-GB" sz="3200" dirty="0"/>
              <a:t>Centre for Appearance Research, UWE Bristol</a:t>
            </a:r>
          </a:p>
          <a:p>
            <a:pPr algn="ctr"/>
            <a:r>
              <a:rPr lang="en-GB" sz="3200" dirty="0" smtClean="0"/>
              <a:t>Dr Jane Meyrick – Senior Lecturer in Health Psychology, UWE Bristol</a:t>
            </a:r>
          </a:p>
        </p:txBody>
      </p:sp>
      <p:sp>
        <p:nvSpPr>
          <p:cNvPr id="9" name="TextBox 8"/>
          <p:cNvSpPr txBox="1"/>
          <p:nvPr/>
        </p:nvSpPr>
        <p:spPr>
          <a:xfrm>
            <a:off x="1152179" y="5322710"/>
            <a:ext cx="13658437" cy="14288527"/>
          </a:xfrm>
          <a:prstGeom prst="rect">
            <a:avLst/>
          </a:prstGeom>
          <a:solidFill>
            <a:schemeClr val="accent2">
              <a:lumMod val="20000"/>
              <a:lumOff val="80000"/>
            </a:schemeClr>
          </a:solidFill>
          <a:ln cap="rnd">
            <a:solidFill>
              <a:schemeClr val="tx1"/>
            </a:solidFill>
            <a:bevel/>
          </a:ln>
        </p:spPr>
        <p:txBody>
          <a:bodyPr wrap="square" rtlCol="0">
            <a:spAutoFit/>
          </a:bodyPr>
          <a:lstStyle/>
          <a:p>
            <a:pPr algn="ctr"/>
            <a:endParaRPr lang="en-GB" sz="3600" b="1" dirty="0" smtClean="0">
              <a:latin typeface="Aharoni" panose="02010803020104030203" pitchFamily="2" charset="-79"/>
              <a:cs typeface="Aharoni" panose="02010803020104030203" pitchFamily="2" charset="-79"/>
            </a:endParaRPr>
          </a:p>
          <a:p>
            <a:pPr algn="ctr"/>
            <a:r>
              <a:rPr lang="en-GB" sz="3600" b="1" dirty="0" smtClean="0">
                <a:latin typeface="Aharoni" panose="02010803020104030203" pitchFamily="2" charset="-79"/>
                <a:cs typeface="Aharoni" panose="02010803020104030203" pitchFamily="2" charset="-79"/>
              </a:rPr>
              <a:t>BACKGROUND</a:t>
            </a:r>
          </a:p>
          <a:p>
            <a:pPr algn="ctr"/>
            <a:endParaRPr lang="en-GB" sz="2400" dirty="0" smtClean="0"/>
          </a:p>
          <a:p>
            <a:pPr marL="457200" indent="-457200">
              <a:lnSpc>
                <a:spcPts val="3700"/>
              </a:lnSpc>
              <a:buFont typeface="Arial" panose="020B0604020202020204" pitchFamily="34" charset="0"/>
              <a:buChar char="•"/>
            </a:pPr>
            <a:r>
              <a:rPr lang="en-US" sz="2800" b="1" i="1" dirty="0" smtClean="0"/>
              <a:t>Anorexia: </a:t>
            </a:r>
            <a:r>
              <a:rPr lang="en-US" sz="2800" dirty="0"/>
              <a:t>a complex </a:t>
            </a:r>
            <a:r>
              <a:rPr lang="en-US" sz="2800" dirty="0" smtClean="0"/>
              <a:t>and sometimes deadly presentation, where evidence and treatment </a:t>
            </a:r>
            <a:r>
              <a:rPr lang="en-US" sz="2800" dirty="0"/>
              <a:t>lags behind other psychiatric </a:t>
            </a:r>
            <a:r>
              <a:rPr lang="en-US" sz="2800" dirty="0" smtClean="0"/>
              <a:t>disorders </a:t>
            </a:r>
          </a:p>
          <a:p>
            <a:pPr marL="457200" indent="-457200">
              <a:lnSpc>
                <a:spcPts val="3700"/>
              </a:lnSpc>
              <a:buFont typeface="Arial" panose="020B0604020202020204" pitchFamily="34" charset="0"/>
              <a:buChar char="•"/>
            </a:pPr>
            <a:r>
              <a:rPr lang="en-US" sz="2800" b="1" dirty="0"/>
              <a:t>Clients with anorexia: </a:t>
            </a:r>
            <a:r>
              <a:rPr lang="en-US" sz="2800" dirty="0"/>
              <a:t>often voice dissatisfaction with traditional treatments </a:t>
            </a:r>
            <a:r>
              <a:rPr lang="en-US" sz="2800" dirty="0" smtClean="0"/>
              <a:t>– </a:t>
            </a:r>
            <a:r>
              <a:rPr lang="en-US" sz="2800" i="1" dirty="0" smtClean="0"/>
              <a:t>reductionist </a:t>
            </a:r>
            <a:r>
              <a:rPr lang="en-US" sz="2800" i="1" dirty="0"/>
              <a:t>/ staff focus on weight </a:t>
            </a:r>
            <a:r>
              <a:rPr lang="en-US" sz="2800" i="1" dirty="0" smtClean="0"/>
              <a:t>gain</a:t>
            </a:r>
            <a:r>
              <a:rPr lang="en-US" sz="2800" dirty="0" smtClean="0"/>
              <a:t>  </a:t>
            </a:r>
            <a:endParaRPr lang="en-US" sz="2800" dirty="0"/>
          </a:p>
          <a:p>
            <a:pPr marL="457200" indent="-457200">
              <a:lnSpc>
                <a:spcPts val="3700"/>
              </a:lnSpc>
              <a:buFont typeface="Arial" panose="020B0604020202020204" pitchFamily="34" charset="0"/>
              <a:buChar char="•"/>
            </a:pPr>
            <a:r>
              <a:rPr lang="en-US" sz="2800" b="1" dirty="0"/>
              <a:t>Writing and reading-based interventions </a:t>
            </a:r>
            <a:r>
              <a:rPr lang="en-US" sz="2800" b="1" dirty="0" smtClean="0"/>
              <a:t>:</a:t>
            </a:r>
            <a:r>
              <a:rPr lang="en-US" sz="2800" dirty="0" smtClean="0"/>
              <a:t> recovery-oriented </a:t>
            </a:r>
            <a:r>
              <a:rPr lang="en-US" sz="2800" dirty="0"/>
              <a:t>therapeutic </a:t>
            </a:r>
            <a:r>
              <a:rPr lang="en-US" sz="2800" dirty="0" smtClean="0"/>
              <a:t>tools, used in </a:t>
            </a:r>
            <a:r>
              <a:rPr lang="en-US" sz="2800" dirty="0"/>
              <a:t>mental health </a:t>
            </a:r>
            <a:r>
              <a:rPr lang="en-US" sz="2800" dirty="0" smtClean="0"/>
              <a:t>care to </a:t>
            </a:r>
            <a:r>
              <a:rPr lang="en-US" sz="2800" dirty="0"/>
              <a:t>navigate resistance </a:t>
            </a:r>
            <a:r>
              <a:rPr lang="en-US" sz="2800" dirty="0" smtClean="0"/>
              <a:t>/ </a:t>
            </a:r>
            <a:r>
              <a:rPr lang="en-US" sz="2800" dirty="0"/>
              <a:t>ambivalence in group </a:t>
            </a:r>
            <a:r>
              <a:rPr lang="en-US" sz="2800" dirty="0" smtClean="0"/>
              <a:t>therapy, are </a:t>
            </a:r>
            <a:r>
              <a:rPr lang="en-US" sz="2800" dirty="0"/>
              <a:t>being explored to create space for clients’ ambivalence </a:t>
            </a:r>
            <a:r>
              <a:rPr lang="en-US" sz="2800" dirty="0" smtClean="0"/>
              <a:t>and </a:t>
            </a:r>
            <a:r>
              <a:rPr lang="en-US" sz="2800" dirty="0"/>
              <a:t>assist </a:t>
            </a:r>
            <a:r>
              <a:rPr lang="en-US" sz="2800" dirty="0" smtClean="0"/>
              <a:t>recovery among those with </a:t>
            </a:r>
            <a:r>
              <a:rPr lang="en-US" sz="2800" dirty="0"/>
              <a:t>eating </a:t>
            </a:r>
            <a:r>
              <a:rPr lang="en-US" sz="2800" dirty="0" smtClean="0"/>
              <a:t>disorders</a:t>
            </a:r>
          </a:p>
          <a:p>
            <a:pPr marL="457200" indent="-457200">
              <a:lnSpc>
                <a:spcPts val="3700"/>
              </a:lnSpc>
              <a:buFont typeface="Arial" panose="020B0604020202020204" pitchFamily="34" charset="0"/>
              <a:buChar char="•"/>
            </a:pPr>
            <a:r>
              <a:rPr lang="en-US" sz="2800" b="1" dirty="0"/>
              <a:t>Creative writing for therapeutic purposes</a:t>
            </a:r>
            <a:r>
              <a:rPr lang="en-US" sz="2800" dirty="0"/>
              <a:t>: descriptive literature available but evidence base </a:t>
            </a:r>
            <a:r>
              <a:rPr lang="en-US" sz="2800" dirty="0" smtClean="0"/>
              <a:t>limited</a:t>
            </a:r>
          </a:p>
          <a:p>
            <a:pPr marL="457200" indent="-457200">
              <a:lnSpc>
                <a:spcPts val="3700"/>
              </a:lnSpc>
              <a:buFont typeface="Arial" panose="020B0604020202020204" pitchFamily="34" charset="0"/>
              <a:buChar char="•"/>
            </a:pPr>
            <a:r>
              <a:rPr lang="en-US" sz="2800" b="1" dirty="0" smtClean="0"/>
              <a:t>Expressive writing</a:t>
            </a:r>
            <a:r>
              <a:rPr lang="en-US" sz="2800" dirty="0" smtClean="0"/>
              <a:t>:  SR of </a:t>
            </a:r>
            <a:r>
              <a:rPr lang="en-US" sz="2800" dirty="0"/>
              <a:t>146</a:t>
            </a:r>
            <a:r>
              <a:rPr lang="en-GB" sz="2800" dirty="0"/>
              <a:t> randomised</a:t>
            </a:r>
            <a:r>
              <a:rPr lang="en-US" sz="2800" dirty="0"/>
              <a:t> studies of Pennebaker’s experimental disclosure </a:t>
            </a:r>
            <a:r>
              <a:rPr lang="en-US" sz="2800" dirty="0" smtClean="0"/>
              <a:t>intervention (Frattaroli, 2006) found expressive writing beneficial </a:t>
            </a:r>
            <a:r>
              <a:rPr lang="en-US" sz="2800" dirty="0"/>
              <a:t>for psychological </a:t>
            </a:r>
            <a:r>
              <a:rPr lang="en-US" sz="2800" dirty="0" smtClean="0"/>
              <a:t>and </a:t>
            </a:r>
            <a:r>
              <a:rPr lang="en-US" sz="2800" dirty="0"/>
              <a:t>physical health, </a:t>
            </a:r>
            <a:r>
              <a:rPr lang="en-US" sz="2800" dirty="0" smtClean="0"/>
              <a:t>with positive </a:t>
            </a:r>
            <a:r>
              <a:rPr lang="en-US" sz="2800" dirty="0"/>
              <a:t>and significant average </a:t>
            </a:r>
            <a:r>
              <a:rPr lang="en-US" sz="2800" i="1" dirty="0"/>
              <a:t>r-</a:t>
            </a:r>
            <a:r>
              <a:rPr lang="en-US" sz="2800" dirty="0"/>
              <a:t>effect size of .</a:t>
            </a:r>
            <a:r>
              <a:rPr lang="en-US" sz="2800" dirty="0" smtClean="0"/>
              <a:t>075.  Benefits thought to be achieved through </a:t>
            </a:r>
            <a:r>
              <a:rPr lang="en-US" sz="2800" dirty="0"/>
              <a:t>repetition </a:t>
            </a:r>
            <a:r>
              <a:rPr lang="en-US" sz="2800" dirty="0" smtClean="0"/>
              <a:t>&amp; </a:t>
            </a:r>
            <a:r>
              <a:rPr lang="en-US" sz="2800" dirty="0"/>
              <a:t>extinction of negative </a:t>
            </a:r>
            <a:r>
              <a:rPr lang="en-US" sz="2800" dirty="0" smtClean="0"/>
              <a:t>thoughts/feelings</a:t>
            </a:r>
            <a:endParaRPr lang="en-US" sz="2800" dirty="0"/>
          </a:p>
          <a:p>
            <a:pPr marL="457200" indent="-457200">
              <a:buFont typeface="Arial" panose="020B0604020202020204" pitchFamily="34" charset="0"/>
              <a:buChar char="•"/>
            </a:pPr>
            <a:r>
              <a:rPr lang="en-US" sz="2800" b="1" dirty="0" smtClean="0"/>
              <a:t>Body </a:t>
            </a:r>
            <a:r>
              <a:rPr lang="en-US" sz="2800" b="1" dirty="0"/>
              <a:t>image or eating disorder interventions </a:t>
            </a:r>
            <a:r>
              <a:rPr lang="en-US" sz="2800" dirty="0" smtClean="0"/>
              <a:t>used </a:t>
            </a:r>
          </a:p>
          <a:p>
            <a:r>
              <a:rPr lang="en-US" sz="2800" dirty="0" smtClean="0"/>
              <a:t>      expressive </a:t>
            </a:r>
            <a:r>
              <a:rPr lang="en-US" sz="2800" dirty="0"/>
              <a:t>writing as an active control condition, with </a:t>
            </a:r>
            <a:endParaRPr lang="en-US" sz="2800" dirty="0" smtClean="0"/>
          </a:p>
          <a:p>
            <a:r>
              <a:rPr lang="en-US" sz="2800" dirty="0"/>
              <a:t> </a:t>
            </a:r>
            <a:r>
              <a:rPr lang="en-US" sz="2800" dirty="0" smtClean="0"/>
              <a:t>     control </a:t>
            </a:r>
            <a:r>
              <a:rPr lang="en-US" sz="2800" dirty="0"/>
              <a:t>groups showing non-significant or marginally </a:t>
            </a:r>
            <a:endParaRPr lang="en-US" sz="2800" dirty="0" smtClean="0"/>
          </a:p>
          <a:p>
            <a:r>
              <a:rPr lang="en-US" sz="2800" dirty="0"/>
              <a:t> </a:t>
            </a:r>
            <a:r>
              <a:rPr lang="en-US" sz="2800" dirty="0" smtClean="0"/>
              <a:t>     significant </a:t>
            </a:r>
            <a:r>
              <a:rPr lang="en-US" sz="2800" dirty="0"/>
              <a:t>positive </a:t>
            </a:r>
            <a:r>
              <a:rPr lang="en-US" sz="2800" dirty="0" smtClean="0"/>
              <a:t>results.  Some </a:t>
            </a:r>
            <a:r>
              <a:rPr lang="en-US" sz="2800" dirty="0"/>
              <a:t>advocate for</a:t>
            </a:r>
            <a:endParaRPr lang="en-US" sz="2800" dirty="0" smtClean="0"/>
          </a:p>
          <a:p>
            <a:r>
              <a:rPr lang="en-US" sz="2800" b="1" i="1" dirty="0" smtClean="0"/>
              <a:t>      writing-based </a:t>
            </a:r>
            <a:r>
              <a:rPr lang="en-US" sz="2800" b="1" i="1" dirty="0"/>
              <a:t>interventions for eating disorders </a:t>
            </a:r>
            <a:endParaRPr lang="en-US" sz="2800" b="1" i="1" dirty="0" smtClean="0"/>
          </a:p>
          <a:p>
            <a:r>
              <a:rPr lang="en-US" sz="2800" b="1" i="1" dirty="0"/>
              <a:t> </a:t>
            </a:r>
            <a:r>
              <a:rPr lang="en-US" sz="2800" b="1" i="1" dirty="0" smtClean="0"/>
              <a:t>     within stepped </a:t>
            </a:r>
            <a:r>
              <a:rPr lang="en-US" sz="2800" b="1" i="1" dirty="0"/>
              <a:t>care model of </a:t>
            </a:r>
            <a:r>
              <a:rPr lang="en-US" sz="2800" b="1" i="1" dirty="0" smtClean="0"/>
              <a:t>treatment</a:t>
            </a:r>
            <a:r>
              <a:rPr lang="en-US" sz="2800" dirty="0" smtClean="0"/>
              <a:t>.  This </a:t>
            </a:r>
            <a:r>
              <a:rPr lang="en-US" sz="2800" dirty="0"/>
              <a:t>is difficult </a:t>
            </a:r>
            <a:endParaRPr lang="en-US" sz="2800" dirty="0" smtClean="0"/>
          </a:p>
          <a:p>
            <a:r>
              <a:rPr lang="en-US" sz="2800" dirty="0"/>
              <a:t> </a:t>
            </a:r>
            <a:r>
              <a:rPr lang="en-US" sz="2800" dirty="0" smtClean="0"/>
              <a:t>     to </a:t>
            </a:r>
            <a:r>
              <a:rPr lang="en-US" sz="2800" dirty="0"/>
              <a:t>assert until </a:t>
            </a:r>
            <a:r>
              <a:rPr lang="en-US" sz="2800" dirty="0" smtClean="0"/>
              <a:t>evidence </a:t>
            </a:r>
            <a:r>
              <a:rPr lang="en-US" sz="2800" dirty="0"/>
              <a:t>for </a:t>
            </a:r>
            <a:r>
              <a:rPr lang="en-US" sz="2800" dirty="0" smtClean="0"/>
              <a:t>writing-based</a:t>
            </a:r>
          </a:p>
          <a:p>
            <a:r>
              <a:rPr lang="en-US" sz="2800" dirty="0"/>
              <a:t> </a:t>
            </a:r>
            <a:r>
              <a:rPr lang="en-US" sz="2800" dirty="0" smtClean="0"/>
              <a:t>     interventions </a:t>
            </a:r>
            <a:r>
              <a:rPr lang="en-US" sz="2800" dirty="0"/>
              <a:t>for eating disorders is systematically </a:t>
            </a:r>
            <a:endParaRPr lang="en-US" sz="2800" dirty="0" smtClean="0"/>
          </a:p>
          <a:p>
            <a:r>
              <a:rPr lang="en-US" sz="2800" dirty="0"/>
              <a:t> </a:t>
            </a:r>
            <a:r>
              <a:rPr lang="en-US" sz="2800" dirty="0" smtClean="0"/>
              <a:t>     identified </a:t>
            </a:r>
            <a:r>
              <a:rPr lang="en-US" sz="2800" dirty="0"/>
              <a:t>and </a:t>
            </a:r>
            <a:r>
              <a:rPr lang="en-US" sz="2800" dirty="0" smtClean="0"/>
              <a:t>assessed</a:t>
            </a:r>
          </a:p>
          <a:p>
            <a:endParaRPr lang="en-US" sz="2800" dirty="0" smtClean="0"/>
          </a:p>
          <a:p>
            <a:pPr algn="ctr"/>
            <a:r>
              <a:rPr lang="en-GB" sz="2800" b="1" dirty="0" smtClean="0">
                <a:solidFill>
                  <a:srgbClr val="FF0000"/>
                </a:solidFill>
              </a:rPr>
              <a:t>Aim: Is </a:t>
            </a:r>
            <a:r>
              <a:rPr lang="en-GB" sz="2800" b="1" dirty="0">
                <a:solidFill>
                  <a:srgbClr val="FF0000"/>
                </a:solidFill>
              </a:rPr>
              <a:t>Therapeutic Writing an Appropriate Treatment for </a:t>
            </a:r>
            <a:endParaRPr lang="en-GB" sz="2800" b="1" dirty="0" smtClean="0">
              <a:solidFill>
                <a:srgbClr val="FF0000"/>
              </a:solidFill>
            </a:endParaRPr>
          </a:p>
          <a:p>
            <a:pPr algn="ctr"/>
            <a:r>
              <a:rPr lang="en-GB" sz="2800" b="1" dirty="0">
                <a:solidFill>
                  <a:srgbClr val="FF0000"/>
                </a:solidFill>
              </a:rPr>
              <a:t> </a:t>
            </a:r>
            <a:r>
              <a:rPr lang="en-GB" sz="2800" b="1" dirty="0" smtClean="0">
                <a:solidFill>
                  <a:srgbClr val="FF0000"/>
                </a:solidFill>
              </a:rPr>
              <a:t>     Anorexia?</a:t>
            </a:r>
            <a:endParaRPr lang="en-GB" sz="2800" dirty="0"/>
          </a:p>
        </p:txBody>
      </p:sp>
      <p:sp>
        <p:nvSpPr>
          <p:cNvPr id="12" name="TextBox 11"/>
          <p:cNvSpPr txBox="1"/>
          <p:nvPr/>
        </p:nvSpPr>
        <p:spPr>
          <a:xfrm>
            <a:off x="1152179" y="19846575"/>
            <a:ext cx="13658437" cy="18389650"/>
          </a:xfrm>
          <a:prstGeom prst="rect">
            <a:avLst/>
          </a:prstGeom>
          <a:solidFill>
            <a:schemeClr val="accent6">
              <a:lumMod val="20000"/>
              <a:lumOff val="80000"/>
            </a:schemeClr>
          </a:solidFill>
          <a:ln>
            <a:solidFill>
              <a:schemeClr val="tx1"/>
            </a:solidFill>
          </a:ln>
        </p:spPr>
        <p:txBody>
          <a:bodyPr wrap="square" rtlCol="0">
            <a:spAutoFit/>
          </a:bodyPr>
          <a:lstStyle/>
          <a:p>
            <a:pPr algn="ctr"/>
            <a:endParaRPr lang="en-GB" sz="3600" b="1" dirty="0" smtClean="0">
              <a:latin typeface="Aharoni" panose="02010803020104030203" pitchFamily="2" charset="-79"/>
              <a:cs typeface="Aharoni" panose="02010803020104030203" pitchFamily="2" charset="-79"/>
            </a:endParaRPr>
          </a:p>
          <a:p>
            <a:pPr algn="ctr"/>
            <a:r>
              <a:rPr lang="en-GB" sz="3600" b="1" dirty="0" smtClean="0">
                <a:latin typeface="Aharoni" panose="02010803020104030203" pitchFamily="2" charset="-79"/>
                <a:cs typeface="Aharoni" panose="02010803020104030203" pitchFamily="2" charset="-79"/>
              </a:rPr>
              <a:t>METHOD</a:t>
            </a:r>
          </a:p>
          <a:p>
            <a:endParaRPr lang="en-GB" sz="2400" dirty="0"/>
          </a:p>
          <a:p>
            <a:pPr marL="457200" indent="-457200">
              <a:buFont typeface="Arial" panose="020B0604020202020204" pitchFamily="34" charset="0"/>
              <a:buChar char="•"/>
            </a:pPr>
            <a:r>
              <a:rPr lang="en-US" sz="2800" dirty="0" smtClean="0"/>
              <a:t>Inclusion </a:t>
            </a:r>
            <a:r>
              <a:rPr lang="en-US" sz="2800" dirty="0"/>
              <a:t>criteria for this review were </a:t>
            </a:r>
            <a:r>
              <a:rPr lang="en-US" sz="2800" dirty="0" smtClean="0"/>
              <a:t>wide, as previous </a:t>
            </a:r>
            <a:r>
              <a:rPr lang="en-US" sz="2800" dirty="0"/>
              <a:t>reviews </a:t>
            </a:r>
            <a:r>
              <a:rPr lang="en-US" sz="2800" dirty="0" smtClean="0"/>
              <a:t>highlighted </a:t>
            </a:r>
            <a:r>
              <a:rPr lang="en-US" sz="2800" dirty="0"/>
              <a:t>a lack of </a:t>
            </a:r>
            <a:r>
              <a:rPr lang="en-US" sz="2800" dirty="0" smtClean="0"/>
              <a:t>research  </a:t>
            </a:r>
          </a:p>
          <a:p>
            <a:pPr marL="457200" indent="-457200">
              <a:buFont typeface="Arial" panose="020B0604020202020204" pitchFamily="34" charset="0"/>
              <a:buChar char="•"/>
            </a:pPr>
            <a:r>
              <a:rPr lang="en-US" sz="2800" dirty="0" smtClean="0"/>
              <a:t>Studies included that </a:t>
            </a:r>
            <a:r>
              <a:rPr lang="en-US" sz="2800" dirty="0"/>
              <a:t>directly tested or explored therapeutic writing interventions in adults </a:t>
            </a:r>
            <a:r>
              <a:rPr lang="en-US" sz="2800" dirty="0" smtClean="0"/>
              <a:t>who </a:t>
            </a:r>
            <a:r>
              <a:rPr lang="en-US" sz="2800" dirty="0"/>
              <a:t>presented with </a:t>
            </a:r>
            <a:r>
              <a:rPr lang="en-US" sz="2800" dirty="0" smtClean="0"/>
              <a:t>common </a:t>
            </a:r>
            <a:r>
              <a:rPr lang="en-US" sz="2800" dirty="0"/>
              <a:t>features of </a:t>
            </a:r>
            <a:r>
              <a:rPr lang="en-US" sz="2800" dirty="0" smtClean="0"/>
              <a:t>anorexia</a:t>
            </a:r>
            <a:r>
              <a:rPr lang="en-US" sz="2800" dirty="0"/>
              <a:t>: </a:t>
            </a:r>
            <a:r>
              <a:rPr lang="en-US" sz="2800" i="1" dirty="0" smtClean="0"/>
              <a:t>disordered </a:t>
            </a:r>
            <a:r>
              <a:rPr lang="en-US" sz="2800" i="1" dirty="0"/>
              <a:t>food restriction</a:t>
            </a:r>
            <a:endParaRPr lang="en-GB" sz="2800" i="1" dirty="0"/>
          </a:p>
          <a:p>
            <a:pPr lvl="0"/>
            <a:r>
              <a:rPr lang="en-US" sz="2800" i="1" dirty="0" smtClean="0"/>
              <a:t>     underweight </a:t>
            </a:r>
            <a:r>
              <a:rPr lang="en-US" sz="2800" i="1" dirty="0"/>
              <a:t>(BMI ≤ 18.5</a:t>
            </a:r>
            <a:r>
              <a:rPr lang="en-US" sz="2800" i="1" dirty="0" smtClean="0"/>
              <a:t>); body </a:t>
            </a:r>
            <a:r>
              <a:rPr lang="en-US" sz="2800" i="1" dirty="0"/>
              <a:t>image </a:t>
            </a:r>
            <a:r>
              <a:rPr lang="en-US" sz="2800" i="1" dirty="0" smtClean="0"/>
              <a:t>dissatisfaction; reticence </a:t>
            </a:r>
            <a:r>
              <a:rPr lang="en-US" sz="2800" i="1" dirty="0"/>
              <a:t>or a lack of </a:t>
            </a:r>
            <a:r>
              <a:rPr lang="en-US" sz="2800" i="1" dirty="0" smtClean="0"/>
              <a:t>  </a:t>
            </a:r>
          </a:p>
          <a:p>
            <a:pPr lvl="0"/>
            <a:r>
              <a:rPr lang="en-US" sz="2800" i="1" dirty="0"/>
              <a:t> </a:t>
            </a:r>
            <a:r>
              <a:rPr lang="en-US" sz="2800" i="1" dirty="0" smtClean="0"/>
              <a:t>     emotional expressiveness; experience </a:t>
            </a:r>
            <a:r>
              <a:rPr lang="en-US" sz="2800" i="1" dirty="0"/>
              <a:t>of </a:t>
            </a:r>
            <a:r>
              <a:rPr lang="en-US" sz="2800" i="1" dirty="0" smtClean="0"/>
              <a:t>trauma; perfectionism</a:t>
            </a:r>
            <a:endParaRPr lang="en-GB" sz="2800" i="1" dirty="0"/>
          </a:p>
          <a:p>
            <a:pPr marL="457200" indent="-457200">
              <a:lnSpc>
                <a:spcPts val="3700"/>
              </a:lnSpc>
              <a:buFont typeface="Arial" panose="020B0604020202020204" pitchFamily="34" charset="0"/>
              <a:buChar char="•"/>
            </a:pPr>
            <a:r>
              <a:rPr lang="en-GB" sz="2800" dirty="0" smtClean="0"/>
              <a:t>A full description of search terms, databases searched, search strategy and study selection process can be provided on request </a:t>
            </a:r>
          </a:p>
          <a:p>
            <a:pPr marL="457200" indent="-457200">
              <a:lnSpc>
                <a:spcPts val="3700"/>
              </a:lnSpc>
              <a:buFont typeface="Arial" panose="020B0604020202020204" pitchFamily="34" charset="0"/>
              <a:buChar char="•"/>
            </a:pPr>
            <a:r>
              <a:rPr lang="en-GB" sz="2800" dirty="0" smtClean="0"/>
              <a:t>Papers meeting inclusion criteria were assessed for methodological validity using standardised critical appraisal checklists for randomised trials and qualitative research from The Joanna Briggs Institute (2016).  Each tool produced a score which was converted into a percentage, with higher quality papers given more weight in the narrative </a:t>
            </a:r>
            <a:r>
              <a:rPr lang="en-GB" sz="2800" dirty="0" smtClean="0"/>
              <a:t>analysis</a:t>
            </a:r>
          </a:p>
          <a:p>
            <a:pPr marL="457200" indent="-457200">
              <a:lnSpc>
                <a:spcPts val="3700"/>
              </a:lnSpc>
              <a:buFont typeface="Arial" panose="020B0604020202020204" pitchFamily="34" charset="0"/>
              <a:buChar char="•"/>
            </a:pPr>
            <a:r>
              <a:rPr lang="en-GB" sz="2800" dirty="0" smtClean="0"/>
              <a:t>Meta-analysis not possible due to range of outcome measures and designs, so a narrative synthesis was conducted by first extracting and analysing the quantitative data, giving more weight to the higher quality	        studies, and then triangulating this data with the results of the 	        qualitative studies.</a:t>
            </a:r>
          </a:p>
          <a:p>
            <a:pPr marL="457200" indent="-457200">
              <a:lnSpc>
                <a:spcPts val="3700"/>
              </a:lnSpc>
              <a:buFont typeface="Arial" panose="020B0604020202020204" pitchFamily="34" charset="0"/>
              <a:buChar char="•"/>
            </a:pPr>
            <a:endParaRPr lang="en-GB" sz="2800" dirty="0"/>
          </a:p>
          <a:p>
            <a:pPr marL="457200" indent="-457200">
              <a:lnSpc>
                <a:spcPts val="3700"/>
              </a:lnSpc>
              <a:buFont typeface="Arial" panose="020B0604020202020204" pitchFamily="34" charset="0"/>
              <a:buChar char="•"/>
            </a:pPr>
            <a:endParaRPr lang="en-GB" sz="2800" dirty="0" smtClean="0"/>
          </a:p>
          <a:p>
            <a:pPr marL="457200" indent="-457200">
              <a:lnSpc>
                <a:spcPts val="3700"/>
              </a:lnSpc>
              <a:buFont typeface="Arial" panose="020B0604020202020204" pitchFamily="34" charset="0"/>
              <a:buChar char="•"/>
            </a:pPr>
            <a:endParaRPr lang="en-GB" sz="2800" dirty="0"/>
          </a:p>
          <a:p>
            <a:pPr marL="457200" indent="-457200">
              <a:lnSpc>
                <a:spcPts val="3700"/>
              </a:lnSpc>
              <a:buFont typeface="Arial" panose="020B0604020202020204" pitchFamily="34" charset="0"/>
              <a:buChar char="•"/>
            </a:pPr>
            <a:endParaRPr lang="en-GB" sz="2800" dirty="0" smtClean="0"/>
          </a:p>
          <a:p>
            <a:pPr marL="457200" indent="-457200">
              <a:lnSpc>
                <a:spcPts val="3700"/>
              </a:lnSpc>
              <a:buFont typeface="Arial" panose="020B0604020202020204" pitchFamily="34" charset="0"/>
              <a:buChar char="•"/>
            </a:pPr>
            <a:endParaRPr lang="en-GB" sz="2800" dirty="0"/>
          </a:p>
          <a:p>
            <a:pPr marL="457200" indent="-457200">
              <a:lnSpc>
                <a:spcPts val="3700"/>
              </a:lnSpc>
              <a:buFont typeface="Arial" panose="020B0604020202020204" pitchFamily="34" charset="0"/>
              <a:buChar char="•"/>
            </a:pPr>
            <a:endParaRPr lang="en-GB" sz="2800" dirty="0" smtClean="0"/>
          </a:p>
          <a:p>
            <a:pPr marL="457200" indent="-457200">
              <a:lnSpc>
                <a:spcPts val="3700"/>
              </a:lnSpc>
              <a:buFont typeface="Arial" panose="020B0604020202020204" pitchFamily="34" charset="0"/>
              <a:buChar char="•"/>
            </a:pPr>
            <a:endParaRPr lang="en-GB" sz="2800" dirty="0"/>
          </a:p>
          <a:p>
            <a:pPr marL="457200" indent="-457200">
              <a:lnSpc>
                <a:spcPts val="3700"/>
              </a:lnSpc>
              <a:buFont typeface="Arial" panose="020B0604020202020204" pitchFamily="34" charset="0"/>
              <a:buChar char="•"/>
            </a:pPr>
            <a:endParaRPr lang="en-GB" sz="2800" dirty="0"/>
          </a:p>
          <a:p>
            <a:pPr>
              <a:lnSpc>
                <a:spcPts val="3700"/>
              </a:lnSpc>
            </a:pPr>
            <a:endParaRPr lang="en-GB" sz="2800" dirty="0" smtClean="0"/>
          </a:p>
          <a:p>
            <a:pPr>
              <a:lnSpc>
                <a:spcPts val="3700"/>
              </a:lnSpc>
            </a:pPr>
            <a:endParaRPr lang="en-GB" sz="2800" dirty="0"/>
          </a:p>
          <a:p>
            <a:pPr>
              <a:lnSpc>
                <a:spcPts val="3700"/>
              </a:lnSpc>
            </a:pPr>
            <a:endParaRPr lang="en-GB" sz="2800" dirty="0" smtClean="0"/>
          </a:p>
          <a:p>
            <a:pPr>
              <a:lnSpc>
                <a:spcPts val="3700"/>
              </a:lnSpc>
            </a:pPr>
            <a:endParaRPr lang="en-GB" sz="2800" dirty="0"/>
          </a:p>
          <a:p>
            <a:pPr>
              <a:lnSpc>
                <a:spcPts val="3700"/>
              </a:lnSpc>
            </a:pPr>
            <a:endParaRPr lang="en-GB" sz="2800" dirty="0" smtClean="0"/>
          </a:p>
          <a:p>
            <a:pPr>
              <a:lnSpc>
                <a:spcPts val="3700"/>
              </a:lnSpc>
            </a:pPr>
            <a:endParaRPr lang="en-GB" sz="2800" dirty="0"/>
          </a:p>
          <a:p>
            <a:pPr>
              <a:lnSpc>
                <a:spcPts val="3700"/>
              </a:lnSpc>
            </a:pPr>
            <a:endParaRPr lang="en-GB" sz="2800" dirty="0" smtClean="0"/>
          </a:p>
          <a:p>
            <a:pPr>
              <a:lnSpc>
                <a:spcPts val="3700"/>
              </a:lnSpc>
            </a:pPr>
            <a:endParaRPr lang="en-GB" sz="2800" dirty="0"/>
          </a:p>
          <a:p>
            <a:pPr>
              <a:lnSpc>
                <a:spcPts val="3700"/>
              </a:lnSpc>
            </a:pPr>
            <a:endParaRPr lang="en-GB" sz="2800" dirty="0" smtClean="0"/>
          </a:p>
          <a:p>
            <a:pPr>
              <a:lnSpc>
                <a:spcPts val="3700"/>
              </a:lnSpc>
            </a:pPr>
            <a:endParaRPr lang="en-GB" sz="2800" dirty="0"/>
          </a:p>
          <a:p>
            <a:pPr>
              <a:lnSpc>
                <a:spcPts val="3700"/>
              </a:lnSpc>
            </a:pPr>
            <a:endParaRPr lang="en-GB" sz="2800" dirty="0" smtClean="0"/>
          </a:p>
          <a:p>
            <a:pPr>
              <a:lnSpc>
                <a:spcPts val="3700"/>
              </a:lnSpc>
            </a:pPr>
            <a:endParaRPr lang="en-GB" sz="2800" dirty="0" smtClean="0"/>
          </a:p>
        </p:txBody>
      </p:sp>
      <p:sp>
        <p:nvSpPr>
          <p:cNvPr id="14" name="TextBox 13"/>
          <p:cNvSpPr txBox="1"/>
          <p:nvPr/>
        </p:nvSpPr>
        <p:spPr>
          <a:xfrm>
            <a:off x="15589783" y="22590203"/>
            <a:ext cx="13573508" cy="6789038"/>
          </a:xfrm>
          <a:prstGeom prst="rect">
            <a:avLst/>
          </a:prstGeom>
          <a:solidFill>
            <a:schemeClr val="accent1">
              <a:lumMod val="20000"/>
              <a:lumOff val="80000"/>
            </a:schemeClr>
          </a:solidFill>
          <a:ln>
            <a:solidFill>
              <a:schemeClr val="tx1"/>
            </a:solidFill>
          </a:ln>
        </p:spPr>
        <p:txBody>
          <a:bodyPr wrap="square" rtlCol="0">
            <a:spAutoFit/>
          </a:bodyPr>
          <a:lstStyle/>
          <a:p>
            <a:pPr algn="ctr"/>
            <a:endParaRPr lang="en-GB" sz="3600" b="1" dirty="0" smtClean="0">
              <a:latin typeface="Aharoni" panose="02010803020104030203" pitchFamily="2" charset="-79"/>
              <a:cs typeface="Aharoni" panose="02010803020104030203" pitchFamily="2" charset="-79"/>
            </a:endParaRPr>
          </a:p>
          <a:p>
            <a:pPr algn="ctr"/>
            <a:r>
              <a:rPr lang="en-GB" sz="3600" b="1" dirty="0" smtClean="0">
                <a:latin typeface="Aharoni" panose="02010803020104030203" pitchFamily="2" charset="-79"/>
                <a:cs typeface="Aharoni" panose="02010803020104030203" pitchFamily="2" charset="-79"/>
              </a:rPr>
              <a:t>DISCUSSION</a:t>
            </a:r>
          </a:p>
          <a:p>
            <a:endParaRPr lang="en-GB" sz="2400" dirty="0"/>
          </a:p>
          <a:p>
            <a:pPr marL="457200" indent="-457200">
              <a:lnSpc>
                <a:spcPts val="3700"/>
              </a:lnSpc>
              <a:buFont typeface="Arial" panose="020B0604020202020204" pitchFamily="34" charset="0"/>
              <a:buChar char="•"/>
            </a:pPr>
            <a:r>
              <a:rPr lang="en-US" sz="2800" b="1" dirty="0" smtClean="0"/>
              <a:t>Insufficient evidence to suggest that therapeutic writing can improve outcomes for clients diagnosed with anorexia</a:t>
            </a:r>
            <a:r>
              <a:rPr lang="en-US" sz="2800" dirty="0"/>
              <a:t> </a:t>
            </a:r>
            <a:r>
              <a:rPr lang="en-US" sz="2800" dirty="0" smtClean="0"/>
              <a:t>(low sample sizes and most research with normal or </a:t>
            </a:r>
            <a:r>
              <a:rPr lang="en-US" sz="2800" dirty="0" smtClean="0"/>
              <a:t>other ED populations such as BN, not AN)</a:t>
            </a:r>
            <a:endParaRPr lang="en-US" sz="2800" dirty="0" smtClean="0"/>
          </a:p>
          <a:p>
            <a:pPr marL="457200" indent="-457200">
              <a:lnSpc>
                <a:spcPts val="3700"/>
              </a:lnSpc>
              <a:buFont typeface="Arial" panose="020B0604020202020204" pitchFamily="34" charset="0"/>
              <a:buChar char="•"/>
            </a:pPr>
            <a:r>
              <a:rPr lang="en-US" sz="2800" dirty="0" smtClean="0">
                <a:solidFill>
                  <a:srgbClr val="FF0000"/>
                </a:solidFill>
                <a:latin typeface="Aharoni" panose="02010803020104030203" pitchFamily="2" charset="-79"/>
                <a:cs typeface="Aharoni" panose="02010803020104030203" pitchFamily="2" charset="-79"/>
              </a:rPr>
              <a:t>BUT</a:t>
            </a:r>
            <a:r>
              <a:rPr lang="en-US" sz="2800" dirty="0" smtClean="0"/>
              <a:t> Evidence that </a:t>
            </a:r>
            <a:r>
              <a:rPr lang="en-GB" sz="2800" b="1" i="1" dirty="0"/>
              <a:t>expressive writing tasks can improve </a:t>
            </a:r>
            <a:r>
              <a:rPr lang="en-GB" sz="2800" b="1" i="1" dirty="0" smtClean="0"/>
              <a:t>outcomes in related areas</a:t>
            </a:r>
            <a:r>
              <a:rPr lang="en-GB" sz="2800" dirty="0" smtClean="0"/>
              <a:t>, such as body </a:t>
            </a:r>
            <a:r>
              <a:rPr lang="en-GB" sz="2800" dirty="0"/>
              <a:t>image dissatisfaction, self-esteem and cognitive flexibility in a normal population, </a:t>
            </a:r>
            <a:r>
              <a:rPr lang="en-GB" sz="2800" i="1" dirty="0" smtClean="0"/>
              <a:t>and</a:t>
            </a:r>
            <a:r>
              <a:rPr lang="en-GB" sz="2800" dirty="0" smtClean="0"/>
              <a:t> can improve </a:t>
            </a:r>
            <a:r>
              <a:rPr lang="en-GB" sz="2800" dirty="0"/>
              <a:t>body image or eating disorder symptoms in eating disorder </a:t>
            </a:r>
            <a:r>
              <a:rPr lang="en-GB" sz="2800" dirty="0" smtClean="0"/>
              <a:t>populations</a:t>
            </a:r>
          </a:p>
          <a:p>
            <a:pPr marL="457200" indent="-457200">
              <a:lnSpc>
                <a:spcPts val="3700"/>
              </a:lnSpc>
              <a:buFont typeface="Arial" panose="020B0604020202020204" pitchFamily="34" charset="0"/>
              <a:buChar char="•"/>
            </a:pPr>
            <a:r>
              <a:rPr lang="en-GB" sz="2800" b="1" i="1" dirty="0"/>
              <a:t>E</a:t>
            </a:r>
            <a:r>
              <a:rPr lang="en-GB" sz="2800" b="1" i="1" dirty="0" smtClean="0"/>
              <a:t>motional </a:t>
            </a:r>
            <a:r>
              <a:rPr lang="en-GB" sz="2800" b="1" i="1" dirty="0"/>
              <a:t>expression, group cohesion, de-centring or distraction could </a:t>
            </a:r>
            <a:r>
              <a:rPr lang="en-GB" sz="2800" b="1" i="1" dirty="0" smtClean="0"/>
              <a:t>all be </a:t>
            </a:r>
            <a:r>
              <a:rPr lang="en-GB" sz="2800" b="1" i="1" dirty="0"/>
              <a:t>causal pathways</a:t>
            </a:r>
            <a:r>
              <a:rPr lang="en-GB" sz="2800" dirty="0"/>
              <a:t> for therapeutic writing interventions in different contexts and at different </a:t>
            </a:r>
            <a:r>
              <a:rPr lang="en-GB" sz="2800" dirty="0" smtClean="0"/>
              <a:t>times, as each emerged in several quantitative or qualitative studies. </a:t>
            </a:r>
            <a:r>
              <a:rPr lang="en-GB" sz="2800" dirty="0" smtClean="0"/>
              <a:t>Qualitative research in particular pointed to the role of catharsis or expression in beneficial outcomes, and not exposure</a:t>
            </a:r>
            <a:r>
              <a:rPr lang="en-GB" sz="2800" dirty="0" smtClean="0"/>
              <a:t>.</a:t>
            </a:r>
            <a:endParaRPr lang="en-US" sz="2800" b="1" i="1" dirty="0" smtClean="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84844" y="2880009"/>
            <a:ext cx="1871633" cy="1871633"/>
          </a:xfrm>
          <a:prstGeom prst="rect">
            <a:avLst/>
          </a:prstGeom>
        </p:spPr>
      </p:pic>
      <p:sp>
        <p:nvSpPr>
          <p:cNvPr id="20" name="TextBox 19"/>
          <p:cNvSpPr txBox="1"/>
          <p:nvPr/>
        </p:nvSpPr>
        <p:spPr>
          <a:xfrm>
            <a:off x="15589783" y="29595265"/>
            <a:ext cx="13573508" cy="7491794"/>
          </a:xfrm>
          <a:prstGeom prst="rect">
            <a:avLst/>
          </a:prstGeom>
          <a:solidFill>
            <a:schemeClr val="accent2">
              <a:lumMod val="20000"/>
              <a:lumOff val="80000"/>
            </a:schemeClr>
          </a:solidFill>
          <a:ln>
            <a:solidFill>
              <a:schemeClr val="tx1"/>
            </a:solidFill>
          </a:ln>
        </p:spPr>
        <p:txBody>
          <a:bodyPr wrap="square" rtlCol="0">
            <a:spAutoFit/>
          </a:bodyPr>
          <a:lstStyle/>
          <a:p>
            <a:endParaRPr lang="en-GB" sz="2800" b="1" dirty="0" smtClean="0"/>
          </a:p>
          <a:p>
            <a:endParaRPr lang="en-GB" sz="2800" b="1" dirty="0"/>
          </a:p>
          <a:p>
            <a:endParaRPr lang="en-GB" sz="2800" b="1" dirty="0" smtClean="0"/>
          </a:p>
          <a:p>
            <a:endParaRPr lang="en-GB" sz="2800" b="1" dirty="0"/>
          </a:p>
          <a:p>
            <a:endParaRPr lang="en-GB" sz="2800" b="1" dirty="0" smtClean="0"/>
          </a:p>
          <a:p>
            <a:pPr marL="457200" indent="-457200">
              <a:lnSpc>
                <a:spcPts val="3800"/>
              </a:lnSpc>
              <a:buFont typeface="Arial" panose="020B0604020202020204" pitchFamily="34" charset="0"/>
              <a:buChar char="•"/>
            </a:pPr>
            <a:r>
              <a:rPr lang="en-US" sz="2800" dirty="0" smtClean="0"/>
              <a:t>Research in related areas suggests </a:t>
            </a:r>
            <a:r>
              <a:rPr lang="en-US" sz="2800" dirty="0"/>
              <a:t>that </a:t>
            </a:r>
            <a:r>
              <a:rPr lang="en-US" sz="2800" b="1" i="1" dirty="0"/>
              <a:t>therapeutic writing </a:t>
            </a:r>
            <a:r>
              <a:rPr lang="en-US" sz="2800" dirty="0"/>
              <a:t>interventions </a:t>
            </a:r>
            <a:r>
              <a:rPr lang="en-US" sz="2800" dirty="0" smtClean="0"/>
              <a:t>e.g. expressive </a:t>
            </a:r>
            <a:r>
              <a:rPr lang="en-US" sz="2800" dirty="0"/>
              <a:t>writing </a:t>
            </a:r>
            <a:r>
              <a:rPr lang="en-US" sz="2800" b="1" i="1" dirty="0" smtClean="0"/>
              <a:t>may improve </a:t>
            </a:r>
            <a:r>
              <a:rPr lang="en-US" sz="2800" b="1" i="1" dirty="0"/>
              <a:t>outcomes for clients </a:t>
            </a:r>
            <a:r>
              <a:rPr lang="en-US" sz="2800" b="1" i="1" dirty="0" smtClean="0"/>
              <a:t>recovering from anorexia</a:t>
            </a:r>
            <a:r>
              <a:rPr lang="en-US" sz="2800" dirty="0" smtClean="0"/>
              <a:t>.  </a:t>
            </a:r>
          </a:p>
          <a:p>
            <a:pPr marL="457200" indent="-457200">
              <a:lnSpc>
                <a:spcPts val="3700"/>
              </a:lnSpc>
              <a:buFont typeface="Arial" panose="020B0604020202020204" pitchFamily="34" charset="0"/>
              <a:buChar char="•"/>
            </a:pPr>
            <a:r>
              <a:rPr lang="en-US" sz="2800" b="1" i="1" dirty="0"/>
              <a:t>More research is needed </a:t>
            </a:r>
            <a:r>
              <a:rPr lang="en-US" sz="2800" dirty="0"/>
              <a:t>to explore these effects further, </a:t>
            </a:r>
            <a:r>
              <a:rPr lang="en-US" sz="2800" dirty="0" smtClean="0"/>
              <a:t>with more </a:t>
            </a:r>
            <a:r>
              <a:rPr lang="en-US" sz="2800" dirty="0"/>
              <a:t>objective outcome </a:t>
            </a:r>
            <a:r>
              <a:rPr lang="en-US" sz="2800" dirty="0" smtClean="0"/>
              <a:t>measures (over-reliance on self-report measures), </a:t>
            </a:r>
            <a:r>
              <a:rPr lang="en-US" sz="2800" dirty="0"/>
              <a:t>and a wider variety of writing </a:t>
            </a:r>
            <a:r>
              <a:rPr lang="en-US" sz="2800" dirty="0" smtClean="0"/>
              <a:t>interventions (i.e. therapeutic creative writing).</a:t>
            </a:r>
            <a:endParaRPr lang="en-GB" sz="2800" dirty="0"/>
          </a:p>
          <a:p>
            <a:pPr marL="457200" indent="-457200">
              <a:lnSpc>
                <a:spcPts val="3700"/>
              </a:lnSpc>
              <a:buFont typeface="Arial" panose="020B0604020202020204" pitchFamily="34" charset="0"/>
              <a:buChar char="•"/>
            </a:pPr>
            <a:r>
              <a:rPr lang="en-US" sz="2800" b="1" i="1" dirty="0" smtClean="0"/>
              <a:t>Clinicians </a:t>
            </a:r>
            <a:r>
              <a:rPr lang="en-US" sz="2800" b="1" i="1" dirty="0"/>
              <a:t>need to proceed with the implementation of such interventions </a:t>
            </a:r>
            <a:r>
              <a:rPr lang="en-US" sz="2800" b="1" i="1" dirty="0" smtClean="0"/>
              <a:t>cautiously </a:t>
            </a:r>
            <a:r>
              <a:rPr lang="en-US" sz="2800" b="1" i="1" dirty="0"/>
              <a:t>and as an adjunct to therapy </a:t>
            </a:r>
            <a:r>
              <a:rPr lang="en-US" sz="2800" dirty="0" smtClean="0"/>
              <a:t>as </a:t>
            </a:r>
            <a:r>
              <a:rPr lang="en-US" sz="2800" dirty="0"/>
              <a:t>opposed to a primary intervention, as the evidence, while largely positive, is equivocal about the most effective form of therapeutic writing at </a:t>
            </a:r>
            <a:r>
              <a:rPr lang="en-US" sz="2800" dirty="0" smtClean="0"/>
              <a:t>present.</a:t>
            </a:r>
            <a:r>
              <a:rPr lang="en-GB" sz="2800" dirty="0" smtClean="0"/>
              <a:t> </a:t>
            </a:r>
          </a:p>
          <a:p>
            <a:pPr marL="2535128" lvl="1" indent="-457200">
              <a:lnSpc>
                <a:spcPts val="3700"/>
              </a:lnSpc>
              <a:buFont typeface="Arial" panose="020B0604020202020204" pitchFamily="34" charset="0"/>
              <a:buChar char="•"/>
            </a:pPr>
            <a:r>
              <a:rPr lang="en-GB" sz="2800" dirty="0" smtClean="0"/>
              <a:t>Writing </a:t>
            </a:r>
            <a:r>
              <a:rPr lang="en-GB" sz="2800" dirty="0"/>
              <a:t>tasks </a:t>
            </a:r>
            <a:r>
              <a:rPr lang="en-GB" sz="2800" dirty="0" smtClean="0"/>
              <a:t>should </a:t>
            </a:r>
            <a:r>
              <a:rPr lang="en-GB" sz="2800" dirty="0"/>
              <a:t>be allocated appropriately based on individual clinical need</a:t>
            </a:r>
            <a:r>
              <a:rPr lang="en-GB" sz="2800" dirty="0" smtClean="0"/>
              <a:t>.</a:t>
            </a:r>
            <a:endParaRPr lang="en-GB" sz="2800" dirty="0"/>
          </a:p>
        </p:txBody>
      </p:sp>
      <p:sp>
        <p:nvSpPr>
          <p:cNvPr id="2" name="TextBox 1"/>
          <p:cNvSpPr txBox="1"/>
          <p:nvPr/>
        </p:nvSpPr>
        <p:spPr>
          <a:xfrm>
            <a:off x="15589783" y="37333220"/>
            <a:ext cx="13573507" cy="830997"/>
          </a:xfrm>
          <a:prstGeom prst="rect">
            <a:avLst/>
          </a:prstGeom>
          <a:solidFill>
            <a:schemeClr val="accent6">
              <a:lumMod val="20000"/>
              <a:lumOff val="80000"/>
            </a:schemeClr>
          </a:solidFill>
        </p:spPr>
        <p:txBody>
          <a:bodyPr wrap="square" rtlCol="0">
            <a:spAutoFit/>
          </a:bodyPr>
          <a:lstStyle/>
          <a:p>
            <a:r>
              <a:rPr lang="en-GB" sz="4800" dirty="0" smtClean="0"/>
              <a:t>Correspondence: </a:t>
            </a:r>
            <a:r>
              <a:rPr lang="en-GB" sz="4800" dirty="0" smtClean="0">
                <a:hlinkClick r:id="rId4"/>
              </a:rPr>
              <a:t>christine.ramsey-wade@uwe.ac.uk</a:t>
            </a:r>
            <a:r>
              <a:rPr lang="en-GB" sz="4800" dirty="0" smtClean="0"/>
              <a:t> </a:t>
            </a:r>
            <a:endParaRPr lang="en-GB" sz="4800" dirty="0"/>
          </a:p>
        </p:txBody>
      </p:sp>
      <p:grpSp>
        <p:nvGrpSpPr>
          <p:cNvPr id="38" name="Group 37"/>
          <p:cNvGrpSpPr/>
          <p:nvPr/>
        </p:nvGrpSpPr>
        <p:grpSpPr>
          <a:xfrm>
            <a:off x="2681215" y="27760868"/>
            <a:ext cx="11161240" cy="10043309"/>
            <a:chOff x="0" y="0"/>
            <a:chExt cx="7315200" cy="7330635"/>
          </a:xfrm>
        </p:grpSpPr>
        <p:sp>
          <p:nvSpPr>
            <p:cNvPr id="39" name="Text Box 6"/>
            <p:cNvSpPr txBox="1"/>
            <p:nvPr/>
          </p:nvSpPr>
          <p:spPr>
            <a:xfrm>
              <a:off x="1752600" y="6858846"/>
              <a:ext cx="1685925" cy="466725"/>
            </a:xfrm>
            <a:prstGeom prst="rect">
              <a:avLst/>
            </a:prstGeom>
            <a:solidFill>
              <a:schemeClr val="accent5">
                <a:lumMod val="20000"/>
                <a:lumOff val="80000"/>
              </a:schemeClr>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GB" sz="1800" dirty="0">
                  <a:effectLst/>
                  <a:ea typeface="MS Mincho" panose="02020609040205080304" pitchFamily="49" charset="-128"/>
                  <a:cs typeface="Times New Roman" panose="02020603050405020304" pitchFamily="18" charset="0"/>
                </a:rPr>
                <a:t>Primary narrative quantitative analysis</a:t>
              </a:r>
            </a:p>
          </p:txBody>
        </p:sp>
        <p:cxnSp>
          <p:nvCxnSpPr>
            <p:cNvPr id="40" name="Straight Arrow Connector 39"/>
            <p:cNvCxnSpPr>
              <a:cxnSpLocks noChangeShapeType="1"/>
            </p:cNvCxnSpPr>
            <p:nvPr/>
          </p:nvCxnSpPr>
          <p:spPr bwMode="auto">
            <a:xfrm>
              <a:off x="3724275" y="695325"/>
              <a:ext cx="0" cy="457200"/>
            </a:xfrm>
            <a:prstGeom prst="straightConnector1">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sp>
          <p:nvSpPr>
            <p:cNvPr id="67" name="Rectangle 66"/>
            <p:cNvSpPr>
              <a:spLocks noChangeArrowheads="1"/>
            </p:cNvSpPr>
            <p:nvPr/>
          </p:nvSpPr>
          <p:spPr bwMode="auto">
            <a:xfrm>
              <a:off x="0" y="3448050"/>
              <a:ext cx="2228850" cy="771525"/>
            </a:xfrm>
            <a:prstGeom prst="rect">
              <a:avLst/>
            </a:prstGeom>
            <a:solidFill>
              <a:schemeClr val="accent5">
                <a:lumMod val="20000"/>
                <a:lumOff val="80000"/>
              </a:schemeClr>
            </a:solidFill>
            <a:ln w="9525">
              <a:solidFill>
                <a:srgbClr val="000000"/>
              </a:solidFill>
              <a:miter lim="800000"/>
              <a:headEnd/>
              <a:tailEnd/>
            </a:ln>
          </p:spPr>
          <p:txBody>
            <a:bodyPr rot="0" vert="horz" wrap="square" lIns="91440" tIns="91440" rIns="91440" bIns="91440" anchor="t" anchorCtr="0" upright="1">
              <a:noAutofit/>
            </a:bodyPr>
            <a:lstStyle/>
            <a:p>
              <a:pPr algn="ctr">
                <a:lnSpc>
                  <a:spcPct val="115000"/>
                </a:lnSpc>
                <a:spcAft>
                  <a:spcPts val="1000"/>
                </a:spcAft>
              </a:pPr>
              <a:r>
                <a:rPr lang="en-GB" sz="1800" dirty="0">
                  <a:effectLst/>
                  <a:latin typeface="Calibri" panose="020F0502020204030204" pitchFamily="34" charset="0"/>
                  <a:ea typeface="MS Mincho" panose="02020609040205080304" pitchFamily="49" charset="-128"/>
                  <a:cs typeface="Times New Roman" panose="02020603050405020304" pitchFamily="18" charset="0"/>
                </a:rPr>
                <a:t>Additional records identified through hand-searching</a:t>
              </a:r>
              <a:br>
                <a:rPr lang="en-GB" sz="1800" dirty="0">
                  <a:effectLst/>
                  <a:latin typeface="Calibri" panose="020F0502020204030204" pitchFamily="34" charset="0"/>
                  <a:ea typeface="MS Mincho" panose="02020609040205080304" pitchFamily="49" charset="-128"/>
                  <a:cs typeface="Times New Roman" panose="02020603050405020304" pitchFamily="18" charset="0"/>
                </a:rPr>
              </a:br>
              <a:r>
                <a:rPr lang="en-GB" sz="1800" dirty="0">
                  <a:effectLst/>
                  <a:latin typeface="Calibri" panose="020F0502020204030204" pitchFamily="34" charset="0"/>
                  <a:ea typeface="MS Mincho" panose="02020609040205080304" pitchFamily="49" charset="-128"/>
                  <a:cs typeface="Times New Roman" panose="02020603050405020304" pitchFamily="18" charset="0"/>
                </a:rPr>
                <a:t>(n = 2)</a:t>
              </a:r>
            </a:p>
          </p:txBody>
        </p:sp>
        <p:sp>
          <p:nvSpPr>
            <p:cNvPr id="68" name="Rectangle 67"/>
            <p:cNvSpPr>
              <a:spLocks noChangeArrowheads="1"/>
            </p:cNvSpPr>
            <p:nvPr/>
          </p:nvSpPr>
          <p:spPr bwMode="auto">
            <a:xfrm>
              <a:off x="2333625" y="1143000"/>
              <a:ext cx="2771775" cy="571500"/>
            </a:xfrm>
            <a:prstGeom prst="rect">
              <a:avLst/>
            </a:prstGeom>
            <a:solidFill>
              <a:schemeClr val="accent5">
                <a:lumMod val="20000"/>
                <a:lumOff val="80000"/>
              </a:schemeClr>
            </a:solidFill>
            <a:ln w="9525">
              <a:solidFill>
                <a:srgbClr val="000000"/>
              </a:solidFill>
              <a:miter lim="800000"/>
              <a:headEnd/>
              <a:tailEnd/>
            </a:ln>
          </p:spPr>
          <p:txBody>
            <a:bodyPr rot="0" vert="horz" wrap="square" lIns="91440" tIns="91440" rIns="91440" bIns="91440" anchor="t" anchorCtr="0" upright="1">
              <a:noAutofit/>
            </a:bodyPr>
            <a:lstStyle/>
            <a:p>
              <a:pPr algn="ctr">
                <a:lnSpc>
                  <a:spcPct val="115000"/>
                </a:lnSpc>
                <a:spcAft>
                  <a:spcPts val="1000"/>
                </a:spcAft>
              </a:pPr>
              <a:r>
                <a:rPr lang="en-GB" sz="1800" dirty="0">
                  <a:effectLst/>
                  <a:latin typeface="Calibri" panose="020F0502020204030204" pitchFamily="34" charset="0"/>
                  <a:ea typeface="MS Mincho" panose="02020609040205080304" pitchFamily="49" charset="-128"/>
                  <a:cs typeface="Times New Roman" panose="02020603050405020304" pitchFamily="18" charset="0"/>
                </a:rPr>
                <a:t>Records after duplicates removed</a:t>
              </a:r>
              <a:br>
                <a:rPr lang="en-GB" sz="1800" dirty="0">
                  <a:effectLst/>
                  <a:latin typeface="Calibri" panose="020F0502020204030204" pitchFamily="34" charset="0"/>
                  <a:ea typeface="MS Mincho" panose="02020609040205080304" pitchFamily="49" charset="-128"/>
                  <a:cs typeface="Times New Roman" panose="02020603050405020304" pitchFamily="18" charset="0"/>
                </a:rPr>
              </a:br>
              <a:r>
                <a:rPr lang="en-GB" sz="1800" dirty="0">
                  <a:effectLst/>
                  <a:latin typeface="Calibri" panose="020F0502020204030204" pitchFamily="34" charset="0"/>
                  <a:ea typeface="MS Mincho" panose="02020609040205080304" pitchFamily="49" charset="-128"/>
                  <a:cs typeface="Times New Roman" panose="02020603050405020304" pitchFamily="18" charset="0"/>
                </a:rPr>
                <a:t>(n = 574)</a:t>
              </a:r>
            </a:p>
          </p:txBody>
        </p:sp>
        <p:sp>
          <p:nvSpPr>
            <p:cNvPr id="69" name="Rectangle 68"/>
            <p:cNvSpPr>
              <a:spLocks noChangeArrowheads="1"/>
            </p:cNvSpPr>
            <p:nvPr/>
          </p:nvSpPr>
          <p:spPr bwMode="auto">
            <a:xfrm>
              <a:off x="2905125" y="2133600"/>
              <a:ext cx="1670050" cy="571500"/>
            </a:xfrm>
            <a:prstGeom prst="rect">
              <a:avLst/>
            </a:prstGeom>
            <a:solidFill>
              <a:schemeClr val="accent5">
                <a:lumMod val="20000"/>
                <a:lumOff val="80000"/>
              </a:schemeClr>
            </a:solidFill>
            <a:ln w="9525">
              <a:solidFill>
                <a:srgbClr val="000000"/>
              </a:solidFill>
              <a:miter lim="800000"/>
              <a:headEnd/>
              <a:tailEnd/>
            </a:ln>
          </p:spPr>
          <p:txBody>
            <a:bodyPr rot="0" vert="horz" wrap="square" lIns="91440" tIns="91440" rIns="91440" bIns="91440" anchor="t" anchorCtr="0" upright="1">
              <a:noAutofit/>
            </a:bodyPr>
            <a:lstStyle/>
            <a:p>
              <a:pPr algn="ctr">
                <a:lnSpc>
                  <a:spcPct val="115000"/>
                </a:lnSpc>
                <a:spcAft>
                  <a:spcPts val="1000"/>
                </a:spcAft>
              </a:pPr>
              <a:r>
                <a:rPr lang="en-GB" sz="1800" dirty="0">
                  <a:effectLst/>
                  <a:latin typeface="Calibri" panose="020F0502020204030204" pitchFamily="34" charset="0"/>
                  <a:ea typeface="MS Mincho" panose="02020609040205080304" pitchFamily="49" charset="-128"/>
                  <a:cs typeface="Times New Roman" panose="02020603050405020304" pitchFamily="18" charset="0"/>
                </a:rPr>
                <a:t>Abstracts screened</a:t>
              </a:r>
              <a:br>
                <a:rPr lang="en-GB" sz="1800" dirty="0">
                  <a:effectLst/>
                  <a:latin typeface="Calibri" panose="020F0502020204030204" pitchFamily="34" charset="0"/>
                  <a:ea typeface="MS Mincho" panose="02020609040205080304" pitchFamily="49" charset="-128"/>
                  <a:cs typeface="Times New Roman" panose="02020603050405020304" pitchFamily="18" charset="0"/>
                </a:rPr>
              </a:br>
              <a:r>
                <a:rPr lang="en-GB" sz="1800" dirty="0">
                  <a:effectLst/>
                  <a:latin typeface="Calibri" panose="020F0502020204030204" pitchFamily="34" charset="0"/>
                  <a:ea typeface="MS Mincho" panose="02020609040205080304" pitchFamily="49" charset="-128"/>
                  <a:cs typeface="Times New Roman" panose="02020603050405020304" pitchFamily="18" charset="0"/>
                </a:rPr>
                <a:t>(n = 162)</a:t>
              </a:r>
            </a:p>
          </p:txBody>
        </p:sp>
        <p:sp>
          <p:nvSpPr>
            <p:cNvPr id="70" name="Rectangle 69"/>
            <p:cNvSpPr>
              <a:spLocks noChangeArrowheads="1"/>
            </p:cNvSpPr>
            <p:nvPr/>
          </p:nvSpPr>
          <p:spPr bwMode="auto">
            <a:xfrm>
              <a:off x="5153025" y="2171700"/>
              <a:ext cx="1714500" cy="723900"/>
            </a:xfrm>
            <a:prstGeom prst="rect">
              <a:avLst/>
            </a:prstGeom>
            <a:solidFill>
              <a:schemeClr val="accent5">
                <a:lumMod val="20000"/>
                <a:lumOff val="80000"/>
              </a:schemeClr>
            </a:solidFill>
            <a:ln w="9525">
              <a:solidFill>
                <a:srgbClr val="000000"/>
              </a:solidFill>
              <a:miter lim="800000"/>
              <a:headEnd/>
              <a:tailEnd/>
            </a:ln>
          </p:spPr>
          <p:txBody>
            <a:bodyPr rot="0" vert="horz" wrap="square" lIns="91440" tIns="91440" rIns="91440" bIns="91440" anchor="t" anchorCtr="0" upright="1">
              <a:noAutofit/>
            </a:bodyPr>
            <a:lstStyle/>
            <a:p>
              <a:pPr algn="ctr">
                <a:lnSpc>
                  <a:spcPct val="115000"/>
                </a:lnSpc>
                <a:spcAft>
                  <a:spcPts val="1000"/>
                </a:spcAft>
              </a:pPr>
              <a:r>
                <a:rPr lang="en-GB" sz="1800" dirty="0">
                  <a:effectLst/>
                  <a:latin typeface="Calibri" panose="020F0502020204030204" pitchFamily="34" charset="0"/>
                  <a:ea typeface="MS Mincho" panose="02020609040205080304" pitchFamily="49" charset="-128"/>
                  <a:cs typeface="Times New Roman" panose="02020603050405020304" pitchFamily="18" charset="0"/>
                </a:rPr>
                <a:t>Abstracts excluded as not on therapeutic writing </a:t>
              </a:r>
              <a:br>
                <a:rPr lang="en-GB" sz="1800" dirty="0">
                  <a:effectLst/>
                  <a:latin typeface="Calibri" panose="020F0502020204030204" pitchFamily="34" charset="0"/>
                  <a:ea typeface="MS Mincho" panose="02020609040205080304" pitchFamily="49" charset="-128"/>
                  <a:cs typeface="Times New Roman" panose="02020603050405020304" pitchFamily="18" charset="0"/>
                </a:rPr>
              </a:br>
              <a:r>
                <a:rPr lang="en-GB" sz="1800" dirty="0">
                  <a:effectLst/>
                  <a:latin typeface="Calibri" panose="020F0502020204030204" pitchFamily="34" charset="0"/>
                  <a:ea typeface="MS Mincho" panose="02020609040205080304" pitchFamily="49" charset="-128"/>
                  <a:cs typeface="Times New Roman" panose="02020603050405020304" pitchFamily="18" charset="0"/>
                </a:rPr>
                <a:t>(n = 114)</a:t>
              </a:r>
            </a:p>
          </p:txBody>
        </p:sp>
        <p:sp>
          <p:nvSpPr>
            <p:cNvPr id="71" name="Rectangle 70"/>
            <p:cNvSpPr>
              <a:spLocks noChangeArrowheads="1"/>
            </p:cNvSpPr>
            <p:nvPr/>
          </p:nvSpPr>
          <p:spPr bwMode="auto">
            <a:xfrm>
              <a:off x="2857500" y="3457575"/>
              <a:ext cx="1714500" cy="733425"/>
            </a:xfrm>
            <a:prstGeom prst="rect">
              <a:avLst/>
            </a:prstGeom>
            <a:solidFill>
              <a:schemeClr val="accent5">
                <a:lumMod val="20000"/>
                <a:lumOff val="80000"/>
              </a:schemeClr>
            </a:solidFill>
            <a:ln w="9525">
              <a:solidFill>
                <a:srgbClr val="000000"/>
              </a:solidFill>
              <a:miter lim="800000"/>
              <a:headEnd/>
              <a:tailEnd/>
            </a:ln>
          </p:spPr>
          <p:txBody>
            <a:bodyPr rot="0" vert="horz" wrap="square" lIns="91440" tIns="91440" rIns="91440" bIns="91440" anchor="t" anchorCtr="0" upright="1">
              <a:noAutofit/>
            </a:bodyPr>
            <a:lstStyle/>
            <a:p>
              <a:pPr algn="ctr">
                <a:lnSpc>
                  <a:spcPct val="115000"/>
                </a:lnSpc>
                <a:spcAft>
                  <a:spcPts val="1000"/>
                </a:spcAft>
              </a:pPr>
              <a:r>
                <a:rPr lang="en-GB" sz="1800" dirty="0">
                  <a:effectLst/>
                  <a:latin typeface="Calibri" panose="020F0502020204030204" pitchFamily="34" charset="0"/>
                  <a:ea typeface="MS Mincho" panose="02020609040205080304" pitchFamily="49" charset="-128"/>
                  <a:cs typeface="Times New Roman" panose="02020603050405020304" pitchFamily="18" charset="0"/>
                </a:rPr>
                <a:t>Full-text articles assessed for eligibility</a:t>
              </a:r>
              <a:br>
                <a:rPr lang="en-GB" sz="1800" dirty="0">
                  <a:effectLst/>
                  <a:latin typeface="Calibri" panose="020F0502020204030204" pitchFamily="34" charset="0"/>
                  <a:ea typeface="MS Mincho" panose="02020609040205080304" pitchFamily="49" charset="-128"/>
                  <a:cs typeface="Times New Roman" panose="02020603050405020304" pitchFamily="18" charset="0"/>
                </a:rPr>
              </a:br>
              <a:r>
                <a:rPr lang="en-GB" sz="1800" dirty="0">
                  <a:effectLst/>
                  <a:latin typeface="Calibri" panose="020F0502020204030204" pitchFamily="34" charset="0"/>
                  <a:ea typeface="MS Mincho" panose="02020609040205080304" pitchFamily="49" charset="-128"/>
                  <a:cs typeface="Times New Roman" panose="02020603050405020304" pitchFamily="18" charset="0"/>
                </a:rPr>
                <a:t>(n = 50)</a:t>
              </a:r>
            </a:p>
          </p:txBody>
        </p:sp>
        <p:sp>
          <p:nvSpPr>
            <p:cNvPr id="72" name="Rectangle 71"/>
            <p:cNvSpPr>
              <a:spLocks noChangeArrowheads="1"/>
            </p:cNvSpPr>
            <p:nvPr/>
          </p:nvSpPr>
          <p:spPr bwMode="auto">
            <a:xfrm>
              <a:off x="2600325" y="0"/>
              <a:ext cx="2228850" cy="752475"/>
            </a:xfrm>
            <a:prstGeom prst="rect">
              <a:avLst/>
            </a:prstGeom>
            <a:solidFill>
              <a:schemeClr val="accent5">
                <a:lumMod val="20000"/>
                <a:lumOff val="80000"/>
              </a:schemeClr>
            </a:solidFill>
            <a:ln w="9525">
              <a:solidFill>
                <a:srgbClr val="000000"/>
              </a:solidFill>
              <a:miter lim="800000"/>
              <a:headEnd/>
              <a:tailEnd/>
            </a:ln>
          </p:spPr>
          <p:txBody>
            <a:bodyPr rot="0" vert="horz" wrap="square" lIns="91440" tIns="91440" rIns="91440" bIns="91440" anchor="t" anchorCtr="0" upright="1">
              <a:noAutofit/>
            </a:bodyPr>
            <a:lstStyle/>
            <a:p>
              <a:pPr algn="ctr">
                <a:lnSpc>
                  <a:spcPct val="115000"/>
                </a:lnSpc>
                <a:spcAft>
                  <a:spcPts val="1000"/>
                </a:spcAft>
              </a:pPr>
              <a:r>
                <a:rPr lang="en-GB" sz="1800" dirty="0">
                  <a:effectLst/>
                  <a:latin typeface="Calibri" panose="020F0502020204030204" pitchFamily="34" charset="0"/>
                  <a:ea typeface="MS Mincho" panose="02020609040205080304" pitchFamily="49" charset="-128"/>
                  <a:cs typeface="Times New Roman" panose="02020603050405020304" pitchFamily="18" charset="0"/>
                </a:rPr>
                <a:t>Records identified through database searching</a:t>
              </a:r>
              <a:br>
                <a:rPr lang="en-GB" sz="1800" dirty="0">
                  <a:effectLst/>
                  <a:latin typeface="Calibri" panose="020F0502020204030204" pitchFamily="34" charset="0"/>
                  <a:ea typeface="MS Mincho" panose="02020609040205080304" pitchFamily="49" charset="-128"/>
                  <a:cs typeface="Times New Roman" panose="02020603050405020304" pitchFamily="18" charset="0"/>
                </a:rPr>
              </a:br>
              <a:r>
                <a:rPr lang="en-GB" sz="1800" dirty="0">
                  <a:effectLst/>
                  <a:latin typeface="Calibri" panose="020F0502020204030204" pitchFamily="34" charset="0"/>
                  <a:ea typeface="MS Mincho" panose="02020609040205080304" pitchFamily="49" charset="-128"/>
                  <a:cs typeface="Times New Roman" panose="02020603050405020304" pitchFamily="18" charset="0"/>
                </a:rPr>
                <a:t>(n = 595)</a:t>
              </a:r>
            </a:p>
          </p:txBody>
        </p:sp>
        <p:sp>
          <p:nvSpPr>
            <p:cNvPr id="73" name="Rectangle 72"/>
            <p:cNvSpPr>
              <a:spLocks noChangeArrowheads="1"/>
            </p:cNvSpPr>
            <p:nvPr/>
          </p:nvSpPr>
          <p:spPr bwMode="auto">
            <a:xfrm>
              <a:off x="5153025" y="3524250"/>
              <a:ext cx="2162175" cy="2105025"/>
            </a:xfrm>
            <a:prstGeom prst="rect">
              <a:avLst/>
            </a:prstGeom>
            <a:solidFill>
              <a:schemeClr val="accent5">
                <a:lumMod val="20000"/>
                <a:lumOff val="80000"/>
              </a:schemeClr>
            </a:solidFill>
            <a:ln w="9525">
              <a:solidFill>
                <a:srgbClr val="000000"/>
              </a:solidFill>
              <a:miter lim="800000"/>
              <a:headEnd/>
              <a:tailEnd/>
            </a:ln>
          </p:spPr>
          <p:txBody>
            <a:bodyPr rot="0" vert="horz" wrap="square" lIns="91440" tIns="91440" rIns="91440" bIns="91440" anchor="t" anchorCtr="0" upright="1">
              <a:noAutofit/>
            </a:bodyPr>
            <a:lstStyle/>
            <a:p>
              <a:pPr algn="ctr">
                <a:lnSpc>
                  <a:spcPct val="115000"/>
                </a:lnSpc>
                <a:spcAft>
                  <a:spcPts val="0"/>
                </a:spcAft>
              </a:pPr>
              <a:r>
                <a:rPr lang="en-GB" sz="1700" dirty="0">
                  <a:effectLst/>
                  <a:latin typeface="Calibri" panose="020F0502020204030204" pitchFamily="34" charset="0"/>
                  <a:ea typeface="MS Mincho" panose="02020609040205080304" pitchFamily="49" charset="-128"/>
                  <a:cs typeface="Times New Roman" panose="02020603050405020304" pitchFamily="18" charset="0"/>
                </a:rPr>
                <a:t>Full-text articles excluded, with reasons (n = 38):</a:t>
              </a:r>
            </a:p>
            <a:p>
              <a:pPr>
                <a:lnSpc>
                  <a:spcPct val="115000"/>
                </a:lnSpc>
                <a:spcAft>
                  <a:spcPts val="0"/>
                </a:spcAft>
              </a:pPr>
              <a:r>
                <a:rPr lang="en-GB" sz="1700" dirty="0">
                  <a:effectLst/>
                  <a:latin typeface="Calibri" panose="020F0502020204030204" pitchFamily="34" charset="0"/>
                  <a:ea typeface="MS Mincho" panose="02020609040205080304" pitchFamily="49" charset="-128"/>
                  <a:cs typeface="Times New Roman" panose="02020603050405020304" pitchFamily="18" charset="0"/>
                </a:rPr>
                <a:t>Irretrievable sources (n = 7)</a:t>
              </a:r>
            </a:p>
            <a:p>
              <a:pPr>
                <a:lnSpc>
                  <a:spcPct val="115000"/>
                </a:lnSpc>
                <a:spcAft>
                  <a:spcPts val="0"/>
                </a:spcAft>
              </a:pPr>
              <a:r>
                <a:rPr lang="en-GB" sz="1700" dirty="0">
                  <a:effectLst/>
                  <a:latin typeface="Calibri" panose="020F0502020204030204" pitchFamily="34" charset="0"/>
                  <a:ea typeface="MS Mincho" panose="02020609040205080304" pitchFamily="49" charset="-128"/>
                  <a:cs typeface="Times New Roman" panose="02020603050405020304" pitchFamily="18" charset="0"/>
                </a:rPr>
                <a:t>Not on therapeutic writing (n = 9)</a:t>
              </a:r>
            </a:p>
            <a:p>
              <a:pPr>
                <a:lnSpc>
                  <a:spcPct val="115000"/>
                </a:lnSpc>
                <a:spcAft>
                  <a:spcPts val="0"/>
                </a:spcAft>
              </a:pPr>
              <a:r>
                <a:rPr lang="en-GB" sz="1700" dirty="0">
                  <a:effectLst/>
                  <a:latin typeface="Calibri" panose="020F0502020204030204" pitchFamily="34" charset="0"/>
                  <a:ea typeface="MS Mincho" panose="02020609040205080304" pitchFamily="49" charset="-128"/>
                  <a:cs typeface="Times New Roman" panose="02020603050405020304" pitchFamily="18" charset="0"/>
                </a:rPr>
                <a:t>Not research (n = 15)</a:t>
              </a:r>
            </a:p>
            <a:p>
              <a:pPr>
                <a:lnSpc>
                  <a:spcPct val="115000"/>
                </a:lnSpc>
                <a:spcAft>
                  <a:spcPts val="0"/>
                </a:spcAft>
              </a:pPr>
              <a:r>
                <a:rPr lang="en-GB" sz="1700" dirty="0">
                  <a:effectLst/>
                  <a:latin typeface="Calibri" panose="020F0502020204030204" pitchFamily="34" charset="0"/>
                  <a:ea typeface="MS Mincho" panose="02020609040205080304" pitchFamily="49" charset="-128"/>
                  <a:cs typeface="Times New Roman" panose="02020603050405020304" pitchFamily="18" charset="0"/>
                </a:rPr>
                <a:t>Not on eating disorder population (n = 1)</a:t>
              </a:r>
            </a:p>
            <a:p>
              <a:pPr>
                <a:lnSpc>
                  <a:spcPct val="115000"/>
                </a:lnSpc>
                <a:spcAft>
                  <a:spcPts val="1000"/>
                </a:spcAft>
              </a:pPr>
              <a:r>
                <a:rPr lang="en-GB" sz="1700" dirty="0">
                  <a:effectLst/>
                  <a:latin typeface="Calibri" panose="020F0502020204030204" pitchFamily="34" charset="0"/>
                  <a:ea typeface="MS Mincho" panose="02020609040205080304" pitchFamily="49" charset="-128"/>
                  <a:cs typeface="Times New Roman" panose="02020603050405020304" pitchFamily="18" charset="0"/>
                </a:rPr>
                <a:t>Writing intervention was not the primary focus of the </a:t>
              </a:r>
              <a:r>
                <a:rPr lang="en-GB" sz="1700" dirty="0" smtClean="0">
                  <a:effectLst/>
                  <a:latin typeface="Calibri" panose="020F0502020204030204" pitchFamily="34" charset="0"/>
                  <a:ea typeface="MS Mincho" panose="02020609040205080304" pitchFamily="49" charset="-128"/>
                  <a:cs typeface="Times New Roman" panose="02020603050405020304" pitchFamily="18" charset="0"/>
                </a:rPr>
                <a:t>study (n </a:t>
              </a:r>
              <a:r>
                <a:rPr lang="en-GB" sz="1700" dirty="0">
                  <a:effectLst/>
                  <a:latin typeface="Calibri" panose="020F0502020204030204" pitchFamily="34" charset="0"/>
                  <a:ea typeface="MS Mincho" panose="02020609040205080304" pitchFamily="49" charset="-128"/>
                  <a:cs typeface="Times New Roman" panose="02020603050405020304" pitchFamily="18" charset="0"/>
                </a:rPr>
                <a:t>= 6)</a:t>
              </a:r>
            </a:p>
          </p:txBody>
        </p:sp>
        <p:sp>
          <p:nvSpPr>
            <p:cNvPr id="74" name="Rectangle 73"/>
            <p:cNvSpPr>
              <a:spLocks noChangeArrowheads="1"/>
            </p:cNvSpPr>
            <p:nvPr/>
          </p:nvSpPr>
          <p:spPr bwMode="auto">
            <a:xfrm>
              <a:off x="5095875" y="5953125"/>
              <a:ext cx="1714500" cy="371475"/>
            </a:xfrm>
            <a:prstGeom prst="rect">
              <a:avLst/>
            </a:prstGeom>
            <a:solidFill>
              <a:schemeClr val="accent5">
                <a:lumMod val="20000"/>
                <a:lumOff val="80000"/>
              </a:schemeClr>
            </a:solidFill>
            <a:ln w="9525">
              <a:solidFill>
                <a:srgbClr val="000000"/>
              </a:solidFill>
              <a:miter lim="800000"/>
              <a:headEnd/>
              <a:tailEnd/>
            </a:ln>
          </p:spPr>
          <p:txBody>
            <a:bodyPr rot="0" vert="horz" wrap="square" lIns="91440" tIns="91440" rIns="91440" bIns="91440" anchor="t" anchorCtr="0" upright="1">
              <a:noAutofit/>
            </a:bodyPr>
            <a:lstStyle/>
            <a:p>
              <a:pPr algn="ctr">
                <a:lnSpc>
                  <a:spcPct val="115000"/>
                </a:lnSpc>
                <a:spcAft>
                  <a:spcPts val="1000"/>
                </a:spcAft>
              </a:pPr>
              <a:r>
                <a:rPr lang="en-GB" sz="1800" dirty="0">
                  <a:effectLst/>
                  <a:latin typeface="Calibri" panose="020F0502020204030204" pitchFamily="34" charset="0"/>
                  <a:ea typeface="MS Mincho" panose="02020609040205080304" pitchFamily="49" charset="-128"/>
                  <a:cs typeface="Times New Roman" panose="02020603050405020304" pitchFamily="18" charset="0"/>
                </a:rPr>
                <a:t>Qualitative studies (n = 3)</a:t>
              </a:r>
            </a:p>
          </p:txBody>
        </p:sp>
        <p:sp>
          <p:nvSpPr>
            <p:cNvPr id="75" name="Rectangle 74"/>
            <p:cNvSpPr>
              <a:spLocks noChangeArrowheads="1"/>
            </p:cNvSpPr>
            <p:nvPr/>
          </p:nvSpPr>
          <p:spPr bwMode="auto">
            <a:xfrm>
              <a:off x="419100" y="5991225"/>
              <a:ext cx="1838325" cy="390525"/>
            </a:xfrm>
            <a:prstGeom prst="rect">
              <a:avLst/>
            </a:prstGeom>
            <a:solidFill>
              <a:schemeClr val="accent5">
                <a:lumMod val="20000"/>
                <a:lumOff val="80000"/>
              </a:schemeClr>
            </a:solidFill>
            <a:ln w="9525">
              <a:solidFill>
                <a:srgbClr val="000000"/>
              </a:solidFill>
              <a:miter lim="800000"/>
              <a:headEnd/>
              <a:tailEnd/>
            </a:ln>
          </p:spPr>
          <p:txBody>
            <a:bodyPr rot="0" vert="horz" wrap="square" lIns="91440" tIns="91440" rIns="91440" bIns="91440" anchor="t" anchorCtr="0" upright="1">
              <a:noAutofit/>
            </a:bodyPr>
            <a:lstStyle/>
            <a:p>
              <a:pPr algn="ctr">
                <a:lnSpc>
                  <a:spcPct val="115000"/>
                </a:lnSpc>
                <a:spcAft>
                  <a:spcPts val="1000"/>
                </a:spcAft>
              </a:pPr>
              <a:r>
                <a:rPr lang="en-GB" sz="1800" dirty="0">
                  <a:effectLst/>
                  <a:latin typeface="Calibri" panose="020F0502020204030204" pitchFamily="34" charset="0"/>
                  <a:ea typeface="MS Mincho" panose="02020609040205080304" pitchFamily="49" charset="-128"/>
                  <a:cs typeface="Times New Roman" panose="02020603050405020304" pitchFamily="18" charset="0"/>
                </a:rPr>
                <a:t>Quantitative studies (n = 8)</a:t>
              </a:r>
            </a:p>
          </p:txBody>
        </p:sp>
        <p:cxnSp>
          <p:nvCxnSpPr>
            <p:cNvPr id="76" name="Straight Arrow Connector 75"/>
            <p:cNvCxnSpPr>
              <a:cxnSpLocks noChangeShapeType="1"/>
            </p:cNvCxnSpPr>
            <p:nvPr/>
          </p:nvCxnSpPr>
          <p:spPr bwMode="auto">
            <a:xfrm>
              <a:off x="3724275" y="1676400"/>
              <a:ext cx="0" cy="457200"/>
            </a:xfrm>
            <a:prstGeom prst="straightConnector1">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77" name="Straight Arrow Connector 76"/>
            <p:cNvCxnSpPr>
              <a:cxnSpLocks noChangeShapeType="1"/>
            </p:cNvCxnSpPr>
            <p:nvPr/>
          </p:nvCxnSpPr>
          <p:spPr bwMode="auto">
            <a:xfrm>
              <a:off x="4514850" y="2486025"/>
              <a:ext cx="650875" cy="0"/>
            </a:xfrm>
            <a:prstGeom prst="straightConnector1">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78" name="Straight Arrow Connector 77"/>
            <p:cNvCxnSpPr>
              <a:cxnSpLocks noChangeShapeType="1"/>
            </p:cNvCxnSpPr>
            <p:nvPr/>
          </p:nvCxnSpPr>
          <p:spPr bwMode="auto">
            <a:xfrm>
              <a:off x="4581525" y="3886200"/>
              <a:ext cx="584200" cy="0"/>
            </a:xfrm>
            <a:prstGeom prst="straightConnector1">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79" name="Straight Arrow Connector 78"/>
            <p:cNvCxnSpPr>
              <a:cxnSpLocks noChangeShapeType="1"/>
            </p:cNvCxnSpPr>
            <p:nvPr/>
          </p:nvCxnSpPr>
          <p:spPr bwMode="auto">
            <a:xfrm>
              <a:off x="2228850" y="3838575"/>
              <a:ext cx="628650" cy="0"/>
            </a:xfrm>
            <a:prstGeom prst="straightConnector1">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sp>
          <p:nvSpPr>
            <p:cNvPr id="80" name="Rectangle 79"/>
            <p:cNvSpPr>
              <a:spLocks noChangeArrowheads="1"/>
            </p:cNvSpPr>
            <p:nvPr/>
          </p:nvSpPr>
          <p:spPr bwMode="auto">
            <a:xfrm>
              <a:off x="2857500" y="5972175"/>
              <a:ext cx="1866900" cy="371475"/>
            </a:xfrm>
            <a:prstGeom prst="rect">
              <a:avLst/>
            </a:prstGeom>
            <a:solidFill>
              <a:schemeClr val="accent5">
                <a:lumMod val="20000"/>
                <a:lumOff val="80000"/>
              </a:schemeClr>
            </a:solidFill>
            <a:ln w="9525">
              <a:solidFill>
                <a:srgbClr val="000000"/>
              </a:solidFill>
              <a:miter lim="800000"/>
              <a:headEnd/>
              <a:tailEnd/>
            </a:ln>
          </p:spPr>
          <p:txBody>
            <a:bodyPr rot="0" vert="horz" wrap="square" lIns="91440" tIns="91440" rIns="91440" bIns="91440" anchor="t" anchorCtr="0" upright="1">
              <a:noAutofit/>
            </a:bodyPr>
            <a:lstStyle/>
            <a:p>
              <a:pPr algn="ctr">
                <a:lnSpc>
                  <a:spcPct val="115000"/>
                </a:lnSpc>
                <a:spcAft>
                  <a:spcPts val="1000"/>
                </a:spcAft>
              </a:pPr>
              <a:r>
                <a:rPr lang="en-GB" sz="1800" dirty="0">
                  <a:effectLst/>
                  <a:latin typeface="Calibri" panose="020F0502020204030204" pitchFamily="34" charset="0"/>
                  <a:ea typeface="MS Mincho" panose="02020609040205080304" pitchFamily="49" charset="-128"/>
                  <a:cs typeface="Times New Roman" panose="02020603050405020304" pitchFamily="18" charset="0"/>
                </a:rPr>
                <a:t>Mixed method study (n = 1)</a:t>
              </a:r>
            </a:p>
          </p:txBody>
        </p:sp>
        <p:cxnSp>
          <p:nvCxnSpPr>
            <p:cNvPr id="81" name="Straight Arrow Connector 80"/>
            <p:cNvCxnSpPr/>
            <p:nvPr/>
          </p:nvCxnSpPr>
          <p:spPr>
            <a:xfrm flipH="1">
              <a:off x="3714750" y="2705100"/>
              <a:ext cx="9525" cy="74295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2" name="Straight Arrow Connector 81"/>
            <p:cNvCxnSpPr/>
            <p:nvPr/>
          </p:nvCxnSpPr>
          <p:spPr>
            <a:xfrm flipH="1">
              <a:off x="1343025" y="4210050"/>
              <a:ext cx="2381250" cy="177165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p:nvPr/>
          </p:nvCxnSpPr>
          <p:spPr>
            <a:xfrm>
              <a:off x="3733800" y="4191000"/>
              <a:ext cx="0" cy="17907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p:nvPr/>
          </p:nvCxnSpPr>
          <p:spPr>
            <a:xfrm>
              <a:off x="3743325" y="4181475"/>
              <a:ext cx="1562100" cy="174307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5" name="Text Box 7"/>
            <p:cNvSpPr txBox="1"/>
            <p:nvPr/>
          </p:nvSpPr>
          <p:spPr>
            <a:xfrm>
              <a:off x="4310062" y="6863910"/>
              <a:ext cx="1685925" cy="466725"/>
            </a:xfrm>
            <a:prstGeom prst="rect">
              <a:avLst/>
            </a:prstGeom>
            <a:solidFill>
              <a:schemeClr val="accent5">
                <a:lumMod val="20000"/>
                <a:lumOff val="80000"/>
              </a:schemeClr>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GB" sz="1800" dirty="0">
                  <a:effectLst/>
                  <a:ea typeface="MS Mincho" panose="02020609040205080304" pitchFamily="49" charset="-128"/>
                  <a:cs typeface="Times New Roman" panose="02020603050405020304" pitchFamily="18" charset="0"/>
                </a:rPr>
                <a:t>Secondary narrative qualitative analysis</a:t>
              </a:r>
            </a:p>
          </p:txBody>
        </p:sp>
        <p:cxnSp>
          <p:nvCxnSpPr>
            <p:cNvPr id="86" name="Straight Arrow Connector 85"/>
            <p:cNvCxnSpPr/>
            <p:nvPr/>
          </p:nvCxnSpPr>
          <p:spPr>
            <a:xfrm>
              <a:off x="1362075" y="6381750"/>
              <a:ext cx="1000125" cy="47625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p:nvPr/>
          </p:nvCxnSpPr>
          <p:spPr>
            <a:xfrm flipH="1">
              <a:off x="2790825" y="6362700"/>
              <a:ext cx="962025" cy="4953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p:nvPr/>
          </p:nvCxnSpPr>
          <p:spPr>
            <a:xfrm>
              <a:off x="3762375" y="6334125"/>
              <a:ext cx="1190625" cy="52387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p:nvPr/>
          </p:nvCxnSpPr>
          <p:spPr>
            <a:xfrm flipH="1">
              <a:off x="5133975" y="6343650"/>
              <a:ext cx="854075" cy="48577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37" name="TextBox 36"/>
          <p:cNvSpPr txBox="1"/>
          <p:nvPr/>
        </p:nvSpPr>
        <p:spPr>
          <a:xfrm>
            <a:off x="15589783" y="5332502"/>
            <a:ext cx="13573508" cy="17099553"/>
          </a:xfrm>
          <a:prstGeom prst="rect">
            <a:avLst/>
          </a:prstGeom>
          <a:solidFill>
            <a:schemeClr val="accent3">
              <a:lumMod val="20000"/>
              <a:lumOff val="80000"/>
            </a:schemeClr>
          </a:solidFill>
          <a:ln>
            <a:solidFill>
              <a:schemeClr val="tx1"/>
            </a:solidFill>
          </a:ln>
        </p:spPr>
        <p:txBody>
          <a:bodyPr wrap="square" rtlCol="0">
            <a:spAutoFit/>
          </a:bodyPr>
          <a:lstStyle/>
          <a:p>
            <a:pPr algn="ctr"/>
            <a:r>
              <a:rPr lang="en-GB" sz="3600" b="1" dirty="0" smtClean="0">
                <a:latin typeface="Aharoni" panose="02010803020104030203" pitchFamily="2" charset="-79"/>
                <a:cs typeface="Aharoni" panose="02010803020104030203" pitchFamily="2" charset="-79"/>
              </a:rPr>
              <a:t> </a:t>
            </a:r>
          </a:p>
          <a:p>
            <a:pPr algn="ctr"/>
            <a:r>
              <a:rPr lang="en-GB" sz="3600" b="1" dirty="0" smtClean="0">
                <a:latin typeface="Aharoni" panose="02010803020104030203" pitchFamily="2" charset="-79"/>
                <a:cs typeface="Aharoni" panose="02010803020104030203" pitchFamily="2" charset="-79"/>
              </a:rPr>
              <a:t>RESULTS</a:t>
            </a:r>
          </a:p>
          <a:p>
            <a:pPr algn="ctr"/>
            <a:endParaRPr lang="en-GB" sz="3600" b="1" dirty="0">
              <a:latin typeface="Aharoni" panose="02010803020104030203" pitchFamily="2" charset="-79"/>
              <a:cs typeface="Aharoni" panose="02010803020104030203" pitchFamily="2" charset="-79"/>
            </a:endParaRPr>
          </a:p>
          <a:p>
            <a:pPr algn="ctr"/>
            <a:endParaRPr lang="en-GB" sz="3600" b="1" dirty="0" smtClean="0">
              <a:latin typeface="Aharoni" panose="02010803020104030203" pitchFamily="2" charset="-79"/>
              <a:cs typeface="Aharoni" panose="02010803020104030203" pitchFamily="2" charset="-79"/>
            </a:endParaRPr>
          </a:p>
          <a:p>
            <a:pPr algn="ctr"/>
            <a:endParaRPr lang="en-GB" sz="3600" b="1" dirty="0">
              <a:latin typeface="Aharoni" panose="02010803020104030203" pitchFamily="2" charset="-79"/>
              <a:cs typeface="Aharoni" panose="02010803020104030203" pitchFamily="2" charset="-79"/>
            </a:endParaRPr>
          </a:p>
          <a:p>
            <a:pPr algn="ctr"/>
            <a:endParaRPr lang="en-GB" sz="3600" b="1" dirty="0" smtClean="0">
              <a:latin typeface="Aharoni" panose="02010803020104030203" pitchFamily="2" charset="-79"/>
              <a:cs typeface="Aharoni" panose="02010803020104030203" pitchFamily="2" charset="-79"/>
            </a:endParaRPr>
          </a:p>
          <a:p>
            <a:pPr algn="ctr"/>
            <a:endParaRPr lang="en-GB" sz="3600" b="1" dirty="0">
              <a:latin typeface="Aharoni" panose="02010803020104030203" pitchFamily="2" charset="-79"/>
              <a:cs typeface="Aharoni" panose="02010803020104030203" pitchFamily="2" charset="-79"/>
            </a:endParaRPr>
          </a:p>
          <a:p>
            <a:pPr algn="ctr"/>
            <a:endParaRPr lang="en-GB" sz="3600" b="1" dirty="0" smtClean="0">
              <a:latin typeface="Aharoni" panose="02010803020104030203" pitchFamily="2" charset="-79"/>
              <a:cs typeface="Aharoni" panose="02010803020104030203" pitchFamily="2" charset="-79"/>
            </a:endParaRPr>
          </a:p>
          <a:p>
            <a:pPr algn="ctr"/>
            <a:endParaRPr lang="en-GB" sz="3600" b="1" dirty="0" smtClean="0">
              <a:latin typeface="Aharoni" panose="02010803020104030203" pitchFamily="2" charset="-79"/>
              <a:cs typeface="Aharoni" panose="02010803020104030203" pitchFamily="2" charset="-79"/>
            </a:endParaRPr>
          </a:p>
          <a:p>
            <a:pPr algn="ctr"/>
            <a:endParaRPr lang="en-GB" sz="3600" b="1" dirty="0"/>
          </a:p>
          <a:p>
            <a:pPr algn="ctr"/>
            <a:endParaRPr lang="en-GB" sz="3600" b="1" dirty="0"/>
          </a:p>
          <a:p>
            <a:pPr>
              <a:lnSpc>
                <a:spcPts val="3700"/>
              </a:lnSpc>
            </a:pPr>
            <a:endParaRPr lang="en-GB" sz="2800" dirty="0" smtClean="0"/>
          </a:p>
          <a:p>
            <a:pPr>
              <a:lnSpc>
                <a:spcPts val="3700"/>
              </a:lnSpc>
            </a:pPr>
            <a:endParaRPr lang="en-GB" sz="2800" dirty="0"/>
          </a:p>
          <a:p>
            <a:pPr>
              <a:lnSpc>
                <a:spcPts val="3700"/>
              </a:lnSpc>
            </a:pPr>
            <a:endParaRPr lang="en-GB" sz="2800" dirty="0" smtClean="0"/>
          </a:p>
          <a:p>
            <a:pPr>
              <a:lnSpc>
                <a:spcPts val="3700"/>
              </a:lnSpc>
            </a:pPr>
            <a:endParaRPr lang="en-GB" sz="2800" dirty="0"/>
          </a:p>
          <a:p>
            <a:pPr>
              <a:lnSpc>
                <a:spcPts val="3700"/>
              </a:lnSpc>
            </a:pPr>
            <a:endParaRPr lang="en-GB" sz="2800" dirty="0" smtClean="0"/>
          </a:p>
          <a:p>
            <a:pPr>
              <a:lnSpc>
                <a:spcPts val="3700"/>
              </a:lnSpc>
            </a:pPr>
            <a:endParaRPr lang="en-GB" sz="2800" dirty="0"/>
          </a:p>
          <a:p>
            <a:pPr>
              <a:lnSpc>
                <a:spcPts val="3700"/>
              </a:lnSpc>
            </a:pPr>
            <a:endParaRPr lang="en-GB" sz="2800" dirty="0" smtClean="0"/>
          </a:p>
          <a:p>
            <a:pPr>
              <a:lnSpc>
                <a:spcPts val="3700"/>
              </a:lnSpc>
            </a:pPr>
            <a:endParaRPr lang="en-GB" sz="2800" dirty="0"/>
          </a:p>
          <a:p>
            <a:pPr>
              <a:lnSpc>
                <a:spcPts val="3700"/>
              </a:lnSpc>
            </a:pPr>
            <a:endParaRPr lang="en-GB" sz="2800" dirty="0" smtClean="0"/>
          </a:p>
          <a:p>
            <a:pPr>
              <a:lnSpc>
                <a:spcPts val="3700"/>
              </a:lnSpc>
            </a:pPr>
            <a:endParaRPr lang="en-GB" sz="2800" dirty="0"/>
          </a:p>
          <a:p>
            <a:pPr>
              <a:lnSpc>
                <a:spcPts val="3700"/>
              </a:lnSpc>
            </a:pPr>
            <a:endParaRPr lang="en-GB" sz="2800" dirty="0" smtClean="0"/>
          </a:p>
          <a:p>
            <a:pPr>
              <a:lnSpc>
                <a:spcPts val="3700"/>
              </a:lnSpc>
            </a:pPr>
            <a:endParaRPr lang="en-GB" sz="2800" dirty="0"/>
          </a:p>
          <a:p>
            <a:pPr>
              <a:lnSpc>
                <a:spcPts val="3700"/>
              </a:lnSpc>
            </a:pPr>
            <a:endParaRPr lang="en-GB" sz="2800" dirty="0" smtClean="0"/>
          </a:p>
          <a:p>
            <a:pPr>
              <a:lnSpc>
                <a:spcPts val="3700"/>
              </a:lnSpc>
            </a:pPr>
            <a:endParaRPr lang="en-GB" sz="2800" dirty="0"/>
          </a:p>
          <a:p>
            <a:pPr>
              <a:lnSpc>
                <a:spcPts val="3700"/>
              </a:lnSpc>
            </a:pPr>
            <a:endParaRPr lang="en-GB" sz="2800" dirty="0" smtClean="0"/>
          </a:p>
          <a:p>
            <a:pPr>
              <a:lnSpc>
                <a:spcPts val="3700"/>
              </a:lnSpc>
            </a:pPr>
            <a:endParaRPr lang="en-GB" sz="2800" dirty="0"/>
          </a:p>
          <a:p>
            <a:pPr>
              <a:lnSpc>
                <a:spcPts val="3700"/>
              </a:lnSpc>
            </a:pPr>
            <a:endParaRPr lang="en-GB" sz="2800" dirty="0" smtClean="0"/>
          </a:p>
          <a:p>
            <a:pPr>
              <a:lnSpc>
                <a:spcPts val="3700"/>
              </a:lnSpc>
            </a:pPr>
            <a:endParaRPr lang="en-GB" sz="2800" dirty="0"/>
          </a:p>
          <a:p>
            <a:pPr>
              <a:lnSpc>
                <a:spcPts val="3700"/>
              </a:lnSpc>
            </a:pPr>
            <a:endParaRPr lang="en-GB" sz="2800" dirty="0" smtClean="0"/>
          </a:p>
          <a:p>
            <a:pPr>
              <a:lnSpc>
                <a:spcPts val="3700"/>
              </a:lnSpc>
            </a:pPr>
            <a:endParaRPr lang="en-GB" sz="2800" i="1" dirty="0"/>
          </a:p>
          <a:p>
            <a:pPr>
              <a:lnSpc>
                <a:spcPts val="3700"/>
              </a:lnSpc>
            </a:pPr>
            <a:endParaRPr lang="en-GB" sz="2800" i="1" dirty="0" smtClean="0"/>
          </a:p>
          <a:p>
            <a:pPr>
              <a:lnSpc>
                <a:spcPts val="3700"/>
              </a:lnSpc>
            </a:pPr>
            <a:endParaRPr lang="en-GB" sz="2800" dirty="0"/>
          </a:p>
          <a:p>
            <a:pPr>
              <a:lnSpc>
                <a:spcPts val="3700"/>
              </a:lnSpc>
            </a:pPr>
            <a:endParaRPr lang="en-GB" sz="2800" dirty="0" smtClean="0"/>
          </a:p>
        </p:txBody>
      </p:sp>
      <p:graphicFrame>
        <p:nvGraphicFramePr>
          <p:cNvPr id="3" name="Table 2"/>
          <p:cNvGraphicFramePr>
            <a:graphicFrameLocks noGrp="1"/>
          </p:cNvGraphicFramePr>
          <p:nvPr>
            <p:extLst>
              <p:ext uri="{D42A27DB-BD31-4B8C-83A1-F6EECF244321}">
                <p14:modId xmlns:p14="http://schemas.microsoft.com/office/powerpoint/2010/main" val="2506027389"/>
              </p:ext>
            </p:extLst>
          </p:nvPr>
        </p:nvGraphicFramePr>
        <p:xfrm>
          <a:off x="15787262" y="6734953"/>
          <a:ext cx="12385375" cy="8778619"/>
        </p:xfrm>
        <a:graphic>
          <a:graphicData uri="http://schemas.openxmlformats.org/drawingml/2006/table">
            <a:tbl>
              <a:tblPr firstRow="1" bandRow="1">
                <a:tableStyleId>{F5AB1C69-6EDB-4FF4-983F-18BD219EF322}</a:tableStyleId>
              </a:tblPr>
              <a:tblGrid>
                <a:gridCol w="1296144">
                  <a:extLst>
                    <a:ext uri="{9D8B030D-6E8A-4147-A177-3AD203B41FA5}">
                      <a16:colId xmlns="" xmlns:a16="http://schemas.microsoft.com/office/drawing/2014/main" val="20000"/>
                    </a:ext>
                  </a:extLst>
                </a:gridCol>
                <a:gridCol w="2232248">
                  <a:extLst>
                    <a:ext uri="{9D8B030D-6E8A-4147-A177-3AD203B41FA5}">
                      <a16:colId xmlns="" xmlns:a16="http://schemas.microsoft.com/office/drawing/2014/main" val="20001"/>
                    </a:ext>
                  </a:extLst>
                </a:gridCol>
                <a:gridCol w="6408712">
                  <a:extLst>
                    <a:ext uri="{9D8B030D-6E8A-4147-A177-3AD203B41FA5}">
                      <a16:colId xmlns="" xmlns:a16="http://schemas.microsoft.com/office/drawing/2014/main" val="20002"/>
                    </a:ext>
                  </a:extLst>
                </a:gridCol>
                <a:gridCol w="1440160">
                  <a:extLst>
                    <a:ext uri="{9D8B030D-6E8A-4147-A177-3AD203B41FA5}">
                      <a16:colId xmlns="" xmlns:a16="http://schemas.microsoft.com/office/drawing/2014/main" val="20003"/>
                    </a:ext>
                  </a:extLst>
                </a:gridCol>
                <a:gridCol w="1008111">
                  <a:extLst>
                    <a:ext uri="{9D8B030D-6E8A-4147-A177-3AD203B41FA5}">
                      <a16:colId xmlns="" xmlns:a16="http://schemas.microsoft.com/office/drawing/2014/main" val="20004"/>
                    </a:ext>
                  </a:extLst>
                </a:gridCol>
              </a:tblGrid>
              <a:tr h="648072">
                <a:tc>
                  <a:txBody>
                    <a:bodyPr/>
                    <a:lstStyle/>
                    <a:p>
                      <a:r>
                        <a:rPr lang="en-GB" sz="1800" dirty="0" smtClean="0"/>
                        <a:t>Study (year)</a:t>
                      </a:r>
                      <a:endParaRPr lang="en-GB" sz="1800" dirty="0"/>
                    </a:p>
                  </a:txBody>
                  <a:tcPr/>
                </a:tc>
                <a:tc>
                  <a:txBody>
                    <a:bodyPr/>
                    <a:lstStyle/>
                    <a:p>
                      <a:r>
                        <a:rPr lang="en-GB" sz="1800" dirty="0" smtClean="0"/>
                        <a:t>Sample characteristics</a:t>
                      </a:r>
                      <a:endParaRPr lang="en-GB" sz="1800" dirty="0"/>
                    </a:p>
                  </a:txBody>
                  <a:tcPr/>
                </a:tc>
                <a:tc>
                  <a:txBody>
                    <a:bodyPr/>
                    <a:lstStyle/>
                    <a:p>
                      <a:r>
                        <a:rPr lang="en-GB" sz="1800" dirty="0" smtClean="0"/>
                        <a:t>Major findings</a:t>
                      </a:r>
                      <a:endParaRPr lang="en-GB" sz="1800" dirty="0"/>
                    </a:p>
                  </a:txBody>
                  <a:tcPr/>
                </a:tc>
                <a:tc>
                  <a:txBody>
                    <a:bodyPr/>
                    <a:lstStyle/>
                    <a:p>
                      <a:r>
                        <a:rPr lang="en-GB" sz="1800" dirty="0" smtClean="0"/>
                        <a:t>Significance or effect size</a:t>
                      </a:r>
                      <a:endParaRPr lang="en-GB" sz="1800" dirty="0"/>
                    </a:p>
                  </a:txBody>
                  <a:tcPr/>
                </a:tc>
                <a:tc>
                  <a:txBody>
                    <a:bodyPr/>
                    <a:lstStyle/>
                    <a:p>
                      <a:r>
                        <a:rPr lang="en-GB" sz="1800" dirty="0" smtClean="0"/>
                        <a:t>Quality score</a:t>
                      </a:r>
                      <a:endParaRPr lang="en-GB" sz="1800" dirty="0"/>
                    </a:p>
                  </a:txBody>
                  <a:tcPr/>
                </a:tc>
                <a:extLst>
                  <a:ext uri="{0D108BD9-81ED-4DB2-BD59-A6C34878D82A}">
                    <a16:rowId xmlns="" xmlns:a16="http://schemas.microsoft.com/office/drawing/2014/main" val="10000"/>
                  </a:ext>
                </a:extLst>
              </a:tr>
              <a:tr h="656663">
                <a:tc>
                  <a:txBody>
                    <a:bodyPr/>
                    <a:lstStyle/>
                    <a:p>
                      <a:r>
                        <a:rPr lang="en-GB" sz="1800" dirty="0" smtClean="0"/>
                        <a:t>O’Connor et al (2011)</a:t>
                      </a:r>
                      <a:endParaRPr lang="en-GB" sz="1800" dirty="0"/>
                    </a:p>
                  </a:txBody>
                  <a:tcPr/>
                </a:tc>
                <a:tc>
                  <a:txBody>
                    <a:bodyPr/>
                    <a:lstStyle/>
                    <a:p>
                      <a:r>
                        <a:rPr lang="en-GB" sz="1800" dirty="0" smtClean="0"/>
                        <a:t>Female</a:t>
                      </a:r>
                      <a:r>
                        <a:rPr lang="en-GB" sz="1800" baseline="0" dirty="0" smtClean="0"/>
                        <a:t> UK uni students</a:t>
                      </a:r>
                      <a:endParaRPr lang="en-GB" sz="1800" dirty="0"/>
                    </a:p>
                  </a:txBody>
                  <a:tcPr/>
                </a:tc>
                <a:tc>
                  <a:txBody>
                    <a:bodyPr/>
                    <a:lstStyle/>
                    <a:p>
                      <a:r>
                        <a:rPr lang="en-GB" sz="1800" dirty="0" smtClean="0"/>
                        <a:t>Significant improvement</a:t>
                      </a:r>
                      <a:r>
                        <a:rPr lang="en-GB" sz="1800" baseline="0" dirty="0" smtClean="0"/>
                        <a:t> in implicit self-esteem at follow up for EW condition only</a:t>
                      </a:r>
                      <a:endParaRPr lang="en-GB" sz="1800" dirty="0"/>
                    </a:p>
                  </a:txBody>
                  <a:tcPr/>
                </a:tc>
                <a:tc>
                  <a:txBody>
                    <a:bodyPr/>
                    <a:lstStyle/>
                    <a:p>
                      <a:r>
                        <a:rPr lang="en-GB" sz="1800" i="1" dirty="0" smtClean="0"/>
                        <a:t>P</a:t>
                      </a:r>
                      <a:r>
                        <a:rPr lang="en-GB" sz="1800" i="0" dirty="0" smtClean="0"/>
                        <a:t> &lt; .05</a:t>
                      </a:r>
                      <a:endParaRPr lang="en-GB" sz="1800" i="1" dirty="0"/>
                    </a:p>
                  </a:txBody>
                  <a:tcPr/>
                </a:tc>
                <a:tc>
                  <a:txBody>
                    <a:bodyPr/>
                    <a:lstStyle/>
                    <a:p>
                      <a:r>
                        <a:rPr lang="en-GB" sz="1800" dirty="0" smtClean="0"/>
                        <a:t>100%</a:t>
                      </a:r>
                      <a:endParaRPr lang="en-GB" sz="1800" dirty="0"/>
                    </a:p>
                  </a:txBody>
                  <a:tcPr/>
                </a:tc>
                <a:extLst>
                  <a:ext uri="{0D108BD9-81ED-4DB2-BD59-A6C34878D82A}">
                    <a16:rowId xmlns="" xmlns:a16="http://schemas.microsoft.com/office/drawing/2014/main" val="10001"/>
                  </a:ext>
                </a:extLst>
              </a:tr>
              <a:tr h="720080">
                <a:tc>
                  <a:txBody>
                    <a:bodyPr/>
                    <a:lstStyle/>
                    <a:p>
                      <a:r>
                        <a:rPr lang="en-GB" sz="1800" dirty="0" smtClean="0"/>
                        <a:t>East et al. (2010)</a:t>
                      </a:r>
                      <a:endParaRPr lang="en-GB" sz="1800" dirty="0"/>
                    </a:p>
                  </a:txBody>
                  <a:tcPr/>
                </a:tc>
                <a:tc>
                  <a:txBody>
                    <a:bodyPr/>
                    <a:lstStyle/>
                    <a:p>
                      <a:r>
                        <a:rPr lang="en-GB" sz="1800" dirty="0" smtClean="0"/>
                        <a:t>Uni students on UK nursing programme</a:t>
                      </a:r>
                      <a:endParaRPr lang="en-GB" sz="1800" dirty="0"/>
                    </a:p>
                  </a:txBody>
                  <a:tcPr/>
                </a:tc>
                <a:tc>
                  <a:txBody>
                    <a:bodyPr/>
                    <a:lstStyle/>
                    <a:p>
                      <a:r>
                        <a:rPr lang="en-GB" sz="1800" dirty="0" smtClean="0"/>
                        <a:t>Medium</a:t>
                      </a:r>
                      <a:r>
                        <a:rPr lang="en-GB" sz="1800" baseline="0" dirty="0" smtClean="0"/>
                        <a:t> effect size for increased cognitive flexibility for EW condition only</a:t>
                      </a:r>
                      <a:endParaRPr lang="en-GB" sz="1800" dirty="0"/>
                    </a:p>
                  </a:txBody>
                  <a:tcPr/>
                </a:tc>
                <a:tc>
                  <a:txBody>
                    <a:bodyPr/>
                    <a:lstStyle/>
                    <a:p>
                      <a:r>
                        <a:rPr lang="en-GB" sz="1800" i="1" dirty="0" smtClean="0"/>
                        <a:t>r</a:t>
                      </a:r>
                      <a:r>
                        <a:rPr lang="en-GB" sz="1800" i="1" baseline="0" dirty="0" smtClean="0"/>
                        <a:t> </a:t>
                      </a:r>
                      <a:r>
                        <a:rPr lang="en-GB" sz="1800" i="0" baseline="0" dirty="0" smtClean="0"/>
                        <a:t>= -0.36 at 8-week FU</a:t>
                      </a:r>
                      <a:endParaRPr lang="en-GB" sz="1800" i="1" dirty="0"/>
                    </a:p>
                  </a:txBody>
                  <a:tcPr/>
                </a:tc>
                <a:tc>
                  <a:txBody>
                    <a:bodyPr/>
                    <a:lstStyle/>
                    <a:p>
                      <a:r>
                        <a:rPr lang="en-GB" sz="1800" dirty="0" smtClean="0"/>
                        <a:t>92%</a:t>
                      </a:r>
                      <a:endParaRPr lang="en-GB" sz="1800" dirty="0"/>
                    </a:p>
                  </a:txBody>
                  <a:tcPr/>
                </a:tc>
                <a:extLst>
                  <a:ext uri="{0D108BD9-81ED-4DB2-BD59-A6C34878D82A}">
                    <a16:rowId xmlns="" xmlns:a16="http://schemas.microsoft.com/office/drawing/2014/main" val="10002"/>
                  </a:ext>
                </a:extLst>
              </a:tr>
              <a:tr h="936104">
                <a:tc>
                  <a:txBody>
                    <a:bodyPr/>
                    <a:lstStyle/>
                    <a:p>
                      <a:r>
                        <a:rPr lang="en-GB" sz="1800" dirty="0" smtClean="0"/>
                        <a:t>Niles et al. (2014)</a:t>
                      </a:r>
                      <a:endParaRPr lang="en-GB" sz="1800" dirty="0"/>
                    </a:p>
                  </a:txBody>
                  <a:tcPr/>
                </a:tc>
                <a:tc>
                  <a:txBody>
                    <a:bodyPr/>
                    <a:lstStyle/>
                    <a:p>
                      <a:r>
                        <a:rPr lang="en-GB" sz="1800" dirty="0" smtClean="0"/>
                        <a:t>Healthy</a:t>
                      </a:r>
                      <a:r>
                        <a:rPr lang="en-GB" sz="1800" baseline="0" dirty="0" smtClean="0"/>
                        <a:t> US adults who have experienced a stressful event</a:t>
                      </a:r>
                      <a:endParaRPr lang="en-GB" sz="1800" dirty="0"/>
                    </a:p>
                  </a:txBody>
                  <a:tcPr/>
                </a:tc>
                <a:tc>
                  <a:txBody>
                    <a:bodyPr/>
                    <a:lstStyle/>
                    <a:p>
                      <a:r>
                        <a:rPr lang="en-GB" sz="1800" dirty="0" smtClean="0"/>
                        <a:t>EW produced anxiety improvement in participants high in emotional</a:t>
                      </a:r>
                      <a:r>
                        <a:rPr lang="en-GB" sz="1800" baseline="0" dirty="0" smtClean="0"/>
                        <a:t> expressiveness only</a:t>
                      </a:r>
                      <a:endParaRPr lang="en-GB" sz="1800" dirty="0"/>
                    </a:p>
                  </a:txBody>
                  <a:tcPr/>
                </a:tc>
                <a:tc>
                  <a:txBody>
                    <a:bodyPr/>
                    <a:lstStyle/>
                    <a:p>
                      <a:r>
                        <a:rPr lang="en-GB" sz="1800" i="1" dirty="0" smtClean="0"/>
                        <a:t>p</a:t>
                      </a:r>
                      <a:r>
                        <a:rPr lang="en-GB" sz="1800" i="1" baseline="0" dirty="0" smtClean="0"/>
                        <a:t> </a:t>
                      </a:r>
                      <a:r>
                        <a:rPr lang="en-GB" sz="1800" i="0" baseline="0" dirty="0" smtClean="0"/>
                        <a:t>= .013</a:t>
                      </a:r>
                      <a:endParaRPr lang="en-GB" sz="1800" i="1" dirty="0"/>
                    </a:p>
                  </a:txBody>
                  <a:tcPr/>
                </a:tc>
                <a:tc>
                  <a:txBody>
                    <a:bodyPr/>
                    <a:lstStyle/>
                    <a:p>
                      <a:r>
                        <a:rPr lang="en-GB" sz="1800" dirty="0" smtClean="0"/>
                        <a:t>92%</a:t>
                      </a:r>
                      <a:endParaRPr lang="en-GB" sz="1800" dirty="0"/>
                    </a:p>
                  </a:txBody>
                  <a:tcPr/>
                </a:tc>
                <a:extLst>
                  <a:ext uri="{0D108BD9-81ED-4DB2-BD59-A6C34878D82A}">
                    <a16:rowId xmlns="" xmlns:a16="http://schemas.microsoft.com/office/drawing/2014/main" val="10003"/>
                  </a:ext>
                </a:extLst>
              </a:tr>
              <a:tr h="927514">
                <a:tc>
                  <a:txBody>
                    <a:bodyPr/>
                    <a:lstStyle/>
                    <a:p>
                      <a:r>
                        <a:rPr lang="en-GB" sz="1800" dirty="0" smtClean="0"/>
                        <a:t>Arigo and</a:t>
                      </a:r>
                      <a:r>
                        <a:rPr lang="en-GB" sz="1800" baseline="0" dirty="0" smtClean="0"/>
                        <a:t> Smyth (2012)</a:t>
                      </a:r>
                      <a:endParaRPr lang="en-GB" sz="1800" dirty="0"/>
                    </a:p>
                  </a:txBody>
                  <a:tcPr/>
                </a:tc>
                <a:tc>
                  <a:txBody>
                    <a:bodyPr/>
                    <a:lstStyle/>
                    <a:p>
                      <a:r>
                        <a:rPr lang="en-GB" sz="1800" dirty="0" smtClean="0"/>
                        <a:t>Female</a:t>
                      </a:r>
                      <a:r>
                        <a:rPr lang="en-GB" sz="1800" baseline="0" dirty="0" smtClean="0"/>
                        <a:t> US psychology uni students</a:t>
                      </a:r>
                      <a:endParaRPr lang="en-GB" sz="1800" dirty="0"/>
                    </a:p>
                  </a:txBody>
                  <a:tcPr/>
                </a:tc>
                <a:tc>
                  <a:txBody>
                    <a:bodyPr/>
                    <a:lstStyle/>
                    <a:p>
                      <a:r>
                        <a:rPr lang="en-GB" sz="1800" dirty="0" smtClean="0"/>
                        <a:t>EW reported less body-focused</a:t>
                      </a:r>
                      <a:r>
                        <a:rPr lang="en-GB" sz="1800" baseline="0" dirty="0" smtClean="0"/>
                        <a:t> upward comparison at FU compared to control</a:t>
                      </a:r>
                      <a:endParaRPr lang="en-GB" sz="1800" dirty="0"/>
                    </a:p>
                  </a:txBody>
                  <a:tcPr/>
                </a:tc>
                <a:tc>
                  <a:txBody>
                    <a:bodyPr/>
                    <a:lstStyle/>
                    <a:p>
                      <a:r>
                        <a:rPr lang="en-GB" sz="1800" i="1" dirty="0" smtClean="0"/>
                        <a:t>p</a:t>
                      </a:r>
                      <a:r>
                        <a:rPr lang="en-GB" sz="1800" i="1" baseline="0" dirty="0" smtClean="0"/>
                        <a:t> </a:t>
                      </a:r>
                      <a:r>
                        <a:rPr lang="en-GB" sz="1800" i="0" baseline="0" dirty="0" smtClean="0"/>
                        <a:t>= 0.04</a:t>
                      </a:r>
                      <a:endParaRPr lang="en-GB" sz="1800" i="1" dirty="0"/>
                    </a:p>
                  </a:txBody>
                  <a:tcPr/>
                </a:tc>
                <a:tc>
                  <a:txBody>
                    <a:bodyPr/>
                    <a:lstStyle/>
                    <a:p>
                      <a:r>
                        <a:rPr lang="en-GB" sz="1800" dirty="0" smtClean="0"/>
                        <a:t>69%</a:t>
                      </a:r>
                      <a:endParaRPr lang="en-GB" sz="1800" dirty="0"/>
                    </a:p>
                  </a:txBody>
                  <a:tcPr/>
                </a:tc>
                <a:extLst>
                  <a:ext uri="{0D108BD9-81ED-4DB2-BD59-A6C34878D82A}">
                    <a16:rowId xmlns="" xmlns:a16="http://schemas.microsoft.com/office/drawing/2014/main" val="10004"/>
                  </a:ext>
                </a:extLst>
              </a:tr>
              <a:tr h="927514">
                <a:tc>
                  <a:txBody>
                    <a:bodyPr/>
                    <a:lstStyle/>
                    <a:p>
                      <a:r>
                        <a:rPr lang="en-GB" sz="1800" dirty="0" smtClean="0"/>
                        <a:t>Lafont and Oberle (2014)</a:t>
                      </a:r>
                      <a:endParaRPr lang="en-GB" sz="1800" dirty="0"/>
                    </a:p>
                  </a:txBody>
                  <a:tcPr/>
                </a:tc>
                <a:tc>
                  <a:txBody>
                    <a:bodyPr/>
                    <a:lstStyle/>
                    <a:p>
                      <a:r>
                        <a:rPr lang="en-GB" sz="1800" dirty="0" smtClean="0"/>
                        <a:t>Female uni students on US psychology course</a:t>
                      </a:r>
                      <a:endParaRPr lang="en-GB" sz="1800" dirty="0"/>
                    </a:p>
                  </a:txBody>
                  <a:tcPr/>
                </a:tc>
                <a:tc>
                  <a:txBody>
                    <a:bodyPr/>
                    <a:lstStyle/>
                    <a:p>
                      <a:r>
                        <a:rPr lang="en-GB" sz="1800" dirty="0" smtClean="0"/>
                        <a:t>Near-significant improvement</a:t>
                      </a:r>
                      <a:r>
                        <a:rPr lang="en-GB" sz="1800" baseline="0" dirty="0" smtClean="0"/>
                        <a:t> in perception of own body image in every writing condition for women with higher levels of ED symptoms</a:t>
                      </a:r>
                      <a:endParaRPr lang="en-GB" sz="1800" dirty="0"/>
                    </a:p>
                  </a:txBody>
                  <a:tcPr/>
                </a:tc>
                <a:tc>
                  <a:txBody>
                    <a:bodyPr/>
                    <a:lstStyle/>
                    <a:p>
                      <a:r>
                        <a:rPr lang="en-GB" sz="1800" i="1" dirty="0" smtClean="0"/>
                        <a:t>p</a:t>
                      </a:r>
                      <a:r>
                        <a:rPr lang="en-GB" sz="1800" i="1" baseline="0" dirty="0" smtClean="0"/>
                        <a:t> </a:t>
                      </a:r>
                      <a:r>
                        <a:rPr lang="en-GB" sz="1800" i="0" baseline="0" dirty="0" smtClean="0"/>
                        <a:t>= 0.054</a:t>
                      </a:r>
                      <a:endParaRPr lang="en-GB" sz="1800" i="1" dirty="0"/>
                    </a:p>
                  </a:txBody>
                  <a:tcPr/>
                </a:tc>
                <a:tc>
                  <a:txBody>
                    <a:bodyPr/>
                    <a:lstStyle/>
                    <a:p>
                      <a:r>
                        <a:rPr lang="en-GB" sz="1800" dirty="0" smtClean="0"/>
                        <a:t>69%</a:t>
                      </a:r>
                      <a:endParaRPr lang="en-GB" sz="1800" dirty="0"/>
                    </a:p>
                  </a:txBody>
                  <a:tcPr/>
                </a:tc>
                <a:extLst>
                  <a:ext uri="{0D108BD9-81ED-4DB2-BD59-A6C34878D82A}">
                    <a16:rowId xmlns="" xmlns:a16="http://schemas.microsoft.com/office/drawing/2014/main" val="10005"/>
                  </a:ext>
                </a:extLst>
              </a:tr>
              <a:tr h="927514">
                <a:tc>
                  <a:txBody>
                    <a:bodyPr/>
                    <a:lstStyle/>
                    <a:p>
                      <a:r>
                        <a:rPr lang="en-GB" sz="1800" dirty="0" smtClean="0"/>
                        <a:t>Frayne and Wade</a:t>
                      </a:r>
                      <a:r>
                        <a:rPr lang="en-GB" sz="1800" baseline="0" dirty="0" smtClean="0"/>
                        <a:t> (2006)</a:t>
                      </a:r>
                      <a:endParaRPr lang="en-GB" sz="1800" dirty="0"/>
                    </a:p>
                  </a:txBody>
                  <a:tcPr/>
                </a:tc>
                <a:tc>
                  <a:txBody>
                    <a:bodyPr/>
                    <a:lstStyle/>
                    <a:p>
                      <a:r>
                        <a:rPr lang="en-GB" sz="1800" dirty="0" smtClean="0"/>
                        <a:t>Female</a:t>
                      </a:r>
                      <a:r>
                        <a:rPr lang="en-GB" sz="1800" baseline="0" dirty="0" smtClean="0"/>
                        <a:t> uni students on Australian psychology course</a:t>
                      </a:r>
                      <a:endParaRPr lang="en-GB" sz="1800" dirty="0"/>
                    </a:p>
                  </a:txBody>
                  <a:tcPr/>
                </a:tc>
                <a:tc>
                  <a:txBody>
                    <a:bodyPr/>
                    <a:lstStyle/>
                    <a:p>
                      <a:r>
                        <a:rPr lang="en-GB" sz="1800" dirty="0" smtClean="0"/>
                        <a:t>Significant</a:t>
                      </a:r>
                      <a:r>
                        <a:rPr lang="en-GB" sz="1800" baseline="0" dirty="0" smtClean="0"/>
                        <a:t> 2-way interaction caused by a decrease in DE behaviour in planning group vs increase in EW group</a:t>
                      </a:r>
                      <a:endParaRPr lang="en-GB" sz="1800" dirty="0"/>
                    </a:p>
                  </a:txBody>
                  <a:tcPr/>
                </a:tc>
                <a:tc>
                  <a:txBody>
                    <a:bodyPr/>
                    <a:lstStyle/>
                    <a:p>
                      <a:r>
                        <a:rPr lang="en-GB" sz="1800" i="1" dirty="0" smtClean="0"/>
                        <a:t>p</a:t>
                      </a:r>
                      <a:r>
                        <a:rPr lang="en-GB" sz="1800" i="1" baseline="0" dirty="0" smtClean="0"/>
                        <a:t> </a:t>
                      </a:r>
                      <a:r>
                        <a:rPr lang="en-GB" sz="1800" i="0" baseline="0" dirty="0" smtClean="0"/>
                        <a:t>= 0.03</a:t>
                      </a:r>
                    </a:p>
                    <a:p>
                      <a:r>
                        <a:rPr lang="en-GB" sz="1800" i="0" baseline="0" dirty="0" smtClean="0"/>
                        <a:t>ES 0.22</a:t>
                      </a:r>
                      <a:endParaRPr lang="en-GB" sz="1800" i="1" dirty="0"/>
                    </a:p>
                  </a:txBody>
                  <a:tcPr/>
                </a:tc>
                <a:tc>
                  <a:txBody>
                    <a:bodyPr/>
                    <a:lstStyle/>
                    <a:p>
                      <a:r>
                        <a:rPr lang="en-GB" sz="1800" dirty="0" smtClean="0"/>
                        <a:t>69%</a:t>
                      </a:r>
                      <a:endParaRPr lang="en-GB" sz="1800" dirty="0"/>
                    </a:p>
                  </a:txBody>
                  <a:tcPr/>
                </a:tc>
                <a:extLst>
                  <a:ext uri="{0D108BD9-81ED-4DB2-BD59-A6C34878D82A}">
                    <a16:rowId xmlns="" xmlns:a16="http://schemas.microsoft.com/office/drawing/2014/main" val="10006"/>
                  </a:ext>
                </a:extLst>
              </a:tr>
              <a:tr h="927514">
                <a:tc>
                  <a:txBody>
                    <a:bodyPr/>
                    <a:lstStyle/>
                    <a:p>
                      <a:r>
                        <a:rPr lang="en-GB" sz="1800" dirty="0" smtClean="0"/>
                        <a:t>Johnston</a:t>
                      </a:r>
                      <a:r>
                        <a:rPr lang="en-GB" sz="1800" baseline="0" dirty="0" smtClean="0"/>
                        <a:t> et al. (2010)</a:t>
                      </a:r>
                      <a:endParaRPr lang="en-GB" sz="1800" dirty="0"/>
                    </a:p>
                  </a:txBody>
                  <a:tcPr/>
                </a:tc>
                <a:tc>
                  <a:txBody>
                    <a:bodyPr/>
                    <a:lstStyle/>
                    <a:p>
                      <a:r>
                        <a:rPr lang="en-GB" sz="1800" dirty="0" smtClean="0"/>
                        <a:t>UK students with</a:t>
                      </a:r>
                      <a:r>
                        <a:rPr lang="en-GB" sz="1800" baseline="0" dirty="0" smtClean="0"/>
                        <a:t> moderate bulimia symptoms</a:t>
                      </a:r>
                      <a:endParaRPr lang="en-GB" sz="1800" dirty="0"/>
                    </a:p>
                  </a:txBody>
                  <a:tcPr/>
                </a:tc>
                <a:tc>
                  <a:txBody>
                    <a:bodyPr/>
                    <a:lstStyle/>
                    <a:p>
                      <a:r>
                        <a:rPr lang="en-GB" sz="1800" dirty="0" smtClean="0"/>
                        <a:t>Statistically but not clinically significant</a:t>
                      </a:r>
                      <a:r>
                        <a:rPr lang="en-GB" sz="1800" baseline="0" dirty="0" smtClean="0"/>
                        <a:t> reductions in BITE scores for both groups</a:t>
                      </a:r>
                      <a:endParaRPr lang="en-GB" sz="1800" dirty="0"/>
                    </a:p>
                  </a:txBody>
                  <a:tcPr/>
                </a:tc>
                <a:tc>
                  <a:txBody>
                    <a:bodyPr/>
                    <a:lstStyle/>
                    <a:p>
                      <a:r>
                        <a:rPr lang="en-GB" sz="1800" i="1" dirty="0" smtClean="0"/>
                        <a:t>p</a:t>
                      </a:r>
                      <a:r>
                        <a:rPr lang="en-GB" sz="1800" i="1" baseline="0" dirty="0" smtClean="0"/>
                        <a:t> </a:t>
                      </a:r>
                      <a:r>
                        <a:rPr lang="en-GB" sz="1800" i="0" baseline="0" dirty="0" smtClean="0"/>
                        <a:t>= , </a:t>
                      </a:r>
                    </a:p>
                    <a:p>
                      <a:r>
                        <a:rPr lang="en-GB" sz="1800" i="0" baseline="0" dirty="0" smtClean="0"/>
                        <a:t>F(df) = 3.74 (2, 150) </a:t>
                      </a:r>
                      <a:endParaRPr lang="en-GB" sz="1800" i="1" dirty="0"/>
                    </a:p>
                  </a:txBody>
                  <a:tcPr/>
                </a:tc>
                <a:tc>
                  <a:txBody>
                    <a:bodyPr/>
                    <a:lstStyle/>
                    <a:p>
                      <a:r>
                        <a:rPr lang="en-GB" sz="1800" dirty="0" smtClean="0"/>
                        <a:t>54%</a:t>
                      </a:r>
                      <a:endParaRPr lang="en-GB" sz="1800" dirty="0"/>
                    </a:p>
                  </a:txBody>
                  <a:tcPr/>
                </a:tc>
                <a:extLst>
                  <a:ext uri="{0D108BD9-81ED-4DB2-BD59-A6C34878D82A}">
                    <a16:rowId xmlns="" xmlns:a16="http://schemas.microsoft.com/office/drawing/2014/main" val="10007"/>
                  </a:ext>
                </a:extLst>
              </a:tr>
              <a:tr h="927514">
                <a:tc>
                  <a:txBody>
                    <a:bodyPr/>
                    <a:lstStyle/>
                    <a:p>
                      <a:r>
                        <a:rPr lang="en-GB" sz="1800" dirty="0" smtClean="0"/>
                        <a:t>Earnhardt</a:t>
                      </a:r>
                      <a:r>
                        <a:rPr lang="en-GB" sz="1800" baseline="0" dirty="0" smtClean="0"/>
                        <a:t> et al. (2002)</a:t>
                      </a:r>
                      <a:endParaRPr lang="en-GB" sz="1800" dirty="0"/>
                    </a:p>
                  </a:txBody>
                  <a:tcPr/>
                </a:tc>
                <a:tc>
                  <a:txBody>
                    <a:bodyPr/>
                    <a:lstStyle/>
                    <a:p>
                      <a:r>
                        <a:rPr lang="en-GB" sz="1800" dirty="0" smtClean="0"/>
                        <a:t>Female US uni students</a:t>
                      </a:r>
                      <a:endParaRPr lang="en-GB" sz="1800" dirty="0"/>
                    </a:p>
                  </a:txBody>
                  <a:tcPr/>
                </a:tc>
                <a:tc>
                  <a:txBody>
                    <a:bodyPr/>
                    <a:lstStyle/>
                    <a:p>
                      <a:r>
                        <a:rPr lang="en-GB" sz="1800" dirty="0" smtClean="0"/>
                        <a:t>Significant</a:t>
                      </a:r>
                      <a:r>
                        <a:rPr lang="en-GB" sz="1800" baseline="0" dirty="0" smtClean="0"/>
                        <a:t> improvements in both groups</a:t>
                      </a:r>
                      <a:endParaRPr lang="en-GB" sz="1800" dirty="0"/>
                    </a:p>
                  </a:txBody>
                  <a:tcPr/>
                </a:tc>
                <a:tc>
                  <a:txBody>
                    <a:bodyPr/>
                    <a:lstStyle/>
                    <a:p>
                      <a:r>
                        <a:rPr lang="en-GB" sz="1800" i="0" dirty="0" smtClean="0"/>
                        <a:t>F</a:t>
                      </a:r>
                      <a:r>
                        <a:rPr lang="en-GB" sz="1800" i="0" baseline="0" dirty="0" smtClean="0"/>
                        <a:t> (2, 92) = 6.64</a:t>
                      </a:r>
                    </a:p>
                    <a:p>
                      <a:r>
                        <a:rPr lang="en-GB" sz="1800" i="1" baseline="0" dirty="0" smtClean="0"/>
                        <a:t>p </a:t>
                      </a:r>
                      <a:r>
                        <a:rPr lang="en-GB" sz="1800" i="0" baseline="0" dirty="0" smtClean="0"/>
                        <a:t>&lt; .05</a:t>
                      </a:r>
                      <a:endParaRPr lang="en-GB" sz="1800" i="0" dirty="0"/>
                    </a:p>
                  </a:txBody>
                  <a:tcPr/>
                </a:tc>
                <a:tc>
                  <a:txBody>
                    <a:bodyPr/>
                    <a:lstStyle/>
                    <a:p>
                      <a:r>
                        <a:rPr lang="en-GB" sz="1800" dirty="0" smtClean="0"/>
                        <a:t>54%</a:t>
                      </a:r>
                      <a:endParaRPr lang="en-GB" sz="1800" dirty="0"/>
                    </a:p>
                  </a:txBody>
                  <a:tcPr/>
                </a:tc>
                <a:extLst>
                  <a:ext uri="{0D108BD9-81ED-4DB2-BD59-A6C34878D82A}">
                    <a16:rowId xmlns="" xmlns:a16="http://schemas.microsoft.com/office/drawing/2014/main" val="10008"/>
                  </a:ext>
                </a:extLst>
              </a:tr>
              <a:tr h="927514">
                <a:tc>
                  <a:txBody>
                    <a:bodyPr/>
                    <a:lstStyle/>
                    <a:p>
                      <a:r>
                        <a:rPr lang="en-GB" sz="1800" dirty="0" smtClean="0"/>
                        <a:t>Smyth</a:t>
                      </a:r>
                      <a:r>
                        <a:rPr lang="en-GB" sz="1800" baseline="0" dirty="0" smtClean="0"/>
                        <a:t> et al. (2008)</a:t>
                      </a:r>
                      <a:endParaRPr lang="en-GB" sz="1800" dirty="0"/>
                    </a:p>
                  </a:txBody>
                  <a:tcPr/>
                </a:tc>
                <a:tc>
                  <a:txBody>
                    <a:bodyPr/>
                    <a:lstStyle/>
                    <a:p>
                      <a:r>
                        <a:rPr lang="en-GB" sz="1800" dirty="0" smtClean="0"/>
                        <a:t>US volunteers</a:t>
                      </a:r>
                      <a:r>
                        <a:rPr lang="en-GB" sz="1800" baseline="0" dirty="0" smtClean="0"/>
                        <a:t> with a diagnosis of PTSD</a:t>
                      </a:r>
                      <a:endParaRPr lang="en-GB" sz="1800" dirty="0"/>
                    </a:p>
                  </a:txBody>
                  <a:tcPr/>
                </a:tc>
                <a:tc>
                  <a:txBody>
                    <a:bodyPr/>
                    <a:lstStyle/>
                    <a:p>
                      <a:r>
                        <a:rPr lang="en-GB" sz="1800" b="0" kern="1200" dirty="0" smtClean="0">
                          <a:solidFill>
                            <a:schemeClr val="dk1"/>
                          </a:solidFill>
                          <a:effectLst/>
                          <a:latin typeface="+mn-lt"/>
                          <a:ea typeface="+mn-ea"/>
                          <a:cs typeface="+mn-cs"/>
                        </a:rPr>
                        <a:t>Significant improvements in mood and post-traumatic growth in terms of hopes of new possibilities or increased feelings of personal strength and appreciation for life in EW group only</a:t>
                      </a:r>
                      <a:endParaRPr lang="en-GB" sz="1800" b="0" dirty="0"/>
                    </a:p>
                  </a:txBody>
                  <a:tcPr/>
                </a:tc>
                <a:tc>
                  <a:txBody>
                    <a:bodyPr/>
                    <a:lstStyle/>
                    <a:p>
                      <a:r>
                        <a:rPr lang="en-GB" sz="1800" i="1" dirty="0" smtClean="0"/>
                        <a:t>p</a:t>
                      </a:r>
                      <a:r>
                        <a:rPr lang="en-GB" sz="1800" i="1" baseline="0" dirty="0" smtClean="0"/>
                        <a:t> </a:t>
                      </a:r>
                      <a:r>
                        <a:rPr lang="en-GB" sz="1800" i="0" baseline="0" dirty="0" smtClean="0"/>
                        <a:t>&lt; .05</a:t>
                      </a:r>
                      <a:endParaRPr lang="en-GB" sz="1800" i="1" dirty="0"/>
                    </a:p>
                  </a:txBody>
                  <a:tcPr/>
                </a:tc>
                <a:tc>
                  <a:txBody>
                    <a:bodyPr/>
                    <a:lstStyle/>
                    <a:p>
                      <a:r>
                        <a:rPr lang="en-GB" sz="1800" dirty="0" smtClean="0"/>
                        <a:t>38%</a:t>
                      </a:r>
                      <a:endParaRPr lang="en-GB" sz="1800" dirty="0"/>
                    </a:p>
                  </a:txBody>
                  <a:tcPr/>
                </a:tc>
                <a:extLst>
                  <a:ext uri="{0D108BD9-81ED-4DB2-BD59-A6C34878D82A}">
                    <a16:rowId xmlns="" xmlns:a16="http://schemas.microsoft.com/office/drawing/2014/main" val="10009"/>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158273337"/>
              </p:ext>
            </p:extLst>
          </p:nvPr>
        </p:nvGraphicFramePr>
        <p:xfrm>
          <a:off x="15769803" y="15593357"/>
          <a:ext cx="12385375" cy="6596029"/>
        </p:xfrm>
        <a:graphic>
          <a:graphicData uri="http://schemas.openxmlformats.org/drawingml/2006/table">
            <a:tbl>
              <a:tblPr firstRow="1" bandRow="1">
                <a:tableStyleId>{00A15C55-8517-42AA-B614-E9B94910E393}</a:tableStyleId>
              </a:tblPr>
              <a:tblGrid>
                <a:gridCol w="1080120">
                  <a:extLst>
                    <a:ext uri="{9D8B030D-6E8A-4147-A177-3AD203B41FA5}">
                      <a16:colId xmlns="" xmlns:a16="http://schemas.microsoft.com/office/drawing/2014/main" val="20000"/>
                    </a:ext>
                  </a:extLst>
                </a:gridCol>
                <a:gridCol w="1512168">
                  <a:extLst>
                    <a:ext uri="{9D8B030D-6E8A-4147-A177-3AD203B41FA5}">
                      <a16:colId xmlns="" xmlns:a16="http://schemas.microsoft.com/office/drawing/2014/main" val="20001"/>
                    </a:ext>
                  </a:extLst>
                </a:gridCol>
                <a:gridCol w="1584176">
                  <a:extLst>
                    <a:ext uri="{9D8B030D-6E8A-4147-A177-3AD203B41FA5}">
                      <a16:colId xmlns="" xmlns:a16="http://schemas.microsoft.com/office/drawing/2014/main" val="20002"/>
                    </a:ext>
                  </a:extLst>
                </a:gridCol>
                <a:gridCol w="1656184">
                  <a:extLst>
                    <a:ext uri="{9D8B030D-6E8A-4147-A177-3AD203B41FA5}">
                      <a16:colId xmlns="" xmlns:a16="http://schemas.microsoft.com/office/drawing/2014/main" val="20003"/>
                    </a:ext>
                  </a:extLst>
                </a:gridCol>
                <a:gridCol w="5616624">
                  <a:extLst>
                    <a:ext uri="{9D8B030D-6E8A-4147-A177-3AD203B41FA5}">
                      <a16:colId xmlns="" xmlns:a16="http://schemas.microsoft.com/office/drawing/2014/main" val="20004"/>
                    </a:ext>
                  </a:extLst>
                </a:gridCol>
                <a:gridCol w="936103">
                  <a:extLst>
                    <a:ext uri="{9D8B030D-6E8A-4147-A177-3AD203B41FA5}">
                      <a16:colId xmlns="" xmlns:a16="http://schemas.microsoft.com/office/drawing/2014/main" val="20005"/>
                    </a:ext>
                  </a:extLst>
                </a:gridCol>
              </a:tblGrid>
              <a:tr h="743869">
                <a:tc>
                  <a:txBody>
                    <a:bodyPr/>
                    <a:lstStyle/>
                    <a:p>
                      <a:r>
                        <a:rPr lang="en-GB" sz="1800" dirty="0" smtClean="0"/>
                        <a:t>Study (year)</a:t>
                      </a:r>
                      <a:endParaRPr lang="en-GB" sz="1800" dirty="0"/>
                    </a:p>
                  </a:txBody>
                  <a:tcPr/>
                </a:tc>
                <a:tc>
                  <a:txBody>
                    <a:bodyPr/>
                    <a:lstStyle/>
                    <a:p>
                      <a:r>
                        <a:rPr lang="en-GB" sz="1800" dirty="0" smtClean="0"/>
                        <a:t>Area under study</a:t>
                      </a:r>
                      <a:endParaRPr lang="en-GB" sz="1800" dirty="0"/>
                    </a:p>
                  </a:txBody>
                  <a:tcPr/>
                </a:tc>
                <a:tc>
                  <a:txBody>
                    <a:bodyPr/>
                    <a:lstStyle/>
                    <a:p>
                      <a:r>
                        <a:rPr lang="en-GB" sz="1800" dirty="0" smtClean="0"/>
                        <a:t>Characteristics of participants</a:t>
                      </a:r>
                      <a:endParaRPr lang="en-GB" sz="1800" dirty="0"/>
                    </a:p>
                  </a:txBody>
                  <a:tcPr/>
                </a:tc>
                <a:tc>
                  <a:txBody>
                    <a:bodyPr/>
                    <a:lstStyle/>
                    <a:p>
                      <a:r>
                        <a:rPr lang="en-GB" sz="1800" dirty="0" smtClean="0"/>
                        <a:t>Method of analysis</a:t>
                      </a:r>
                      <a:endParaRPr lang="en-GB" sz="1800" dirty="0"/>
                    </a:p>
                  </a:txBody>
                  <a:tcPr/>
                </a:tc>
                <a:tc>
                  <a:txBody>
                    <a:bodyPr/>
                    <a:lstStyle/>
                    <a:p>
                      <a:r>
                        <a:rPr lang="en-GB" sz="1800" dirty="0" smtClean="0"/>
                        <a:t>Selected</a:t>
                      </a:r>
                      <a:r>
                        <a:rPr lang="en-GB" sz="1800" baseline="0" dirty="0" smtClean="0"/>
                        <a:t> </a:t>
                      </a:r>
                      <a:r>
                        <a:rPr lang="en-GB" sz="1800" dirty="0" smtClean="0"/>
                        <a:t>Themes</a:t>
                      </a:r>
                      <a:endParaRPr lang="en-GB" sz="1800" dirty="0"/>
                    </a:p>
                  </a:txBody>
                  <a:tcPr/>
                </a:tc>
                <a:tc>
                  <a:txBody>
                    <a:bodyPr/>
                    <a:lstStyle/>
                    <a:p>
                      <a:r>
                        <a:rPr lang="en-GB" sz="1800" dirty="0" smtClean="0"/>
                        <a:t>Quality score</a:t>
                      </a:r>
                      <a:endParaRPr lang="en-GB" sz="1800" dirty="0"/>
                    </a:p>
                  </a:txBody>
                  <a:tcPr/>
                </a:tc>
                <a:extLst>
                  <a:ext uri="{0D108BD9-81ED-4DB2-BD59-A6C34878D82A}">
                    <a16:rowId xmlns="" xmlns:a16="http://schemas.microsoft.com/office/drawing/2014/main" val="10000"/>
                  </a:ext>
                </a:extLst>
              </a:tr>
              <a:tr h="569864">
                <a:tc>
                  <a:txBody>
                    <a:bodyPr/>
                    <a:lstStyle/>
                    <a:p>
                      <a:r>
                        <a:rPr lang="en-GB" sz="1800" dirty="0" smtClean="0"/>
                        <a:t>Phillips and Rolfe</a:t>
                      </a:r>
                      <a:r>
                        <a:rPr lang="en-GB" sz="1800" baseline="0" dirty="0" smtClean="0"/>
                        <a:t> (2016)</a:t>
                      </a:r>
                      <a:endParaRPr lang="en-GB" sz="1800" dirty="0"/>
                    </a:p>
                  </a:txBody>
                  <a:tcPr/>
                </a:tc>
                <a:tc>
                  <a:txBody>
                    <a:bodyPr/>
                    <a:lstStyle/>
                    <a:p>
                      <a:r>
                        <a:rPr lang="en-GB" sz="1800" dirty="0" smtClean="0"/>
                        <a:t>Writing between counselling sessions</a:t>
                      </a:r>
                      <a:endParaRPr lang="en-GB" sz="1800" dirty="0"/>
                    </a:p>
                  </a:txBody>
                  <a:tcPr/>
                </a:tc>
                <a:tc>
                  <a:txBody>
                    <a:bodyPr/>
                    <a:lstStyle/>
                    <a:p>
                      <a:r>
                        <a:rPr lang="en-GB" sz="1800" dirty="0" smtClean="0"/>
                        <a:t>5 UK participants</a:t>
                      </a:r>
                      <a:endParaRPr lang="en-GB" sz="1800" dirty="0"/>
                    </a:p>
                  </a:txBody>
                  <a:tcPr/>
                </a:tc>
                <a:tc>
                  <a:txBody>
                    <a:bodyPr/>
                    <a:lstStyle/>
                    <a:p>
                      <a:r>
                        <a:rPr lang="en-GB" sz="1800" dirty="0" smtClean="0"/>
                        <a:t>IPA from a psychodynamic</a:t>
                      </a:r>
                      <a:r>
                        <a:rPr lang="en-GB" sz="1800" baseline="0" dirty="0" smtClean="0"/>
                        <a:t> perspective</a:t>
                      </a:r>
                      <a:endParaRPr lang="en-GB" sz="1800" dirty="0"/>
                    </a:p>
                  </a:txBody>
                  <a:tcPr/>
                </a:tc>
                <a:tc>
                  <a:txBody>
                    <a:bodyPr/>
                    <a:lstStyle/>
                    <a:p>
                      <a:r>
                        <a:rPr lang="en-US" sz="1800" u="sng" kern="1200" dirty="0" smtClean="0">
                          <a:effectLst/>
                        </a:rPr>
                        <a:t>Catharsis</a:t>
                      </a:r>
                      <a:endParaRPr lang="en-GB" sz="1800" kern="1200" dirty="0" smtClean="0">
                        <a:effectLst/>
                      </a:endParaRPr>
                    </a:p>
                    <a:p>
                      <a:r>
                        <a:rPr lang="en-US" sz="1800" kern="1200" dirty="0" smtClean="0">
                          <a:effectLst/>
                        </a:rPr>
                        <a:t>Releasing the blockage of suppressed feeling reduced distress</a:t>
                      </a:r>
                      <a:endParaRPr lang="en-GB" sz="1800" kern="1200" dirty="0" smtClean="0">
                        <a:effectLst/>
                      </a:endParaRPr>
                    </a:p>
                    <a:p>
                      <a:r>
                        <a:rPr lang="en-US" sz="1800" u="sng" kern="1200" dirty="0" smtClean="0">
                          <a:effectLst/>
                        </a:rPr>
                        <a:t>Expressing and exploring the self</a:t>
                      </a:r>
                      <a:endParaRPr lang="en-GB" sz="1800" kern="1200" dirty="0" smtClean="0">
                        <a:effectLst/>
                      </a:endParaRPr>
                    </a:p>
                    <a:p>
                      <a:r>
                        <a:rPr lang="en-US" sz="1800" kern="1200" dirty="0" smtClean="0">
                          <a:effectLst/>
                        </a:rPr>
                        <a:t>Writing as a container for (often disowned aspects of) the self</a:t>
                      </a:r>
                      <a:endParaRPr lang="en-GB" sz="1800" kern="1200" dirty="0" smtClean="0">
                        <a:solidFill>
                          <a:schemeClr val="dk1"/>
                        </a:solidFill>
                        <a:effectLst/>
                        <a:latin typeface="+mn-lt"/>
                        <a:ea typeface="+mn-ea"/>
                        <a:cs typeface="+mn-cs"/>
                      </a:endParaRPr>
                    </a:p>
                  </a:txBody>
                  <a:tcPr/>
                </a:tc>
                <a:tc>
                  <a:txBody>
                    <a:bodyPr/>
                    <a:lstStyle/>
                    <a:p>
                      <a:r>
                        <a:rPr lang="en-GB" sz="1800" dirty="0" smtClean="0"/>
                        <a:t>100%</a:t>
                      </a:r>
                      <a:endParaRPr lang="en-GB" sz="1800" dirty="0"/>
                    </a:p>
                  </a:txBody>
                  <a:tcPr/>
                </a:tc>
                <a:extLst>
                  <a:ext uri="{0D108BD9-81ED-4DB2-BD59-A6C34878D82A}">
                    <a16:rowId xmlns="" xmlns:a16="http://schemas.microsoft.com/office/drawing/2014/main" val="10001"/>
                  </a:ext>
                </a:extLst>
              </a:tr>
              <a:tr h="569864">
                <a:tc>
                  <a:txBody>
                    <a:bodyPr/>
                    <a:lstStyle/>
                    <a:p>
                      <a:r>
                        <a:rPr lang="en-GB" sz="1800" dirty="0" smtClean="0"/>
                        <a:t>Showell (2012)</a:t>
                      </a:r>
                      <a:endParaRPr lang="en-GB" sz="1800" dirty="0"/>
                    </a:p>
                  </a:txBody>
                  <a:tcPr/>
                </a:tc>
                <a:tc>
                  <a:txBody>
                    <a:bodyPr/>
                    <a:lstStyle/>
                    <a:p>
                      <a:r>
                        <a:rPr lang="en-GB" sz="1800" dirty="0" smtClean="0"/>
                        <a:t>CFT letter writing</a:t>
                      </a:r>
                      <a:r>
                        <a:rPr lang="en-GB" sz="1800" baseline="0" dirty="0" smtClean="0"/>
                        <a:t> by adults with EDs</a:t>
                      </a:r>
                      <a:endParaRPr lang="en-GB" sz="1800" dirty="0"/>
                    </a:p>
                  </a:txBody>
                  <a:tcPr/>
                </a:tc>
                <a:tc>
                  <a:txBody>
                    <a:bodyPr/>
                    <a:lstStyle/>
                    <a:p>
                      <a:r>
                        <a:rPr lang="en-GB" sz="1800" dirty="0" smtClean="0"/>
                        <a:t>7 UK ED outpatients</a:t>
                      </a:r>
                      <a:endParaRPr lang="en-GB" sz="1800" dirty="0"/>
                    </a:p>
                  </a:txBody>
                  <a:tcPr/>
                </a:tc>
                <a:tc>
                  <a:txBody>
                    <a:bodyPr/>
                    <a:lstStyle/>
                    <a:p>
                      <a:r>
                        <a:rPr lang="en-GB" sz="1800" dirty="0" smtClean="0"/>
                        <a:t>IPA</a:t>
                      </a:r>
                      <a:endParaRPr lang="en-GB" sz="1800" dirty="0"/>
                    </a:p>
                  </a:txBody>
                  <a:tcPr/>
                </a:tc>
                <a:tc>
                  <a:txBody>
                    <a:bodyPr/>
                    <a:lstStyle/>
                    <a:p>
                      <a:r>
                        <a:rPr lang="en-US" sz="1800" u="sng" kern="1200" dirty="0" smtClean="0">
                          <a:effectLst/>
                        </a:rPr>
                        <a:t>Letter writing as a journey</a:t>
                      </a:r>
                      <a:endParaRPr lang="en-GB" sz="1800" u="sng" kern="1200" dirty="0" smtClean="0">
                        <a:effectLst/>
                      </a:endParaRPr>
                    </a:p>
                    <a:p>
                      <a:r>
                        <a:rPr lang="en-US" sz="1800" kern="1200" dirty="0" smtClean="0">
                          <a:effectLst/>
                        </a:rPr>
                        <a:t>Acceptance, expression and externalization of difficulties</a:t>
                      </a:r>
                      <a:endParaRPr lang="en-GB" sz="1800" kern="1200" dirty="0" smtClean="0">
                        <a:effectLst/>
                      </a:endParaRPr>
                    </a:p>
                    <a:p>
                      <a:r>
                        <a:rPr lang="en-US" sz="1800" kern="1200" dirty="0" smtClean="0">
                          <a:effectLst/>
                        </a:rPr>
                        <a:t>Valuing the shared experience of the group</a:t>
                      </a:r>
                      <a:endParaRPr lang="en-GB" sz="1800" kern="1200" dirty="0" smtClean="0">
                        <a:effectLst/>
                      </a:endParaRPr>
                    </a:p>
                    <a:p>
                      <a:r>
                        <a:rPr lang="en-US" sz="1800" u="sng" kern="1200" dirty="0" smtClean="0">
                          <a:effectLst/>
                        </a:rPr>
                        <a:t>Finding self-compassion</a:t>
                      </a:r>
                      <a:endParaRPr lang="en-GB" sz="1800" u="sng" kern="1200" dirty="0" smtClean="0">
                        <a:effectLst/>
                      </a:endParaRPr>
                    </a:p>
                    <a:p>
                      <a:r>
                        <a:rPr lang="en-US" sz="1800" kern="1200" dirty="0" smtClean="0">
                          <a:effectLst/>
                        </a:rPr>
                        <a:t>Connecting to others and to self with and without ED </a:t>
                      </a:r>
                      <a:endParaRPr lang="en-GB" sz="1800" kern="1200" dirty="0" smtClean="0">
                        <a:effectLst/>
                      </a:endParaRPr>
                    </a:p>
                    <a:p>
                      <a:r>
                        <a:rPr lang="en-GB" sz="1800" kern="1200" dirty="0" smtClean="0">
                          <a:effectLst/>
                        </a:rPr>
                        <a:t>Writing replacing ED behaviours long-term</a:t>
                      </a:r>
                      <a:endParaRPr lang="en-GB" sz="1800" kern="1200" dirty="0">
                        <a:solidFill>
                          <a:schemeClr val="dk1"/>
                        </a:solidFill>
                        <a:effectLst/>
                        <a:latin typeface="+mn-lt"/>
                        <a:ea typeface="+mn-ea"/>
                        <a:cs typeface="+mn-cs"/>
                      </a:endParaRPr>
                    </a:p>
                  </a:txBody>
                  <a:tcPr/>
                </a:tc>
                <a:tc>
                  <a:txBody>
                    <a:bodyPr/>
                    <a:lstStyle/>
                    <a:p>
                      <a:r>
                        <a:rPr lang="en-GB" sz="1800" dirty="0" smtClean="0"/>
                        <a:t>100%</a:t>
                      </a:r>
                      <a:endParaRPr lang="en-GB" sz="1800" dirty="0"/>
                    </a:p>
                  </a:txBody>
                  <a:tcPr/>
                </a:tc>
                <a:extLst>
                  <a:ext uri="{0D108BD9-81ED-4DB2-BD59-A6C34878D82A}">
                    <a16:rowId xmlns="" xmlns:a16="http://schemas.microsoft.com/office/drawing/2014/main" val="616145074"/>
                  </a:ext>
                </a:extLst>
              </a:tr>
              <a:tr h="1142960">
                <a:tc>
                  <a:txBody>
                    <a:bodyPr/>
                    <a:lstStyle/>
                    <a:p>
                      <a:r>
                        <a:rPr lang="en-GB" sz="1800" dirty="0" smtClean="0"/>
                        <a:t>Merrell et al. (2011)</a:t>
                      </a:r>
                      <a:endParaRPr lang="en-GB" sz="1800" dirty="0"/>
                    </a:p>
                  </a:txBody>
                  <a:tcPr/>
                </a:tc>
                <a:tc>
                  <a:txBody>
                    <a:bodyPr/>
                    <a:lstStyle/>
                    <a:p>
                      <a:r>
                        <a:rPr lang="en-GB" sz="1800" dirty="0" smtClean="0"/>
                        <a:t>The expressive</a:t>
                      </a:r>
                      <a:r>
                        <a:rPr lang="en-GB" sz="1800" baseline="0" dirty="0" smtClean="0"/>
                        <a:t> writing of perfectionists</a:t>
                      </a:r>
                      <a:endParaRPr lang="en-GB" sz="1800" dirty="0"/>
                    </a:p>
                  </a:txBody>
                  <a:tcPr/>
                </a:tc>
                <a:tc>
                  <a:txBody>
                    <a:bodyPr/>
                    <a:lstStyle/>
                    <a:p>
                      <a:r>
                        <a:rPr lang="en-GB" sz="1800" dirty="0" smtClean="0"/>
                        <a:t>14 US psychology</a:t>
                      </a:r>
                      <a:r>
                        <a:rPr lang="en-GB" sz="1800" baseline="0" dirty="0" smtClean="0"/>
                        <a:t> uni students</a:t>
                      </a:r>
                      <a:endParaRPr lang="en-GB" sz="1800" dirty="0"/>
                    </a:p>
                  </a:txBody>
                  <a:tcPr/>
                </a:tc>
                <a:tc>
                  <a:txBody>
                    <a:bodyPr/>
                    <a:lstStyle/>
                    <a:p>
                      <a:r>
                        <a:rPr lang="en-GB" sz="1800" dirty="0" smtClean="0"/>
                        <a:t>CQR</a:t>
                      </a:r>
                      <a:endParaRPr lang="en-GB" sz="1800" dirty="0"/>
                    </a:p>
                  </a:txBody>
                  <a:tcPr/>
                </a:tc>
                <a:tc>
                  <a:txBody>
                    <a:bodyPr/>
                    <a:lstStyle/>
                    <a:p>
                      <a:r>
                        <a:rPr lang="en-US" sz="1800" u="sng" kern="1200" dirty="0" smtClean="0">
                          <a:effectLst/>
                        </a:rPr>
                        <a:t>Stress</a:t>
                      </a:r>
                      <a:endParaRPr lang="en-GB" sz="1800" kern="1200" dirty="0" smtClean="0">
                        <a:effectLst/>
                      </a:endParaRPr>
                    </a:p>
                    <a:p>
                      <a:r>
                        <a:rPr lang="en-US" sz="1800" kern="1200" dirty="0" smtClean="0">
                          <a:effectLst/>
                        </a:rPr>
                        <a:t>Arising from perceptions of academic inadequacy</a:t>
                      </a:r>
                      <a:endParaRPr lang="en-GB" sz="1800" kern="1200" dirty="0" smtClean="0">
                        <a:effectLst/>
                      </a:endParaRPr>
                    </a:p>
                    <a:p>
                      <a:r>
                        <a:rPr lang="en-US" sz="1800" u="sng" kern="1200" dirty="0" smtClean="0">
                          <a:effectLst/>
                        </a:rPr>
                        <a:t>Relationships</a:t>
                      </a:r>
                      <a:endParaRPr lang="en-GB" sz="1800" kern="1200" dirty="0" smtClean="0">
                        <a:effectLst/>
                      </a:endParaRPr>
                    </a:p>
                    <a:p>
                      <a:r>
                        <a:rPr lang="en-US" sz="1800" kern="1200" dirty="0" smtClean="0">
                          <a:effectLst/>
                        </a:rPr>
                        <a:t>Can be supportive or hurtful/critical</a:t>
                      </a:r>
                      <a:endParaRPr lang="en-GB" sz="1800" dirty="0"/>
                    </a:p>
                  </a:txBody>
                  <a:tcPr/>
                </a:tc>
                <a:tc>
                  <a:txBody>
                    <a:bodyPr/>
                    <a:lstStyle/>
                    <a:p>
                      <a:r>
                        <a:rPr lang="en-GB" sz="1800" dirty="0" smtClean="0"/>
                        <a:t>90%</a:t>
                      </a:r>
                      <a:endParaRPr lang="en-GB" sz="1800" dirty="0"/>
                    </a:p>
                  </a:txBody>
                  <a:tcPr/>
                </a:tc>
                <a:extLst>
                  <a:ext uri="{0D108BD9-81ED-4DB2-BD59-A6C34878D82A}">
                    <a16:rowId xmlns="" xmlns:a16="http://schemas.microsoft.com/office/drawing/2014/main" val="10002"/>
                  </a:ext>
                </a:extLst>
              </a:tr>
              <a:tr h="569864">
                <a:tc>
                  <a:txBody>
                    <a:bodyPr/>
                    <a:lstStyle/>
                    <a:p>
                      <a:r>
                        <a:rPr lang="en-GB" sz="1800" dirty="0" smtClean="0"/>
                        <a:t>Johnston</a:t>
                      </a:r>
                      <a:r>
                        <a:rPr lang="en-GB" sz="1800" baseline="0" dirty="0" smtClean="0"/>
                        <a:t> et al. (2010)</a:t>
                      </a:r>
                      <a:endParaRPr lang="en-GB" sz="1800" dirty="0"/>
                    </a:p>
                  </a:txBody>
                  <a:tcPr/>
                </a:tc>
                <a:tc>
                  <a:txBody>
                    <a:bodyPr/>
                    <a:lstStyle/>
                    <a:p>
                      <a:r>
                        <a:rPr lang="en-GB" sz="1800" dirty="0" smtClean="0"/>
                        <a:t>Expressive writing and control</a:t>
                      </a:r>
                      <a:endParaRPr lang="en-GB" sz="1800" dirty="0"/>
                    </a:p>
                  </a:txBody>
                  <a:tcPr/>
                </a:tc>
                <a:tc>
                  <a:txBody>
                    <a:bodyPr/>
                    <a:lstStyle/>
                    <a:p>
                      <a:r>
                        <a:rPr lang="en-GB" sz="1800" dirty="0" smtClean="0"/>
                        <a:t>40 UK students with symptoms of BN</a:t>
                      </a:r>
                      <a:endParaRPr lang="en-GB" sz="1800" dirty="0"/>
                    </a:p>
                  </a:txBody>
                  <a:tcPr/>
                </a:tc>
                <a:tc>
                  <a:txBody>
                    <a:bodyPr/>
                    <a:lstStyle/>
                    <a:p>
                      <a:r>
                        <a:rPr lang="en-GB" sz="1800" dirty="0" smtClean="0"/>
                        <a:t>Framework approach</a:t>
                      </a:r>
                      <a:endParaRPr lang="en-GB" sz="1800" dirty="0"/>
                    </a:p>
                  </a:txBody>
                  <a:tcPr/>
                </a:tc>
                <a:tc>
                  <a:txBody>
                    <a:bodyPr/>
                    <a:lstStyle/>
                    <a:p>
                      <a:r>
                        <a:rPr lang="en-GB" sz="1800" dirty="0" smtClean="0"/>
                        <a:t>Both EW condition</a:t>
                      </a:r>
                      <a:r>
                        <a:rPr lang="en-GB" sz="1800" baseline="0" dirty="0" smtClean="0"/>
                        <a:t> and control reported benefits</a:t>
                      </a:r>
                    </a:p>
                    <a:p>
                      <a:r>
                        <a:rPr lang="en-GB" sz="1800" baseline="0" dirty="0" smtClean="0"/>
                        <a:t>EW group ascribed these to ‘a sense of catharsis or relief’</a:t>
                      </a:r>
                    </a:p>
                    <a:p>
                      <a:r>
                        <a:rPr lang="en-GB" sz="1800" baseline="0" dirty="0" smtClean="0"/>
                        <a:t>Control to ‘distraction … [and] a decentring effect’</a:t>
                      </a:r>
                      <a:endParaRPr lang="en-GB" sz="1800" dirty="0"/>
                    </a:p>
                  </a:txBody>
                  <a:tcPr/>
                </a:tc>
                <a:tc>
                  <a:txBody>
                    <a:bodyPr/>
                    <a:lstStyle/>
                    <a:p>
                      <a:r>
                        <a:rPr lang="en-GB" sz="1800" dirty="0" smtClean="0"/>
                        <a:t>70%</a:t>
                      </a:r>
                      <a:endParaRPr lang="en-GB" sz="1800" dirty="0"/>
                    </a:p>
                  </a:txBody>
                  <a:tcPr/>
                </a:tc>
                <a:extLst>
                  <a:ext uri="{0D108BD9-81ED-4DB2-BD59-A6C34878D82A}">
                    <a16:rowId xmlns="" xmlns:a16="http://schemas.microsoft.com/office/drawing/2014/main" val="10003"/>
                  </a:ext>
                </a:extLst>
              </a:tr>
            </a:tbl>
          </a:graphicData>
        </a:graphic>
      </p:graphicFrame>
      <p:grpSp>
        <p:nvGrpSpPr>
          <p:cNvPr id="11" name="Group 10"/>
          <p:cNvGrpSpPr/>
          <p:nvPr/>
        </p:nvGrpSpPr>
        <p:grpSpPr>
          <a:xfrm>
            <a:off x="27911622" y="9865073"/>
            <a:ext cx="1944216" cy="1886293"/>
            <a:chOff x="28443211" y="11952730"/>
            <a:chExt cx="1944216" cy="1886293"/>
          </a:xfrm>
        </p:grpSpPr>
        <p:sp>
          <p:nvSpPr>
            <p:cNvPr id="6" name="Left Arrow 5"/>
            <p:cNvSpPr/>
            <p:nvPr/>
          </p:nvSpPr>
          <p:spPr>
            <a:xfrm>
              <a:off x="28443211" y="11952730"/>
              <a:ext cx="1728244" cy="1886293"/>
            </a:xfrm>
            <a:prstGeom prst="leftArrow">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TextBox 9"/>
            <p:cNvSpPr txBox="1"/>
            <p:nvPr/>
          </p:nvSpPr>
          <p:spPr>
            <a:xfrm>
              <a:off x="28587226" y="12490460"/>
              <a:ext cx="1800201" cy="830997"/>
            </a:xfrm>
            <a:prstGeom prst="rect">
              <a:avLst/>
            </a:prstGeom>
            <a:noFill/>
          </p:spPr>
          <p:txBody>
            <a:bodyPr wrap="square" rtlCol="0">
              <a:spAutoFit/>
            </a:bodyPr>
            <a:lstStyle/>
            <a:p>
              <a:r>
                <a:rPr lang="en-GB" sz="2300" b="1" dirty="0" smtClean="0"/>
                <a:t>Quantitative studies</a:t>
              </a:r>
              <a:endParaRPr lang="en-GB" sz="2300" b="1" dirty="0"/>
            </a:p>
          </p:txBody>
        </p:sp>
      </p:grpSp>
      <p:grpSp>
        <p:nvGrpSpPr>
          <p:cNvPr id="42" name="Group 41"/>
          <p:cNvGrpSpPr/>
          <p:nvPr/>
        </p:nvGrpSpPr>
        <p:grpSpPr>
          <a:xfrm>
            <a:off x="27579115" y="18434025"/>
            <a:ext cx="2060745" cy="1886293"/>
            <a:chOff x="28443211" y="11952730"/>
            <a:chExt cx="1872297" cy="1886293"/>
          </a:xfrm>
        </p:grpSpPr>
        <p:sp>
          <p:nvSpPr>
            <p:cNvPr id="43" name="Left Arrow 42"/>
            <p:cNvSpPr/>
            <p:nvPr/>
          </p:nvSpPr>
          <p:spPr>
            <a:xfrm>
              <a:off x="28443211" y="11952730"/>
              <a:ext cx="1728244" cy="1886293"/>
            </a:xfrm>
            <a:prstGeom prst="leftArrow">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4" name="TextBox 43"/>
            <p:cNvSpPr txBox="1"/>
            <p:nvPr/>
          </p:nvSpPr>
          <p:spPr>
            <a:xfrm>
              <a:off x="28783488" y="12456787"/>
              <a:ext cx="1532020" cy="864096"/>
            </a:xfrm>
            <a:prstGeom prst="rect">
              <a:avLst/>
            </a:prstGeom>
            <a:noFill/>
            <a:ln>
              <a:noFill/>
            </a:ln>
          </p:spPr>
          <p:txBody>
            <a:bodyPr wrap="square" rtlCol="0">
              <a:spAutoFit/>
            </a:bodyPr>
            <a:lstStyle/>
            <a:p>
              <a:r>
                <a:rPr lang="en-GB" sz="2400" b="1" dirty="0" smtClean="0"/>
                <a:t>Qualitative studies</a:t>
              </a:r>
              <a:endParaRPr lang="en-GB" sz="2400" b="1" dirty="0"/>
            </a:p>
          </p:txBody>
        </p:sp>
      </p:gr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18079" y="3031824"/>
            <a:ext cx="3354558" cy="16345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935902" y="13393465"/>
            <a:ext cx="3581400" cy="4362450"/>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882371" y="29887464"/>
            <a:ext cx="3564396" cy="1724025"/>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TextBox 15"/>
          <p:cNvSpPr txBox="1"/>
          <p:nvPr/>
        </p:nvSpPr>
        <p:spPr>
          <a:xfrm>
            <a:off x="1152179" y="38380241"/>
            <a:ext cx="28011112" cy="3785652"/>
          </a:xfrm>
          <a:prstGeom prst="rect">
            <a:avLst/>
          </a:prstGeom>
          <a:solidFill>
            <a:schemeClr val="tx2">
              <a:lumMod val="20000"/>
              <a:lumOff val="80000"/>
            </a:schemeClr>
          </a:solidFill>
          <a:ln>
            <a:solidFill>
              <a:schemeClr val="tx1"/>
            </a:solidFill>
          </a:ln>
        </p:spPr>
        <p:txBody>
          <a:bodyPr wrap="square" rtlCol="0">
            <a:spAutoFit/>
          </a:bodyPr>
          <a:lstStyle/>
          <a:p>
            <a:pPr algn="ctr"/>
            <a:r>
              <a:rPr lang="en-GB" sz="1600" dirty="0" smtClean="0">
                <a:latin typeface="Aharoni" panose="02010803020104030203" pitchFamily="2" charset="-79"/>
                <a:cs typeface="Aharoni" panose="02010803020104030203" pitchFamily="2" charset="-79"/>
              </a:rPr>
              <a:t>References:</a:t>
            </a:r>
          </a:p>
          <a:p>
            <a:r>
              <a:rPr lang="en-GB" sz="1600" dirty="0"/>
              <a:t>Arigo, D. and Smyth, J.M.  (2012)  The benefits of expressive writing on sleep difficulty and appearance concerns for collage women.  </a:t>
            </a:r>
            <a:r>
              <a:rPr lang="en-GB" sz="1600" i="1" dirty="0"/>
              <a:t>Psychology and Health</a:t>
            </a:r>
            <a:r>
              <a:rPr lang="en-GB" sz="1600" dirty="0"/>
              <a:t>.  27 (2), pp.210-226.</a:t>
            </a:r>
          </a:p>
          <a:p>
            <a:r>
              <a:rPr lang="en-GB" sz="1600" dirty="0" smtClean="0"/>
              <a:t>East</a:t>
            </a:r>
            <a:r>
              <a:rPr lang="en-GB" sz="1600" dirty="0"/>
              <a:t>, P., Startup, H., Roberts, C. and Schmidt, U.  (2010)  Expressive writing and eating disorder features: A preliminary trial in a student sample of the impact of three writing tasks on eating disorder symptoms and associated cognitive, affective and interpersonal factors.  </a:t>
            </a:r>
            <a:r>
              <a:rPr lang="en-GB" sz="1600" i="1" dirty="0"/>
              <a:t>European Eating Disorders Review</a:t>
            </a:r>
            <a:r>
              <a:rPr lang="en-GB" sz="1600" dirty="0"/>
              <a:t>.  18 (3), pp.180-196</a:t>
            </a:r>
            <a:r>
              <a:rPr lang="en-GB" sz="1600" dirty="0" smtClean="0"/>
              <a:t>.</a:t>
            </a:r>
          </a:p>
          <a:p>
            <a:r>
              <a:rPr lang="en-GB" sz="1600" dirty="0"/>
              <a:t>Earnhardt, J.L., Martz, D.M., Ballard, M.E. and Curtin, L.  (2002)  A writing intervention for negative body image: Pennebaker fails to surpass the placebo.  </a:t>
            </a:r>
            <a:r>
              <a:rPr lang="en-GB" sz="1600" i="1" dirty="0"/>
              <a:t>Journal of College Student Psychotherapy</a:t>
            </a:r>
            <a:r>
              <a:rPr lang="en-GB" sz="1600" dirty="0"/>
              <a:t>.  17 (1), pp.19-35. </a:t>
            </a:r>
            <a:r>
              <a:rPr lang="en-GB" sz="1600" dirty="0" smtClean="0"/>
              <a:t> </a:t>
            </a:r>
            <a:endParaRPr lang="en-GB" sz="1600" dirty="0"/>
          </a:p>
          <a:p>
            <a:r>
              <a:rPr lang="en-GB" sz="1600" dirty="0" smtClean="0"/>
              <a:t>Frattaroli</a:t>
            </a:r>
            <a:r>
              <a:rPr lang="en-GB" sz="1600" dirty="0"/>
              <a:t>, J.  (2006)  Experimental Disclosure and Its Moderators: A Meta-Analysis.  </a:t>
            </a:r>
            <a:r>
              <a:rPr lang="en-GB" sz="1600" i="1" dirty="0"/>
              <a:t>Psychological Bulletin</a:t>
            </a:r>
            <a:r>
              <a:rPr lang="en-GB" sz="1600" dirty="0"/>
              <a:t>, 132 (6), pp. 823-865</a:t>
            </a:r>
            <a:r>
              <a:rPr lang="en-GB" sz="1600" dirty="0" smtClean="0"/>
              <a:t>.</a:t>
            </a:r>
          </a:p>
          <a:p>
            <a:r>
              <a:rPr lang="en-GB" sz="1600" dirty="0"/>
              <a:t>Frayne, A. and Wade, T.D.  (2006)  A comparison of written emotional expression and planning with respect to bulimic symptoms and associated psychopathology.  </a:t>
            </a:r>
            <a:r>
              <a:rPr lang="en-GB" sz="1600" i="1" dirty="0"/>
              <a:t>European Eating Disorders Review</a:t>
            </a:r>
            <a:r>
              <a:rPr lang="en-GB" sz="1600" dirty="0"/>
              <a:t>.  14 (5), pp.329-340.</a:t>
            </a:r>
          </a:p>
          <a:p>
            <a:r>
              <a:rPr lang="en-GB" sz="1600" dirty="0" smtClean="0"/>
              <a:t>Joanna </a:t>
            </a:r>
            <a:r>
              <a:rPr lang="en-GB" sz="1600" dirty="0"/>
              <a:t>Briggs Institute.  </a:t>
            </a:r>
            <a:r>
              <a:rPr lang="en-GB" sz="1600" i="1" dirty="0"/>
              <a:t>Joanna Briggs Institute Reviewers' Manual: 2016 edition</a:t>
            </a:r>
            <a:r>
              <a:rPr lang="en-GB" sz="1600" dirty="0"/>
              <a:t>.  Australia: The Joanna Briggs Institute; 2016</a:t>
            </a:r>
            <a:r>
              <a:rPr lang="en-GB" sz="1600" dirty="0" smtClean="0"/>
              <a:t>.</a:t>
            </a:r>
          </a:p>
          <a:p>
            <a:r>
              <a:rPr lang="en-GB" sz="1600" dirty="0"/>
              <a:t>Johnston, O., Startup, H., Lavender, A., Godfrey, E. and Schmidt, U.  (2010)  Therapeutic writing as an intervention for symptoms of bulimia nervosa: Effects and mechanism of change.  </a:t>
            </a:r>
            <a:r>
              <a:rPr lang="en-GB" sz="1600" i="1" dirty="0"/>
              <a:t>International Journal of Eating Disorders</a:t>
            </a:r>
            <a:r>
              <a:rPr lang="en-GB" sz="1600" dirty="0"/>
              <a:t>.  43 (5), pp.405-419. </a:t>
            </a:r>
            <a:endParaRPr lang="en-GB" sz="1600" dirty="0" smtClean="0"/>
          </a:p>
          <a:p>
            <a:r>
              <a:rPr lang="en-GB" sz="1600" dirty="0"/>
              <a:t>Lafont, J. and Oberle, C.D.  (2014)  Expressive writing effects on body image: Symptomatic versus asymptomatic women.  </a:t>
            </a:r>
            <a:r>
              <a:rPr lang="en-GB" sz="1600" i="1" dirty="0"/>
              <a:t>Psychology</a:t>
            </a:r>
            <a:r>
              <a:rPr lang="en-GB" sz="1600" dirty="0"/>
              <a:t>.  5 (5), </a:t>
            </a:r>
            <a:r>
              <a:rPr lang="en-GB" sz="1600" dirty="0" smtClean="0"/>
              <a:t>pp.431-440.</a:t>
            </a:r>
          </a:p>
          <a:p>
            <a:r>
              <a:rPr lang="en-GB" sz="1600" dirty="0"/>
              <a:t>Merrell, R.S., Hannah, D.J., Van Arsdale, A.C., Buman, M.P. and Rice, K.G.  (2011)  Emergent themes in the writing of perfectionists: A qualitative study.  </a:t>
            </a:r>
            <a:r>
              <a:rPr lang="en-GB" sz="1600" i="1" dirty="0"/>
              <a:t>Psychotherapy Research</a:t>
            </a:r>
            <a:r>
              <a:rPr lang="en-GB" sz="1600" dirty="0"/>
              <a:t>.  21 (5), pp.510-524</a:t>
            </a:r>
            <a:r>
              <a:rPr lang="en-GB" sz="1600" dirty="0" smtClean="0"/>
              <a:t>.</a:t>
            </a:r>
          </a:p>
          <a:p>
            <a:r>
              <a:rPr lang="en-GB" sz="1600" dirty="0" smtClean="0"/>
              <a:t>Niles</a:t>
            </a:r>
            <a:r>
              <a:rPr lang="en-GB" sz="1600" dirty="0"/>
              <a:t>, A.N., Haltom, K.E.B., Mulvenna, C.M., Lieberman, M.D. and Stanton, A.L.  (2014)  Randomized controlled trial of expressive writing for psychological and physical health: the moderating role of emotional expressivity.  </a:t>
            </a:r>
            <a:r>
              <a:rPr lang="en-GB" sz="1600" i="1" dirty="0"/>
              <a:t>Anxiety, Stress, &amp; Coping</a:t>
            </a:r>
            <a:r>
              <a:rPr lang="en-GB" sz="1600" dirty="0"/>
              <a:t>.  27 (1), pp.1-17.</a:t>
            </a:r>
          </a:p>
          <a:p>
            <a:r>
              <a:rPr lang="en-GB" sz="1600" dirty="0"/>
              <a:t>Phillips, L. and Rolfe, A.  (2016)  Words that work? Exploring client writing in therapy.  </a:t>
            </a:r>
            <a:r>
              <a:rPr lang="en-GB" sz="1600" i="1" dirty="0"/>
              <a:t>Counselling and Psychotherapy Research</a:t>
            </a:r>
            <a:r>
              <a:rPr lang="en-GB" sz="1600" dirty="0"/>
              <a:t>.  16(3), pp. 193 </a:t>
            </a:r>
            <a:r>
              <a:rPr lang="en-GB" sz="1600" dirty="0" smtClean="0"/>
              <a:t>– 200.</a:t>
            </a:r>
            <a:endParaRPr lang="en-GB" sz="1600" dirty="0"/>
          </a:p>
          <a:p>
            <a:r>
              <a:rPr lang="en-GB" sz="1600" dirty="0"/>
              <a:t>O'Connor, D.B., Hurling, R., Hendricks, H., Osborne, G., Hall, J, Walklet, E., Whaley, A. and Wood, H.  (2011)  Effects of written emotional disclosure on implicit self-esteem and body image.  </a:t>
            </a:r>
            <a:r>
              <a:rPr lang="en-GB" sz="1600" i="1" dirty="0"/>
              <a:t>British Journal of Health Psychology</a:t>
            </a:r>
            <a:r>
              <a:rPr lang="en-GB" sz="1600" dirty="0"/>
              <a:t>, 16, pp. 488-501</a:t>
            </a:r>
            <a:r>
              <a:rPr lang="en-GB" sz="1600" dirty="0" smtClean="0"/>
              <a:t>.</a:t>
            </a:r>
          </a:p>
          <a:p>
            <a:r>
              <a:rPr lang="en-GB" sz="1600" dirty="0"/>
              <a:t>Showell, L.J.  (2012)  </a:t>
            </a:r>
            <a:r>
              <a:rPr lang="en-GB" sz="1600" i="1" dirty="0"/>
              <a:t>Dear Me: Exploring the Experience of Generating Self-Compassion through Letter Writing in Adults with Eating Disorders.</a:t>
            </a:r>
            <a:r>
              <a:rPr lang="en-GB" sz="1600" dirty="0"/>
              <a:t>  D.Clin.Psych., University of Leicester. </a:t>
            </a:r>
          </a:p>
          <a:p>
            <a:r>
              <a:rPr lang="en-GB" sz="1600" dirty="0"/>
              <a:t>Smyth, J.M., Hockemeyer, J.R. and Tulloch, H.  (2008)  Expressive writing and post-traumatic stress disorder: Effects on trauma symptoms, mood states, and cortisol reactivity.  </a:t>
            </a:r>
            <a:r>
              <a:rPr lang="en-GB" sz="1600" i="1" dirty="0"/>
              <a:t>British Journal of Health Psychology</a:t>
            </a:r>
            <a:r>
              <a:rPr lang="en-GB" sz="1600" dirty="0"/>
              <a:t>.  13 (1), pp.85-93</a:t>
            </a:r>
            <a:r>
              <a:rPr lang="en-GB" sz="1600" dirty="0" smtClean="0"/>
              <a:t>.</a:t>
            </a:r>
            <a:endParaRPr lang="en-GB" sz="1600" dirty="0"/>
          </a:p>
        </p:txBody>
      </p:sp>
      <p:sp>
        <p:nvSpPr>
          <p:cNvPr id="13" name="TextBox 12"/>
          <p:cNvSpPr txBox="1"/>
          <p:nvPr/>
        </p:nvSpPr>
        <p:spPr>
          <a:xfrm>
            <a:off x="3082298" y="30102933"/>
            <a:ext cx="2440092" cy="1404734"/>
          </a:xfrm>
          <a:prstGeom prst="rect">
            <a:avLst/>
          </a:prstGeom>
          <a:noFill/>
        </p:spPr>
        <p:txBody>
          <a:bodyPr wrap="square" rtlCol="0">
            <a:spAutoFit/>
          </a:bodyPr>
          <a:lstStyle/>
          <a:p>
            <a:r>
              <a:rPr lang="en-GB" sz="2800" dirty="0"/>
              <a:t>Figure 1: PRISMA flow diagram</a:t>
            </a:r>
          </a:p>
        </p:txBody>
      </p:sp>
    </p:spTree>
    <p:extLst>
      <p:ext uri="{BB962C8B-B14F-4D97-AF65-F5344CB8AC3E}">
        <p14:creationId xmlns:p14="http://schemas.microsoft.com/office/powerpoint/2010/main" val="21601834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1946</TotalTime>
  <Words>1966</Words>
  <Application>Microsoft Office PowerPoint</Application>
  <PresentationFormat>Custom</PresentationFormat>
  <Paragraphs>234</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Aharoni</vt:lpstr>
      <vt:lpstr>Arial</vt:lpstr>
      <vt:lpstr>Calibri</vt:lpstr>
      <vt:lpstr>MS Mincho</vt:lpstr>
      <vt:lpstr>Times New Roman</vt:lpstr>
      <vt:lpstr>Office Theme</vt:lpstr>
      <vt:lpstr>PowerPoint Presentation</vt:lpstr>
    </vt:vector>
  </TitlesOfParts>
  <Company>University of the West of England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Christine Ramsey-Wade</dc:creator>
  <cp:lastModifiedBy>Christine</cp:lastModifiedBy>
  <cp:revision>102</cp:revision>
  <cp:lastPrinted>2017-06-02T10:00:45Z</cp:lastPrinted>
  <dcterms:created xsi:type="dcterms:W3CDTF">2013-07-01T09:35:16Z</dcterms:created>
  <dcterms:modified xsi:type="dcterms:W3CDTF">2017-06-07T10:11:31Z</dcterms:modified>
</cp:coreProperties>
</file>