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2"/>
  </p:sldMasterIdLst>
  <p:notesMasterIdLst>
    <p:notesMasterId r:id="rId25"/>
  </p:notesMasterIdLst>
  <p:handoutMasterIdLst>
    <p:handoutMasterId r:id="rId26"/>
  </p:handoutMasterIdLst>
  <p:sldIdLst>
    <p:sldId id="256" r:id="rId3"/>
    <p:sldId id="361" r:id="rId4"/>
    <p:sldId id="362" r:id="rId5"/>
    <p:sldId id="359" r:id="rId6"/>
    <p:sldId id="352" r:id="rId7"/>
    <p:sldId id="363" r:id="rId8"/>
    <p:sldId id="351" r:id="rId9"/>
    <p:sldId id="354" r:id="rId10"/>
    <p:sldId id="355" r:id="rId11"/>
    <p:sldId id="353" r:id="rId12"/>
    <p:sldId id="357" r:id="rId13"/>
    <p:sldId id="339" r:id="rId14"/>
    <p:sldId id="341" r:id="rId15"/>
    <p:sldId id="356" r:id="rId16"/>
    <p:sldId id="358" r:id="rId17"/>
    <p:sldId id="343" r:id="rId18"/>
    <p:sldId id="344" r:id="rId19"/>
    <p:sldId id="345" r:id="rId20"/>
    <p:sldId id="346" r:id="rId21"/>
    <p:sldId id="347" r:id="rId22"/>
    <p:sldId id="348" r:id="rId23"/>
    <p:sldId id="349" r:id="rId24"/>
  </p:sldIdLst>
  <p:sldSz cx="9144000" cy="6858000" type="screen4x3"/>
  <p:notesSz cx="7315200" cy="9601200"/>
  <p:custDataLst>
    <p:tags r:id="rId27"/>
  </p:custDataLst>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128"/>
        <a:cs typeface="+mn-cs"/>
      </a:defRPr>
    </a:lvl1pPr>
    <a:lvl2pPr marL="4556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28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00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72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orient="horz" pos="427">
          <p15:clr>
            <a:srgbClr val="A4A3A4"/>
          </p15:clr>
        </p15:guide>
        <p15:guide id="3" orient="horz" pos="983">
          <p15:clr>
            <a:srgbClr val="A4A3A4"/>
          </p15:clr>
        </p15:guide>
        <p15:guide id="4" orient="horz" pos="3838">
          <p15:clr>
            <a:srgbClr val="A4A3A4"/>
          </p15:clr>
        </p15:guide>
        <p15:guide id="5" pos="2880">
          <p15:clr>
            <a:srgbClr val="A4A3A4"/>
          </p15:clr>
        </p15:guide>
        <p15:guide id="6" pos="562">
          <p15:clr>
            <a:srgbClr val="A4A3A4"/>
          </p15:clr>
        </p15:guide>
        <p15:guide id="7" pos="5103">
          <p15:clr>
            <a:srgbClr val="A4A3A4"/>
          </p15:clr>
        </p15:guide>
        <p15:guide id="8" pos="2562">
          <p15:clr>
            <a:srgbClr val="A4A3A4"/>
          </p15:clr>
        </p15:guide>
        <p15:guide id="9" pos="269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339966"/>
    <a:srgbClr val="7FBF73"/>
    <a:srgbClr val="598752"/>
    <a:srgbClr val="6DA463"/>
    <a:srgbClr val="1A9DAC"/>
    <a:srgbClr val="A65C45"/>
    <a:srgbClr val="CC7054"/>
    <a:srgbClr val="FFFFFF"/>
    <a:srgbClr val="D6A700"/>
    <a:srgbClr val="958C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95204" autoAdjust="0"/>
  </p:normalViewPr>
  <p:slideViewPr>
    <p:cSldViewPr showGuides="1">
      <p:cViewPr>
        <p:scale>
          <a:sx n="90" d="100"/>
          <a:sy n="90" d="100"/>
        </p:scale>
        <p:origin x="960" y="504"/>
      </p:cViewPr>
      <p:guideLst>
        <p:guide orient="horz" pos="2160"/>
        <p:guide orient="horz" pos="427"/>
        <p:guide orient="horz" pos="983"/>
        <p:guide orient="horz" pos="3838"/>
        <p:guide pos="2880"/>
        <p:guide pos="562"/>
        <p:guide pos="5103"/>
        <p:guide pos="2562"/>
        <p:guide pos="2699"/>
      </p:guideLst>
    </p:cSldViewPr>
  </p:slideViewPr>
  <p:notesTextViewPr>
    <p:cViewPr>
      <p:scale>
        <a:sx n="1" d="1"/>
        <a:sy n="1" d="1"/>
      </p:scale>
      <p:origin x="0" y="0"/>
    </p:cViewPr>
  </p:notesTextViewPr>
  <p:sorterViewPr>
    <p:cViewPr>
      <p:scale>
        <a:sx n="100" d="100"/>
        <a:sy n="100" d="100"/>
      </p:scale>
      <p:origin x="0" y="-195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162" cy="479227"/>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4143829" y="0"/>
            <a:ext cx="3170162" cy="479227"/>
          </a:xfrm>
          <a:prstGeom prst="rect">
            <a:avLst/>
          </a:prstGeom>
        </p:spPr>
        <p:txBody>
          <a:bodyPr vert="horz" lIns="91440" tIns="45720" rIns="91440" bIns="45720" rtlCol="0"/>
          <a:lstStyle>
            <a:lvl1pPr algn="r">
              <a:defRPr sz="1200"/>
            </a:lvl1pPr>
          </a:lstStyle>
          <a:p>
            <a:fld id="{531EF43A-BA46-41FE-955B-7D9F5B125161}" type="datetimeFigureOut">
              <a:rPr lang="en-GB" smtClean="0"/>
              <a:t>27/06/2017</a:t>
            </a:fld>
            <a:endParaRPr lang="en-GB"/>
          </a:p>
        </p:txBody>
      </p:sp>
      <p:sp>
        <p:nvSpPr>
          <p:cNvPr id="4" name="Footer Placeholder 3"/>
          <p:cNvSpPr>
            <a:spLocks noGrp="1"/>
          </p:cNvSpPr>
          <p:nvPr>
            <p:ph type="ftr" sz="quarter" idx="2"/>
          </p:nvPr>
        </p:nvSpPr>
        <p:spPr>
          <a:xfrm>
            <a:off x="0" y="9119891"/>
            <a:ext cx="3170162" cy="47922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4143829" y="9119891"/>
            <a:ext cx="3170162" cy="479227"/>
          </a:xfrm>
          <a:prstGeom prst="rect">
            <a:avLst/>
          </a:prstGeom>
        </p:spPr>
        <p:txBody>
          <a:bodyPr vert="horz" lIns="91440" tIns="45720" rIns="91440" bIns="45720" rtlCol="0" anchor="b"/>
          <a:lstStyle>
            <a:lvl1pPr algn="r">
              <a:defRPr sz="1200"/>
            </a:lvl1pPr>
          </a:lstStyle>
          <a:p>
            <a:fld id="{CFE64542-7591-49E8-B6AA-FEAE1B8FE3C9}" type="slidenum">
              <a:rPr lang="en-GB" smtClean="0"/>
              <a:t>‹#›</a:t>
            </a:fld>
            <a:endParaRPr lang="en-GB"/>
          </a:p>
        </p:txBody>
      </p:sp>
    </p:spTree>
    <p:extLst>
      <p:ext uri="{BB962C8B-B14F-4D97-AF65-F5344CB8AC3E}">
        <p14:creationId xmlns:p14="http://schemas.microsoft.com/office/powerpoint/2010/main" val="16944724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eaLnBrk="1" hangingPunct="1">
              <a:defRPr sz="1300">
                <a:ea typeface="ＭＳ Ｐゴシック" charset="0"/>
                <a:cs typeface="ＭＳ Ｐゴシック" charset="0"/>
              </a:defRPr>
            </a:lvl1pPr>
          </a:lstStyle>
          <a:p>
            <a:pPr>
              <a:defRPr/>
            </a:pPr>
            <a:endParaRPr lang="en-US"/>
          </a:p>
        </p:txBody>
      </p:sp>
      <p:sp>
        <p:nvSpPr>
          <p:cNvPr id="11267" name="Rectangle 3"/>
          <p:cNvSpPr>
            <a:spLocks noGrp="1" noChangeArrowheads="1"/>
          </p:cNvSpPr>
          <p:nvPr>
            <p:ph type="dt" idx="1"/>
          </p:nvPr>
        </p:nvSpPr>
        <p:spPr bwMode="auto">
          <a:xfrm>
            <a:off x="4144011"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1" hangingPunct="1">
              <a:defRPr sz="1300">
                <a:ea typeface="ＭＳ Ｐゴシック" charset="0"/>
                <a:cs typeface="ＭＳ Ｐゴシック" charset="0"/>
              </a:defRPr>
            </a:lvl1pPr>
          </a:lstStyle>
          <a:p>
            <a:pPr>
              <a:defRPr/>
            </a:pPr>
            <a:endParaRPr lang="en-US"/>
          </a:p>
        </p:txBody>
      </p:sp>
      <p:sp>
        <p:nvSpPr>
          <p:cNvPr id="12292"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269" name="Rectangle 5"/>
          <p:cNvSpPr>
            <a:spLocks noGrp="1" noChangeArrowheads="1"/>
          </p:cNvSpPr>
          <p:nvPr>
            <p:ph type="body" sz="quarter" idx="3"/>
          </p:nvPr>
        </p:nvSpPr>
        <p:spPr bwMode="auto">
          <a:xfrm>
            <a:off x="731520" y="4560570"/>
            <a:ext cx="585216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p:cNvSpPr>
            <a:spLocks noGrp="1" noChangeArrowheads="1"/>
          </p:cNvSpPr>
          <p:nvPr>
            <p:ph type="ftr" sz="quarter" idx="4"/>
          </p:nvPr>
        </p:nvSpPr>
        <p:spPr bwMode="auto">
          <a:xfrm>
            <a:off x="0" y="9118918"/>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1" hangingPunct="1">
              <a:defRPr sz="1300">
                <a:ea typeface="ＭＳ Ｐゴシック" charset="0"/>
                <a:cs typeface="ＭＳ Ｐゴシック" charset="0"/>
              </a:defRPr>
            </a:lvl1pPr>
          </a:lstStyle>
          <a:p>
            <a:pPr>
              <a:defRPr/>
            </a:pPr>
            <a:endParaRPr lang="en-US"/>
          </a:p>
        </p:txBody>
      </p:sp>
      <p:sp>
        <p:nvSpPr>
          <p:cNvPr id="11271" name="Rectangle 7"/>
          <p:cNvSpPr>
            <a:spLocks noGrp="1" noChangeArrowheads="1"/>
          </p:cNvSpPr>
          <p:nvPr>
            <p:ph type="sldNum" sz="quarter" idx="5"/>
          </p:nvPr>
        </p:nvSpPr>
        <p:spPr bwMode="auto">
          <a:xfrm>
            <a:off x="4144011" y="9118918"/>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1" hangingPunct="1">
              <a:defRPr sz="1300"/>
            </a:lvl1pPr>
          </a:lstStyle>
          <a:p>
            <a:pPr>
              <a:defRPr/>
            </a:pPr>
            <a:fld id="{85360570-2B09-DB43-BBE0-DA076DA911F1}" type="slidenum">
              <a:rPr lang="en-US" altLang="en-US"/>
              <a:pPr>
                <a:defRPr/>
              </a:pPr>
              <a:t>‹#›</a:t>
            </a:fld>
            <a:endParaRPr lang="en-US" altLang="en-US"/>
          </a:p>
        </p:txBody>
      </p:sp>
    </p:spTree>
    <p:extLst>
      <p:ext uri="{BB962C8B-B14F-4D97-AF65-F5344CB8AC3E}">
        <p14:creationId xmlns:p14="http://schemas.microsoft.com/office/powerpoint/2010/main" val="2004877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5613"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2813"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0013"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7213"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100" dirty="0"/>
              <a:t>We have taken the definition of GI used in the draft PPS Planning for a natural and healthy environment. This definition focuses on the idea of a network of green spaces that are multifunctional and provide a range of functions and ecosystem services. The definition goes on to list a number of the functions provided by GI including </a:t>
            </a:r>
            <a:r>
              <a:rPr lang="en-GB" sz="1100" dirty="0">
                <a:latin typeface="+mn-lt"/>
                <a:ea typeface="+mn-ea"/>
                <a:cs typeface="+mn-cs"/>
              </a:rPr>
              <a:t>providing wildlife corridors; reducing noise and air pollution; and helping communities to adapt to a changing climate through water and carbon management. In urban areas, functions include providing routes (e.g. footpaths and </a:t>
            </a:r>
            <a:r>
              <a:rPr lang="en-GB" sz="1100" dirty="0" err="1">
                <a:latin typeface="+mn-lt"/>
                <a:ea typeface="+mn-ea"/>
                <a:cs typeface="+mn-cs"/>
              </a:rPr>
              <a:t>cycleways</a:t>
            </a:r>
            <a:r>
              <a:rPr lang="en-GB" sz="1100" dirty="0">
                <a:latin typeface="+mn-lt"/>
                <a:ea typeface="+mn-ea"/>
                <a:cs typeface="+mn-cs"/>
              </a:rPr>
              <a:t>) which link areas of open space within settlements; providing sustainable drainage, flood storage and urban cooling; and providing a wide range of opportunities for engagement and active citizenship, relaxation and quiet contemplation, sport, recreation and children’s play.</a:t>
            </a:r>
            <a:endParaRPr lang="en-US" sz="1100" dirty="0"/>
          </a:p>
        </p:txBody>
      </p:sp>
      <p:sp>
        <p:nvSpPr>
          <p:cNvPr id="4" name="Slide Number Placeholder 3"/>
          <p:cNvSpPr>
            <a:spLocks noGrp="1"/>
          </p:cNvSpPr>
          <p:nvPr>
            <p:ph type="sldNum" sz="quarter" idx="10"/>
          </p:nvPr>
        </p:nvSpPr>
        <p:spPr/>
        <p:txBody>
          <a:bodyPr/>
          <a:lstStyle/>
          <a:p>
            <a:pPr>
              <a:defRPr/>
            </a:pPr>
            <a:fld id="{2353BE8C-75ED-4FF6-9051-75C5C28EA381}" type="slidenum">
              <a:rPr lang="en-US" smtClean="0"/>
              <a:pPr>
                <a:defRPr/>
              </a:pPr>
              <a:t>4</a:t>
            </a:fld>
            <a:endParaRPr lang="en-US" dirty="0"/>
          </a:p>
        </p:txBody>
      </p:sp>
    </p:spTree>
    <p:extLst>
      <p:ext uri="{BB962C8B-B14F-4D97-AF65-F5344CB8AC3E}">
        <p14:creationId xmlns:p14="http://schemas.microsoft.com/office/powerpoint/2010/main" val="2065024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we have said earlier we have been careful in trying to match the level</a:t>
            </a:r>
            <a:r>
              <a:rPr lang="en-GB" baseline="0" dirty="0"/>
              <a:t> of the standards with existing practice to ensure the benchmark is achievable and attractive to developers. A system that is seen as too demanding will not appeal to the sector and we are trying to improve the quality of the usual developments instead of providing a very niche system. So, the achieve standards have been set at a level that we believe current high quality developments would meet and the excellent standards have been set at a level that exemplary developments would meet.</a:t>
            </a:r>
          </a:p>
          <a:p>
            <a:r>
              <a:rPr lang="en-GB" baseline="0" dirty="0"/>
              <a:t>This approach seems to be working based on our desktop evaluation of the two developments with the higher quality one on course for an ‘excellent’ award subject to quality being maintained post-construction and the lower quality one not meeting the even the mandatory standards.</a:t>
            </a:r>
          </a:p>
          <a:p>
            <a:r>
              <a:rPr lang="en-GB" baseline="0" dirty="0"/>
              <a:t>This work also reassured us that the evidence requirements are not too onerous with an evaluation being possible from existing planning applications. Although to keep the costs of the certification down we would expect this information to be presented in a standard format (e.g. including a GI parameter plan).</a:t>
            </a:r>
          </a:p>
          <a:p>
            <a:r>
              <a:rPr lang="en-GB" baseline="0" dirty="0"/>
              <a:t>As we have said we expect these standards to evolve over time and have used existing standards (such as Natural England’s </a:t>
            </a:r>
            <a:r>
              <a:rPr lang="en-GB" baseline="0" dirty="0" err="1"/>
              <a:t>ANGSt</a:t>
            </a:r>
            <a:r>
              <a:rPr lang="en-GB" baseline="0" dirty="0"/>
              <a:t>) and guidance where possible. This means that Building with Nature shouldn’t contradict other systems such as Building for Life or BREEAM Communities.</a:t>
            </a:r>
          </a:p>
          <a:p>
            <a:r>
              <a:rPr lang="en-GB" baseline="0" dirty="0"/>
              <a:t>The technical guidance provides detail on the process for certification and further detail on each standard including what its aim, detailed criteria and the evidence required to demonstrate achievement. It also contains links to further information and guidance.</a:t>
            </a:r>
            <a:endParaRPr lang="en-GB" dirty="0"/>
          </a:p>
        </p:txBody>
      </p:sp>
      <p:sp>
        <p:nvSpPr>
          <p:cNvPr id="4" name="Slide Number Placeholder 3"/>
          <p:cNvSpPr>
            <a:spLocks noGrp="1"/>
          </p:cNvSpPr>
          <p:nvPr>
            <p:ph type="sldNum" sz="quarter" idx="10"/>
          </p:nvPr>
        </p:nvSpPr>
        <p:spPr/>
        <p:txBody>
          <a:bodyPr/>
          <a:lstStyle/>
          <a:p>
            <a:pPr>
              <a:defRPr/>
            </a:pPr>
            <a:fld id="{0F8A6BB3-15F9-4141-AB05-7BFCB398C0ED}" type="slidenum">
              <a:rPr lang="en-US" altLang="en-US" smtClean="0"/>
              <a:pPr>
                <a:defRPr/>
              </a:pPr>
              <a:t>21</a:t>
            </a:fld>
            <a:endParaRPr lang="en-US" altLang="en-US"/>
          </a:p>
        </p:txBody>
      </p:sp>
    </p:spTree>
    <p:extLst>
      <p:ext uri="{BB962C8B-B14F-4D97-AF65-F5344CB8AC3E}">
        <p14:creationId xmlns:p14="http://schemas.microsoft.com/office/powerpoint/2010/main" val="1083100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a:t>
            </a:r>
            <a:r>
              <a:rPr lang="en-GB" baseline="0" dirty="0"/>
              <a:t> you for some really useful discussions which will inform our work. </a:t>
            </a:r>
            <a:r>
              <a:rPr lang="en-GB" dirty="0"/>
              <a:t>Before</a:t>
            </a:r>
            <a:r>
              <a:rPr lang="en-GB" baseline="0" dirty="0"/>
              <a:t> we hand back to Max we thought it would be useful to give you an overview of how we will use the information you have provided and the next steps of the work. We will write the workshop up into a briefing paper that will be circulated in July. The workshop and briefing paper will inform the selection of demonstration sites (for example, if any particular types of development have been highlighted as being an issue in Scotland) and how we measure the performance of the benchmark in these sites.</a:t>
            </a:r>
          </a:p>
          <a:p>
            <a:r>
              <a:rPr lang="en-GB" baseline="0" dirty="0"/>
              <a:t>Following the demonstration work we anticipate a further workshop with those involved in these sites to evaluate the performance of the benchmark, refine the standards and technical guidance.</a:t>
            </a:r>
          </a:p>
          <a:p>
            <a:r>
              <a:rPr lang="en-GB" baseline="0" dirty="0"/>
              <a:t>Finally we are planning to bid for further funding to test the benchmark in other areas of England and Scotland, and have been discussing this with Max, and Berkshire, Buckinghamshire and Oxfordshire Wildlife Trust and Wildlife Trust for Bedfordshire, Cambridgeshire and Northamptonshire.</a:t>
            </a:r>
          </a:p>
          <a:p>
            <a:r>
              <a:rPr lang="en-GB" baseline="0" dirty="0"/>
              <a:t>Please feel free to contact us if you have any further comments or require more information.</a:t>
            </a:r>
            <a:endParaRPr lang="en-GB" dirty="0"/>
          </a:p>
        </p:txBody>
      </p:sp>
      <p:sp>
        <p:nvSpPr>
          <p:cNvPr id="4" name="Slide Number Placeholder 3"/>
          <p:cNvSpPr>
            <a:spLocks noGrp="1"/>
          </p:cNvSpPr>
          <p:nvPr>
            <p:ph type="sldNum" sz="quarter" idx="10"/>
          </p:nvPr>
        </p:nvSpPr>
        <p:spPr/>
        <p:txBody>
          <a:bodyPr/>
          <a:lstStyle/>
          <a:p>
            <a:pPr>
              <a:defRPr/>
            </a:pPr>
            <a:fld id="{0F8A6BB3-15F9-4141-AB05-7BFCB398C0ED}" type="slidenum">
              <a:rPr lang="en-US" altLang="en-US" smtClean="0"/>
              <a:pPr>
                <a:defRPr/>
              </a:pPr>
              <a:t>22</a:t>
            </a:fld>
            <a:endParaRPr lang="en-US" altLang="en-US"/>
          </a:p>
        </p:txBody>
      </p:sp>
    </p:spTree>
    <p:extLst>
      <p:ext uri="{BB962C8B-B14F-4D97-AF65-F5344CB8AC3E}">
        <p14:creationId xmlns:p14="http://schemas.microsoft.com/office/powerpoint/2010/main" val="3408495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Looking first at the challenges</a:t>
            </a:r>
            <a:r>
              <a:rPr lang="en-GB" baseline="0" dirty="0"/>
              <a:t> we have identified locally and in England through the feasibility study these are summarised as shown:</a:t>
            </a:r>
          </a:p>
          <a:p>
            <a:pPr marL="171450" indent="-171450">
              <a:buFont typeface="Arial" panose="020B0604020202020204" pitchFamily="34" charset="0"/>
              <a:buChar char="•"/>
            </a:pPr>
            <a:r>
              <a:rPr lang="en-GB" sz="1200" dirty="0"/>
              <a:t>As</a:t>
            </a:r>
            <a:r>
              <a:rPr lang="en-GB" sz="1200" baseline="0" dirty="0"/>
              <a:t> we said locally there is relatively s</a:t>
            </a:r>
            <a:r>
              <a:rPr lang="en-GB" sz="1200" dirty="0"/>
              <a:t>trong policy and</a:t>
            </a:r>
            <a:r>
              <a:rPr lang="en-GB" sz="1200" baseline="0" dirty="0"/>
              <a:t> this is mirrored in may other areas, </a:t>
            </a:r>
            <a:r>
              <a:rPr lang="en-GB" sz="1200" dirty="0"/>
              <a:t>but there is often a lack of clarity on the best response in terms of exactly</a:t>
            </a:r>
            <a:r>
              <a:rPr lang="en-GB" sz="1200" baseline="0" dirty="0"/>
              <a:t> what the GI should include and how to deal with competing demands (for example, access and nature conservation).</a:t>
            </a:r>
            <a:endParaRPr lang="en-GB" sz="1200" dirty="0"/>
          </a:p>
          <a:p>
            <a:pPr marL="171450" indent="-171450">
              <a:buFont typeface="Arial" panose="020B0604020202020204" pitchFamily="34" charset="0"/>
              <a:buChar char="•"/>
            </a:pPr>
            <a:r>
              <a:rPr lang="en-GB" sz="1200" dirty="0"/>
              <a:t>There</a:t>
            </a:r>
            <a:r>
              <a:rPr lang="en-GB" sz="1200" baseline="0" dirty="0"/>
              <a:t> is substantial v</a:t>
            </a:r>
            <a:r>
              <a:rPr lang="en-GB" sz="1200" dirty="0"/>
              <a:t>ariation</a:t>
            </a:r>
            <a:r>
              <a:rPr lang="en-GB" sz="1200" baseline="0" dirty="0"/>
              <a:t> between </a:t>
            </a:r>
            <a:r>
              <a:rPr lang="en-GB" sz="1200" dirty="0"/>
              <a:t>local authorities which leads to uncertainty for developers</a:t>
            </a:r>
            <a:r>
              <a:rPr lang="en-GB" sz="1200" baseline="0" dirty="0"/>
              <a:t> who are having to provide different solutions for different areas. It also means local authorities with weaker policy are struggling to set requirements for GI hence the use of Building with Nature for policy development.</a:t>
            </a:r>
            <a:endParaRPr lang="en-GB" sz="1200" dirty="0"/>
          </a:p>
          <a:p>
            <a:pPr marL="171450" indent="-171450">
              <a:buFont typeface="Arial" panose="020B0604020202020204" pitchFamily="34" charset="0"/>
              <a:buChar char="•"/>
            </a:pPr>
            <a:r>
              <a:rPr lang="en-GB" sz="1200" dirty="0"/>
              <a:t>There</a:t>
            </a:r>
            <a:r>
              <a:rPr lang="en-GB" sz="1200" baseline="0" dirty="0"/>
              <a:t> is a l</a:t>
            </a:r>
            <a:r>
              <a:rPr lang="en-GB" sz="1200" dirty="0"/>
              <a:t>ack of certainty, skills and knowledge in sector, professionals</a:t>
            </a:r>
            <a:r>
              <a:rPr lang="en-GB" sz="1200" baseline="0" dirty="0"/>
              <a:t> pointed to the overwhelming amount of guidance available which was difficult to navigate especially for those without the necessary expertise to balance competing demands.</a:t>
            </a:r>
            <a:endParaRPr lang="en-GB" sz="1200" dirty="0"/>
          </a:p>
          <a:p>
            <a:pPr marL="171450" indent="-171450">
              <a:buFont typeface="Arial" panose="020B0604020202020204" pitchFamily="34" charset="0"/>
              <a:buChar char="•"/>
            </a:pPr>
            <a:r>
              <a:rPr lang="en-GB" sz="1200" dirty="0"/>
              <a:t>Proposed GI as part of</a:t>
            </a:r>
            <a:r>
              <a:rPr lang="en-GB" sz="1200" baseline="0" dirty="0"/>
              <a:t> new planning applications </a:t>
            </a:r>
            <a:r>
              <a:rPr lang="en-GB" sz="1200" dirty="0"/>
              <a:t>often not responding to the needs of the site/area instead including</a:t>
            </a:r>
            <a:r>
              <a:rPr lang="en-GB" sz="1200" baseline="0" dirty="0"/>
              <a:t> features that are ‘expected’ without matching them with need.</a:t>
            </a:r>
            <a:endParaRPr lang="en-GB" sz="1200" dirty="0"/>
          </a:p>
          <a:p>
            <a:pPr marL="171450" indent="-171450">
              <a:buFont typeface="Arial" panose="020B0604020202020204" pitchFamily="34" charset="0"/>
              <a:buChar char="•"/>
            </a:pPr>
            <a:r>
              <a:rPr lang="en-GB" sz="1200" dirty="0"/>
              <a:t>GI</a:t>
            </a:r>
            <a:r>
              <a:rPr lang="en-GB" sz="1200" baseline="0" dirty="0"/>
              <a:t> often features across multiple documents (e.g. water, nature conservation, open space) meaning it is not a coherent network often representing a missed opportunity to deliver </a:t>
            </a:r>
            <a:r>
              <a:rPr lang="en-GB" sz="1200" baseline="0" dirty="0" err="1"/>
              <a:t>multifunctionality</a:t>
            </a:r>
            <a:r>
              <a:rPr lang="en-GB" sz="1200" baseline="0" dirty="0"/>
              <a:t>.</a:t>
            </a:r>
            <a:endParaRPr lang="en-GB" sz="1200" dirty="0"/>
          </a:p>
          <a:p>
            <a:pPr marL="171450" indent="-171450">
              <a:buFont typeface="Arial" panose="020B0604020202020204" pitchFamily="34" charset="0"/>
              <a:buChar char="•"/>
            </a:pPr>
            <a:r>
              <a:rPr lang="en-GB" sz="1200" dirty="0"/>
              <a:t>GI seen as less important than other objectives especially</a:t>
            </a:r>
            <a:r>
              <a:rPr lang="en-GB" sz="1200" baseline="0" dirty="0"/>
              <a:t> in areas with a high demand for housing or that are trying to encourage development.</a:t>
            </a:r>
            <a:endParaRPr lang="en-GB" sz="1200" dirty="0"/>
          </a:p>
          <a:p>
            <a:pPr marL="171450" indent="-171450">
              <a:buFont typeface="Arial" panose="020B0604020202020204" pitchFamily="34" charset="0"/>
              <a:buChar char="•"/>
            </a:pPr>
            <a:r>
              <a:rPr lang="en-GB" sz="1200" dirty="0"/>
              <a:t>GI often good in outline planning applications but is watered</a:t>
            </a:r>
            <a:r>
              <a:rPr lang="en-GB" sz="1200" baseline="0" dirty="0"/>
              <a:t> down as the application progresses with the final delivery often being a bit </a:t>
            </a:r>
            <a:r>
              <a:rPr lang="en-GB" sz="1200" dirty="0"/>
              <a:t>disappointing.</a:t>
            </a:r>
          </a:p>
          <a:p>
            <a:pPr marL="171450" indent="-171450">
              <a:buFont typeface="Arial" panose="020B0604020202020204" pitchFamily="34" charset="0"/>
              <a:buChar char="•"/>
            </a:pPr>
            <a:r>
              <a:rPr lang="en-GB" sz="1200" dirty="0"/>
              <a:t>Uncertainty and concern over maintenance and management arrangements especially with many local authorities refusing to take on new GI assets but requiring them to be</a:t>
            </a:r>
            <a:r>
              <a:rPr lang="en-GB" sz="1200" baseline="0" dirty="0"/>
              <a:t> delivered to secure planning permission</a:t>
            </a:r>
            <a:r>
              <a:rPr lang="en-GB" sz="1200" dirty="0"/>
              <a:t>.</a:t>
            </a:r>
          </a:p>
        </p:txBody>
      </p:sp>
      <p:sp>
        <p:nvSpPr>
          <p:cNvPr id="4" name="Slide Number Placeholder 3"/>
          <p:cNvSpPr>
            <a:spLocks noGrp="1"/>
          </p:cNvSpPr>
          <p:nvPr>
            <p:ph type="sldNum" sz="quarter" idx="10"/>
          </p:nvPr>
        </p:nvSpPr>
        <p:spPr/>
        <p:txBody>
          <a:bodyPr/>
          <a:lstStyle/>
          <a:p>
            <a:pPr>
              <a:defRPr/>
            </a:pPr>
            <a:fld id="{0F8A6BB3-15F9-4141-AB05-7BFCB398C0ED}" type="slidenum">
              <a:rPr lang="en-US" altLang="en-US" smtClean="0"/>
              <a:pPr>
                <a:defRPr/>
              </a:pPr>
              <a:t>11</a:t>
            </a:fld>
            <a:endParaRPr lang="en-US" altLang="en-US"/>
          </a:p>
        </p:txBody>
      </p:sp>
    </p:spTree>
    <p:extLst>
      <p:ext uri="{BB962C8B-B14F-4D97-AF65-F5344CB8AC3E}">
        <p14:creationId xmlns:p14="http://schemas.microsoft.com/office/powerpoint/2010/main" val="662456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give you a brief overview</a:t>
            </a:r>
            <a:r>
              <a:rPr lang="en-GB" baseline="0" dirty="0"/>
              <a:t> of how we got here. The project has been initially funded through a Knowledge Transfer Partnership between UWE and GWT. Initially this was to embed GI expertise in the Trust one aspect of which was the development of a suite of good practice guidance. However, early customer requirements testing with a range of local authority and built environment professionals in private practice highlighted the need for a benchmark and so this became the format through which this good practice is articulated. There are other strands of work within the KTP but the focus of today is this benchmark. The main issues that were identified in Gloucestershire and the West of England were that although the GI policy is relatively strong there is real uncertainty in how this should be represented through planning and subsequent delivery. A lack of detained planning guidance was seen as a key reason for this. This results in a huge variation in the quality of GI, a lot of which is quite disappointing, which hampers the ability to deliver the benefits. The area has an extremely high demand for new housing but often new development is met with opposition with the quality of development including the GI one of the issues. We heard from a multitude of professionals including planners, landscape architects, ecologists, public health professionals, and developers and their consultants who shared these concerns. It was also felt that a benchmark would be useful to prospective buyers looking to ensure they were investing in a high quality environment. The aim of the benchmark is to improve the quality and delivery of green infrastructure in a broad range of developments. </a:t>
            </a:r>
            <a:endParaRPr lang="en-GB" dirty="0"/>
          </a:p>
        </p:txBody>
      </p:sp>
      <p:sp>
        <p:nvSpPr>
          <p:cNvPr id="4" name="Slide Number Placeholder 3"/>
          <p:cNvSpPr>
            <a:spLocks noGrp="1"/>
          </p:cNvSpPr>
          <p:nvPr>
            <p:ph type="sldNum" sz="quarter" idx="10"/>
          </p:nvPr>
        </p:nvSpPr>
        <p:spPr/>
        <p:txBody>
          <a:bodyPr/>
          <a:lstStyle/>
          <a:p>
            <a:pPr>
              <a:defRPr/>
            </a:pPr>
            <a:fld id="{0F8A6BB3-15F9-4141-AB05-7BFCB398C0ED}" type="slidenum">
              <a:rPr lang="en-US" altLang="en-US" smtClean="0"/>
              <a:pPr>
                <a:defRPr/>
              </a:pPr>
              <a:t>12</a:t>
            </a:fld>
            <a:endParaRPr lang="en-US" altLang="en-US"/>
          </a:p>
        </p:txBody>
      </p:sp>
    </p:spTree>
    <p:extLst>
      <p:ext uri="{BB962C8B-B14F-4D97-AF65-F5344CB8AC3E}">
        <p14:creationId xmlns:p14="http://schemas.microsoft.com/office/powerpoint/2010/main" val="1533939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addition to the KTP</a:t>
            </a:r>
            <a:r>
              <a:rPr lang="en-GB" baseline="0" dirty="0"/>
              <a:t> we were also awarded a NERC Innovation Fund in 2016 to test the market for a benchmark in England. This sought to answer the three questions shown here through a review of existing benchmarks in the sector and to test these findings and those of the local customer requirements testing with a range of stakeholders. Briefly, we reviewed the commonly used assessment systems for the built environment, including BREEAM Communities and Building for Life as well as some devoted to aspects of GI such as the Green Flag Award to look at how they assessed GI, whether this was adequate and their broader operation as a means of assessing what the sector would tolerate. The findings from this and the stakeholders suggested that the existing systems do not assess GI sufficiently, for example, they concentrate on individual components as opposed to the multifunctional network, or they do not include a post-construction assessment. Stakeholders broadly felt that there was need for a benchmark but that we needed to ensure that it was attractive to developers for example in its functionality, simplicity and expectations.</a:t>
            </a:r>
            <a:endParaRPr lang="en-GB" dirty="0"/>
          </a:p>
        </p:txBody>
      </p:sp>
      <p:sp>
        <p:nvSpPr>
          <p:cNvPr id="4" name="Slide Number Placeholder 3"/>
          <p:cNvSpPr>
            <a:spLocks noGrp="1"/>
          </p:cNvSpPr>
          <p:nvPr>
            <p:ph type="sldNum" sz="quarter" idx="10"/>
          </p:nvPr>
        </p:nvSpPr>
        <p:spPr/>
        <p:txBody>
          <a:bodyPr/>
          <a:lstStyle/>
          <a:p>
            <a:pPr>
              <a:defRPr/>
            </a:pPr>
            <a:fld id="{0F8A6BB3-15F9-4141-AB05-7BFCB398C0ED}" type="slidenum">
              <a:rPr lang="en-US" altLang="en-US" smtClean="0"/>
              <a:pPr>
                <a:defRPr/>
              </a:pPr>
              <a:t>13</a:t>
            </a:fld>
            <a:endParaRPr lang="en-US" altLang="en-US"/>
          </a:p>
        </p:txBody>
      </p:sp>
    </p:spTree>
    <p:extLst>
      <p:ext uri="{BB962C8B-B14F-4D97-AF65-F5344CB8AC3E}">
        <p14:creationId xmlns:p14="http://schemas.microsoft.com/office/powerpoint/2010/main" val="2990198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Building</a:t>
            </a:r>
            <a:r>
              <a:rPr lang="en-GB" baseline="0" dirty="0"/>
              <a:t> with Nature aims to address these challenges mainly by providing clarity for developers and planners. It consolidates existing standards and guidance and provides pointers to these where appropriate (e.g. TDAG).</a:t>
            </a:r>
          </a:p>
          <a:p>
            <a:r>
              <a:rPr lang="en-GB" baseline="0" dirty="0"/>
              <a:t>It has been developed to apply to policy development, for example GI plans, strategies, frameworks etc. so that a local authority or combined authority can have their policy awarded Building with Nature and individual schemes can contribute to this. And it applies to new development and retrofitting GI, for example where social housing estates are being regenerated.</a:t>
            </a:r>
          </a:p>
          <a:p>
            <a:r>
              <a:rPr lang="en-GB" baseline="0" dirty="0"/>
              <a:t>One of the major limitations of existing assessment systems is their basis on pre-construction stages of development so Building with Nature provides a Candidate status so that the scheme can works towards the benchmark during planning, and therefore use this in marketing properties etc., but cannot gain the full award until after construction.</a:t>
            </a:r>
          </a:p>
          <a:p>
            <a:r>
              <a:rPr lang="en-GB" baseline="0" dirty="0"/>
              <a:t>It has a series of mandatory standards that a critical to the success of GI and aim to address some of the key limitations of GI at the moment. </a:t>
            </a:r>
            <a:endParaRPr lang="en-GB" dirty="0"/>
          </a:p>
        </p:txBody>
      </p:sp>
      <p:sp>
        <p:nvSpPr>
          <p:cNvPr id="4" name="Slide Number Placeholder 3"/>
          <p:cNvSpPr>
            <a:spLocks noGrp="1"/>
          </p:cNvSpPr>
          <p:nvPr>
            <p:ph type="sldNum" sz="quarter" idx="10"/>
          </p:nvPr>
        </p:nvSpPr>
        <p:spPr/>
        <p:txBody>
          <a:bodyPr/>
          <a:lstStyle/>
          <a:p>
            <a:pPr>
              <a:defRPr/>
            </a:pPr>
            <a:fld id="{0F8A6BB3-15F9-4141-AB05-7BFCB398C0ED}" type="slidenum">
              <a:rPr lang="en-US" altLang="en-US" smtClean="0"/>
              <a:pPr>
                <a:defRPr/>
              </a:pPr>
              <a:t>16</a:t>
            </a:fld>
            <a:endParaRPr lang="en-US" altLang="en-US"/>
          </a:p>
        </p:txBody>
      </p:sp>
    </p:spTree>
    <p:extLst>
      <p:ext uri="{BB962C8B-B14F-4D97-AF65-F5344CB8AC3E}">
        <p14:creationId xmlns:p14="http://schemas.microsoft.com/office/powerpoint/2010/main" val="1857240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Moving</a:t>
            </a:r>
            <a:r>
              <a:rPr lang="en-GB" baseline="0" dirty="0"/>
              <a:t> on to how Building with Nature operates, this schematic shows an overview of the different types of project the benchmark could be used for, who might use it and how this fits in with new policy, development or retrofitting processes. Here you can see that for policy development a local or combined authority might chose to go for the candidate award at the draft policy stage, for example if it were going out for public consultation with the full award being granted at final publication. With new development or retrofitting the applicant can apply for candidate status during pre-construction stages, for example, at design, outline or detailed planning permission stages and then the full award post-construction. For new development and retrofitting applicants have the option to apply for achieved or excellent, which we will come on to later, whereas policy can only be awarded achieved status due to the nature of the standards (IS THAT RIGHT?). Of course applicants can skip the candidate status completely and just go straight for the full award but there are good reasons for doing so, for example for phased developments, where the candidate status may assist with any public consultation or marketing, or where the applicants wants the assurance that they are on track.</a:t>
            </a:r>
            <a:endParaRPr lang="en-GB" dirty="0"/>
          </a:p>
        </p:txBody>
      </p:sp>
      <p:sp>
        <p:nvSpPr>
          <p:cNvPr id="4" name="Slide Number Placeholder 3"/>
          <p:cNvSpPr>
            <a:spLocks noGrp="1"/>
          </p:cNvSpPr>
          <p:nvPr>
            <p:ph type="sldNum" sz="quarter" idx="10"/>
          </p:nvPr>
        </p:nvSpPr>
        <p:spPr/>
        <p:txBody>
          <a:bodyPr/>
          <a:lstStyle/>
          <a:p>
            <a:pPr>
              <a:defRPr/>
            </a:pPr>
            <a:fld id="{0F8A6BB3-15F9-4141-AB05-7BFCB398C0ED}" type="slidenum">
              <a:rPr lang="en-US" altLang="en-US" smtClean="0"/>
              <a:pPr>
                <a:defRPr/>
              </a:pPr>
              <a:t>17</a:t>
            </a:fld>
            <a:endParaRPr lang="en-US" altLang="en-US"/>
          </a:p>
        </p:txBody>
      </p:sp>
    </p:spTree>
    <p:extLst>
      <p:ext uri="{BB962C8B-B14F-4D97-AF65-F5344CB8AC3E}">
        <p14:creationId xmlns:p14="http://schemas.microsoft.com/office/powerpoint/2010/main" val="548654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Moving on to the award process, the applicant would have identified</a:t>
            </a:r>
            <a:r>
              <a:rPr lang="en-GB" baseline="0" dirty="0"/>
              <a:t> a goal, preferably early on in their process, to certify their policy or scheme with Building with Nature. We would then anticipate that they appoint a trained assessor to work with the project team to work towards the benchmark and compile the necessary evidence. We envisage this being someone who is already part of a project team, for example, a landscape architect but who would liaise with other specialists on the team (e.g. ecologists, water engineers) to ensure that they understand the requirements of the benchmark at either achieved or excellent. A certification body will then independently review the evidence submitted, and where necessary, undertake a site visit, before signing off the award as candidate, achieved or excellent. We have not yet approached an organisation to take on this role and are currently exploring whether this should be an existing organisation, for example, who already run built environment assessment method, or a new one.</a:t>
            </a:r>
          </a:p>
          <a:p>
            <a:r>
              <a:rPr lang="en-GB" baseline="0" dirty="0"/>
              <a:t>One of the questions we have been repeatedly asked is how the benchmark deals with phase development. So for example, if a surveyor submits an planning application for a large scheme and then either delivers the development in phased over many years or hands the delivery over to multiple developers to deliver. In this case the plans could be awarded Candidate status and then each phase awarded the full award following completion.</a:t>
            </a:r>
          </a:p>
          <a:p>
            <a:r>
              <a:rPr lang="en-GB" baseline="0" dirty="0"/>
              <a:t>One area that was highlighted in the feasibility study was the need for a post-occupancy review, for example, every five years to ensure that the standard of GI is being maintained. We are currently looking in to how this could/would work in practice, for example, whether this could be paid for through CIL contributions, or service charging.</a:t>
            </a:r>
          </a:p>
          <a:p>
            <a:r>
              <a:rPr lang="en-GB" baseline="0" dirty="0"/>
              <a:t>As we have said the aim is to improve the quality of GI and we have tried to set the standards at a level that is representative of existing high quality developments. We would hope that as the quality improves the standards can evolve over time, as has been the case with other areas of green building. Therefore a standards committee will be appointed to conduct an annual review of the benchmark and adapt any standards or the technical guidance in light of this or as new research and guidance becomes available.</a:t>
            </a:r>
          </a:p>
        </p:txBody>
      </p:sp>
      <p:sp>
        <p:nvSpPr>
          <p:cNvPr id="4" name="Slide Number Placeholder 3"/>
          <p:cNvSpPr>
            <a:spLocks noGrp="1"/>
          </p:cNvSpPr>
          <p:nvPr>
            <p:ph type="sldNum" sz="quarter" idx="10"/>
          </p:nvPr>
        </p:nvSpPr>
        <p:spPr/>
        <p:txBody>
          <a:bodyPr/>
          <a:lstStyle/>
          <a:p>
            <a:pPr>
              <a:defRPr/>
            </a:pPr>
            <a:fld id="{0F8A6BB3-15F9-4141-AB05-7BFCB398C0ED}" type="slidenum">
              <a:rPr lang="en-US" altLang="en-US" smtClean="0"/>
              <a:pPr>
                <a:defRPr/>
              </a:pPr>
              <a:t>18</a:t>
            </a:fld>
            <a:endParaRPr lang="en-US" altLang="en-US"/>
          </a:p>
        </p:txBody>
      </p:sp>
    </p:spTree>
    <p:extLst>
      <p:ext uri="{BB962C8B-B14F-4D97-AF65-F5344CB8AC3E}">
        <p14:creationId xmlns:p14="http://schemas.microsoft.com/office/powerpoint/2010/main" val="506287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Hopefully</a:t>
            </a:r>
            <a:r>
              <a:rPr lang="en-GB" baseline="0" dirty="0"/>
              <a:t> you’ve all had chance to grab some lunch. Moving on to the final session: the scope and format of the benchmark. Building with Nature consists of 23 standards. Five mandatory standards covering the areas we have already discussed: </a:t>
            </a:r>
            <a:r>
              <a:rPr lang="en-GB" sz="1800" dirty="0"/>
              <a:t>GI as a multifunctional network; fit with local character, local policy and need, contribution to climate change and environmental quality, and</a:t>
            </a:r>
            <a:r>
              <a:rPr lang="en-GB" sz="1800" baseline="0" dirty="0"/>
              <a:t> l</a:t>
            </a:r>
            <a:r>
              <a:rPr lang="en-GB" sz="1800" dirty="0"/>
              <a:t>ong-term management and maintenance arrangements.</a:t>
            </a:r>
          </a:p>
          <a:p>
            <a:pPr lvl="0"/>
            <a:r>
              <a:rPr lang="en-GB" sz="1800" dirty="0"/>
              <a:t>The</a:t>
            </a:r>
            <a:r>
              <a:rPr lang="en-GB" sz="1800" baseline="0" dirty="0"/>
              <a:t> remaining eighteen standards are split into three themes identified as representing significant services provided by GI in Gloucestershire and the West of England where there was sufficient evidence to develop robust standards: wildlife, water management, and health and well-being.</a:t>
            </a:r>
          </a:p>
          <a:p>
            <a:pPr lvl="0"/>
            <a:r>
              <a:rPr lang="en-GB" sz="1800" baseline="0" dirty="0"/>
              <a:t>As we have already alluded to there are two levels of award: achieve and excellent. So, for achieved, applicants would have to satisfy the requirements of the five mandatory and the first three ‘achieve’ standards in the three themes: giving a total of 14 standards. For, excellent applicants would also meet the requirements of 6 out of the remaining 9 standards: giving a total of 20 standards.</a:t>
            </a:r>
          </a:p>
          <a:p>
            <a:pPr lvl="0"/>
            <a:r>
              <a:rPr lang="en-GB" sz="1800" baseline="0" dirty="0"/>
              <a:t>This affords applicants the flexibility to specialise in two of themes by gaining all three of the excellent standards in those themes or spreading across all three themes but only meeting the requirements of two excellent standards in each.</a:t>
            </a:r>
            <a:endParaRPr lang="en-GB" sz="1800" dirty="0"/>
          </a:p>
        </p:txBody>
      </p:sp>
      <p:sp>
        <p:nvSpPr>
          <p:cNvPr id="4" name="Slide Number Placeholder 3"/>
          <p:cNvSpPr>
            <a:spLocks noGrp="1"/>
          </p:cNvSpPr>
          <p:nvPr>
            <p:ph type="sldNum" sz="quarter" idx="10"/>
          </p:nvPr>
        </p:nvSpPr>
        <p:spPr/>
        <p:txBody>
          <a:bodyPr/>
          <a:lstStyle/>
          <a:p>
            <a:pPr>
              <a:defRPr/>
            </a:pPr>
            <a:fld id="{0F8A6BB3-15F9-4141-AB05-7BFCB398C0ED}" type="slidenum">
              <a:rPr lang="en-US" altLang="en-US" smtClean="0"/>
              <a:pPr>
                <a:defRPr/>
              </a:pPr>
              <a:t>19</a:t>
            </a:fld>
            <a:endParaRPr lang="en-US" altLang="en-US"/>
          </a:p>
        </p:txBody>
      </p:sp>
    </p:spTree>
    <p:extLst>
      <p:ext uri="{BB962C8B-B14F-4D97-AF65-F5344CB8AC3E}">
        <p14:creationId xmlns:p14="http://schemas.microsoft.com/office/powerpoint/2010/main" val="1794062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we have said we are not here to review the standards</a:t>
            </a:r>
            <a:r>
              <a:rPr lang="en-GB" baseline="0" dirty="0"/>
              <a:t> in detail today however this slides gives a summary of the scope of the standards across the three themes, the first bullet representing the achieved standards and the second the excellent standards.</a:t>
            </a:r>
            <a:endParaRPr lang="en-GB" dirty="0"/>
          </a:p>
        </p:txBody>
      </p:sp>
      <p:sp>
        <p:nvSpPr>
          <p:cNvPr id="4" name="Slide Number Placeholder 3"/>
          <p:cNvSpPr>
            <a:spLocks noGrp="1"/>
          </p:cNvSpPr>
          <p:nvPr>
            <p:ph type="sldNum" sz="quarter" idx="10"/>
          </p:nvPr>
        </p:nvSpPr>
        <p:spPr/>
        <p:txBody>
          <a:bodyPr/>
          <a:lstStyle/>
          <a:p>
            <a:pPr>
              <a:defRPr/>
            </a:pPr>
            <a:fld id="{0F8A6BB3-15F9-4141-AB05-7BFCB398C0ED}" type="slidenum">
              <a:rPr lang="en-US" altLang="en-US" smtClean="0"/>
              <a:pPr>
                <a:defRPr/>
              </a:pPr>
              <a:t>20</a:t>
            </a:fld>
            <a:endParaRPr lang="en-US" altLang="en-US"/>
          </a:p>
        </p:txBody>
      </p:sp>
    </p:spTree>
    <p:extLst>
      <p:ext uri="{BB962C8B-B14F-4D97-AF65-F5344CB8AC3E}">
        <p14:creationId xmlns:p14="http://schemas.microsoft.com/office/powerpoint/2010/main" val="27817175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presentation title slide">
    <p:bg>
      <p:bgPr>
        <a:solidFill>
          <a:srgbClr val="6DA463"/>
        </a:solidFill>
        <a:effectLst/>
      </p:bgPr>
    </p:bg>
    <p:spTree>
      <p:nvGrpSpPr>
        <p:cNvPr id="1" name=""/>
        <p:cNvGrpSpPr/>
        <p:nvPr/>
      </p:nvGrpSpPr>
      <p:grpSpPr>
        <a:xfrm>
          <a:off x="0" y="0"/>
          <a:ext cx="0" cy="0"/>
          <a:chOff x="0" y="0"/>
          <a:chExt cx="0" cy="0"/>
        </a:xfrm>
      </p:grpSpPr>
      <p:pic>
        <p:nvPicPr>
          <p:cNvPr id="6"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3888" y="-1588"/>
            <a:ext cx="2166937" cy="108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1919288" y="1989138"/>
            <a:ext cx="0" cy="3657600"/>
          </a:xfrm>
          <a:prstGeom prst="line">
            <a:avLst/>
          </a:prstGeom>
          <a:ln w="6350">
            <a:solidFill>
              <a:schemeClr val="bg1"/>
            </a:solidFill>
          </a:ln>
        </p:spPr>
        <p:style>
          <a:lnRef idx="1">
            <a:schemeClr val="accent2"/>
          </a:lnRef>
          <a:fillRef idx="0">
            <a:schemeClr val="accent2"/>
          </a:fillRef>
          <a:effectRef idx="0">
            <a:schemeClr val="accent2"/>
          </a:effectRef>
          <a:fontRef idx="minor">
            <a:schemeClr val="tx1"/>
          </a:fontRef>
        </p:style>
      </p:cxnSp>
      <p:sp>
        <p:nvSpPr>
          <p:cNvPr id="15" name="Text Placeholder 14"/>
          <p:cNvSpPr>
            <a:spLocks noGrp="1"/>
          </p:cNvSpPr>
          <p:nvPr>
            <p:ph type="body" sz="quarter" idx="14"/>
          </p:nvPr>
        </p:nvSpPr>
        <p:spPr>
          <a:xfrm>
            <a:off x="2325600" y="1886400"/>
            <a:ext cx="6062750" cy="3774848"/>
          </a:xfrm>
          <a:prstGeom prst="rect">
            <a:avLst/>
          </a:prstGeom>
        </p:spPr>
        <p:txBody>
          <a:bodyPr lIns="0" tIns="0" rIns="0" bIns="0"/>
          <a:lstStyle>
            <a:lvl1pPr marL="0" indent="0">
              <a:lnSpc>
                <a:spcPts val="4800"/>
              </a:lnSpc>
              <a:spcBef>
                <a:spcPts val="0"/>
              </a:spcBef>
              <a:buFontTx/>
              <a:buNone/>
              <a:defRPr sz="4400" b="0" i="0">
                <a:solidFill>
                  <a:schemeClr val="bg1"/>
                </a:solidFill>
                <a:latin typeface="Georgia"/>
                <a:ea typeface="Georgia"/>
                <a:cs typeface="Georgia"/>
              </a:defRPr>
            </a:lvl1pPr>
          </a:lstStyle>
          <a:p>
            <a:pPr lvl="0"/>
            <a:r>
              <a:rPr lang="en-GB" dirty="0"/>
              <a:t>Click to edit Master text styles</a:t>
            </a:r>
          </a:p>
        </p:txBody>
      </p:sp>
      <p:sp>
        <p:nvSpPr>
          <p:cNvPr id="18" name="Text Placeholder 14"/>
          <p:cNvSpPr>
            <a:spLocks noGrp="1"/>
          </p:cNvSpPr>
          <p:nvPr>
            <p:ph type="body" sz="quarter" idx="15"/>
          </p:nvPr>
        </p:nvSpPr>
        <p:spPr>
          <a:xfrm>
            <a:off x="640800" y="1972800"/>
            <a:ext cx="1219139" cy="358775"/>
          </a:xfrm>
          <a:prstGeom prst="rect">
            <a:avLst/>
          </a:prstGeom>
        </p:spPr>
        <p:txBody>
          <a:bodyPr lIns="0" tIns="0" rIns="0" bIns="0"/>
          <a:lstStyle>
            <a:lvl1pPr marL="0" indent="0">
              <a:lnSpc>
                <a:spcPts val="1300"/>
              </a:lnSpc>
              <a:spcBef>
                <a:spcPts val="0"/>
              </a:spcBef>
              <a:buFontTx/>
              <a:buNone/>
              <a:defRPr sz="1100" b="0" i="0">
                <a:solidFill>
                  <a:schemeClr val="bg1"/>
                </a:solidFill>
                <a:latin typeface="Tahoma"/>
                <a:ea typeface="Tahoma"/>
                <a:cs typeface="Tahoma"/>
              </a:defRPr>
            </a:lvl1pPr>
          </a:lstStyle>
          <a:p>
            <a:pPr lvl="0"/>
            <a:r>
              <a:rPr lang="en-GB" dirty="0"/>
              <a:t>Click to edit Master text styles</a:t>
            </a:r>
          </a:p>
        </p:txBody>
      </p:sp>
      <p:sp>
        <p:nvSpPr>
          <p:cNvPr id="19" name="Text Placeholder 14"/>
          <p:cNvSpPr>
            <a:spLocks noGrp="1"/>
          </p:cNvSpPr>
          <p:nvPr>
            <p:ph type="body" sz="quarter" idx="16"/>
          </p:nvPr>
        </p:nvSpPr>
        <p:spPr>
          <a:xfrm>
            <a:off x="640800" y="2332800"/>
            <a:ext cx="1219139" cy="536400"/>
          </a:xfrm>
          <a:prstGeom prst="rect">
            <a:avLst/>
          </a:prstGeom>
        </p:spPr>
        <p:txBody>
          <a:bodyPr lIns="0" tIns="0" rIns="0" bIns="0"/>
          <a:lstStyle>
            <a:lvl1pPr marL="0" indent="0">
              <a:lnSpc>
                <a:spcPts val="1300"/>
              </a:lnSpc>
              <a:spcBef>
                <a:spcPts val="0"/>
              </a:spcBef>
              <a:buFontTx/>
              <a:buNone/>
              <a:defRPr sz="1100" b="1" i="0">
                <a:solidFill>
                  <a:schemeClr val="bg1"/>
                </a:solidFill>
                <a:latin typeface="Tahoma"/>
                <a:ea typeface="Tahoma"/>
                <a:cs typeface="Tahoma"/>
              </a:defRPr>
            </a:lvl1pPr>
          </a:lstStyle>
          <a:p>
            <a:pPr lvl="0"/>
            <a:r>
              <a:rPr lang="en-GB" dirty="0"/>
              <a:t>Click to edit Master text styles</a:t>
            </a:r>
          </a:p>
        </p:txBody>
      </p:sp>
      <p:sp>
        <p:nvSpPr>
          <p:cNvPr id="20" name="Text Placeholder 14"/>
          <p:cNvSpPr>
            <a:spLocks noGrp="1"/>
          </p:cNvSpPr>
          <p:nvPr>
            <p:ph type="body" sz="quarter" idx="17"/>
          </p:nvPr>
        </p:nvSpPr>
        <p:spPr>
          <a:xfrm>
            <a:off x="640800" y="2876400"/>
            <a:ext cx="1219139" cy="695325"/>
          </a:xfrm>
          <a:prstGeom prst="rect">
            <a:avLst/>
          </a:prstGeom>
        </p:spPr>
        <p:txBody>
          <a:bodyPr lIns="0" tIns="0" rIns="0" bIns="0"/>
          <a:lstStyle>
            <a:lvl1pPr marL="0" indent="0">
              <a:lnSpc>
                <a:spcPts val="1300"/>
              </a:lnSpc>
              <a:spcBef>
                <a:spcPts val="0"/>
              </a:spcBef>
              <a:buFontTx/>
              <a:buNone/>
              <a:defRPr sz="1100" b="1" i="0">
                <a:solidFill>
                  <a:schemeClr val="bg1"/>
                </a:solidFill>
                <a:latin typeface="Tahoma"/>
                <a:ea typeface="Tahoma"/>
                <a:cs typeface="Tahoma"/>
              </a:defRPr>
            </a:lvl1pPr>
          </a:lstStyle>
          <a:p>
            <a:pPr lvl="0"/>
            <a:r>
              <a:rPr lang="en-GB" dirty="0"/>
              <a:t>Click to edit Master text styles</a:t>
            </a:r>
          </a:p>
        </p:txBody>
      </p:sp>
      <p:sp>
        <p:nvSpPr>
          <p:cNvPr id="8" name="Text Placeholder 14"/>
          <p:cNvSpPr>
            <a:spLocks noGrp="1"/>
          </p:cNvSpPr>
          <p:nvPr>
            <p:ph type="body" sz="quarter" idx="18"/>
          </p:nvPr>
        </p:nvSpPr>
        <p:spPr>
          <a:xfrm>
            <a:off x="641268" y="5503482"/>
            <a:ext cx="1219139" cy="229774"/>
          </a:xfrm>
          <a:prstGeom prst="rect">
            <a:avLst/>
          </a:prstGeom>
        </p:spPr>
        <p:txBody>
          <a:bodyPr lIns="0" tIns="0" rIns="0" bIns="0"/>
          <a:lstStyle>
            <a:lvl1pPr marL="0" indent="0">
              <a:lnSpc>
                <a:spcPts val="1300"/>
              </a:lnSpc>
              <a:spcBef>
                <a:spcPts val="0"/>
              </a:spcBef>
              <a:buFontTx/>
              <a:buNone/>
              <a:defRPr sz="1100" b="0" i="0">
                <a:solidFill>
                  <a:schemeClr val="bg1"/>
                </a:solidFill>
                <a:latin typeface="Tahoma"/>
                <a:ea typeface="Tahoma"/>
                <a:cs typeface="Tahoma"/>
              </a:defRPr>
            </a:lvl1pPr>
          </a:lstStyle>
          <a:p>
            <a:pPr lvl="0"/>
            <a:r>
              <a:rPr lang="en-GB" dirty="0"/>
              <a:t>Click to edit Master text styles</a:t>
            </a:r>
          </a:p>
        </p:txBody>
      </p:sp>
    </p:spTree>
    <p:extLst>
      <p:ext uri="{BB962C8B-B14F-4D97-AF65-F5344CB8AC3E}">
        <p14:creationId xmlns:p14="http://schemas.microsoft.com/office/powerpoint/2010/main" val="2037226853"/>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15213" y="0"/>
            <a:ext cx="10810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Picture Placeholder 21"/>
          <p:cNvSpPr>
            <a:spLocks noGrp="1"/>
          </p:cNvSpPr>
          <p:nvPr>
            <p:ph type="pic" sz="quarter" idx="12"/>
          </p:nvPr>
        </p:nvSpPr>
        <p:spPr>
          <a:xfrm>
            <a:off x="611560" y="981075"/>
            <a:ext cx="7884740" cy="5112221"/>
          </a:xfrm>
          <a:prstGeom prst="rect">
            <a:avLst/>
          </a:prstGeom>
          <a:solidFill>
            <a:schemeClr val="bg1">
              <a:lumMod val="75000"/>
            </a:schemeClr>
          </a:solidFill>
        </p:spPr>
        <p:txBody>
          <a:bodyPr/>
          <a:lstStyle>
            <a:lvl1pPr marL="0" indent="0">
              <a:buFontTx/>
              <a:buNone/>
              <a:defRPr sz="2400" b="0" i="0">
                <a:ln>
                  <a:solidFill>
                    <a:srgbClr val="FFFFFF"/>
                  </a:solidFill>
                </a:ln>
                <a:solidFill>
                  <a:srgbClr val="FFFFFF"/>
                </a:solidFill>
                <a:latin typeface="Tahoma"/>
                <a:ea typeface="Tahoma"/>
                <a:cs typeface="Tahoma"/>
              </a:defRPr>
            </a:lvl1pPr>
          </a:lstStyle>
          <a:p>
            <a:pPr lvl="0"/>
            <a:r>
              <a:rPr lang="en-GB" noProof="0" dirty="0"/>
              <a:t>Drag picture to placeholder or click icon to add</a:t>
            </a:r>
            <a:endParaRPr lang="en-US" noProof="0" dirty="0"/>
          </a:p>
        </p:txBody>
      </p:sp>
    </p:spTree>
    <p:extLst>
      <p:ext uri="{BB962C8B-B14F-4D97-AF65-F5344CB8AC3E}">
        <p14:creationId xmlns:p14="http://schemas.microsoft.com/office/powerpoint/2010/main" val="250680606"/>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74BDF8E1-77A1-44EB-BBC5-A24182790724}" type="datetimeFigureOut">
              <a:rPr lang="en-US"/>
              <a:pPr>
                <a:defRPr/>
              </a:pPr>
              <a:t>6/27/2017</a:t>
            </a:fld>
            <a:endParaRPr lang="en-US" dirty="0"/>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B88C19E1-CDF1-4679-BE9C-4FBBFD632C19}" type="slidenum">
              <a:rPr lang="en-US"/>
              <a:pPr>
                <a:defRPr/>
              </a:pPr>
              <a:t>‹#›</a:t>
            </a:fld>
            <a:endParaRPr lang="en-US" dirty="0"/>
          </a:p>
        </p:txBody>
      </p:sp>
    </p:spTree>
    <p:extLst>
      <p:ext uri="{BB962C8B-B14F-4D97-AF65-F5344CB8AC3E}">
        <p14:creationId xmlns:p14="http://schemas.microsoft.com/office/powerpoint/2010/main" val="183984256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and subhead">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15213" y="0"/>
            <a:ext cx="10810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a:spLocks noGrp="1"/>
          </p:cNvSpPr>
          <p:nvPr>
            <p:ph type="body" sz="quarter" idx="10"/>
          </p:nvPr>
        </p:nvSpPr>
        <p:spPr>
          <a:xfrm>
            <a:off x="899591" y="1890713"/>
            <a:ext cx="6515621" cy="1366120"/>
          </a:xfrm>
          <a:prstGeom prst="rect">
            <a:avLst/>
          </a:prstGeom>
        </p:spPr>
        <p:txBody>
          <a:bodyPr lIns="0" tIns="0" rIns="0" bIns="0"/>
          <a:lstStyle>
            <a:lvl1pPr marL="0" indent="0">
              <a:lnSpc>
                <a:spcPts val="4800"/>
              </a:lnSpc>
              <a:spcBef>
                <a:spcPts val="0"/>
              </a:spcBef>
              <a:buFontTx/>
              <a:buNone/>
              <a:defRPr sz="4400" b="0" i="0">
                <a:solidFill>
                  <a:srgbClr val="598752"/>
                </a:solidFill>
                <a:latin typeface="Georgia"/>
                <a:ea typeface="Georgia"/>
                <a:cs typeface="Georgia"/>
              </a:defRPr>
            </a:lvl1pPr>
          </a:lstStyle>
          <a:p>
            <a:pPr lvl="0"/>
            <a:r>
              <a:rPr lang="en-GB" dirty="0"/>
              <a:t>Click to edit Master text styles</a:t>
            </a:r>
          </a:p>
        </p:txBody>
      </p:sp>
      <p:sp>
        <p:nvSpPr>
          <p:cNvPr id="7" name="Text Placeholder 5"/>
          <p:cNvSpPr>
            <a:spLocks noGrp="1"/>
          </p:cNvSpPr>
          <p:nvPr>
            <p:ph type="body" sz="quarter" idx="11"/>
          </p:nvPr>
        </p:nvSpPr>
        <p:spPr>
          <a:xfrm>
            <a:off x="899592" y="4221163"/>
            <a:ext cx="6515620" cy="603104"/>
          </a:xfrm>
          <a:prstGeom prst="rect">
            <a:avLst/>
          </a:prstGeom>
        </p:spPr>
        <p:txBody>
          <a:bodyPr lIns="0" tIns="0" rIns="0" bIns="0"/>
          <a:lstStyle>
            <a:lvl1pPr marL="0" indent="0">
              <a:lnSpc>
                <a:spcPct val="100000"/>
              </a:lnSpc>
              <a:buFontTx/>
              <a:buNone/>
              <a:defRPr sz="1600" b="0" i="0">
                <a:solidFill>
                  <a:schemeClr val="tx1"/>
                </a:solidFill>
                <a:latin typeface="Tahoma"/>
                <a:ea typeface="Tahoma"/>
                <a:cs typeface="Tahoma"/>
              </a:defRPr>
            </a:lvl1pPr>
          </a:lstStyle>
          <a:p>
            <a:pPr lvl="0"/>
            <a:r>
              <a:rPr lang="en-GB" dirty="0"/>
              <a:t>Click to edit Master text styles</a:t>
            </a:r>
          </a:p>
        </p:txBody>
      </p:sp>
    </p:spTree>
    <p:extLst>
      <p:ext uri="{BB962C8B-B14F-4D97-AF65-F5344CB8AC3E}">
        <p14:creationId xmlns:p14="http://schemas.microsoft.com/office/powerpoint/2010/main" val="192450603"/>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headings, text and bullet points">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15213" y="0"/>
            <a:ext cx="10810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5"/>
          <p:cNvSpPr>
            <a:spLocks noGrp="1"/>
          </p:cNvSpPr>
          <p:nvPr>
            <p:ph type="body" sz="quarter" idx="10"/>
          </p:nvPr>
        </p:nvSpPr>
        <p:spPr>
          <a:xfrm>
            <a:off x="899591" y="689700"/>
            <a:ext cx="6515621" cy="651068"/>
          </a:xfrm>
          <a:prstGeom prst="rect">
            <a:avLst/>
          </a:prstGeom>
        </p:spPr>
        <p:txBody>
          <a:bodyPr lIns="0" tIns="0" rIns="0" bIns="0"/>
          <a:lstStyle>
            <a:lvl1pPr marL="0" indent="0">
              <a:lnSpc>
                <a:spcPts val="4200"/>
              </a:lnSpc>
              <a:buFontTx/>
              <a:buNone/>
              <a:defRPr sz="4000" b="0" i="0">
                <a:solidFill>
                  <a:srgbClr val="598752"/>
                </a:solidFill>
                <a:latin typeface="Georgia"/>
                <a:ea typeface="Georgia"/>
                <a:cs typeface="Georgia"/>
              </a:defRPr>
            </a:lvl1pPr>
          </a:lstStyle>
          <a:p>
            <a:pPr lvl="0"/>
            <a:r>
              <a:rPr lang="en-GB" dirty="0"/>
              <a:t>Click to edit Master text styles</a:t>
            </a:r>
          </a:p>
        </p:txBody>
      </p:sp>
      <p:sp>
        <p:nvSpPr>
          <p:cNvPr id="6" name="Text Placeholder 5"/>
          <p:cNvSpPr>
            <a:spLocks noGrp="1"/>
          </p:cNvSpPr>
          <p:nvPr>
            <p:ph type="body" sz="quarter" idx="11"/>
          </p:nvPr>
        </p:nvSpPr>
        <p:spPr>
          <a:xfrm>
            <a:off x="900113" y="1773238"/>
            <a:ext cx="6551612" cy="4608512"/>
          </a:xfrm>
          <a:prstGeom prst="rect">
            <a:avLst/>
          </a:prstGeom>
        </p:spPr>
        <p:txBody>
          <a:bodyPr/>
          <a:lstStyle>
            <a:lvl1pPr marL="266700" indent="-266700">
              <a:buClr>
                <a:srgbClr val="598752"/>
              </a:buClr>
              <a:defRPr sz="1600">
                <a:latin typeface="Tahoma" panose="020B0604030504040204" pitchFamily="34" charset="0"/>
                <a:ea typeface="Tahoma" panose="020B0604030504040204" pitchFamily="34" charset="0"/>
                <a:cs typeface="Tahoma" panose="020B0604030504040204" pitchFamily="34" charset="0"/>
              </a:defRPr>
            </a:lvl1pPr>
            <a:lvl2pPr marL="541338" indent="-274638">
              <a:buClr>
                <a:srgbClr val="598752"/>
              </a:buClr>
              <a:buFont typeface="Courier New" panose="02070309020205020404" pitchFamily="49" charset="0"/>
              <a:buChar char="o"/>
              <a:defRPr sz="1600">
                <a:latin typeface="Tahoma" panose="020B0604030504040204" pitchFamily="34" charset="0"/>
                <a:ea typeface="Tahoma" panose="020B0604030504040204" pitchFamily="34" charset="0"/>
                <a:cs typeface="Tahoma" panose="020B0604030504040204" pitchFamily="34" charset="0"/>
              </a:defRPr>
            </a:lvl2pPr>
            <a:lvl3pPr marL="808038" indent="-266700">
              <a:buClr>
                <a:srgbClr val="598752"/>
              </a:buClr>
              <a:buFont typeface="Arial" panose="020B0604020202020204" pitchFamily="34" charset="0"/>
              <a:buChar char="̶"/>
              <a:defRPr sz="1600">
                <a:latin typeface="Tahoma" panose="020B0604030504040204" pitchFamily="34" charset="0"/>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06912239"/>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headings, text and numbered points">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15213" y="0"/>
            <a:ext cx="10810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5"/>
          <p:cNvSpPr>
            <a:spLocks noGrp="1"/>
          </p:cNvSpPr>
          <p:nvPr>
            <p:ph type="body" sz="quarter" idx="10"/>
          </p:nvPr>
        </p:nvSpPr>
        <p:spPr>
          <a:xfrm>
            <a:off x="899591" y="692696"/>
            <a:ext cx="6515621" cy="634666"/>
          </a:xfrm>
          <a:prstGeom prst="rect">
            <a:avLst/>
          </a:prstGeom>
        </p:spPr>
        <p:txBody>
          <a:bodyPr lIns="0" tIns="0" rIns="0" bIns="0"/>
          <a:lstStyle>
            <a:lvl1pPr marL="0" indent="0">
              <a:lnSpc>
                <a:spcPts val="4200"/>
              </a:lnSpc>
              <a:buFontTx/>
              <a:buNone/>
              <a:defRPr sz="4000" b="0" i="0">
                <a:solidFill>
                  <a:srgbClr val="598752"/>
                </a:solidFill>
                <a:latin typeface="Georgia"/>
                <a:ea typeface="Georgia"/>
                <a:cs typeface="Georgia"/>
              </a:defRPr>
            </a:lvl1pPr>
          </a:lstStyle>
          <a:p>
            <a:pPr lvl="0"/>
            <a:r>
              <a:rPr lang="en-GB" dirty="0"/>
              <a:t>Click to edit Master text styles</a:t>
            </a:r>
          </a:p>
        </p:txBody>
      </p:sp>
      <p:sp>
        <p:nvSpPr>
          <p:cNvPr id="3" name="Text Placeholder 2"/>
          <p:cNvSpPr>
            <a:spLocks noGrp="1"/>
          </p:cNvSpPr>
          <p:nvPr>
            <p:ph type="body" sz="quarter" idx="11"/>
          </p:nvPr>
        </p:nvSpPr>
        <p:spPr>
          <a:xfrm>
            <a:off x="900113" y="1700213"/>
            <a:ext cx="6551612" cy="4465637"/>
          </a:xfrm>
          <a:prstGeom prst="rect">
            <a:avLst/>
          </a:prstGeom>
        </p:spPr>
        <p:txBody>
          <a:bodyPr/>
          <a:lstStyle>
            <a:lvl1pPr marL="266700" indent="-266700">
              <a:buClr>
                <a:srgbClr val="598752"/>
              </a:buClr>
              <a:buFont typeface="+mj-lt"/>
              <a:buAutoNum type="arabicPeriod"/>
              <a:defRPr sz="1600">
                <a:latin typeface="Tahoma" panose="020B0604030504040204" pitchFamily="34" charset="0"/>
                <a:ea typeface="Tahoma" panose="020B0604030504040204" pitchFamily="34" charset="0"/>
                <a:cs typeface="Tahoma" panose="020B0604030504040204" pitchFamily="34" charset="0"/>
              </a:defRPr>
            </a:lvl1pPr>
            <a:lvl2pPr marL="541338" indent="-274638">
              <a:buClr>
                <a:srgbClr val="598752"/>
              </a:buClr>
              <a:buFont typeface="+mj-lt"/>
              <a:buAutoNum type="romanLcPeriod"/>
              <a:defRPr sz="1600">
                <a:latin typeface="Tahoma" panose="020B0604030504040204" pitchFamily="34" charset="0"/>
                <a:ea typeface="Tahoma" panose="020B0604030504040204" pitchFamily="34" charset="0"/>
                <a:cs typeface="Tahoma" panose="020B0604030504040204" pitchFamily="34" charset="0"/>
              </a:defRPr>
            </a:lvl2pPr>
            <a:lvl3pPr marL="896938" indent="-266700">
              <a:buClr>
                <a:srgbClr val="598752"/>
              </a:buClr>
              <a:buFont typeface="Arial" panose="020B0604020202020204" pitchFamily="34" charset="0"/>
              <a:buChar char="̶"/>
              <a:defRPr sz="1600">
                <a:latin typeface="Tahoma" panose="020B0604030504040204" pitchFamily="34" charset="0"/>
                <a:ea typeface="Tahoma" panose="020B0604030504040204" pitchFamily="34" charset="0"/>
                <a:cs typeface="Tahoma" panose="020B0604030504040204" pitchFamily="34" charset="0"/>
              </a:defRPr>
            </a:lvl3pPr>
            <a:lvl4pPr marL="2343150" indent="-514350">
              <a:buFont typeface="+mj-lt"/>
              <a:buAutoNum type="arabicPeriod"/>
              <a:defRPr sz="1600">
                <a:latin typeface="Tahoma" panose="020B0604030504040204" pitchFamily="34" charset="0"/>
                <a:ea typeface="Tahoma" panose="020B0604030504040204" pitchFamily="34" charset="0"/>
                <a:cs typeface="Tahoma" panose="020B0604030504040204" pitchFamily="34" charset="0"/>
              </a:defRPr>
            </a:lvl4pPr>
            <a:lvl5pPr marL="2952750" indent="-514350">
              <a:buFont typeface="+mj-lt"/>
              <a:buAutoNum type="arabicPeriod"/>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8606882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text style">
    <p:spTree>
      <p:nvGrpSpPr>
        <p:cNvPr id="1" name=""/>
        <p:cNvGrpSpPr/>
        <p:nvPr/>
      </p:nvGrpSpPr>
      <p:grpSpPr>
        <a:xfrm>
          <a:off x="0" y="0"/>
          <a:ext cx="0" cy="0"/>
          <a:chOff x="0" y="0"/>
          <a:chExt cx="0" cy="0"/>
        </a:xfrm>
      </p:grpSpPr>
      <p:pic>
        <p:nvPicPr>
          <p:cNvPr id="8" name="Picture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15213" y="0"/>
            <a:ext cx="10810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a:spLocks noGrp="1"/>
          </p:cNvSpPr>
          <p:nvPr>
            <p:ph type="body" sz="quarter" idx="11"/>
          </p:nvPr>
        </p:nvSpPr>
        <p:spPr>
          <a:xfrm>
            <a:off x="899592" y="1628800"/>
            <a:ext cx="3167583" cy="4536504"/>
          </a:xfrm>
          <a:prstGeom prst="rect">
            <a:avLst/>
          </a:prstGeom>
        </p:spPr>
        <p:txBody>
          <a:bodyPr lIns="0" tIns="0" rIns="0" bIns="0" numCol="1" spcCol="216000"/>
          <a:lstStyle>
            <a:lvl1pPr marL="0" marR="0" indent="0" algn="l" defTabSz="606425" rtl="0" eaLnBrk="1" fontAlgn="base" latinLnBrk="0" hangingPunct="1">
              <a:lnSpc>
                <a:spcPts val="2000"/>
              </a:lnSpc>
              <a:spcBef>
                <a:spcPts val="0"/>
              </a:spcBef>
              <a:spcAft>
                <a:spcPct val="0"/>
              </a:spcAft>
              <a:buClrTx/>
              <a:buSzTx/>
              <a:buFontTx/>
              <a:buNone/>
              <a:tabLst/>
              <a:defRPr sz="1400" b="0" i="0" baseline="0">
                <a:solidFill>
                  <a:schemeClr val="tx1"/>
                </a:solidFill>
                <a:latin typeface="Tahoma"/>
                <a:ea typeface="Tahoma"/>
                <a:cs typeface="Tahoma"/>
              </a:defRPr>
            </a:lvl1pPr>
          </a:lstStyle>
          <a:p>
            <a:pPr lvl="0"/>
            <a:r>
              <a:rPr lang="en-GB" dirty="0"/>
              <a:t>Click to edit Master text styles</a:t>
            </a:r>
          </a:p>
        </p:txBody>
      </p:sp>
      <p:sp>
        <p:nvSpPr>
          <p:cNvPr id="5" name="Text Placeholder 5"/>
          <p:cNvSpPr>
            <a:spLocks noGrp="1"/>
          </p:cNvSpPr>
          <p:nvPr>
            <p:ph type="body" sz="quarter" idx="10"/>
          </p:nvPr>
        </p:nvSpPr>
        <p:spPr>
          <a:xfrm>
            <a:off x="899591" y="692696"/>
            <a:ext cx="6515621" cy="646040"/>
          </a:xfrm>
          <a:prstGeom prst="rect">
            <a:avLst/>
          </a:prstGeom>
        </p:spPr>
        <p:txBody>
          <a:bodyPr lIns="0" tIns="0" rIns="0" bIns="0"/>
          <a:lstStyle>
            <a:lvl1pPr marL="0" indent="0">
              <a:lnSpc>
                <a:spcPts val="4200"/>
              </a:lnSpc>
              <a:buFontTx/>
              <a:buNone/>
              <a:defRPr sz="4000" b="0" i="0">
                <a:solidFill>
                  <a:srgbClr val="598752"/>
                </a:solidFill>
                <a:latin typeface="Georgia"/>
                <a:ea typeface="Georgia"/>
                <a:cs typeface="Georgia"/>
              </a:defRPr>
            </a:lvl1pPr>
          </a:lstStyle>
          <a:p>
            <a:pPr lvl="0"/>
            <a:r>
              <a:rPr lang="en-GB" dirty="0"/>
              <a:t>Click to edit Master text styles</a:t>
            </a:r>
          </a:p>
        </p:txBody>
      </p:sp>
      <p:sp>
        <p:nvSpPr>
          <p:cNvPr id="7" name="Text Placeholder 5"/>
          <p:cNvSpPr>
            <a:spLocks noGrp="1"/>
          </p:cNvSpPr>
          <p:nvPr>
            <p:ph type="body" sz="quarter" idx="12"/>
          </p:nvPr>
        </p:nvSpPr>
        <p:spPr>
          <a:xfrm>
            <a:off x="4284663" y="1628800"/>
            <a:ext cx="3167583" cy="4536504"/>
          </a:xfrm>
          <a:prstGeom prst="rect">
            <a:avLst/>
          </a:prstGeom>
        </p:spPr>
        <p:txBody>
          <a:bodyPr lIns="0" tIns="0" rIns="0" bIns="0" numCol="1" spcCol="216000"/>
          <a:lstStyle>
            <a:lvl1pPr marL="0" marR="0" indent="0" algn="l" defTabSz="606425" rtl="0" eaLnBrk="1" fontAlgn="base" latinLnBrk="0" hangingPunct="1">
              <a:lnSpc>
                <a:spcPts val="2000"/>
              </a:lnSpc>
              <a:spcBef>
                <a:spcPts val="0"/>
              </a:spcBef>
              <a:spcAft>
                <a:spcPct val="0"/>
              </a:spcAft>
              <a:buClrTx/>
              <a:buSzTx/>
              <a:buFontTx/>
              <a:buNone/>
              <a:tabLst/>
              <a:defRPr sz="1400" b="0" i="0" baseline="0">
                <a:solidFill>
                  <a:schemeClr val="tx1"/>
                </a:solidFill>
                <a:latin typeface="Tahoma"/>
                <a:ea typeface="Tahoma"/>
                <a:cs typeface="Tahoma"/>
              </a:defRPr>
            </a:lvl1pPr>
          </a:lstStyle>
          <a:p>
            <a:pPr lvl="0"/>
            <a:r>
              <a:rPr lang="en-GB" dirty="0"/>
              <a:t>Click to edit Master text styles</a:t>
            </a:r>
          </a:p>
        </p:txBody>
      </p:sp>
    </p:spTree>
    <p:extLst>
      <p:ext uri="{BB962C8B-B14F-4D97-AF65-F5344CB8AC3E}">
        <p14:creationId xmlns:p14="http://schemas.microsoft.com/office/powerpoint/2010/main" val="1903622766"/>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text style with bullet points">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15213" y="0"/>
            <a:ext cx="10810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5"/>
          <p:cNvSpPr>
            <a:spLocks noGrp="1"/>
          </p:cNvSpPr>
          <p:nvPr>
            <p:ph type="body" sz="quarter" idx="10"/>
          </p:nvPr>
        </p:nvSpPr>
        <p:spPr>
          <a:xfrm>
            <a:off x="899591" y="692696"/>
            <a:ext cx="6515621" cy="646040"/>
          </a:xfrm>
          <a:prstGeom prst="rect">
            <a:avLst/>
          </a:prstGeom>
        </p:spPr>
        <p:txBody>
          <a:bodyPr lIns="0" tIns="0" rIns="0" bIns="0"/>
          <a:lstStyle>
            <a:lvl1pPr marL="0" indent="0">
              <a:lnSpc>
                <a:spcPts val="4200"/>
              </a:lnSpc>
              <a:buFontTx/>
              <a:buNone/>
              <a:defRPr sz="4000" b="0" i="0">
                <a:solidFill>
                  <a:srgbClr val="598752"/>
                </a:solidFill>
                <a:latin typeface="Georgia"/>
                <a:ea typeface="Georgia"/>
                <a:cs typeface="Georgia"/>
              </a:defRPr>
            </a:lvl1pPr>
          </a:lstStyle>
          <a:p>
            <a:pPr lvl="0"/>
            <a:r>
              <a:rPr lang="en-GB" dirty="0"/>
              <a:t>Click to edit Master text styles</a:t>
            </a:r>
          </a:p>
        </p:txBody>
      </p:sp>
      <p:sp>
        <p:nvSpPr>
          <p:cNvPr id="8" name="Text Placeholder 5"/>
          <p:cNvSpPr>
            <a:spLocks noGrp="1"/>
          </p:cNvSpPr>
          <p:nvPr>
            <p:ph type="body" sz="quarter" idx="11" hasCustomPrompt="1"/>
          </p:nvPr>
        </p:nvSpPr>
        <p:spPr>
          <a:xfrm>
            <a:off x="899592" y="1628800"/>
            <a:ext cx="3167583" cy="4536504"/>
          </a:xfrm>
          <a:prstGeom prst="rect">
            <a:avLst/>
          </a:prstGeom>
        </p:spPr>
        <p:txBody>
          <a:bodyPr lIns="0" tIns="0" rIns="0" bIns="0" numCol="1" spcCol="216000"/>
          <a:lstStyle>
            <a:lvl1pPr marL="285750" marR="0" indent="-285750" algn="l" defTabSz="606425" rtl="0" eaLnBrk="1" fontAlgn="base" latinLnBrk="0" hangingPunct="1">
              <a:lnSpc>
                <a:spcPts val="2000"/>
              </a:lnSpc>
              <a:spcBef>
                <a:spcPts val="0"/>
              </a:spcBef>
              <a:spcAft>
                <a:spcPct val="0"/>
              </a:spcAft>
              <a:buClr>
                <a:srgbClr val="598752"/>
              </a:buClr>
              <a:buSzTx/>
              <a:buFont typeface="Arial" panose="020B0604020202020204" pitchFamily="34" charset="0"/>
              <a:buChar char="•"/>
              <a:tabLst/>
              <a:defRPr sz="1400" b="0" i="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41338" indent="-274638">
              <a:buClr>
                <a:srgbClr val="598752"/>
              </a:buClr>
              <a:buFont typeface="Courier New" panose="02070309020205020404" pitchFamily="49" charset="0"/>
              <a:buChar char="o"/>
              <a:defRPr sz="1400">
                <a:latin typeface="Tahoma" panose="020B0604030504040204" pitchFamily="34" charset="0"/>
                <a:ea typeface="Tahoma" panose="020B0604030504040204" pitchFamily="34" charset="0"/>
                <a:cs typeface="Tahoma" panose="020B0604030504040204" pitchFamily="34" charset="0"/>
              </a:defRPr>
            </a:lvl2pPr>
            <a:lvl3pPr marL="808038" indent="-177800">
              <a:buClr>
                <a:srgbClr val="598752"/>
              </a:buClr>
              <a:buFont typeface="Arial" panose="020B0604020202020204" pitchFamily="34" charset="0"/>
              <a:buChar char="̶"/>
              <a:defRPr sz="1400">
                <a:latin typeface="Tahoma" panose="020B0604030504040204" pitchFamily="34" charset="0"/>
                <a:ea typeface="Tahoma" panose="020B0604030504040204" pitchFamily="34" charset="0"/>
                <a:cs typeface="Tahoma" panose="020B0604030504040204" pitchFamily="34" charset="0"/>
              </a:defRPr>
            </a:lvl3pPr>
            <a:lvl4pPr marL="1163638" indent="-301625">
              <a:defRPr sz="1400">
                <a:latin typeface="Tahoma" panose="020B0604030504040204" pitchFamily="34" charset="0"/>
                <a:ea typeface="Tahoma" panose="020B0604030504040204" pitchFamily="34" charset="0"/>
                <a:cs typeface="Tahoma" panose="020B0604030504040204" pitchFamily="34" charset="0"/>
              </a:defRPr>
            </a:lvl4pPr>
          </a:lstStyle>
          <a:p>
            <a:pPr lvl="0"/>
            <a:r>
              <a:rPr lang="en-GB" dirty="0"/>
              <a:t>Click to add text</a:t>
            </a:r>
          </a:p>
          <a:p>
            <a:pPr lvl="1"/>
            <a:r>
              <a:rPr lang="en-GB" dirty="0"/>
              <a:t>Second Bullet Point</a:t>
            </a:r>
          </a:p>
          <a:p>
            <a:pPr lvl="2"/>
            <a:r>
              <a:rPr lang="en-GB" dirty="0"/>
              <a:t>Third Bullet Point</a:t>
            </a:r>
          </a:p>
          <a:p>
            <a:pPr lvl="3"/>
            <a:endParaRPr lang="en-GB" dirty="0"/>
          </a:p>
        </p:txBody>
      </p:sp>
      <p:sp>
        <p:nvSpPr>
          <p:cNvPr id="9" name="Text Placeholder 5"/>
          <p:cNvSpPr>
            <a:spLocks noGrp="1"/>
          </p:cNvSpPr>
          <p:nvPr>
            <p:ph type="body" sz="quarter" idx="12" hasCustomPrompt="1"/>
          </p:nvPr>
        </p:nvSpPr>
        <p:spPr>
          <a:xfrm>
            <a:off x="4284663" y="1628800"/>
            <a:ext cx="3167583" cy="4536504"/>
          </a:xfrm>
          <a:prstGeom prst="rect">
            <a:avLst/>
          </a:prstGeom>
        </p:spPr>
        <p:txBody>
          <a:bodyPr lIns="0" tIns="0" rIns="0" bIns="0" numCol="1" spcCol="216000"/>
          <a:lstStyle>
            <a:lvl1pPr marL="285750" marR="0" indent="-285750" algn="l" defTabSz="606425" rtl="0" eaLnBrk="1" fontAlgn="base" latinLnBrk="0" hangingPunct="1">
              <a:lnSpc>
                <a:spcPts val="2000"/>
              </a:lnSpc>
              <a:spcBef>
                <a:spcPts val="0"/>
              </a:spcBef>
              <a:spcAft>
                <a:spcPct val="0"/>
              </a:spcAft>
              <a:buClr>
                <a:srgbClr val="598752"/>
              </a:buClr>
              <a:buSzTx/>
              <a:buFont typeface="Arial" panose="020B0604020202020204" pitchFamily="34" charset="0"/>
              <a:buChar char="•"/>
              <a:tabLst/>
              <a:defRPr sz="1400" b="0" i="0"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41338" indent="-274638">
              <a:buClr>
                <a:srgbClr val="598752"/>
              </a:buClr>
              <a:buFont typeface="Courier New" panose="02070309020205020404" pitchFamily="49" charset="0"/>
              <a:buChar char="o"/>
              <a:defRPr sz="1400">
                <a:latin typeface="Tahoma" panose="020B0604030504040204" pitchFamily="34" charset="0"/>
                <a:ea typeface="Tahoma" panose="020B0604030504040204" pitchFamily="34" charset="0"/>
                <a:cs typeface="Tahoma" panose="020B0604030504040204" pitchFamily="34" charset="0"/>
              </a:defRPr>
            </a:lvl2pPr>
            <a:lvl3pPr marL="808038" indent="-177800">
              <a:buClr>
                <a:srgbClr val="598752"/>
              </a:buClr>
              <a:buFont typeface="Arial" panose="020B0604020202020204" pitchFamily="34" charset="0"/>
              <a:buChar char="̶"/>
              <a:defRPr sz="1400">
                <a:latin typeface="Tahoma" panose="020B0604030504040204" pitchFamily="34" charset="0"/>
                <a:ea typeface="Tahoma" panose="020B0604030504040204" pitchFamily="34" charset="0"/>
                <a:cs typeface="Tahoma" panose="020B0604030504040204" pitchFamily="34" charset="0"/>
              </a:defRPr>
            </a:lvl3pPr>
            <a:lvl4pPr marL="1163638" indent="-301625">
              <a:defRPr sz="1400">
                <a:latin typeface="Tahoma" panose="020B0604030504040204" pitchFamily="34" charset="0"/>
                <a:ea typeface="Tahoma" panose="020B0604030504040204" pitchFamily="34" charset="0"/>
                <a:cs typeface="Tahoma" panose="020B0604030504040204" pitchFamily="34" charset="0"/>
              </a:defRPr>
            </a:lvl4pPr>
          </a:lstStyle>
          <a:p>
            <a:pPr lvl="0"/>
            <a:r>
              <a:rPr lang="en-US" dirty="0"/>
              <a:t>Click to add text</a:t>
            </a:r>
          </a:p>
          <a:p>
            <a:pPr lvl="1"/>
            <a:r>
              <a:rPr lang="en-US" dirty="0"/>
              <a:t>Second Bullet Point</a:t>
            </a:r>
          </a:p>
          <a:p>
            <a:pPr lvl="2"/>
            <a:r>
              <a:rPr lang="en-US" dirty="0"/>
              <a:t>Third Bullet Point</a:t>
            </a:r>
          </a:p>
          <a:p>
            <a:pPr lvl="3"/>
            <a:endParaRPr lang="en-US" dirty="0"/>
          </a:p>
          <a:p>
            <a:pPr lvl="0"/>
            <a:endParaRPr lang="en-GB" dirty="0"/>
          </a:p>
        </p:txBody>
      </p:sp>
    </p:spTree>
    <p:extLst>
      <p:ext uri="{BB962C8B-B14F-4D97-AF65-F5344CB8AC3E}">
        <p14:creationId xmlns:p14="http://schemas.microsoft.com/office/powerpoint/2010/main" val="976455156"/>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text style with numbered points">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15213" y="0"/>
            <a:ext cx="10810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5"/>
          <p:cNvSpPr>
            <a:spLocks noGrp="1"/>
          </p:cNvSpPr>
          <p:nvPr>
            <p:ph type="body" sz="quarter" idx="10"/>
          </p:nvPr>
        </p:nvSpPr>
        <p:spPr>
          <a:xfrm>
            <a:off x="899592" y="692696"/>
            <a:ext cx="6481464" cy="646040"/>
          </a:xfrm>
          <a:prstGeom prst="rect">
            <a:avLst/>
          </a:prstGeom>
        </p:spPr>
        <p:txBody>
          <a:bodyPr lIns="0" tIns="0" rIns="0" bIns="0"/>
          <a:lstStyle>
            <a:lvl1pPr marL="0" indent="0">
              <a:lnSpc>
                <a:spcPts val="4200"/>
              </a:lnSpc>
              <a:buFontTx/>
              <a:buNone/>
              <a:defRPr sz="4000" b="0" i="0">
                <a:solidFill>
                  <a:srgbClr val="598752"/>
                </a:solidFill>
                <a:latin typeface="Georgia"/>
                <a:ea typeface="Georgia"/>
                <a:cs typeface="Georgia"/>
              </a:defRPr>
            </a:lvl1pPr>
          </a:lstStyle>
          <a:p>
            <a:pPr lvl="0"/>
            <a:r>
              <a:rPr lang="en-GB" dirty="0"/>
              <a:t>Click to edit Master text styles</a:t>
            </a:r>
          </a:p>
        </p:txBody>
      </p:sp>
      <p:sp>
        <p:nvSpPr>
          <p:cNvPr id="8" name="Text Placeholder 5"/>
          <p:cNvSpPr>
            <a:spLocks noGrp="1"/>
          </p:cNvSpPr>
          <p:nvPr>
            <p:ph type="body" sz="quarter" idx="11" hasCustomPrompt="1"/>
          </p:nvPr>
        </p:nvSpPr>
        <p:spPr>
          <a:xfrm>
            <a:off x="899592" y="1628800"/>
            <a:ext cx="3167583" cy="4536504"/>
          </a:xfrm>
          <a:prstGeom prst="rect">
            <a:avLst/>
          </a:prstGeom>
        </p:spPr>
        <p:txBody>
          <a:bodyPr lIns="0" tIns="0" rIns="0" bIns="0" numCol="1" spcCol="216000"/>
          <a:lstStyle>
            <a:lvl1pPr marL="266700" marR="0" indent="-266700" algn="l" defTabSz="606425" rtl="0" eaLnBrk="1" fontAlgn="base" latinLnBrk="0" hangingPunct="1">
              <a:lnSpc>
                <a:spcPts val="2000"/>
              </a:lnSpc>
              <a:spcBef>
                <a:spcPts val="0"/>
              </a:spcBef>
              <a:spcAft>
                <a:spcPct val="0"/>
              </a:spcAft>
              <a:buClr>
                <a:srgbClr val="598752"/>
              </a:buClr>
              <a:buSzTx/>
              <a:buFont typeface="+mj-lt"/>
              <a:buAutoNum type="arabicPeriod"/>
              <a:tabLst/>
              <a:defRPr sz="1400" b="0" i="0" baseline="0">
                <a:solidFill>
                  <a:schemeClr val="tx1"/>
                </a:solidFill>
                <a:latin typeface="Tahoma"/>
                <a:ea typeface="Tahoma"/>
                <a:cs typeface="Tahoma"/>
              </a:defRPr>
            </a:lvl1pPr>
            <a:lvl2pPr marL="541338" indent="-274638">
              <a:buClr>
                <a:srgbClr val="598752"/>
              </a:buClr>
              <a:buFont typeface="+mj-lt"/>
              <a:buAutoNum type="romanLcPeriod"/>
              <a:defRPr sz="1400" baseline="0">
                <a:latin typeface="Tahoma" panose="020B0604030504040204" pitchFamily="34" charset="0"/>
                <a:ea typeface="Tahoma" panose="020B0604030504040204" pitchFamily="34" charset="0"/>
                <a:cs typeface="Tahoma" panose="020B0604030504040204" pitchFamily="34" charset="0"/>
              </a:defRPr>
            </a:lvl2pPr>
            <a:lvl3pPr marL="896938" indent="-266700">
              <a:buClr>
                <a:srgbClr val="598752"/>
              </a:buClr>
              <a:buFont typeface="Arial" panose="020B0604020202020204" pitchFamily="34" charset="0"/>
              <a:buChar char="̶"/>
              <a:defRPr sz="1400">
                <a:latin typeface="Tahoma" panose="020B0604030504040204" pitchFamily="34" charset="0"/>
                <a:ea typeface="Tahoma" panose="020B0604030504040204" pitchFamily="34" charset="0"/>
                <a:cs typeface="Tahoma" panose="020B0604030504040204" pitchFamily="34" charset="0"/>
              </a:defRPr>
            </a:lvl3pPr>
            <a:lvl4pPr marL="1252538" indent="-285750">
              <a:buFont typeface="Arial" panose="020B0604020202020204" pitchFamily="34" charset="0"/>
              <a:buChar char="̶"/>
              <a:defRPr sz="1400">
                <a:latin typeface="Tahoma" panose="020B0604030504040204" pitchFamily="34" charset="0"/>
                <a:ea typeface="Tahoma" panose="020B0604030504040204" pitchFamily="34" charset="0"/>
                <a:cs typeface="Tahoma" panose="020B0604030504040204" pitchFamily="34" charset="0"/>
              </a:defRPr>
            </a:lvl4pPr>
          </a:lstStyle>
          <a:p>
            <a:pPr lvl="0"/>
            <a:r>
              <a:rPr lang="en-GB" dirty="0"/>
              <a:t>Click to add text</a:t>
            </a:r>
          </a:p>
          <a:p>
            <a:pPr lvl="1"/>
            <a:r>
              <a:rPr lang="en-GB" dirty="0"/>
              <a:t>Number Position Number 2</a:t>
            </a:r>
          </a:p>
          <a:p>
            <a:pPr lvl="2"/>
            <a:r>
              <a:rPr lang="en-GB" dirty="0"/>
              <a:t>Number Position Number 3</a:t>
            </a:r>
          </a:p>
          <a:p>
            <a:pPr lvl="3"/>
            <a:endParaRPr lang="en-GB" dirty="0"/>
          </a:p>
          <a:p>
            <a:pPr lvl="3"/>
            <a:endParaRPr lang="en-GB" dirty="0"/>
          </a:p>
        </p:txBody>
      </p:sp>
      <p:sp>
        <p:nvSpPr>
          <p:cNvPr id="9" name="Text Placeholder 5"/>
          <p:cNvSpPr>
            <a:spLocks noGrp="1"/>
          </p:cNvSpPr>
          <p:nvPr>
            <p:ph type="body" sz="quarter" idx="12" hasCustomPrompt="1"/>
          </p:nvPr>
        </p:nvSpPr>
        <p:spPr>
          <a:xfrm>
            <a:off x="4284663" y="1628800"/>
            <a:ext cx="3167583" cy="4536504"/>
          </a:xfrm>
          <a:prstGeom prst="rect">
            <a:avLst/>
          </a:prstGeom>
        </p:spPr>
        <p:txBody>
          <a:bodyPr lIns="0" tIns="0" rIns="0" bIns="0" numCol="1" spcCol="216000"/>
          <a:lstStyle>
            <a:lvl1pPr marL="266700" marR="0" indent="-266700" algn="l" defTabSz="606425" rtl="0" eaLnBrk="1" fontAlgn="base" latinLnBrk="0" hangingPunct="1">
              <a:lnSpc>
                <a:spcPts val="2000"/>
              </a:lnSpc>
              <a:spcBef>
                <a:spcPts val="0"/>
              </a:spcBef>
              <a:spcAft>
                <a:spcPct val="0"/>
              </a:spcAft>
              <a:buClr>
                <a:srgbClr val="598752"/>
              </a:buClr>
              <a:buSzTx/>
              <a:buFont typeface="+mj-lt"/>
              <a:buAutoNum type="arabicPeriod"/>
              <a:tabLst/>
              <a:defRPr sz="1400" b="0" i="0" baseline="0">
                <a:solidFill>
                  <a:schemeClr val="tx1"/>
                </a:solidFill>
                <a:latin typeface="Tahoma"/>
                <a:ea typeface="Tahoma"/>
                <a:cs typeface="Tahoma"/>
              </a:defRPr>
            </a:lvl1pPr>
            <a:lvl2pPr marL="541338" indent="-274638">
              <a:buClr>
                <a:srgbClr val="598752"/>
              </a:buClr>
              <a:buFont typeface="+mj-lt"/>
              <a:buAutoNum type="romanLcPeriod"/>
              <a:defRPr sz="1400">
                <a:latin typeface="Tahoma" panose="020B0604030504040204" pitchFamily="34" charset="0"/>
                <a:ea typeface="Tahoma" panose="020B0604030504040204" pitchFamily="34" charset="0"/>
                <a:cs typeface="Tahoma" panose="020B0604030504040204" pitchFamily="34" charset="0"/>
              </a:defRPr>
            </a:lvl2pPr>
            <a:lvl3pPr marL="896938" indent="-266700">
              <a:buClr>
                <a:srgbClr val="598752"/>
              </a:buClr>
              <a:buFont typeface="Arial" panose="020B0604020202020204" pitchFamily="34" charset="0"/>
              <a:buChar char="̶"/>
              <a:defRPr sz="1400">
                <a:latin typeface="Tahoma" panose="020B0604030504040204" pitchFamily="34" charset="0"/>
                <a:ea typeface="Tahoma" panose="020B0604030504040204" pitchFamily="34" charset="0"/>
                <a:cs typeface="Tahoma" panose="020B0604030504040204" pitchFamily="34" charset="0"/>
              </a:defRPr>
            </a:lvl3pPr>
            <a:lvl4pPr marL="1252538" indent="-285750">
              <a:buFont typeface="Arial" panose="020B0604020202020204" pitchFamily="34" charset="0"/>
              <a:buChar char="̶"/>
              <a:defRPr sz="1400">
                <a:latin typeface="Tahoma" panose="020B0604030504040204" pitchFamily="34" charset="0"/>
                <a:ea typeface="Tahoma" panose="020B0604030504040204" pitchFamily="34" charset="0"/>
                <a:cs typeface="Tahoma" panose="020B0604030504040204" pitchFamily="34" charset="0"/>
              </a:defRPr>
            </a:lvl4pPr>
          </a:lstStyle>
          <a:p>
            <a:pPr lvl="0"/>
            <a:r>
              <a:rPr lang="en-GB" dirty="0"/>
              <a:t>Click to add text</a:t>
            </a:r>
          </a:p>
          <a:p>
            <a:pPr lvl="1"/>
            <a:r>
              <a:rPr lang="en-GB" dirty="0"/>
              <a:t>Number Position Number 2</a:t>
            </a:r>
          </a:p>
          <a:p>
            <a:pPr lvl="2"/>
            <a:r>
              <a:rPr lang="en-GB" dirty="0"/>
              <a:t>Number Position Number 3</a:t>
            </a:r>
          </a:p>
          <a:p>
            <a:pPr lvl="3"/>
            <a:endParaRPr lang="en-GB" dirty="0"/>
          </a:p>
        </p:txBody>
      </p:sp>
    </p:spTree>
    <p:extLst>
      <p:ext uri="{BB962C8B-B14F-4D97-AF65-F5344CB8AC3E}">
        <p14:creationId xmlns:p14="http://schemas.microsoft.com/office/powerpoint/2010/main" val="21177651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rt and graph position">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15213" y="0"/>
            <a:ext cx="10810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5"/>
          <p:cNvSpPr>
            <a:spLocks noGrp="1"/>
          </p:cNvSpPr>
          <p:nvPr>
            <p:ph type="body" sz="quarter" idx="10"/>
          </p:nvPr>
        </p:nvSpPr>
        <p:spPr>
          <a:xfrm>
            <a:off x="899591" y="692696"/>
            <a:ext cx="6515621" cy="646040"/>
          </a:xfrm>
          <a:prstGeom prst="rect">
            <a:avLst/>
          </a:prstGeom>
        </p:spPr>
        <p:txBody>
          <a:bodyPr lIns="0" tIns="0" rIns="0" bIns="0"/>
          <a:lstStyle>
            <a:lvl1pPr marL="0" indent="0">
              <a:lnSpc>
                <a:spcPts val="4200"/>
              </a:lnSpc>
              <a:buFontTx/>
              <a:buNone/>
              <a:defRPr sz="4000" b="0" i="0">
                <a:solidFill>
                  <a:srgbClr val="598752"/>
                </a:solidFill>
                <a:latin typeface="Georgia"/>
                <a:ea typeface="Georgia"/>
                <a:cs typeface="Georgia"/>
              </a:defRPr>
            </a:lvl1pPr>
          </a:lstStyle>
          <a:p>
            <a:pPr lvl="0"/>
            <a:r>
              <a:rPr lang="en-GB" dirty="0"/>
              <a:t>Click to edit Master text styles</a:t>
            </a:r>
          </a:p>
        </p:txBody>
      </p:sp>
      <p:sp>
        <p:nvSpPr>
          <p:cNvPr id="3" name="Chart Placeholder 2"/>
          <p:cNvSpPr>
            <a:spLocks noGrp="1"/>
          </p:cNvSpPr>
          <p:nvPr>
            <p:ph type="chart" sz="quarter" idx="11"/>
          </p:nvPr>
        </p:nvSpPr>
        <p:spPr>
          <a:xfrm>
            <a:off x="899592" y="1554760"/>
            <a:ext cx="6515620" cy="4538065"/>
          </a:xfrm>
          <a:prstGeom prst="rect">
            <a:avLst/>
          </a:prstGeom>
        </p:spPr>
        <p:txBody>
          <a:bodyPr/>
          <a:lstStyle/>
          <a:p>
            <a:pPr lvl="0"/>
            <a:endParaRPr lang="en-US" noProof="0"/>
          </a:p>
        </p:txBody>
      </p:sp>
    </p:spTree>
    <p:extLst>
      <p:ext uri="{BB962C8B-B14F-4D97-AF65-F5344CB8AC3E}">
        <p14:creationId xmlns:p14="http://schemas.microsoft.com/office/powerpoint/2010/main" val="947534947"/>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arrow column text style with chart">
    <p:spTree>
      <p:nvGrpSpPr>
        <p:cNvPr id="1" name=""/>
        <p:cNvGrpSpPr/>
        <p:nvPr/>
      </p:nvGrpSpPr>
      <p:grpSpPr>
        <a:xfrm>
          <a:off x="0" y="0"/>
          <a:ext cx="0" cy="0"/>
          <a:chOff x="0" y="0"/>
          <a:chExt cx="0" cy="0"/>
        </a:xfrm>
      </p:grpSpPr>
      <p:pic>
        <p:nvPicPr>
          <p:cNvPr id="7" name="Picture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15213" y="0"/>
            <a:ext cx="10810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a:spLocks noGrp="1"/>
          </p:cNvSpPr>
          <p:nvPr>
            <p:ph type="body" sz="quarter" idx="11"/>
          </p:nvPr>
        </p:nvSpPr>
        <p:spPr>
          <a:xfrm>
            <a:off x="899592" y="1628800"/>
            <a:ext cx="3167583" cy="4536504"/>
          </a:xfrm>
          <a:prstGeom prst="rect">
            <a:avLst/>
          </a:prstGeom>
        </p:spPr>
        <p:txBody>
          <a:bodyPr lIns="0" tIns="0" rIns="0" bIns="0" numCol="1" spcCol="216000"/>
          <a:lstStyle>
            <a:lvl1pPr marL="0" marR="0" indent="0" algn="l" defTabSz="606425" rtl="0" eaLnBrk="1" fontAlgn="base" latinLnBrk="0" hangingPunct="1">
              <a:lnSpc>
                <a:spcPts val="2000"/>
              </a:lnSpc>
              <a:spcBef>
                <a:spcPts val="0"/>
              </a:spcBef>
              <a:spcAft>
                <a:spcPct val="0"/>
              </a:spcAft>
              <a:buClrTx/>
              <a:buSzTx/>
              <a:buFontTx/>
              <a:buNone/>
              <a:tabLst/>
              <a:defRPr sz="1400" b="0" i="0" baseline="0">
                <a:solidFill>
                  <a:schemeClr val="tx1"/>
                </a:solidFill>
                <a:latin typeface="Tahoma"/>
                <a:ea typeface="Tahoma"/>
                <a:cs typeface="Tahoma"/>
              </a:defRPr>
            </a:lvl1pPr>
          </a:lstStyle>
          <a:p>
            <a:pPr lvl="0"/>
            <a:r>
              <a:rPr lang="en-GB" dirty="0"/>
              <a:t>Click to edit Master text styles</a:t>
            </a:r>
          </a:p>
        </p:txBody>
      </p:sp>
      <p:sp>
        <p:nvSpPr>
          <p:cNvPr id="5" name="Text Placeholder 5"/>
          <p:cNvSpPr>
            <a:spLocks noGrp="1"/>
          </p:cNvSpPr>
          <p:nvPr>
            <p:ph type="body" sz="quarter" idx="10"/>
          </p:nvPr>
        </p:nvSpPr>
        <p:spPr>
          <a:xfrm>
            <a:off x="899591" y="692696"/>
            <a:ext cx="6515621" cy="646040"/>
          </a:xfrm>
          <a:prstGeom prst="rect">
            <a:avLst/>
          </a:prstGeom>
        </p:spPr>
        <p:txBody>
          <a:bodyPr lIns="0" tIns="0" rIns="0" bIns="0"/>
          <a:lstStyle>
            <a:lvl1pPr marL="0" indent="0">
              <a:lnSpc>
                <a:spcPts val="4200"/>
              </a:lnSpc>
              <a:buFontTx/>
              <a:buNone/>
              <a:defRPr sz="4000" b="0" i="0">
                <a:solidFill>
                  <a:srgbClr val="598752"/>
                </a:solidFill>
                <a:latin typeface="Georgia"/>
                <a:ea typeface="Georgia"/>
                <a:cs typeface="Georgia"/>
              </a:defRPr>
            </a:lvl1pPr>
          </a:lstStyle>
          <a:p>
            <a:pPr lvl="0"/>
            <a:r>
              <a:rPr lang="en-GB" dirty="0"/>
              <a:t>Click to edit Master text styles</a:t>
            </a:r>
          </a:p>
        </p:txBody>
      </p:sp>
      <p:sp>
        <p:nvSpPr>
          <p:cNvPr id="3" name="Chart Placeholder 2"/>
          <p:cNvSpPr>
            <a:spLocks noGrp="1"/>
          </p:cNvSpPr>
          <p:nvPr>
            <p:ph type="chart" sz="quarter" idx="12"/>
          </p:nvPr>
        </p:nvSpPr>
        <p:spPr>
          <a:xfrm>
            <a:off x="4284663" y="1628799"/>
            <a:ext cx="3816350" cy="4464025"/>
          </a:xfrm>
          <a:prstGeom prst="rect">
            <a:avLst/>
          </a:prstGeom>
        </p:spPr>
        <p:txBody>
          <a:bodyPr/>
          <a:lstStyle/>
          <a:p>
            <a:pPr lvl="0"/>
            <a:endParaRPr lang="en-US" noProof="0"/>
          </a:p>
        </p:txBody>
      </p:sp>
    </p:spTree>
    <p:extLst>
      <p:ext uri="{BB962C8B-B14F-4D97-AF65-F5344CB8AC3E}">
        <p14:creationId xmlns:p14="http://schemas.microsoft.com/office/powerpoint/2010/main" val="162861172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Tree>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ransition spd="slow">
    <p:fade/>
  </p:transition>
  <p:txStyles>
    <p:titleStyle>
      <a:lvl1pPr algn="ctr" defTabSz="606425" rtl="0" eaLnBrk="0" fontAlgn="base" hangingPunct="0">
        <a:spcBef>
          <a:spcPct val="0"/>
        </a:spcBef>
        <a:spcAft>
          <a:spcPct val="0"/>
        </a:spcAft>
        <a:defRPr sz="5800" kern="1200">
          <a:solidFill>
            <a:schemeClr val="tx1"/>
          </a:solidFill>
          <a:latin typeface="+mj-lt"/>
          <a:ea typeface="ＭＳ Ｐゴシック" charset="0"/>
          <a:cs typeface="ＭＳ Ｐゴシック" charset="0"/>
        </a:defRPr>
      </a:lvl1pPr>
      <a:lvl2pPr algn="ctr" defTabSz="606425" rtl="0" eaLnBrk="0" fontAlgn="base" hangingPunct="0">
        <a:spcBef>
          <a:spcPct val="0"/>
        </a:spcBef>
        <a:spcAft>
          <a:spcPct val="0"/>
        </a:spcAft>
        <a:defRPr sz="5800">
          <a:solidFill>
            <a:schemeClr val="tx1"/>
          </a:solidFill>
          <a:latin typeface="Calibri" charset="0"/>
          <a:ea typeface="ＭＳ Ｐゴシック" charset="0"/>
          <a:cs typeface="ＭＳ Ｐゴシック" charset="0"/>
        </a:defRPr>
      </a:lvl2pPr>
      <a:lvl3pPr algn="ctr" defTabSz="606425" rtl="0" eaLnBrk="0" fontAlgn="base" hangingPunct="0">
        <a:spcBef>
          <a:spcPct val="0"/>
        </a:spcBef>
        <a:spcAft>
          <a:spcPct val="0"/>
        </a:spcAft>
        <a:defRPr sz="5800">
          <a:solidFill>
            <a:schemeClr val="tx1"/>
          </a:solidFill>
          <a:latin typeface="Calibri" charset="0"/>
          <a:ea typeface="ＭＳ Ｐゴシック" charset="0"/>
          <a:cs typeface="ＭＳ Ｐゴシック" charset="0"/>
        </a:defRPr>
      </a:lvl3pPr>
      <a:lvl4pPr algn="ctr" defTabSz="606425" rtl="0" eaLnBrk="0" fontAlgn="base" hangingPunct="0">
        <a:spcBef>
          <a:spcPct val="0"/>
        </a:spcBef>
        <a:spcAft>
          <a:spcPct val="0"/>
        </a:spcAft>
        <a:defRPr sz="5800">
          <a:solidFill>
            <a:schemeClr val="tx1"/>
          </a:solidFill>
          <a:latin typeface="Calibri" charset="0"/>
          <a:ea typeface="ＭＳ Ｐゴシック" charset="0"/>
          <a:cs typeface="ＭＳ Ｐゴシック" charset="0"/>
        </a:defRPr>
      </a:lvl4pPr>
      <a:lvl5pPr algn="ctr" defTabSz="606425" rtl="0" eaLnBrk="0" fontAlgn="base" hangingPunct="0">
        <a:spcBef>
          <a:spcPct val="0"/>
        </a:spcBef>
        <a:spcAft>
          <a:spcPct val="0"/>
        </a:spcAft>
        <a:defRPr sz="5800">
          <a:solidFill>
            <a:schemeClr val="tx1"/>
          </a:solidFill>
          <a:latin typeface="Calibri" charset="0"/>
          <a:ea typeface="ＭＳ Ｐゴシック" charset="0"/>
          <a:cs typeface="ＭＳ Ｐゴシック" charset="0"/>
        </a:defRPr>
      </a:lvl5pPr>
      <a:lvl6pPr marL="609555"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10"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664"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218"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4025" indent="-454025" algn="l" defTabSz="606425" rtl="0" eaLnBrk="0" fontAlgn="base" hangingPunct="0">
        <a:spcBef>
          <a:spcPct val="20000"/>
        </a:spcBef>
        <a:spcAft>
          <a:spcPct val="0"/>
        </a:spcAft>
        <a:buFont typeface="Arial" charset="0"/>
        <a:buChar char="•"/>
        <a:defRPr sz="4200" kern="1200">
          <a:solidFill>
            <a:schemeClr val="tx1"/>
          </a:solidFill>
          <a:latin typeface="+mn-lt"/>
          <a:ea typeface="ＭＳ Ｐゴシック" charset="0"/>
          <a:cs typeface="ＭＳ Ｐゴシック" charset="0"/>
        </a:defRPr>
      </a:lvl1pPr>
      <a:lvl2pPr marL="987425" indent="-377825" algn="l" defTabSz="606425" rtl="0" eaLnBrk="0" fontAlgn="base" hangingPunct="0">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55" rtl="0" eaLnBrk="1" latinLnBrk="0" hangingPunct="1">
        <a:defRPr sz="2400" kern="1200">
          <a:solidFill>
            <a:schemeClr val="tx1"/>
          </a:solidFill>
          <a:latin typeface="+mn-lt"/>
          <a:ea typeface="+mn-ea"/>
          <a:cs typeface="+mn-cs"/>
        </a:defRPr>
      </a:lvl1pPr>
      <a:lvl2pPr marL="609555" algn="l" defTabSz="609555" rtl="0" eaLnBrk="1" latinLnBrk="0" hangingPunct="1">
        <a:defRPr sz="2400" kern="1200">
          <a:solidFill>
            <a:schemeClr val="tx1"/>
          </a:solidFill>
          <a:latin typeface="+mn-lt"/>
          <a:ea typeface="+mn-ea"/>
          <a:cs typeface="+mn-cs"/>
        </a:defRPr>
      </a:lvl2pPr>
      <a:lvl3pPr marL="1219110" algn="l" defTabSz="609555" rtl="0" eaLnBrk="1" latinLnBrk="0" hangingPunct="1">
        <a:defRPr sz="2400" kern="1200">
          <a:solidFill>
            <a:schemeClr val="tx1"/>
          </a:solidFill>
          <a:latin typeface="+mn-lt"/>
          <a:ea typeface="+mn-ea"/>
          <a:cs typeface="+mn-cs"/>
        </a:defRPr>
      </a:lvl3pPr>
      <a:lvl4pPr marL="1828664" algn="l" defTabSz="609555" rtl="0" eaLnBrk="1" latinLnBrk="0" hangingPunct="1">
        <a:defRPr sz="2400" kern="1200">
          <a:solidFill>
            <a:schemeClr val="tx1"/>
          </a:solidFill>
          <a:latin typeface="+mn-lt"/>
          <a:ea typeface="+mn-ea"/>
          <a:cs typeface="+mn-cs"/>
        </a:defRPr>
      </a:lvl4pPr>
      <a:lvl5pPr marL="2438218" algn="l" defTabSz="609555" rtl="0" eaLnBrk="1" latinLnBrk="0" hangingPunct="1">
        <a:defRPr sz="2400" kern="1200">
          <a:solidFill>
            <a:schemeClr val="tx1"/>
          </a:solidFill>
          <a:latin typeface="+mn-lt"/>
          <a:ea typeface="+mn-ea"/>
          <a:cs typeface="+mn-cs"/>
        </a:defRPr>
      </a:lvl5pPr>
      <a:lvl6pPr marL="3047772" algn="l" defTabSz="609555" rtl="0" eaLnBrk="1" latinLnBrk="0" hangingPunct="1">
        <a:defRPr sz="2400" kern="1200">
          <a:solidFill>
            <a:schemeClr val="tx1"/>
          </a:solidFill>
          <a:latin typeface="+mn-lt"/>
          <a:ea typeface="+mn-ea"/>
          <a:cs typeface="+mn-cs"/>
        </a:defRPr>
      </a:lvl6pPr>
      <a:lvl7pPr marL="3657327" algn="l" defTabSz="609555" rtl="0" eaLnBrk="1" latinLnBrk="0" hangingPunct="1">
        <a:defRPr sz="2400" kern="1200">
          <a:solidFill>
            <a:schemeClr val="tx1"/>
          </a:solidFill>
          <a:latin typeface="+mn-lt"/>
          <a:ea typeface="+mn-ea"/>
          <a:cs typeface="+mn-cs"/>
        </a:defRPr>
      </a:lvl7pPr>
      <a:lvl8pPr marL="4266880" algn="l" defTabSz="609555" rtl="0" eaLnBrk="1" latinLnBrk="0" hangingPunct="1">
        <a:defRPr sz="2400" kern="1200">
          <a:solidFill>
            <a:schemeClr val="tx1"/>
          </a:solidFill>
          <a:latin typeface="+mn-lt"/>
          <a:ea typeface="+mn-ea"/>
          <a:cs typeface="+mn-cs"/>
        </a:defRPr>
      </a:lvl8pPr>
      <a:lvl9pPr marL="4876435" algn="l" defTabSz="60955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eprints.uwe.ac.uk/29514/"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hyperlink" Target="http://eprints.uwe.ac.uk/30057/"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mailto:Gemma.Jerome@gloucestershirewildlifetrust.co.uk"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hyperlink" Target="mailto:Nicholas12.Smith@uwe.ac.uk" TargetMode="External"/><Relationship Id="rId4" Type="http://schemas.openxmlformats.org/officeDocument/2006/relationships/hyperlink" Target="mailto:Danielle.sinnett@uwe.ac.uk"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p:cNvSpPr>
            <a:spLocks noGrp="1"/>
          </p:cNvSpPr>
          <p:nvPr>
            <p:ph type="body" sz="quarter" idx="14"/>
          </p:nvPr>
        </p:nvSpPr>
        <p:spPr bwMode="auto">
          <a:xfrm>
            <a:off x="2325600" y="1844824"/>
            <a:ext cx="6062750" cy="37748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spcBef>
                <a:spcPct val="0"/>
              </a:spcBef>
            </a:pPr>
            <a:r>
              <a:rPr lang="en-GB" altLang="en-US" dirty="0">
                <a:ea typeface="ＭＳ Ｐゴシック" charset="-128"/>
              </a:rPr>
              <a:t>Raising the Standard: Developing a Benchmark for Green Infrastructure</a:t>
            </a:r>
          </a:p>
          <a:p>
            <a:pPr eaLnBrk="1" hangingPunct="1">
              <a:spcBef>
                <a:spcPct val="0"/>
              </a:spcBef>
            </a:pPr>
            <a:endParaRPr lang="en-GB" altLang="en-US" dirty="0">
              <a:ea typeface="ＭＳ Ｐゴシック" charset="-128"/>
            </a:endParaRPr>
          </a:p>
          <a:p>
            <a:pPr>
              <a:lnSpc>
                <a:spcPct val="100000"/>
              </a:lnSpc>
            </a:pPr>
            <a:r>
              <a:rPr lang="en-US" sz="1400" dirty="0"/>
              <a:t>G. Jerome1,2, D. </a:t>
            </a:r>
            <a:r>
              <a:rPr lang="en-US" sz="1400" dirty="0" err="1"/>
              <a:t>Sinnett</a:t>
            </a:r>
            <a:r>
              <a:rPr lang="en-US" sz="1400" dirty="0"/>
              <a:t>*1, R. Mortlock2, T. Calvert1, S. Burgess1, N. Smith1</a:t>
            </a:r>
            <a:endParaRPr lang="en-GB" sz="1400" dirty="0"/>
          </a:p>
          <a:p>
            <a:pPr>
              <a:lnSpc>
                <a:spcPct val="100000"/>
              </a:lnSpc>
            </a:pPr>
            <a:r>
              <a:rPr lang="en-US" sz="1400" dirty="0"/>
              <a:t>1University of the West of England, UK, 2Gloucestershire Wildlife Trust, UK</a:t>
            </a:r>
            <a:endParaRPr lang="en-GB" sz="1400" dirty="0"/>
          </a:p>
          <a:p>
            <a:pPr eaLnBrk="1" hangingPunct="1">
              <a:spcBef>
                <a:spcPct val="0"/>
              </a:spcBef>
            </a:pPr>
            <a:endParaRPr lang="en-GB" altLang="en-US" dirty="0">
              <a:ea typeface="ＭＳ Ｐゴシック" charset="-128"/>
            </a:endParaRPr>
          </a:p>
          <a:p>
            <a:pPr eaLnBrk="1" hangingPunct="1">
              <a:spcBef>
                <a:spcPct val="0"/>
              </a:spcBef>
            </a:pPr>
            <a:endParaRPr lang="en-GB" altLang="en-US" dirty="0">
              <a:ea typeface="ＭＳ Ｐゴシック" charset="-128"/>
            </a:endParaRPr>
          </a:p>
          <a:p>
            <a:pPr eaLnBrk="1" hangingPunct="1">
              <a:spcBef>
                <a:spcPct val="0"/>
              </a:spcBef>
            </a:pPr>
            <a:endParaRPr lang="en-GB" altLang="en-US" dirty="0">
              <a:ea typeface="ＭＳ Ｐゴシック" charset="-128"/>
            </a:endParaRPr>
          </a:p>
        </p:txBody>
      </p:sp>
      <p:sp>
        <p:nvSpPr>
          <p:cNvPr id="4" name="Text Placeholder 3">
            <a:extLst>
              <a:ext uri="{FF2B5EF4-FFF2-40B4-BE49-F238E27FC236}">
                <a16:creationId xmlns:a16="http://schemas.microsoft.com/office/drawing/2014/main" id="{750C4C7E-4A79-4760-8300-5EDED6D5D674}"/>
              </a:ext>
            </a:extLst>
          </p:cNvPr>
          <p:cNvSpPr>
            <a:spLocks noGrp="1"/>
          </p:cNvSpPr>
          <p:nvPr>
            <p:ph type="body" sz="quarter" idx="15"/>
          </p:nvPr>
        </p:nvSpPr>
        <p:spPr/>
        <p:txBody>
          <a:bodyPr/>
          <a:lstStyle/>
          <a:p>
            <a:r>
              <a:rPr lang="en-GB" dirty="0"/>
              <a:t>Wessex Institute Sustainable Development and Planning Conference, 27-29 June 2017</a:t>
            </a: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C694F1-FCB4-4BBB-B15D-A0ADB8A4597A}"/>
              </a:ext>
            </a:extLst>
          </p:cNvPr>
          <p:cNvPicPr>
            <a:picLocks noChangeAspect="1"/>
          </p:cNvPicPr>
          <p:nvPr/>
        </p:nvPicPr>
        <p:blipFill rotWithShape="1">
          <a:blip r:embed="rId2"/>
          <a:srcRect l="20863" t="28999" r="21651" b="9401"/>
          <a:stretch/>
        </p:blipFill>
        <p:spPr>
          <a:xfrm>
            <a:off x="467544" y="1390089"/>
            <a:ext cx="8280920" cy="4991239"/>
          </a:xfrm>
          <a:prstGeom prst="rect">
            <a:avLst/>
          </a:prstGeom>
        </p:spPr>
      </p:pic>
      <p:pic>
        <p:nvPicPr>
          <p:cNvPr id="4" name="Picture 3">
            <a:extLst>
              <a:ext uri="{FF2B5EF4-FFF2-40B4-BE49-F238E27FC236}">
                <a16:creationId xmlns:a16="http://schemas.microsoft.com/office/drawing/2014/main" id="{2870E388-2AEE-4AB0-B533-301C90085C5B}"/>
              </a:ext>
            </a:extLst>
          </p:cNvPr>
          <p:cNvPicPr>
            <a:picLocks noChangeAspect="1"/>
          </p:cNvPicPr>
          <p:nvPr/>
        </p:nvPicPr>
        <p:blipFill rotWithShape="1">
          <a:blip r:embed="rId3"/>
          <a:srcRect l="43648" t="81953" r="48425" b="10800"/>
          <a:stretch/>
        </p:blipFill>
        <p:spPr>
          <a:xfrm>
            <a:off x="7308304" y="620688"/>
            <a:ext cx="1296144" cy="666592"/>
          </a:xfrm>
          <a:prstGeom prst="rect">
            <a:avLst/>
          </a:prstGeom>
        </p:spPr>
      </p:pic>
      <p:sp>
        <p:nvSpPr>
          <p:cNvPr id="5" name="Text Placeholder 3">
            <a:extLst>
              <a:ext uri="{FF2B5EF4-FFF2-40B4-BE49-F238E27FC236}">
                <a16:creationId xmlns:a16="http://schemas.microsoft.com/office/drawing/2014/main" id="{5EF0C1F6-3BDA-40FF-866B-EA2ED1DDCA70}"/>
              </a:ext>
            </a:extLst>
          </p:cNvPr>
          <p:cNvSpPr txBox="1">
            <a:spLocks/>
          </p:cNvSpPr>
          <p:nvPr/>
        </p:nvSpPr>
        <p:spPr bwMode="auto">
          <a:xfrm>
            <a:off x="611560" y="620688"/>
            <a:ext cx="6515621" cy="6510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defPPr>
              <a:defRPr lang="en-US"/>
            </a:defPPr>
            <a:lvl1pPr marL="0" indent="0" defTabSz="606425">
              <a:lnSpc>
                <a:spcPts val="4200"/>
              </a:lnSpc>
              <a:spcBef>
                <a:spcPct val="20000"/>
              </a:spcBef>
              <a:buFontTx/>
              <a:buNone/>
              <a:defRPr sz="4000" b="0" i="0">
                <a:solidFill>
                  <a:srgbClr val="598752"/>
                </a:solidFill>
                <a:latin typeface="Georgia"/>
                <a:cs typeface="Georgia"/>
              </a:defRPr>
            </a:lvl1pPr>
            <a:lvl2pPr marL="987425" indent="-377825" defTabSz="606425">
              <a:spcBef>
                <a:spcPct val="20000"/>
              </a:spcBef>
              <a:buFont typeface="Arial" charset="0"/>
              <a:buChar char="–"/>
              <a:defRPr sz="3700">
                <a:latin typeface="+mn-lt"/>
                <a:ea typeface="ＭＳ Ｐゴシック" charset="0"/>
              </a:defRPr>
            </a:lvl2pPr>
            <a:lvl3pPr marL="1520825" indent="-301625" defTabSz="606425">
              <a:spcBef>
                <a:spcPct val="20000"/>
              </a:spcBef>
              <a:buFont typeface="Arial" charset="0"/>
              <a:buChar char="•"/>
              <a:defRPr sz="3200">
                <a:latin typeface="+mn-lt"/>
                <a:ea typeface="ＭＳ Ｐゴシック" charset="0"/>
              </a:defRPr>
            </a:lvl3pPr>
            <a:lvl4pPr marL="2130425" indent="-301625" defTabSz="606425">
              <a:spcBef>
                <a:spcPct val="20000"/>
              </a:spcBef>
              <a:buFont typeface="Arial" charset="0"/>
              <a:buChar char="–"/>
              <a:defRPr sz="2600">
                <a:latin typeface="+mn-lt"/>
                <a:ea typeface="ＭＳ Ｐゴシック" charset="0"/>
              </a:defRPr>
            </a:lvl4pPr>
            <a:lvl5pPr marL="2740025" indent="-301625" defTabSz="606425">
              <a:spcBef>
                <a:spcPct val="20000"/>
              </a:spcBef>
              <a:buFont typeface="Arial" charset="0"/>
              <a:buChar char="»"/>
              <a:defRPr sz="2600">
                <a:latin typeface="+mn-lt"/>
                <a:ea typeface="ＭＳ Ｐゴシック" charset="0"/>
              </a:defRPr>
            </a:lvl5pPr>
            <a:lvl6pPr marL="3352548" indent="-304776" defTabSz="609555">
              <a:spcBef>
                <a:spcPct val="20000"/>
              </a:spcBef>
              <a:buFont typeface="Arial"/>
              <a:buChar char="•"/>
              <a:defRPr sz="2667">
                <a:latin typeface="+mn-lt"/>
                <a:ea typeface="+mn-ea"/>
              </a:defRPr>
            </a:lvl6pPr>
            <a:lvl7pPr marL="3962104" indent="-304776" defTabSz="609555">
              <a:spcBef>
                <a:spcPct val="20000"/>
              </a:spcBef>
              <a:buFont typeface="Arial"/>
              <a:buChar char="•"/>
              <a:defRPr sz="2667">
                <a:latin typeface="+mn-lt"/>
                <a:ea typeface="+mn-ea"/>
              </a:defRPr>
            </a:lvl7pPr>
            <a:lvl8pPr marL="4571658" indent="-304776" defTabSz="609555">
              <a:spcBef>
                <a:spcPct val="20000"/>
              </a:spcBef>
              <a:buFont typeface="Arial"/>
              <a:buChar char="•"/>
              <a:defRPr sz="2667">
                <a:latin typeface="+mn-lt"/>
                <a:ea typeface="+mn-ea"/>
              </a:defRPr>
            </a:lvl8pPr>
            <a:lvl9pPr marL="5181212" indent="-304776" defTabSz="609555">
              <a:spcBef>
                <a:spcPct val="20000"/>
              </a:spcBef>
              <a:buFont typeface="Arial"/>
              <a:buChar char="•"/>
              <a:defRPr sz="2667">
                <a:latin typeface="+mn-lt"/>
                <a:ea typeface="+mn-ea"/>
              </a:defRPr>
            </a:lvl9pPr>
          </a:lstStyle>
          <a:p>
            <a:r>
              <a:rPr lang="en-US" altLang="en-US" sz="2800" dirty="0"/>
              <a:t>Contrasting development opportunities</a:t>
            </a:r>
          </a:p>
        </p:txBody>
      </p:sp>
    </p:spTree>
    <p:extLst>
      <p:ext uri="{BB962C8B-B14F-4D97-AF65-F5344CB8AC3E}">
        <p14:creationId xmlns:p14="http://schemas.microsoft.com/office/powerpoint/2010/main" val="2201080958"/>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sz="3200" dirty="0"/>
              <a:t>Key challenges (local / national)</a:t>
            </a:r>
            <a:endParaRPr lang="en-GB" sz="2000" dirty="0"/>
          </a:p>
        </p:txBody>
      </p:sp>
      <p:sp>
        <p:nvSpPr>
          <p:cNvPr id="3" name="Text Placeholder 2"/>
          <p:cNvSpPr>
            <a:spLocks noGrp="1"/>
          </p:cNvSpPr>
          <p:nvPr>
            <p:ph type="body" sz="quarter" idx="11"/>
          </p:nvPr>
        </p:nvSpPr>
        <p:spPr>
          <a:xfrm>
            <a:off x="827584" y="1556792"/>
            <a:ext cx="6587628" cy="4464074"/>
          </a:xfrm>
        </p:spPr>
        <p:txBody>
          <a:bodyPr/>
          <a:lstStyle/>
          <a:p>
            <a:r>
              <a:rPr lang="en-GB" sz="1800" dirty="0"/>
              <a:t>Strong policy but lack of clarity on the best response</a:t>
            </a:r>
          </a:p>
          <a:p>
            <a:r>
              <a:rPr lang="en-GB" sz="1800" dirty="0"/>
              <a:t>Varied policies between local authorities</a:t>
            </a:r>
          </a:p>
          <a:p>
            <a:r>
              <a:rPr lang="en-GB" sz="1800" dirty="0"/>
              <a:t>Lack of certainty, skills and knowledge in sector</a:t>
            </a:r>
          </a:p>
          <a:p>
            <a:r>
              <a:rPr lang="en-GB" sz="1800" dirty="0"/>
              <a:t>Proposed GI often not responding to the needs of the site/area</a:t>
            </a:r>
          </a:p>
          <a:p>
            <a:r>
              <a:rPr lang="en-GB" sz="1800" dirty="0"/>
              <a:t>Proposed and delivered GI often not a multifunctional network</a:t>
            </a:r>
          </a:p>
          <a:p>
            <a:r>
              <a:rPr lang="en-GB" sz="1800" dirty="0"/>
              <a:t>GI seen as less important than other objectives</a:t>
            </a:r>
          </a:p>
          <a:p>
            <a:r>
              <a:rPr lang="en-GB" sz="1800" dirty="0"/>
              <a:t>GI often good in outline planning applications but diminishes through the development process and delivery disappointing</a:t>
            </a:r>
          </a:p>
          <a:p>
            <a:r>
              <a:rPr lang="en-GB" sz="1800" dirty="0"/>
              <a:t>Uncertainty and concern over maintenance and management arrangements</a:t>
            </a:r>
          </a:p>
        </p:txBody>
      </p:sp>
      <p:pic>
        <p:nvPicPr>
          <p:cNvPr id="4" name="Picture 3">
            <a:extLst>
              <a:ext uri="{FF2B5EF4-FFF2-40B4-BE49-F238E27FC236}">
                <a16:creationId xmlns:a16="http://schemas.microsoft.com/office/drawing/2014/main" id="{3E460515-9338-455D-BC75-B3147CC7FCA4}"/>
              </a:ext>
            </a:extLst>
          </p:cNvPr>
          <p:cNvPicPr>
            <a:picLocks noChangeAspect="1"/>
          </p:cNvPicPr>
          <p:nvPr/>
        </p:nvPicPr>
        <p:blipFill rotWithShape="1">
          <a:blip r:embed="rId3"/>
          <a:srcRect l="43648" t="81953" r="48425" b="10800"/>
          <a:stretch/>
        </p:blipFill>
        <p:spPr>
          <a:xfrm>
            <a:off x="7308304" y="620688"/>
            <a:ext cx="1296144" cy="666592"/>
          </a:xfrm>
          <a:prstGeom prst="rect">
            <a:avLst/>
          </a:prstGeom>
        </p:spPr>
      </p:pic>
    </p:spTree>
    <p:extLst>
      <p:ext uri="{BB962C8B-B14F-4D97-AF65-F5344CB8AC3E}">
        <p14:creationId xmlns:p14="http://schemas.microsoft.com/office/powerpoint/2010/main" val="305745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Placeholder 3"/>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sz="3600" dirty="0">
                <a:ea typeface="ＭＳ Ｐゴシック" charset="-128"/>
              </a:rPr>
              <a:t>Introduction to the project</a:t>
            </a:r>
          </a:p>
        </p:txBody>
      </p:sp>
      <p:sp>
        <p:nvSpPr>
          <p:cNvPr id="17409" name="Text Placeholder 4"/>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anchor="t" anchorCtr="0" compatLnSpc="1">
            <a:prstTxWarp prst="textNoShape">
              <a:avLst/>
            </a:prstTxWarp>
          </a:bodyPr>
          <a:lstStyle/>
          <a:p>
            <a:r>
              <a:rPr lang="en-GB" sz="1800" dirty="0"/>
              <a:t>KTP started in August 2015</a:t>
            </a:r>
          </a:p>
          <a:p>
            <a:pPr lvl="1"/>
            <a:r>
              <a:rPr lang="en-GB" sz="1800" dirty="0"/>
              <a:t>UWE and Gloucestershire Wildlife Trust</a:t>
            </a:r>
          </a:p>
          <a:p>
            <a:pPr lvl="1"/>
            <a:r>
              <a:rPr lang="en-GB" sz="1800" dirty="0"/>
              <a:t>Extensive local customer requirements testing</a:t>
            </a:r>
          </a:p>
          <a:p>
            <a:r>
              <a:rPr lang="en-GB" sz="1800" dirty="0"/>
              <a:t>Identified the need for a ‘local’ benchmark:</a:t>
            </a:r>
          </a:p>
          <a:p>
            <a:pPr lvl="1"/>
            <a:r>
              <a:rPr lang="en-GB" sz="1800" dirty="0"/>
              <a:t>Quality of green infrastructure planning, design, implementation and management is hugely varied</a:t>
            </a:r>
          </a:p>
          <a:p>
            <a:pPr lvl="1"/>
            <a:r>
              <a:rPr lang="en-GB" sz="1800" dirty="0"/>
              <a:t>Lack of detailed planning guidance on green infrastructure</a:t>
            </a:r>
          </a:p>
          <a:p>
            <a:r>
              <a:rPr lang="en-GB" sz="1800" dirty="0"/>
              <a:t>Potential users: planners, developers, ecological consultants, landscape architects, maintenance contractors, homeowners/homebuyers</a:t>
            </a:r>
          </a:p>
          <a:p>
            <a:r>
              <a:rPr lang="en-GB" sz="1800" dirty="0"/>
              <a:t>Aim: to improve the quality and delivery of green infrastructure</a:t>
            </a:r>
          </a:p>
          <a:p>
            <a:pPr>
              <a:spcBef>
                <a:spcPct val="0"/>
              </a:spcBef>
              <a:spcAft>
                <a:spcPts val="1000"/>
              </a:spcAft>
            </a:pPr>
            <a:endParaRPr lang="en-US" altLang="en-US" sz="1800" dirty="0"/>
          </a:p>
          <a:p>
            <a:pPr>
              <a:spcBef>
                <a:spcPct val="0"/>
              </a:spcBef>
              <a:spcAft>
                <a:spcPts val="1000"/>
              </a:spcAft>
            </a:pPr>
            <a:endParaRPr lang="en-US" altLang="en-US" sz="1800" dirty="0"/>
          </a:p>
          <a:p>
            <a:pPr>
              <a:spcBef>
                <a:spcPct val="0"/>
              </a:spcBef>
              <a:spcAft>
                <a:spcPts val="1000"/>
              </a:spcAft>
            </a:pPr>
            <a:endParaRPr lang="en-US" altLang="en-US" sz="1800" dirty="0"/>
          </a:p>
        </p:txBody>
      </p:sp>
      <p:pic>
        <p:nvPicPr>
          <p:cNvPr id="4" name="Picture 3">
            <a:extLst>
              <a:ext uri="{FF2B5EF4-FFF2-40B4-BE49-F238E27FC236}">
                <a16:creationId xmlns:a16="http://schemas.microsoft.com/office/drawing/2014/main" id="{22052968-BE9D-4CC3-AF60-AE9905DE921A}"/>
              </a:ext>
            </a:extLst>
          </p:cNvPr>
          <p:cNvPicPr>
            <a:picLocks noChangeAspect="1"/>
          </p:cNvPicPr>
          <p:nvPr/>
        </p:nvPicPr>
        <p:blipFill rotWithShape="1">
          <a:blip r:embed="rId3"/>
          <a:srcRect l="43648" t="81953" r="48425" b="10800"/>
          <a:stretch/>
        </p:blipFill>
        <p:spPr>
          <a:xfrm>
            <a:off x="7308304" y="620688"/>
            <a:ext cx="1296144" cy="666592"/>
          </a:xfrm>
          <a:prstGeom prst="rect">
            <a:avLst/>
          </a:prstGeom>
        </p:spPr>
      </p:pic>
    </p:spTree>
    <p:extLst>
      <p:ext uri="{BB962C8B-B14F-4D97-AF65-F5344CB8AC3E}">
        <p14:creationId xmlns:p14="http://schemas.microsoft.com/office/powerpoint/2010/main" val="3219412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Placeholder 3"/>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dirty="0">
                <a:ea typeface="ＭＳ Ｐゴシック" charset="-128"/>
              </a:rPr>
              <a:t>Feasibility study</a:t>
            </a:r>
          </a:p>
        </p:txBody>
      </p:sp>
      <p:sp>
        <p:nvSpPr>
          <p:cNvPr id="4" name="Text Placeholder 3"/>
          <p:cNvSpPr>
            <a:spLocks noGrp="1"/>
          </p:cNvSpPr>
          <p:nvPr>
            <p:ph type="body" sz="quarter" idx="11"/>
          </p:nvPr>
        </p:nvSpPr>
        <p:spPr>
          <a:prstGeom prst="rect">
            <a:avLst/>
          </a:prstGeom>
        </p:spPr>
        <p:txBody>
          <a:bodyPr/>
          <a:lstStyle/>
          <a:p>
            <a:r>
              <a:rPr lang="en-GB" sz="1800" dirty="0"/>
              <a:t>Early 2016</a:t>
            </a:r>
          </a:p>
          <a:p>
            <a:r>
              <a:rPr lang="en-GB" sz="1800" dirty="0"/>
              <a:t>Testing the market for a benchmark in England with NERC</a:t>
            </a:r>
          </a:p>
          <a:p>
            <a:r>
              <a:rPr lang="en-GB" sz="1800" dirty="0"/>
              <a:t>Three questions:</a:t>
            </a:r>
          </a:p>
          <a:p>
            <a:pPr lvl="1"/>
            <a:r>
              <a:rPr lang="en-GB" sz="1800" dirty="0"/>
              <a:t>What types of GI and corresponding ecosystem services should the benchmark include?</a:t>
            </a:r>
          </a:p>
          <a:p>
            <a:pPr lvl="1"/>
            <a:r>
              <a:rPr lang="en-GB" sz="1800" dirty="0"/>
              <a:t>What is the demand for a GI benchmark in the built environment sector?</a:t>
            </a:r>
          </a:p>
          <a:p>
            <a:pPr lvl="1"/>
            <a:r>
              <a:rPr lang="en-GB" sz="1800" dirty="0"/>
              <a:t>What is the most appropriate model to ensure the long-term success of the benchmark?</a:t>
            </a:r>
          </a:p>
          <a:p>
            <a:r>
              <a:rPr lang="en-GB" sz="1800" dirty="0"/>
              <a:t>Desk study to review existing benchmarks in the sector</a:t>
            </a:r>
          </a:p>
          <a:p>
            <a:r>
              <a:rPr lang="en-GB" sz="1800" dirty="0"/>
              <a:t>Testing findings with stakeholders and end-users</a:t>
            </a:r>
          </a:p>
          <a:p>
            <a:pPr marL="0" indent="0">
              <a:buNone/>
            </a:pPr>
            <a:endParaRPr lang="en-GB" sz="1800" dirty="0"/>
          </a:p>
          <a:p>
            <a:r>
              <a:rPr lang="en-GB" sz="1200" dirty="0"/>
              <a:t>Final report: </a:t>
            </a:r>
            <a:r>
              <a:rPr lang="en-GB" sz="1200" dirty="0">
                <a:hlinkClick r:id="rId3"/>
              </a:rPr>
              <a:t>http://eprints.uwe.ac.uk/29514/</a:t>
            </a:r>
            <a:endParaRPr lang="en-GB" sz="1200" dirty="0"/>
          </a:p>
          <a:p>
            <a:r>
              <a:rPr lang="en-GB" sz="1200" dirty="0"/>
              <a:t>Conference presentation: </a:t>
            </a:r>
            <a:r>
              <a:rPr lang="en-GB" sz="1200" dirty="0">
                <a:hlinkClick r:id="rId4"/>
              </a:rPr>
              <a:t>http://eprints.uwe.ac.uk/30057/</a:t>
            </a:r>
            <a:endParaRPr lang="en-GB" sz="1200" dirty="0"/>
          </a:p>
        </p:txBody>
      </p:sp>
      <p:pic>
        <p:nvPicPr>
          <p:cNvPr id="5" name="Picture 4">
            <a:extLst>
              <a:ext uri="{FF2B5EF4-FFF2-40B4-BE49-F238E27FC236}">
                <a16:creationId xmlns:a16="http://schemas.microsoft.com/office/drawing/2014/main" id="{FF782F2C-6888-4205-8154-7DA6CA52E51F}"/>
              </a:ext>
            </a:extLst>
          </p:cNvPr>
          <p:cNvPicPr>
            <a:picLocks noChangeAspect="1"/>
          </p:cNvPicPr>
          <p:nvPr/>
        </p:nvPicPr>
        <p:blipFill rotWithShape="1">
          <a:blip r:embed="rId5"/>
          <a:srcRect l="43648" t="81953" r="48425" b="10800"/>
          <a:stretch/>
        </p:blipFill>
        <p:spPr>
          <a:xfrm>
            <a:off x="7308304" y="620688"/>
            <a:ext cx="1296144" cy="666592"/>
          </a:xfrm>
          <a:prstGeom prst="rect">
            <a:avLst/>
          </a:prstGeom>
        </p:spPr>
      </p:pic>
    </p:spTree>
    <p:extLst>
      <p:ext uri="{BB962C8B-B14F-4D97-AF65-F5344CB8AC3E}">
        <p14:creationId xmlns:p14="http://schemas.microsoft.com/office/powerpoint/2010/main" val="3598720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EEA8F2-8B70-4DF4-89D4-A581DB99738B}"/>
              </a:ext>
            </a:extLst>
          </p:cNvPr>
          <p:cNvPicPr>
            <a:picLocks noChangeAspect="1"/>
          </p:cNvPicPr>
          <p:nvPr/>
        </p:nvPicPr>
        <p:blipFill rotWithShape="1">
          <a:blip r:embed="rId2"/>
          <a:srcRect l="26375" t="41864" r="26375" b="8001"/>
          <a:stretch/>
        </p:blipFill>
        <p:spPr>
          <a:xfrm>
            <a:off x="323528" y="1196752"/>
            <a:ext cx="8718659" cy="5203778"/>
          </a:xfrm>
          <a:prstGeom prst="rect">
            <a:avLst/>
          </a:prstGeom>
        </p:spPr>
      </p:pic>
      <p:sp>
        <p:nvSpPr>
          <p:cNvPr id="5" name="Text Placeholder 3">
            <a:extLst>
              <a:ext uri="{FF2B5EF4-FFF2-40B4-BE49-F238E27FC236}">
                <a16:creationId xmlns:a16="http://schemas.microsoft.com/office/drawing/2014/main" id="{F2546399-7FE2-4EBD-98B2-861B9397DE5F}"/>
              </a:ext>
            </a:extLst>
          </p:cNvPr>
          <p:cNvSpPr txBox="1">
            <a:spLocks/>
          </p:cNvSpPr>
          <p:nvPr/>
        </p:nvSpPr>
        <p:spPr bwMode="auto">
          <a:xfrm>
            <a:off x="539552" y="404664"/>
            <a:ext cx="6515621" cy="6510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defTabSz="606425">
              <a:lnSpc>
                <a:spcPts val="4200"/>
              </a:lnSpc>
              <a:spcBef>
                <a:spcPct val="20000"/>
              </a:spcBef>
              <a:buFontTx/>
              <a:buNone/>
              <a:defRPr sz="4000" b="0" i="0">
                <a:solidFill>
                  <a:srgbClr val="598752"/>
                </a:solidFill>
                <a:latin typeface="Georgia"/>
                <a:cs typeface="Georgia"/>
              </a:defRPr>
            </a:lvl1pPr>
            <a:lvl2pPr marL="987425" indent="-377825" defTabSz="606425">
              <a:spcBef>
                <a:spcPct val="20000"/>
              </a:spcBef>
              <a:buFont typeface="Arial" charset="0"/>
              <a:buChar char="–"/>
              <a:defRPr sz="3700">
                <a:latin typeface="+mn-lt"/>
                <a:ea typeface="ＭＳ Ｐゴシック" charset="0"/>
              </a:defRPr>
            </a:lvl2pPr>
            <a:lvl3pPr marL="1520825" indent="-301625" defTabSz="606425">
              <a:spcBef>
                <a:spcPct val="20000"/>
              </a:spcBef>
              <a:buFont typeface="Arial" charset="0"/>
              <a:buChar char="•"/>
              <a:defRPr sz="3200">
                <a:latin typeface="+mn-lt"/>
                <a:ea typeface="ＭＳ Ｐゴシック" charset="0"/>
              </a:defRPr>
            </a:lvl3pPr>
            <a:lvl4pPr marL="2130425" indent="-301625" defTabSz="606425">
              <a:spcBef>
                <a:spcPct val="20000"/>
              </a:spcBef>
              <a:buFont typeface="Arial" charset="0"/>
              <a:buChar char="–"/>
              <a:defRPr sz="2600">
                <a:latin typeface="+mn-lt"/>
                <a:ea typeface="ＭＳ Ｐゴシック" charset="0"/>
              </a:defRPr>
            </a:lvl4pPr>
            <a:lvl5pPr marL="2740025" indent="-301625" defTabSz="606425">
              <a:spcBef>
                <a:spcPct val="20000"/>
              </a:spcBef>
              <a:buFont typeface="Arial" charset="0"/>
              <a:buChar char="»"/>
              <a:defRPr sz="2600">
                <a:latin typeface="+mn-lt"/>
                <a:ea typeface="ＭＳ Ｐゴシック" charset="0"/>
              </a:defRPr>
            </a:lvl5pPr>
            <a:lvl6pPr marL="3352548" indent="-304776" defTabSz="609555">
              <a:spcBef>
                <a:spcPct val="20000"/>
              </a:spcBef>
              <a:buFont typeface="Arial"/>
              <a:buChar char="•"/>
              <a:defRPr sz="2667">
                <a:latin typeface="+mn-lt"/>
                <a:ea typeface="+mn-ea"/>
              </a:defRPr>
            </a:lvl6pPr>
            <a:lvl7pPr marL="3962104" indent="-304776" defTabSz="609555">
              <a:spcBef>
                <a:spcPct val="20000"/>
              </a:spcBef>
              <a:buFont typeface="Arial"/>
              <a:buChar char="•"/>
              <a:defRPr sz="2667">
                <a:latin typeface="+mn-lt"/>
                <a:ea typeface="+mn-ea"/>
              </a:defRPr>
            </a:lvl7pPr>
            <a:lvl8pPr marL="4571658" indent="-304776" defTabSz="609555">
              <a:spcBef>
                <a:spcPct val="20000"/>
              </a:spcBef>
              <a:buFont typeface="Arial"/>
              <a:buChar char="•"/>
              <a:defRPr sz="2667">
                <a:latin typeface="+mn-lt"/>
                <a:ea typeface="+mn-ea"/>
              </a:defRPr>
            </a:lvl8pPr>
            <a:lvl9pPr marL="5181212" indent="-304776" defTabSz="609555">
              <a:spcBef>
                <a:spcPct val="20000"/>
              </a:spcBef>
              <a:buFont typeface="Arial"/>
              <a:buChar char="•"/>
              <a:defRPr sz="2667">
                <a:latin typeface="+mn-lt"/>
                <a:ea typeface="+mn-ea"/>
              </a:defRPr>
            </a:lvl9pPr>
          </a:lstStyle>
          <a:p>
            <a:r>
              <a:rPr lang="en-US" altLang="en-US" dirty="0"/>
              <a:t>Review of existing standards</a:t>
            </a:r>
          </a:p>
        </p:txBody>
      </p:sp>
    </p:spTree>
    <p:extLst>
      <p:ext uri="{BB962C8B-B14F-4D97-AF65-F5344CB8AC3E}">
        <p14:creationId xmlns:p14="http://schemas.microsoft.com/office/powerpoint/2010/main" val="3208021417"/>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4267FE-11BA-40D2-B89F-8AC10D057794}"/>
              </a:ext>
            </a:extLst>
          </p:cNvPr>
          <p:cNvPicPr>
            <a:picLocks noChangeAspect="1"/>
          </p:cNvPicPr>
          <p:nvPr/>
        </p:nvPicPr>
        <p:blipFill rotWithShape="1">
          <a:blip r:embed="rId2"/>
          <a:srcRect l="26774" t="26262" r="26764" b="25801"/>
          <a:stretch/>
        </p:blipFill>
        <p:spPr>
          <a:xfrm>
            <a:off x="539552" y="1484784"/>
            <a:ext cx="8064896" cy="4680520"/>
          </a:xfrm>
          <a:prstGeom prst="rect">
            <a:avLst/>
          </a:prstGeom>
        </p:spPr>
      </p:pic>
      <p:sp>
        <p:nvSpPr>
          <p:cNvPr id="4" name="Text Placeholder 3">
            <a:extLst>
              <a:ext uri="{FF2B5EF4-FFF2-40B4-BE49-F238E27FC236}">
                <a16:creationId xmlns:a16="http://schemas.microsoft.com/office/drawing/2014/main" id="{263BF2FF-AAB2-48D9-9A15-45CDF9042E77}"/>
              </a:ext>
            </a:extLst>
          </p:cNvPr>
          <p:cNvSpPr txBox="1">
            <a:spLocks/>
          </p:cNvSpPr>
          <p:nvPr/>
        </p:nvSpPr>
        <p:spPr bwMode="auto">
          <a:xfrm>
            <a:off x="683568" y="620688"/>
            <a:ext cx="6515621" cy="6510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defTabSz="606425">
              <a:lnSpc>
                <a:spcPts val="4200"/>
              </a:lnSpc>
              <a:spcBef>
                <a:spcPct val="20000"/>
              </a:spcBef>
              <a:buFontTx/>
              <a:buNone/>
              <a:defRPr sz="4000" b="0" i="0">
                <a:solidFill>
                  <a:srgbClr val="598752"/>
                </a:solidFill>
                <a:latin typeface="Georgia"/>
                <a:cs typeface="Georgia"/>
              </a:defRPr>
            </a:lvl1pPr>
            <a:lvl2pPr marL="987425" indent="-377825" defTabSz="606425">
              <a:spcBef>
                <a:spcPct val="20000"/>
              </a:spcBef>
              <a:buFont typeface="Arial" charset="0"/>
              <a:buChar char="–"/>
              <a:defRPr sz="3700">
                <a:latin typeface="+mn-lt"/>
                <a:ea typeface="ＭＳ Ｐゴシック" charset="0"/>
              </a:defRPr>
            </a:lvl2pPr>
            <a:lvl3pPr marL="1520825" indent="-301625" defTabSz="606425">
              <a:spcBef>
                <a:spcPct val="20000"/>
              </a:spcBef>
              <a:buFont typeface="Arial" charset="0"/>
              <a:buChar char="•"/>
              <a:defRPr sz="3200">
                <a:latin typeface="+mn-lt"/>
                <a:ea typeface="ＭＳ Ｐゴシック" charset="0"/>
              </a:defRPr>
            </a:lvl3pPr>
            <a:lvl4pPr marL="2130425" indent="-301625" defTabSz="606425">
              <a:spcBef>
                <a:spcPct val="20000"/>
              </a:spcBef>
              <a:buFont typeface="Arial" charset="0"/>
              <a:buChar char="–"/>
              <a:defRPr sz="2600">
                <a:latin typeface="+mn-lt"/>
                <a:ea typeface="ＭＳ Ｐゴシック" charset="0"/>
              </a:defRPr>
            </a:lvl4pPr>
            <a:lvl5pPr marL="2740025" indent="-301625" defTabSz="606425">
              <a:spcBef>
                <a:spcPct val="20000"/>
              </a:spcBef>
              <a:buFont typeface="Arial" charset="0"/>
              <a:buChar char="»"/>
              <a:defRPr sz="2600">
                <a:latin typeface="+mn-lt"/>
                <a:ea typeface="ＭＳ Ｐゴシック" charset="0"/>
              </a:defRPr>
            </a:lvl5pPr>
            <a:lvl6pPr marL="3352548" indent="-304776" defTabSz="609555">
              <a:spcBef>
                <a:spcPct val="20000"/>
              </a:spcBef>
              <a:buFont typeface="Arial"/>
              <a:buChar char="•"/>
              <a:defRPr sz="2667">
                <a:latin typeface="+mn-lt"/>
                <a:ea typeface="+mn-ea"/>
              </a:defRPr>
            </a:lvl6pPr>
            <a:lvl7pPr marL="3962104" indent="-304776" defTabSz="609555">
              <a:spcBef>
                <a:spcPct val="20000"/>
              </a:spcBef>
              <a:buFont typeface="Arial"/>
              <a:buChar char="•"/>
              <a:defRPr sz="2667">
                <a:latin typeface="+mn-lt"/>
                <a:ea typeface="+mn-ea"/>
              </a:defRPr>
            </a:lvl7pPr>
            <a:lvl8pPr marL="4571658" indent="-304776" defTabSz="609555">
              <a:spcBef>
                <a:spcPct val="20000"/>
              </a:spcBef>
              <a:buFont typeface="Arial"/>
              <a:buChar char="•"/>
              <a:defRPr sz="2667">
                <a:latin typeface="+mn-lt"/>
                <a:ea typeface="+mn-ea"/>
              </a:defRPr>
            </a:lvl8pPr>
            <a:lvl9pPr marL="5181212" indent="-304776" defTabSz="609555">
              <a:spcBef>
                <a:spcPct val="20000"/>
              </a:spcBef>
              <a:buFont typeface="Arial"/>
              <a:buChar char="•"/>
              <a:defRPr sz="2667">
                <a:latin typeface="+mn-lt"/>
                <a:ea typeface="+mn-ea"/>
              </a:defRPr>
            </a:lvl9pPr>
          </a:lstStyle>
          <a:p>
            <a:r>
              <a:rPr lang="en-US" altLang="en-US" dirty="0"/>
              <a:t>Project scoping</a:t>
            </a:r>
          </a:p>
        </p:txBody>
      </p:sp>
    </p:spTree>
    <p:extLst>
      <p:ext uri="{BB962C8B-B14F-4D97-AF65-F5344CB8AC3E}">
        <p14:creationId xmlns:p14="http://schemas.microsoft.com/office/powerpoint/2010/main" val="1251811941"/>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sz="3200" dirty="0"/>
              <a:t>The Building with Nature approach</a:t>
            </a:r>
          </a:p>
        </p:txBody>
      </p:sp>
      <p:sp>
        <p:nvSpPr>
          <p:cNvPr id="3" name="Text Placeholder 2"/>
          <p:cNvSpPr>
            <a:spLocks noGrp="1"/>
          </p:cNvSpPr>
          <p:nvPr>
            <p:ph type="body" sz="quarter" idx="11"/>
          </p:nvPr>
        </p:nvSpPr>
        <p:spPr/>
        <p:txBody>
          <a:bodyPr/>
          <a:lstStyle/>
          <a:p>
            <a:r>
              <a:rPr lang="en-GB" sz="1800" dirty="0"/>
              <a:t>Provides clarity for developers and planners</a:t>
            </a:r>
          </a:p>
          <a:p>
            <a:pPr lvl="1"/>
            <a:r>
              <a:rPr lang="en-GB" sz="1800" dirty="0"/>
              <a:t>Consolidates existing standards and guidance</a:t>
            </a:r>
          </a:p>
          <a:p>
            <a:r>
              <a:rPr lang="en-GB" sz="1800" dirty="0"/>
              <a:t>Applies to GI policy, new development and retrofit</a:t>
            </a:r>
          </a:p>
          <a:p>
            <a:r>
              <a:rPr lang="en-GB" sz="1800" dirty="0"/>
              <a:t>Two stage process:</a:t>
            </a:r>
          </a:p>
          <a:p>
            <a:pPr lvl="1"/>
            <a:r>
              <a:rPr lang="en-GB" sz="1800" dirty="0"/>
              <a:t>Candidate: draft policy or planning stages</a:t>
            </a:r>
          </a:p>
          <a:p>
            <a:pPr lvl="1"/>
            <a:r>
              <a:rPr lang="en-GB" sz="1800" dirty="0"/>
              <a:t>Full award: final policy or post-construction</a:t>
            </a:r>
          </a:p>
          <a:p>
            <a:r>
              <a:rPr lang="en-GB" sz="1800" dirty="0"/>
              <a:t>Mandatory standards that address:</a:t>
            </a:r>
          </a:p>
          <a:p>
            <a:pPr lvl="1"/>
            <a:r>
              <a:rPr lang="en-GB" sz="1800" dirty="0"/>
              <a:t>GI as a multifunctional network</a:t>
            </a:r>
          </a:p>
          <a:p>
            <a:pPr lvl="1"/>
            <a:r>
              <a:rPr lang="en-GB" sz="1800" dirty="0"/>
              <a:t>Fit with local character</a:t>
            </a:r>
          </a:p>
          <a:p>
            <a:pPr lvl="1"/>
            <a:r>
              <a:rPr lang="en-GB" sz="1800" dirty="0"/>
              <a:t>Fit with local policy and need</a:t>
            </a:r>
          </a:p>
          <a:p>
            <a:pPr lvl="1"/>
            <a:r>
              <a:rPr lang="en-GB" sz="1800" dirty="0"/>
              <a:t>Contribution to climate change and environmental quality</a:t>
            </a:r>
          </a:p>
          <a:p>
            <a:pPr lvl="1"/>
            <a:r>
              <a:rPr lang="en-GB" sz="1800" dirty="0"/>
              <a:t>Long-term management and maintenance arrangements</a:t>
            </a:r>
          </a:p>
          <a:p>
            <a:pPr lvl="1"/>
            <a:endParaRPr lang="en-GB" sz="1800" dirty="0"/>
          </a:p>
        </p:txBody>
      </p:sp>
      <p:pic>
        <p:nvPicPr>
          <p:cNvPr id="4" name="Picture 3">
            <a:extLst>
              <a:ext uri="{FF2B5EF4-FFF2-40B4-BE49-F238E27FC236}">
                <a16:creationId xmlns:a16="http://schemas.microsoft.com/office/drawing/2014/main" id="{7C41E1BB-73DA-4041-B9CE-677E68284624}"/>
              </a:ext>
            </a:extLst>
          </p:cNvPr>
          <p:cNvPicPr>
            <a:picLocks noChangeAspect="1"/>
          </p:cNvPicPr>
          <p:nvPr/>
        </p:nvPicPr>
        <p:blipFill rotWithShape="1">
          <a:blip r:embed="rId3"/>
          <a:srcRect l="43648" t="81953" r="48425" b="10800"/>
          <a:stretch/>
        </p:blipFill>
        <p:spPr>
          <a:xfrm>
            <a:off x="7308304" y="620688"/>
            <a:ext cx="1296144" cy="666592"/>
          </a:xfrm>
          <a:prstGeom prst="rect">
            <a:avLst/>
          </a:prstGeom>
        </p:spPr>
      </p:pic>
    </p:spTree>
    <p:extLst>
      <p:ext uri="{BB962C8B-B14F-4D97-AF65-F5344CB8AC3E}">
        <p14:creationId xmlns:p14="http://schemas.microsoft.com/office/powerpoint/2010/main" val="2567694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sz="3200" dirty="0"/>
              <a:t>Operation of Building with Nature</a:t>
            </a:r>
          </a:p>
        </p:txBody>
      </p:sp>
      <p:pic>
        <p:nvPicPr>
          <p:cNvPr id="7" name="Picture 6"/>
          <p:cNvPicPr>
            <a:picLocks noChangeAspect="1"/>
          </p:cNvPicPr>
          <p:nvPr/>
        </p:nvPicPr>
        <p:blipFill>
          <a:blip r:embed="rId3"/>
          <a:stretch>
            <a:fillRect/>
          </a:stretch>
        </p:blipFill>
        <p:spPr>
          <a:xfrm>
            <a:off x="1619672" y="1429124"/>
            <a:ext cx="4943422" cy="4664172"/>
          </a:xfrm>
          <a:prstGeom prst="rect">
            <a:avLst/>
          </a:prstGeom>
        </p:spPr>
      </p:pic>
      <p:pic>
        <p:nvPicPr>
          <p:cNvPr id="4" name="Picture 3">
            <a:extLst>
              <a:ext uri="{FF2B5EF4-FFF2-40B4-BE49-F238E27FC236}">
                <a16:creationId xmlns:a16="http://schemas.microsoft.com/office/drawing/2014/main" id="{4EC61E44-A778-4256-BCD2-7172FEBD21F6}"/>
              </a:ext>
            </a:extLst>
          </p:cNvPr>
          <p:cNvPicPr>
            <a:picLocks noChangeAspect="1"/>
          </p:cNvPicPr>
          <p:nvPr/>
        </p:nvPicPr>
        <p:blipFill rotWithShape="1">
          <a:blip r:embed="rId4"/>
          <a:srcRect l="43648" t="81953" r="48425" b="10800"/>
          <a:stretch/>
        </p:blipFill>
        <p:spPr>
          <a:xfrm>
            <a:off x="7308304" y="620688"/>
            <a:ext cx="1296144" cy="666592"/>
          </a:xfrm>
          <a:prstGeom prst="rect">
            <a:avLst/>
          </a:prstGeom>
        </p:spPr>
      </p:pic>
    </p:spTree>
    <p:extLst>
      <p:ext uri="{BB962C8B-B14F-4D97-AF65-F5344CB8AC3E}">
        <p14:creationId xmlns:p14="http://schemas.microsoft.com/office/powerpoint/2010/main" val="6726096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The award process</a:t>
            </a:r>
          </a:p>
        </p:txBody>
      </p:sp>
      <p:sp>
        <p:nvSpPr>
          <p:cNvPr id="3" name="Text Placeholder 2"/>
          <p:cNvSpPr>
            <a:spLocks noGrp="1"/>
          </p:cNvSpPr>
          <p:nvPr>
            <p:ph type="body" sz="quarter" idx="11"/>
          </p:nvPr>
        </p:nvSpPr>
        <p:spPr/>
        <p:txBody>
          <a:bodyPr/>
          <a:lstStyle/>
          <a:p>
            <a:r>
              <a:rPr lang="en-GB" dirty="0"/>
              <a:t>Identify goal to certify with Building with Nature</a:t>
            </a:r>
          </a:p>
          <a:p>
            <a:r>
              <a:rPr lang="en-GB" dirty="0"/>
              <a:t>Trained assessor:</a:t>
            </a:r>
          </a:p>
          <a:p>
            <a:pPr lvl="1"/>
            <a:r>
              <a:rPr lang="en-GB" dirty="0"/>
              <a:t>Embedded in project team (e.g. local authority, built environment consultant)</a:t>
            </a:r>
          </a:p>
          <a:p>
            <a:pPr lvl="1"/>
            <a:r>
              <a:rPr lang="en-GB" dirty="0"/>
              <a:t>Works towards award, compiles evidence</a:t>
            </a:r>
          </a:p>
          <a:p>
            <a:r>
              <a:rPr lang="en-GB" dirty="0"/>
              <a:t>Certification body:</a:t>
            </a:r>
          </a:p>
          <a:p>
            <a:pPr lvl="1"/>
            <a:r>
              <a:rPr lang="en-GB" dirty="0"/>
              <a:t>Independent body reviews evidence</a:t>
            </a:r>
          </a:p>
          <a:p>
            <a:pPr lvl="1"/>
            <a:r>
              <a:rPr lang="en-GB" dirty="0"/>
              <a:t>Awards Building with Nature Candidate, Achieved or Excellent</a:t>
            </a:r>
          </a:p>
          <a:p>
            <a:r>
              <a:rPr lang="en-GB" dirty="0"/>
              <a:t>Phased development:</a:t>
            </a:r>
          </a:p>
          <a:p>
            <a:pPr lvl="1"/>
            <a:r>
              <a:rPr lang="en-GB" dirty="0"/>
              <a:t>Candidate status at planning</a:t>
            </a:r>
          </a:p>
          <a:p>
            <a:pPr lvl="1"/>
            <a:r>
              <a:rPr lang="en-GB" dirty="0"/>
              <a:t>Achieve or Excellent as each phase delivered</a:t>
            </a:r>
          </a:p>
          <a:p>
            <a:r>
              <a:rPr lang="en-GB" dirty="0"/>
              <a:t>Five yearly review for completed schemes</a:t>
            </a:r>
          </a:p>
          <a:p>
            <a:r>
              <a:rPr lang="en-GB" dirty="0"/>
              <a:t>Standards Board review performance of Building with Nature</a:t>
            </a:r>
          </a:p>
        </p:txBody>
      </p:sp>
      <p:pic>
        <p:nvPicPr>
          <p:cNvPr id="4" name="Picture 3">
            <a:extLst>
              <a:ext uri="{FF2B5EF4-FFF2-40B4-BE49-F238E27FC236}">
                <a16:creationId xmlns:a16="http://schemas.microsoft.com/office/drawing/2014/main" id="{70B2B314-44B0-4200-8506-E9CAE24D81EA}"/>
              </a:ext>
            </a:extLst>
          </p:cNvPr>
          <p:cNvPicPr>
            <a:picLocks noChangeAspect="1"/>
          </p:cNvPicPr>
          <p:nvPr/>
        </p:nvPicPr>
        <p:blipFill rotWithShape="1">
          <a:blip r:embed="rId3"/>
          <a:srcRect l="43648" t="81953" r="48425" b="10800"/>
          <a:stretch/>
        </p:blipFill>
        <p:spPr>
          <a:xfrm>
            <a:off x="7308304" y="620688"/>
            <a:ext cx="1296144" cy="666592"/>
          </a:xfrm>
          <a:prstGeom prst="rect">
            <a:avLst/>
          </a:prstGeom>
        </p:spPr>
      </p:pic>
    </p:spTree>
    <p:extLst>
      <p:ext uri="{BB962C8B-B14F-4D97-AF65-F5344CB8AC3E}">
        <p14:creationId xmlns:p14="http://schemas.microsoft.com/office/powerpoint/2010/main" val="1024766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Scope of the benchmark</a:t>
            </a:r>
          </a:p>
        </p:txBody>
      </p:sp>
      <p:graphicFrame>
        <p:nvGraphicFramePr>
          <p:cNvPr id="4" name="Table 3"/>
          <p:cNvGraphicFramePr>
            <a:graphicFrameLocks noGrp="1"/>
          </p:cNvGraphicFramePr>
          <p:nvPr>
            <p:extLst/>
          </p:nvPr>
        </p:nvGraphicFramePr>
        <p:xfrm>
          <a:off x="827583" y="3717033"/>
          <a:ext cx="6587629" cy="1944215"/>
        </p:xfrm>
        <a:graphic>
          <a:graphicData uri="http://schemas.openxmlformats.org/drawingml/2006/table">
            <a:tbl>
              <a:tblPr firstRow="1" firstCol="1" bandRow="1">
                <a:tableStyleId>{2D5ABB26-0587-4C30-8999-92F81FD0307C}</a:tableStyleId>
              </a:tblPr>
              <a:tblGrid>
                <a:gridCol w="1319736">
                  <a:extLst>
                    <a:ext uri="{9D8B030D-6E8A-4147-A177-3AD203B41FA5}">
                      <a16:colId xmlns:a16="http://schemas.microsoft.com/office/drawing/2014/main" val="620318312"/>
                    </a:ext>
                  </a:extLst>
                </a:gridCol>
                <a:gridCol w="363380">
                  <a:extLst>
                    <a:ext uri="{9D8B030D-6E8A-4147-A177-3AD203B41FA5}">
                      <a16:colId xmlns:a16="http://schemas.microsoft.com/office/drawing/2014/main" val="325043289"/>
                    </a:ext>
                  </a:extLst>
                </a:gridCol>
                <a:gridCol w="2107603">
                  <a:extLst>
                    <a:ext uri="{9D8B030D-6E8A-4147-A177-3AD203B41FA5}">
                      <a16:colId xmlns:a16="http://schemas.microsoft.com/office/drawing/2014/main" val="1301498484"/>
                    </a:ext>
                  </a:extLst>
                </a:gridCol>
                <a:gridCol w="944787">
                  <a:extLst>
                    <a:ext uri="{9D8B030D-6E8A-4147-A177-3AD203B41FA5}">
                      <a16:colId xmlns:a16="http://schemas.microsoft.com/office/drawing/2014/main" val="3242563515"/>
                    </a:ext>
                  </a:extLst>
                </a:gridCol>
                <a:gridCol w="1852123">
                  <a:extLst>
                    <a:ext uri="{9D8B030D-6E8A-4147-A177-3AD203B41FA5}">
                      <a16:colId xmlns:a16="http://schemas.microsoft.com/office/drawing/2014/main" val="2380845816"/>
                    </a:ext>
                  </a:extLst>
                </a:gridCol>
              </a:tblGrid>
              <a:tr h="321551">
                <a:tc>
                  <a:txBody>
                    <a:bodyPr/>
                    <a:lstStyle/>
                    <a:p>
                      <a:pPr>
                        <a:lnSpc>
                          <a:spcPct val="115000"/>
                        </a:lnSpc>
                        <a:spcBef>
                          <a:spcPts val="1000"/>
                        </a:spcBef>
                        <a:spcAft>
                          <a:spcPts val="600"/>
                        </a:spcAft>
                      </a:pPr>
                      <a:r>
                        <a:rPr lang="en-GB" sz="1800" dirty="0">
                          <a:effectLst/>
                          <a:latin typeface="Tahoma" panose="020B0604030504040204" pitchFamily="34" charset="0"/>
                          <a:ea typeface="Tahoma" panose="020B0604030504040204" pitchFamily="34" charset="0"/>
                          <a:cs typeface="Tahoma" panose="020B0604030504040204" pitchFamily="34" charset="0"/>
                        </a:rPr>
                        <a:t> </a:t>
                      </a:r>
                      <a:endParaRPr lang="en-GB" sz="1800" dirty="0">
                        <a:solidFill>
                          <a:srgbClr val="595959"/>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B w="12700" cap="flat" cmpd="sng" algn="ctr">
                      <a:solidFill>
                        <a:schemeClr val="tx1"/>
                      </a:solidFill>
                      <a:prstDash val="solid"/>
                      <a:round/>
                      <a:headEnd type="none" w="med" len="med"/>
                      <a:tailEnd type="none" w="med" len="med"/>
                    </a:lnB>
                    <a:solidFill>
                      <a:schemeClr val="accent3">
                        <a:lumMod val="20000"/>
                        <a:lumOff val="80000"/>
                      </a:schemeClr>
                    </a:solidFill>
                  </a:tcPr>
                </a:tc>
                <a:tc gridSpan="2">
                  <a:txBody>
                    <a:bodyPr/>
                    <a:lstStyle/>
                    <a:p>
                      <a:pPr algn="ctr">
                        <a:lnSpc>
                          <a:spcPct val="115000"/>
                        </a:lnSpc>
                        <a:spcBef>
                          <a:spcPts val="1000"/>
                        </a:spcBef>
                        <a:spcAft>
                          <a:spcPts val="600"/>
                        </a:spcAft>
                      </a:pPr>
                      <a:r>
                        <a:rPr lang="en-GB" sz="1800" dirty="0">
                          <a:effectLst/>
                          <a:latin typeface="Tahoma" panose="020B0604030504040204" pitchFamily="34" charset="0"/>
                          <a:ea typeface="Tahoma" panose="020B0604030504040204" pitchFamily="34" charset="0"/>
                          <a:cs typeface="Tahoma" panose="020B0604030504040204" pitchFamily="34" charset="0"/>
                        </a:rPr>
                        <a:t> Achieved</a:t>
                      </a:r>
                      <a:endParaRPr lang="en-GB" sz="1800" dirty="0">
                        <a:solidFill>
                          <a:srgbClr val="595959"/>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B w="12700" cap="flat" cmpd="sng" algn="ctr">
                      <a:solidFill>
                        <a:schemeClr val="tx1"/>
                      </a:solidFill>
                      <a:prstDash val="solid"/>
                      <a:round/>
                      <a:headEnd type="none" w="med" len="med"/>
                      <a:tailEnd type="none" w="med" len="med"/>
                    </a:lnB>
                    <a:solidFill>
                      <a:schemeClr val="accent3">
                        <a:lumMod val="40000"/>
                        <a:lumOff val="60000"/>
                      </a:schemeClr>
                    </a:solidFill>
                  </a:tcPr>
                </a:tc>
                <a:tc hMerge="1">
                  <a:txBody>
                    <a:bodyPr/>
                    <a:lstStyle/>
                    <a:p>
                      <a:pPr>
                        <a:lnSpc>
                          <a:spcPct val="115000"/>
                        </a:lnSpc>
                        <a:spcBef>
                          <a:spcPts val="1000"/>
                        </a:spcBef>
                        <a:spcAft>
                          <a:spcPts val="600"/>
                        </a:spcAft>
                      </a:pPr>
                      <a:endParaRPr lang="en-GB" sz="1800" dirty="0">
                        <a:solidFill>
                          <a:srgbClr val="595959"/>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B w="12700" cap="flat" cmpd="sng" algn="ctr">
                      <a:solidFill>
                        <a:schemeClr val="tx1"/>
                      </a:solidFill>
                      <a:prstDash val="solid"/>
                      <a:round/>
                      <a:headEnd type="none" w="med" len="med"/>
                      <a:tailEnd type="none" w="med" len="med"/>
                    </a:lnB>
                  </a:tcPr>
                </a:tc>
                <a:tc gridSpan="2">
                  <a:txBody>
                    <a:bodyPr/>
                    <a:lstStyle/>
                    <a:p>
                      <a:pPr algn="ctr">
                        <a:lnSpc>
                          <a:spcPct val="115000"/>
                        </a:lnSpc>
                        <a:spcBef>
                          <a:spcPts val="1000"/>
                        </a:spcBef>
                        <a:spcAft>
                          <a:spcPts val="600"/>
                        </a:spcAft>
                      </a:pPr>
                      <a:r>
                        <a:rPr lang="en-GB" sz="1800" dirty="0">
                          <a:effectLst/>
                          <a:latin typeface="Tahoma" panose="020B0604030504040204" pitchFamily="34" charset="0"/>
                          <a:ea typeface="Tahoma" panose="020B0604030504040204" pitchFamily="34" charset="0"/>
                          <a:cs typeface="Tahoma" panose="020B0604030504040204" pitchFamily="34" charset="0"/>
                        </a:rPr>
                        <a:t> Excellent</a:t>
                      </a:r>
                      <a:endParaRPr lang="en-GB" sz="1800" dirty="0">
                        <a:solidFill>
                          <a:srgbClr val="595959"/>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B w="12700" cap="flat" cmpd="sng" algn="ctr">
                      <a:solidFill>
                        <a:schemeClr val="tx1"/>
                      </a:solidFill>
                      <a:prstDash val="solid"/>
                      <a:round/>
                      <a:headEnd type="none" w="med" len="med"/>
                      <a:tailEnd type="none" w="med" len="med"/>
                    </a:lnB>
                    <a:solidFill>
                      <a:schemeClr val="accent3">
                        <a:lumMod val="60000"/>
                        <a:lumOff val="40000"/>
                      </a:schemeClr>
                    </a:solidFill>
                  </a:tcPr>
                </a:tc>
                <a:tc hMerge="1">
                  <a:txBody>
                    <a:bodyPr/>
                    <a:lstStyle/>
                    <a:p>
                      <a:pPr>
                        <a:lnSpc>
                          <a:spcPct val="115000"/>
                        </a:lnSpc>
                        <a:spcBef>
                          <a:spcPts val="1000"/>
                        </a:spcBef>
                        <a:spcAft>
                          <a:spcPts val="600"/>
                        </a:spcAft>
                      </a:pPr>
                      <a:endParaRPr lang="en-GB" sz="1800" dirty="0">
                        <a:solidFill>
                          <a:srgbClr val="595959"/>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7513671"/>
                  </a:ext>
                </a:extLst>
              </a:tr>
              <a:tr h="1622664">
                <a:tc>
                  <a:txBody>
                    <a:bodyPr/>
                    <a:lstStyle/>
                    <a:p>
                      <a:pPr>
                        <a:lnSpc>
                          <a:spcPct val="115000"/>
                        </a:lnSpc>
                        <a:spcBef>
                          <a:spcPts val="1000"/>
                        </a:spcBef>
                        <a:spcAft>
                          <a:spcPts val="0"/>
                        </a:spcAft>
                      </a:pPr>
                      <a:r>
                        <a:rPr lang="en-GB" sz="1800" dirty="0">
                          <a:effectLst/>
                          <a:latin typeface="Tahoma" panose="020B0604030504040204" pitchFamily="34" charset="0"/>
                          <a:ea typeface="Tahoma" panose="020B0604030504040204" pitchFamily="34" charset="0"/>
                          <a:cs typeface="Tahoma" panose="020B0604030504040204" pitchFamily="34" charset="0"/>
                        </a:rPr>
                        <a:t>Mandatory 1 to 5</a:t>
                      </a:r>
                      <a:endParaRPr lang="en-GB" sz="1800" dirty="0">
                        <a:solidFill>
                          <a:srgbClr val="595959"/>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T w="12700" cap="flat" cmpd="sng" algn="ctr">
                      <a:solidFill>
                        <a:schemeClr val="tx1"/>
                      </a:solidFill>
                      <a:prstDash val="solid"/>
                      <a:round/>
                      <a:headEnd type="none" w="med" len="med"/>
                      <a:tailEnd type="none" w="med" len="med"/>
                    </a:lnT>
                    <a:solidFill>
                      <a:schemeClr val="accent3">
                        <a:lumMod val="20000"/>
                        <a:lumOff val="80000"/>
                      </a:schemeClr>
                    </a:solidFill>
                  </a:tcPr>
                </a:tc>
                <a:tc>
                  <a:txBody>
                    <a:bodyPr/>
                    <a:lstStyle/>
                    <a:p>
                      <a:pPr algn="ctr">
                        <a:lnSpc>
                          <a:spcPct val="115000"/>
                        </a:lnSpc>
                        <a:spcBef>
                          <a:spcPts val="1000"/>
                        </a:spcBef>
                        <a:spcAft>
                          <a:spcPts val="0"/>
                        </a:spcAft>
                      </a:pPr>
                      <a:r>
                        <a:rPr lang="en-GB" sz="2800" dirty="0">
                          <a:effectLst/>
                          <a:latin typeface="Tahoma" panose="020B0604030504040204" pitchFamily="34" charset="0"/>
                          <a:ea typeface="Tahoma" panose="020B0604030504040204" pitchFamily="34" charset="0"/>
                          <a:cs typeface="Tahoma" panose="020B0604030504040204" pitchFamily="34" charset="0"/>
                        </a:rPr>
                        <a:t>+</a:t>
                      </a:r>
                      <a:endParaRPr lang="en-GB" sz="2800" dirty="0">
                        <a:solidFill>
                          <a:srgbClr val="595959"/>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T w="12700" cap="flat" cmpd="sng" algn="ctr">
                      <a:solidFill>
                        <a:schemeClr val="tx1"/>
                      </a:solidFill>
                      <a:prstDash val="solid"/>
                      <a:round/>
                      <a:headEnd type="none" w="med" len="med"/>
                      <a:tailEnd type="none" w="med" len="med"/>
                    </a:lnT>
                    <a:solidFill>
                      <a:schemeClr val="accent3">
                        <a:lumMod val="40000"/>
                        <a:lumOff val="60000"/>
                      </a:schemeClr>
                    </a:solidFill>
                  </a:tcPr>
                </a:tc>
                <a:tc>
                  <a:txBody>
                    <a:bodyPr/>
                    <a:lstStyle/>
                    <a:p>
                      <a:pPr>
                        <a:lnSpc>
                          <a:spcPct val="115000"/>
                        </a:lnSpc>
                        <a:spcBef>
                          <a:spcPts val="1000"/>
                        </a:spcBef>
                        <a:spcAft>
                          <a:spcPts val="0"/>
                        </a:spcAft>
                      </a:pPr>
                      <a:r>
                        <a:rPr lang="en-GB" sz="1800" dirty="0">
                          <a:effectLst/>
                          <a:latin typeface="Tahoma" panose="020B0604030504040204" pitchFamily="34" charset="0"/>
                          <a:ea typeface="Tahoma" panose="020B0604030504040204" pitchFamily="34" charset="0"/>
                          <a:cs typeface="Tahoma" panose="020B0604030504040204" pitchFamily="34" charset="0"/>
                        </a:rPr>
                        <a:t>Wildlife</a:t>
                      </a:r>
                      <a:r>
                        <a:rPr lang="en-GB" sz="1800" baseline="0" dirty="0">
                          <a:effectLst/>
                          <a:latin typeface="Tahoma" panose="020B0604030504040204" pitchFamily="34" charset="0"/>
                          <a:ea typeface="Tahoma" panose="020B0604030504040204" pitchFamily="34" charset="0"/>
                          <a:cs typeface="Tahoma" panose="020B0604030504040204" pitchFamily="34" charset="0"/>
                        </a:rPr>
                        <a:t> </a:t>
                      </a:r>
                      <a:r>
                        <a:rPr lang="en-GB" sz="1800" dirty="0">
                          <a:effectLst/>
                          <a:latin typeface="Tahoma" panose="020B0604030504040204" pitchFamily="34" charset="0"/>
                          <a:ea typeface="Tahoma" panose="020B0604030504040204" pitchFamily="34" charset="0"/>
                          <a:cs typeface="Tahoma" panose="020B0604030504040204" pitchFamily="34" charset="0"/>
                        </a:rPr>
                        <a:t>1,</a:t>
                      </a:r>
                      <a:r>
                        <a:rPr lang="en-GB" sz="1800" baseline="0" dirty="0">
                          <a:effectLst/>
                          <a:latin typeface="Tahoma" panose="020B0604030504040204" pitchFamily="34" charset="0"/>
                          <a:ea typeface="Tahoma" panose="020B0604030504040204" pitchFamily="34" charset="0"/>
                          <a:cs typeface="Tahoma" panose="020B0604030504040204" pitchFamily="34" charset="0"/>
                        </a:rPr>
                        <a:t> 2,</a:t>
                      </a:r>
                      <a:r>
                        <a:rPr lang="en-GB" sz="1800" dirty="0">
                          <a:effectLst/>
                          <a:latin typeface="Tahoma" panose="020B0604030504040204" pitchFamily="34" charset="0"/>
                          <a:ea typeface="Tahoma" panose="020B0604030504040204" pitchFamily="34" charset="0"/>
                          <a:cs typeface="Tahoma" panose="020B0604030504040204" pitchFamily="34" charset="0"/>
                        </a:rPr>
                        <a:t> 3</a:t>
                      </a:r>
                    </a:p>
                    <a:p>
                      <a:pPr>
                        <a:lnSpc>
                          <a:spcPct val="115000"/>
                        </a:lnSpc>
                        <a:spcBef>
                          <a:spcPts val="1000"/>
                        </a:spcBef>
                        <a:spcAft>
                          <a:spcPts val="0"/>
                        </a:spcAft>
                      </a:pPr>
                      <a:r>
                        <a:rPr lang="en-GB" sz="1800" dirty="0">
                          <a:effectLst/>
                          <a:latin typeface="Tahoma" panose="020B0604030504040204" pitchFamily="34" charset="0"/>
                          <a:ea typeface="Tahoma" panose="020B0604030504040204" pitchFamily="34" charset="0"/>
                          <a:cs typeface="Tahoma" panose="020B0604030504040204" pitchFamily="34" charset="0"/>
                        </a:rPr>
                        <a:t>Water 1,</a:t>
                      </a:r>
                      <a:r>
                        <a:rPr lang="en-GB" sz="1800" baseline="0" dirty="0">
                          <a:effectLst/>
                          <a:latin typeface="Tahoma" panose="020B0604030504040204" pitchFamily="34" charset="0"/>
                          <a:ea typeface="Tahoma" panose="020B0604030504040204" pitchFamily="34" charset="0"/>
                          <a:cs typeface="Tahoma" panose="020B0604030504040204" pitchFamily="34" charset="0"/>
                        </a:rPr>
                        <a:t> 2,</a:t>
                      </a:r>
                      <a:r>
                        <a:rPr lang="en-GB" sz="1800" dirty="0">
                          <a:effectLst/>
                          <a:latin typeface="Tahoma" panose="020B0604030504040204" pitchFamily="34" charset="0"/>
                          <a:ea typeface="Tahoma" panose="020B0604030504040204" pitchFamily="34" charset="0"/>
                          <a:cs typeface="Tahoma" panose="020B0604030504040204" pitchFamily="34" charset="0"/>
                        </a:rPr>
                        <a:t> 3</a:t>
                      </a:r>
                    </a:p>
                    <a:p>
                      <a:pPr>
                        <a:lnSpc>
                          <a:spcPct val="115000"/>
                        </a:lnSpc>
                        <a:spcBef>
                          <a:spcPts val="1000"/>
                        </a:spcBef>
                        <a:spcAft>
                          <a:spcPts val="0"/>
                        </a:spcAft>
                      </a:pPr>
                      <a:r>
                        <a:rPr lang="en-GB" sz="1800" dirty="0">
                          <a:effectLst/>
                          <a:latin typeface="Tahoma" panose="020B0604030504040204" pitchFamily="34" charset="0"/>
                          <a:ea typeface="Tahoma" panose="020B0604030504040204" pitchFamily="34" charset="0"/>
                          <a:cs typeface="Tahoma" panose="020B0604030504040204" pitchFamily="34" charset="0"/>
                        </a:rPr>
                        <a:t>Well-being 1, 2, 3</a:t>
                      </a:r>
                      <a:endParaRPr lang="en-GB" sz="1800" dirty="0">
                        <a:solidFill>
                          <a:srgbClr val="595959"/>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T w="12700" cap="flat" cmpd="sng" algn="ctr">
                      <a:solidFill>
                        <a:schemeClr val="tx1"/>
                      </a:solidFill>
                      <a:prstDash val="solid"/>
                      <a:round/>
                      <a:headEnd type="none" w="med" len="med"/>
                      <a:tailEnd type="none" w="med" len="med"/>
                    </a:lnT>
                    <a:solidFill>
                      <a:schemeClr val="accent3">
                        <a:lumMod val="40000"/>
                        <a:lumOff val="60000"/>
                      </a:schemeClr>
                    </a:solidFill>
                  </a:tcPr>
                </a:tc>
                <a:tc>
                  <a:txBody>
                    <a:bodyPr/>
                    <a:lstStyle/>
                    <a:p>
                      <a:pPr algn="ctr">
                        <a:lnSpc>
                          <a:spcPct val="115000"/>
                        </a:lnSpc>
                        <a:spcBef>
                          <a:spcPts val="1000"/>
                        </a:spcBef>
                        <a:spcAft>
                          <a:spcPts val="0"/>
                        </a:spcAft>
                      </a:pPr>
                      <a:r>
                        <a:rPr lang="en-GB" sz="2800" dirty="0">
                          <a:effectLst/>
                          <a:latin typeface="Tahoma" panose="020B0604030504040204" pitchFamily="34" charset="0"/>
                          <a:ea typeface="Tahoma" panose="020B0604030504040204" pitchFamily="34" charset="0"/>
                          <a:cs typeface="Tahoma" panose="020B0604030504040204" pitchFamily="34" charset="0"/>
                        </a:rPr>
                        <a:t>+</a:t>
                      </a:r>
                    </a:p>
                    <a:p>
                      <a:pPr algn="ctr">
                        <a:lnSpc>
                          <a:spcPct val="115000"/>
                        </a:lnSpc>
                        <a:spcBef>
                          <a:spcPts val="1000"/>
                        </a:spcBef>
                        <a:spcAft>
                          <a:spcPts val="0"/>
                        </a:spcAft>
                      </a:pPr>
                      <a:r>
                        <a:rPr lang="en-GB" sz="1800" dirty="0">
                          <a:effectLst/>
                          <a:latin typeface="Tahoma" panose="020B0604030504040204" pitchFamily="34" charset="0"/>
                          <a:ea typeface="Tahoma" panose="020B0604030504040204" pitchFamily="34" charset="0"/>
                          <a:cs typeface="Tahoma" panose="020B0604030504040204" pitchFamily="34" charset="0"/>
                        </a:rPr>
                        <a:t>at least 6 of</a:t>
                      </a:r>
                      <a:endParaRPr lang="en-GB" sz="1800" dirty="0">
                        <a:solidFill>
                          <a:srgbClr val="595959"/>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T w="12700" cap="flat" cmpd="sng" algn="ctr">
                      <a:solidFill>
                        <a:schemeClr val="tx1"/>
                      </a:solidFill>
                      <a:prstDash val="solid"/>
                      <a:round/>
                      <a:headEnd type="none" w="med" len="med"/>
                      <a:tailEnd type="none" w="med" len="med"/>
                    </a:lnT>
                    <a:solidFill>
                      <a:schemeClr val="accent3">
                        <a:lumMod val="60000"/>
                        <a:lumOff val="40000"/>
                      </a:schemeClr>
                    </a:solidFill>
                  </a:tcPr>
                </a:tc>
                <a:tc>
                  <a:txBody>
                    <a:bodyPr/>
                    <a:lstStyle/>
                    <a:p>
                      <a:pPr>
                        <a:lnSpc>
                          <a:spcPct val="115000"/>
                        </a:lnSpc>
                        <a:spcBef>
                          <a:spcPts val="1000"/>
                        </a:spcBef>
                        <a:spcAft>
                          <a:spcPts val="0"/>
                        </a:spcAft>
                      </a:pPr>
                      <a:r>
                        <a:rPr lang="en-GB" sz="1800" dirty="0">
                          <a:effectLst/>
                          <a:latin typeface="Tahoma" panose="020B0604030504040204" pitchFamily="34" charset="0"/>
                          <a:ea typeface="Tahoma" panose="020B0604030504040204" pitchFamily="34" charset="0"/>
                          <a:cs typeface="Tahoma" panose="020B0604030504040204" pitchFamily="34" charset="0"/>
                        </a:rPr>
                        <a:t>Wildlife 4,</a:t>
                      </a:r>
                      <a:r>
                        <a:rPr lang="en-GB" sz="1800" baseline="0" dirty="0">
                          <a:effectLst/>
                          <a:latin typeface="Tahoma" panose="020B0604030504040204" pitchFamily="34" charset="0"/>
                          <a:ea typeface="Tahoma" panose="020B0604030504040204" pitchFamily="34" charset="0"/>
                          <a:cs typeface="Tahoma" panose="020B0604030504040204" pitchFamily="34" charset="0"/>
                        </a:rPr>
                        <a:t> 5,</a:t>
                      </a:r>
                      <a:r>
                        <a:rPr lang="en-GB" sz="1800" dirty="0">
                          <a:effectLst/>
                          <a:latin typeface="Tahoma" panose="020B0604030504040204" pitchFamily="34" charset="0"/>
                          <a:ea typeface="Tahoma" panose="020B0604030504040204" pitchFamily="34" charset="0"/>
                          <a:cs typeface="Tahoma" panose="020B0604030504040204" pitchFamily="34" charset="0"/>
                        </a:rPr>
                        <a:t> 6</a:t>
                      </a:r>
                    </a:p>
                    <a:p>
                      <a:pPr>
                        <a:lnSpc>
                          <a:spcPct val="115000"/>
                        </a:lnSpc>
                        <a:spcBef>
                          <a:spcPts val="1000"/>
                        </a:spcBef>
                        <a:spcAft>
                          <a:spcPts val="0"/>
                        </a:spcAft>
                      </a:pPr>
                      <a:r>
                        <a:rPr lang="en-GB" sz="1800" dirty="0">
                          <a:effectLst/>
                          <a:latin typeface="Tahoma" panose="020B0604030504040204" pitchFamily="34" charset="0"/>
                          <a:ea typeface="Tahoma" panose="020B0604030504040204" pitchFamily="34" charset="0"/>
                          <a:cs typeface="Tahoma" panose="020B0604030504040204" pitchFamily="34" charset="0"/>
                        </a:rPr>
                        <a:t>Water 4,</a:t>
                      </a:r>
                      <a:r>
                        <a:rPr lang="en-GB" sz="1800" baseline="0" dirty="0">
                          <a:effectLst/>
                          <a:latin typeface="Tahoma" panose="020B0604030504040204" pitchFamily="34" charset="0"/>
                          <a:ea typeface="Tahoma" panose="020B0604030504040204" pitchFamily="34" charset="0"/>
                          <a:cs typeface="Tahoma" panose="020B0604030504040204" pitchFamily="34" charset="0"/>
                        </a:rPr>
                        <a:t> 5,</a:t>
                      </a:r>
                      <a:r>
                        <a:rPr lang="en-GB" sz="1800" dirty="0">
                          <a:effectLst/>
                          <a:latin typeface="Tahoma" panose="020B0604030504040204" pitchFamily="34" charset="0"/>
                          <a:ea typeface="Tahoma" panose="020B0604030504040204" pitchFamily="34" charset="0"/>
                          <a:cs typeface="Tahoma" panose="020B0604030504040204" pitchFamily="34" charset="0"/>
                        </a:rPr>
                        <a:t> 6</a:t>
                      </a:r>
                    </a:p>
                    <a:p>
                      <a:pPr>
                        <a:lnSpc>
                          <a:spcPct val="115000"/>
                        </a:lnSpc>
                        <a:spcBef>
                          <a:spcPts val="1000"/>
                        </a:spcBef>
                        <a:spcAft>
                          <a:spcPts val="0"/>
                        </a:spcAft>
                      </a:pPr>
                      <a:r>
                        <a:rPr lang="en-GB" sz="1800" dirty="0">
                          <a:effectLst/>
                          <a:latin typeface="Tahoma" panose="020B0604030504040204" pitchFamily="34" charset="0"/>
                          <a:ea typeface="Tahoma" panose="020B0604030504040204" pitchFamily="34" charset="0"/>
                          <a:cs typeface="Tahoma" panose="020B0604030504040204" pitchFamily="34" charset="0"/>
                        </a:rPr>
                        <a:t>Wellbeing 4,</a:t>
                      </a:r>
                      <a:r>
                        <a:rPr lang="en-GB" sz="1800" baseline="0" dirty="0">
                          <a:effectLst/>
                          <a:latin typeface="Tahoma" panose="020B0604030504040204" pitchFamily="34" charset="0"/>
                          <a:ea typeface="Tahoma" panose="020B0604030504040204" pitchFamily="34" charset="0"/>
                          <a:cs typeface="Tahoma" panose="020B0604030504040204" pitchFamily="34" charset="0"/>
                        </a:rPr>
                        <a:t> 5,</a:t>
                      </a:r>
                      <a:r>
                        <a:rPr lang="en-GB" sz="1800" dirty="0">
                          <a:effectLst/>
                          <a:latin typeface="Tahoma" panose="020B0604030504040204" pitchFamily="34" charset="0"/>
                          <a:ea typeface="Tahoma" panose="020B0604030504040204" pitchFamily="34" charset="0"/>
                          <a:cs typeface="Tahoma" panose="020B0604030504040204" pitchFamily="34" charset="0"/>
                        </a:rPr>
                        <a:t> 6</a:t>
                      </a:r>
                      <a:endParaRPr lang="en-GB" sz="1800" dirty="0">
                        <a:solidFill>
                          <a:srgbClr val="595959"/>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lnT w="12700" cap="flat" cmpd="sng" algn="ctr">
                      <a:solidFill>
                        <a:schemeClr val="tx1"/>
                      </a:solidFill>
                      <a:prstDash val="solid"/>
                      <a:round/>
                      <a:headEnd type="none" w="med" len="med"/>
                      <a:tailEnd type="none" w="med" len="med"/>
                    </a:lnT>
                    <a:solidFill>
                      <a:schemeClr val="accent3">
                        <a:lumMod val="60000"/>
                        <a:lumOff val="40000"/>
                      </a:schemeClr>
                    </a:solidFill>
                  </a:tcPr>
                </a:tc>
                <a:extLst>
                  <a:ext uri="{0D108BD9-81ED-4DB2-BD59-A6C34878D82A}">
                    <a16:rowId xmlns:a16="http://schemas.microsoft.com/office/drawing/2014/main" val="1352146793"/>
                  </a:ext>
                </a:extLst>
              </a:tr>
            </a:tbl>
          </a:graphicData>
        </a:graphic>
      </p:graphicFrame>
      <p:sp>
        <p:nvSpPr>
          <p:cNvPr id="6" name="Text Placeholder 2"/>
          <p:cNvSpPr>
            <a:spLocks noGrp="1"/>
          </p:cNvSpPr>
          <p:nvPr>
            <p:ph type="body" sz="quarter" idx="11"/>
          </p:nvPr>
        </p:nvSpPr>
        <p:spPr>
          <a:xfrm>
            <a:off x="827584" y="1557214"/>
            <a:ext cx="6587628" cy="4464074"/>
          </a:xfrm>
        </p:spPr>
        <p:txBody>
          <a:bodyPr/>
          <a:lstStyle/>
          <a:p>
            <a:pPr lvl="0"/>
            <a:r>
              <a:rPr lang="en-GB" dirty="0"/>
              <a:t>Five mandatory standards</a:t>
            </a:r>
          </a:p>
          <a:p>
            <a:pPr lvl="0"/>
            <a:r>
              <a:rPr lang="en-GB" dirty="0"/>
              <a:t>Three themes:</a:t>
            </a:r>
          </a:p>
          <a:p>
            <a:pPr lvl="1"/>
            <a:r>
              <a:rPr lang="en-GB" dirty="0"/>
              <a:t>Wildlife: Six standards</a:t>
            </a:r>
          </a:p>
          <a:p>
            <a:pPr lvl="1"/>
            <a:r>
              <a:rPr lang="en-GB" dirty="0"/>
              <a:t>Water management: Six standards</a:t>
            </a:r>
          </a:p>
          <a:p>
            <a:pPr lvl="1"/>
            <a:r>
              <a:rPr lang="en-GB" dirty="0"/>
              <a:t>Health and well-being: Six standards</a:t>
            </a:r>
          </a:p>
          <a:p>
            <a:r>
              <a:rPr lang="en-GB" dirty="0"/>
              <a:t>Within each theme the six standards are split into three ‘achieved’ standards and three ‘excellent’ standards</a:t>
            </a:r>
          </a:p>
        </p:txBody>
      </p:sp>
      <p:pic>
        <p:nvPicPr>
          <p:cNvPr id="5" name="Picture 4">
            <a:extLst>
              <a:ext uri="{FF2B5EF4-FFF2-40B4-BE49-F238E27FC236}">
                <a16:creationId xmlns:a16="http://schemas.microsoft.com/office/drawing/2014/main" id="{5A72D236-903F-4A12-BE73-93847867BDC4}"/>
              </a:ext>
            </a:extLst>
          </p:cNvPr>
          <p:cNvPicPr>
            <a:picLocks noChangeAspect="1"/>
          </p:cNvPicPr>
          <p:nvPr/>
        </p:nvPicPr>
        <p:blipFill rotWithShape="1">
          <a:blip r:embed="rId3"/>
          <a:srcRect l="43648" t="81953" r="48425" b="10800"/>
          <a:stretch/>
        </p:blipFill>
        <p:spPr>
          <a:xfrm>
            <a:off x="7308304" y="620688"/>
            <a:ext cx="1296144" cy="666592"/>
          </a:xfrm>
          <a:prstGeom prst="rect">
            <a:avLst/>
          </a:prstGeom>
        </p:spPr>
      </p:pic>
    </p:spTree>
    <p:extLst>
      <p:ext uri="{BB962C8B-B14F-4D97-AF65-F5344CB8AC3E}">
        <p14:creationId xmlns:p14="http://schemas.microsoft.com/office/powerpoint/2010/main" val="3562228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CD832A-70F3-4498-95E3-7FA70E55B1A0}"/>
              </a:ext>
            </a:extLst>
          </p:cNvPr>
          <p:cNvPicPr>
            <a:picLocks noChangeAspect="1"/>
          </p:cNvPicPr>
          <p:nvPr/>
        </p:nvPicPr>
        <p:blipFill rotWithShape="1">
          <a:blip r:embed="rId2"/>
          <a:srcRect l="5113" t="19202" r="27444" b="9399"/>
          <a:stretch/>
        </p:blipFill>
        <p:spPr>
          <a:xfrm>
            <a:off x="-1" y="1412776"/>
            <a:ext cx="9144001" cy="5445224"/>
          </a:xfrm>
          <a:prstGeom prst="rect">
            <a:avLst/>
          </a:prstGeom>
        </p:spPr>
      </p:pic>
      <p:sp>
        <p:nvSpPr>
          <p:cNvPr id="4" name="Text Placeholder 3">
            <a:extLst>
              <a:ext uri="{FF2B5EF4-FFF2-40B4-BE49-F238E27FC236}">
                <a16:creationId xmlns:a16="http://schemas.microsoft.com/office/drawing/2014/main" id="{639EEA1D-377F-410D-A1A0-734B0EA381E8}"/>
              </a:ext>
            </a:extLst>
          </p:cNvPr>
          <p:cNvSpPr txBox="1">
            <a:spLocks/>
          </p:cNvSpPr>
          <p:nvPr/>
        </p:nvSpPr>
        <p:spPr bwMode="auto">
          <a:xfrm>
            <a:off x="323528" y="476672"/>
            <a:ext cx="6515621" cy="6510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defPPr>
              <a:defRPr lang="en-US"/>
            </a:defPPr>
            <a:lvl1pPr marL="0" indent="0" defTabSz="606425">
              <a:lnSpc>
                <a:spcPts val="4200"/>
              </a:lnSpc>
              <a:spcBef>
                <a:spcPct val="20000"/>
              </a:spcBef>
              <a:buFontTx/>
              <a:buNone/>
              <a:defRPr sz="4000" b="0" i="0">
                <a:solidFill>
                  <a:srgbClr val="598752"/>
                </a:solidFill>
                <a:latin typeface="Georgia"/>
                <a:cs typeface="Georgia"/>
              </a:defRPr>
            </a:lvl1pPr>
            <a:lvl2pPr marL="987425" indent="-377825" defTabSz="606425">
              <a:spcBef>
                <a:spcPct val="20000"/>
              </a:spcBef>
              <a:buFont typeface="Arial" charset="0"/>
              <a:buChar char="–"/>
              <a:defRPr sz="3700">
                <a:latin typeface="+mn-lt"/>
                <a:ea typeface="ＭＳ Ｐゴシック" charset="0"/>
              </a:defRPr>
            </a:lvl2pPr>
            <a:lvl3pPr marL="1520825" indent="-301625" defTabSz="606425">
              <a:spcBef>
                <a:spcPct val="20000"/>
              </a:spcBef>
              <a:buFont typeface="Arial" charset="0"/>
              <a:buChar char="•"/>
              <a:defRPr sz="3200">
                <a:latin typeface="+mn-lt"/>
                <a:ea typeface="ＭＳ Ｐゴシック" charset="0"/>
              </a:defRPr>
            </a:lvl3pPr>
            <a:lvl4pPr marL="2130425" indent="-301625" defTabSz="606425">
              <a:spcBef>
                <a:spcPct val="20000"/>
              </a:spcBef>
              <a:buFont typeface="Arial" charset="0"/>
              <a:buChar char="–"/>
              <a:defRPr sz="2600">
                <a:latin typeface="+mn-lt"/>
                <a:ea typeface="ＭＳ Ｐゴシック" charset="0"/>
              </a:defRPr>
            </a:lvl4pPr>
            <a:lvl5pPr marL="2740025" indent="-301625" defTabSz="606425">
              <a:spcBef>
                <a:spcPct val="20000"/>
              </a:spcBef>
              <a:buFont typeface="Arial" charset="0"/>
              <a:buChar char="»"/>
              <a:defRPr sz="2600">
                <a:latin typeface="+mn-lt"/>
                <a:ea typeface="ＭＳ Ｐゴシック" charset="0"/>
              </a:defRPr>
            </a:lvl5pPr>
            <a:lvl6pPr marL="3352548" indent="-304776" defTabSz="609555">
              <a:spcBef>
                <a:spcPct val="20000"/>
              </a:spcBef>
              <a:buFont typeface="Arial"/>
              <a:buChar char="•"/>
              <a:defRPr sz="2667">
                <a:latin typeface="+mn-lt"/>
                <a:ea typeface="+mn-ea"/>
              </a:defRPr>
            </a:lvl6pPr>
            <a:lvl7pPr marL="3962104" indent="-304776" defTabSz="609555">
              <a:spcBef>
                <a:spcPct val="20000"/>
              </a:spcBef>
              <a:buFont typeface="Arial"/>
              <a:buChar char="•"/>
              <a:defRPr sz="2667">
                <a:latin typeface="+mn-lt"/>
                <a:ea typeface="+mn-ea"/>
              </a:defRPr>
            </a:lvl7pPr>
            <a:lvl8pPr marL="4571658" indent="-304776" defTabSz="609555">
              <a:spcBef>
                <a:spcPct val="20000"/>
              </a:spcBef>
              <a:buFont typeface="Arial"/>
              <a:buChar char="•"/>
              <a:defRPr sz="2667">
                <a:latin typeface="+mn-lt"/>
                <a:ea typeface="+mn-ea"/>
              </a:defRPr>
            </a:lvl8pPr>
            <a:lvl9pPr marL="5181212" indent="-304776" defTabSz="609555">
              <a:spcBef>
                <a:spcPct val="20000"/>
              </a:spcBef>
              <a:buFont typeface="Arial"/>
              <a:buChar char="•"/>
              <a:defRPr sz="2667">
                <a:latin typeface="+mn-lt"/>
                <a:ea typeface="+mn-ea"/>
              </a:defRPr>
            </a:lvl9pPr>
          </a:lstStyle>
          <a:p>
            <a:pPr>
              <a:lnSpc>
                <a:spcPct val="100000"/>
              </a:lnSpc>
            </a:pPr>
            <a:r>
              <a:rPr lang="en-US" altLang="en-US" sz="3600" dirty="0"/>
              <a:t>Green city systems</a:t>
            </a:r>
          </a:p>
        </p:txBody>
      </p:sp>
    </p:spTree>
    <p:extLst>
      <p:ext uri="{BB962C8B-B14F-4D97-AF65-F5344CB8AC3E}">
        <p14:creationId xmlns:p14="http://schemas.microsoft.com/office/powerpoint/2010/main" val="3060484422"/>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Scope of standards</a:t>
            </a:r>
          </a:p>
        </p:txBody>
      </p:sp>
      <p:sp>
        <p:nvSpPr>
          <p:cNvPr id="3" name="Text Placeholder 2"/>
          <p:cNvSpPr>
            <a:spLocks noGrp="1"/>
          </p:cNvSpPr>
          <p:nvPr>
            <p:ph type="body" sz="quarter" idx="11"/>
          </p:nvPr>
        </p:nvSpPr>
        <p:spPr/>
        <p:txBody>
          <a:bodyPr/>
          <a:lstStyle/>
          <a:p>
            <a:r>
              <a:rPr lang="en-GB" dirty="0"/>
              <a:t>Wildlife:</a:t>
            </a:r>
          </a:p>
          <a:p>
            <a:pPr lvl="1"/>
            <a:r>
              <a:rPr lang="en-GB" dirty="0"/>
              <a:t>Ecological enhancement, connectivity to wider countryside, biodiversity promoted throughout construction process</a:t>
            </a:r>
          </a:p>
          <a:p>
            <a:pPr lvl="1"/>
            <a:r>
              <a:rPr lang="en-GB" dirty="0"/>
              <a:t>Connectivity within built environment, enhancement of ecological networks, viability of key species</a:t>
            </a:r>
          </a:p>
          <a:p>
            <a:r>
              <a:rPr lang="en-GB" dirty="0"/>
              <a:t>Water management:</a:t>
            </a:r>
          </a:p>
          <a:p>
            <a:pPr lvl="1"/>
            <a:r>
              <a:rPr lang="en-GB" dirty="0"/>
              <a:t>Minimising run-off and maximising re-use now and in the future, design, delivery and management of </a:t>
            </a:r>
            <a:r>
              <a:rPr lang="en-GB" dirty="0" err="1"/>
              <a:t>SuDS</a:t>
            </a:r>
            <a:r>
              <a:rPr lang="en-GB" dirty="0"/>
              <a:t>, water quality on site</a:t>
            </a:r>
          </a:p>
          <a:p>
            <a:pPr lvl="1"/>
            <a:r>
              <a:rPr lang="en-GB" dirty="0"/>
              <a:t>Innovation in water management, water quality downstream, added value to overall design</a:t>
            </a:r>
          </a:p>
          <a:p>
            <a:r>
              <a:rPr lang="en-GB" dirty="0"/>
              <a:t>Health and well-being:</a:t>
            </a:r>
          </a:p>
          <a:p>
            <a:pPr lvl="1"/>
            <a:r>
              <a:rPr lang="en-GB" dirty="0"/>
              <a:t>Accessibility for all, designed to facilitate use, designed to be accessible all year</a:t>
            </a:r>
          </a:p>
          <a:p>
            <a:pPr lvl="1"/>
            <a:r>
              <a:rPr lang="en-GB" dirty="0"/>
              <a:t>Responds to health inequalities, innovation in overcoming barriers to access and use, integral to local distinctiveness</a:t>
            </a:r>
          </a:p>
        </p:txBody>
      </p:sp>
      <p:pic>
        <p:nvPicPr>
          <p:cNvPr id="4" name="Picture 3">
            <a:extLst>
              <a:ext uri="{FF2B5EF4-FFF2-40B4-BE49-F238E27FC236}">
                <a16:creationId xmlns:a16="http://schemas.microsoft.com/office/drawing/2014/main" id="{E800D317-C443-4360-AA8E-8A7635D0FBAA}"/>
              </a:ext>
            </a:extLst>
          </p:cNvPr>
          <p:cNvPicPr>
            <a:picLocks noChangeAspect="1"/>
          </p:cNvPicPr>
          <p:nvPr/>
        </p:nvPicPr>
        <p:blipFill rotWithShape="1">
          <a:blip r:embed="rId3"/>
          <a:srcRect l="43648" t="81953" r="48425" b="10800"/>
          <a:stretch/>
        </p:blipFill>
        <p:spPr>
          <a:xfrm>
            <a:off x="7308304" y="620688"/>
            <a:ext cx="1296144" cy="666592"/>
          </a:xfrm>
          <a:prstGeom prst="rect">
            <a:avLst/>
          </a:prstGeom>
        </p:spPr>
      </p:pic>
    </p:spTree>
    <p:extLst>
      <p:ext uri="{BB962C8B-B14F-4D97-AF65-F5344CB8AC3E}">
        <p14:creationId xmlns:p14="http://schemas.microsoft.com/office/powerpoint/2010/main" val="1413570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sz="3200" dirty="0"/>
              <a:t>Level and format of the standards</a:t>
            </a:r>
          </a:p>
        </p:txBody>
      </p:sp>
      <p:sp>
        <p:nvSpPr>
          <p:cNvPr id="3" name="Text Placeholder 2"/>
          <p:cNvSpPr>
            <a:spLocks noGrp="1"/>
          </p:cNvSpPr>
          <p:nvPr>
            <p:ph type="body" sz="quarter" idx="11"/>
          </p:nvPr>
        </p:nvSpPr>
        <p:spPr/>
        <p:txBody>
          <a:bodyPr/>
          <a:lstStyle/>
          <a:p>
            <a:pPr lvl="0"/>
            <a:r>
              <a:rPr lang="en-GB" dirty="0"/>
              <a:t>Level of standards:</a:t>
            </a:r>
          </a:p>
          <a:p>
            <a:pPr lvl="1"/>
            <a:r>
              <a:rPr lang="en-GB" dirty="0"/>
              <a:t>Achieve: current high quality developments and policies</a:t>
            </a:r>
          </a:p>
          <a:p>
            <a:pPr lvl="1"/>
            <a:r>
              <a:rPr lang="en-GB" dirty="0"/>
              <a:t>Excellent: current exemplary developments</a:t>
            </a:r>
          </a:p>
          <a:p>
            <a:r>
              <a:rPr lang="en-GB" dirty="0"/>
              <a:t>Some of the ‘excellent’ standards could not be achieved by policy alone so this option is not available to policy</a:t>
            </a:r>
          </a:p>
          <a:p>
            <a:r>
              <a:rPr lang="en-GB" dirty="0"/>
              <a:t>Evidence already supplied in planning documents</a:t>
            </a:r>
          </a:p>
          <a:p>
            <a:pPr lvl="0"/>
            <a:endParaRPr lang="en-GB" dirty="0"/>
          </a:p>
          <a:p>
            <a:pPr lvl="0"/>
            <a:r>
              <a:rPr lang="en-GB" dirty="0"/>
              <a:t>Expected to evolve over time</a:t>
            </a:r>
          </a:p>
          <a:p>
            <a:pPr lvl="0"/>
            <a:r>
              <a:rPr lang="en-GB" dirty="0"/>
              <a:t>Used existing standards and good practice where possible</a:t>
            </a:r>
          </a:p>
          <a:p>
            <a:pPr lvl="0"/>
            <a:endParaRPr lang="en-GB" dirty="0"/>
          </a:p>
          <a:p>
            <a:pPr lvl="0"/>
            <a:r>
              <a:rPr lang="en-GB" dirty="0"/>
              <a:t>Technical guidance:</a:t>
            </a:r>
          </a:p>
          <a:p>
            <a:pPr lvl="1"/>
            <a:r>
              <a:rPr lang="en-GB" dirty="0"/>
              <a:t>Process for award and certification</a:t>
            </a:r>
          </a:p>
          <a:p>
            <a:pPr lvl="1"/>
            <a:r>
              <a:rPr lang="en-GB" dirty="0"/>
              <a:t>Each standard has more detailed criteria and the evidence required to demonstrate achievement</a:t>
            </a:r>
          </a:p>
          <a:p>
            <a:pPr lvl="1"/>
            <a:r>
              <a:rPr lang="en-GB" dirty="0"/>
              <a:t>Further information and guidance</a:t>
            </a:r>
          </a:p>
          <a:p>
            <a:endParaRPr lang="en-GB" dirty="0"/>
          </a:p>
        </p:txBody>
      </p:sp>
      <p:pic>
        <p:nvPicPr>
          <p:cNvPr id="4" name="Picture 3">
            <a:extLst>
              <a:ext uri="{FF2B5EF4-FFF2-40B4-BE49-F238E27FC236}">
                <a16:creationId xmlns:a16="http://schemas.microsoft.com/office/drawing/2014/main" id="{3AC58C6C-6AD5-432A-B88A-52F7E3F431A3}"/>
              </a:ext>
            </a:extLst>
          </p:cNvPr>
          <p:cNvPicPr>
            <a:picLocks noChangeAspect="1"/>
          </p:cNvPicPr>
          <p:nvPr/>
        </p:nvPicPr>
        <p:blipFill rotWithShape="1">
          <a:blip r:embed="rId3"/>
          <a:srcRect l="43648" t="81953" r="48425" b="10800"/>
          <a:stretch/>
        </p:blipFill>
        <p:spPr>
          <a:xfrm>
            <a:off x="7308304" y="620688"/>
            <a:ext cx="1296144" cy="666592"/>
          </a:xfrm>
          <a:prstGeom prst="rect">
            <a:avLst/>
          </a:prstGeom>
        </p:spPr>
      </p:pic>
    </p:spTree>
    <p:extLst>
      <p:ext uri="{BB962C8B-B14F-4D97-AF65-F5344CB8AC3E}">
        <p14:creationId xmlns:p14="http://schemas.microsoft.com/office/powerpoint/2010/main" val="2420453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sz="3600" dirty="0"/>
              <a:t>Ongoing work</a:t>
            </a:r>
          </a:p>
        </p:txBody>
      </p:sp>
      <p:sp>
        <p:nvSpPr>
          <p:cNvPr id="3" name="Text Placeholder 2"/>
          <p:cNvSpPr>
            <a:spLocks noGrp="1"/>
          </p:cNvSpPr>
          <p:nvPr>
            <p:ph type="body" sz="quarter" idx="11"/>
          </p:nvPr>
        </p:nvSpPr>
        <p:spPr>
          <a:xfrm>
            <a:off x="878401" y="1627199"/>
            <a:ext cx="6551612" cy="4608512"/>
          </a:xfrm>
        </p:spPr>
        <p:txBody>
          <a:bodyPr/>
          <a:lstStyle/>
          <a:p>
            <a:r>
              <a:rPr lang="en-GB" sz="1800" dirty="0"/>
              <a:t>Development of a User Guide and Technical Standards</a:t>
            </a:r>
          </a:p>
          <a:p>
            <a:r>
              <a:rPr lang="en-GB" sz="1800" dirty="0"/>
              <a:t>Internal operational review</a:t>
            </a:r>
          </a:p>
          <a:p>
            <a:r>
              <a:rPr lang="en-GB" sz="1800" dirty="0"/>
              <a:t>External review</a:t>
            </a:r>
          </a:p>
          <a:p>
            <a:r>
              <a:rPr lang="en-GB" sz="1800" dirty="0"/>
              <a:t>Front running testing</a:t>
            </a:r>
          </a:p>
          <a:p>
            <a:r>
              <a:rPr lang="en-GB" sz="1800" dirty="0"/>
              <a:t>Contacts:</a:t>
            </a:r>
          </a:p>
          <a:p>
            <a:pPr lvl="1"/>
            <a:r>
              <a:rPr lang="en-GB" sz="1800" dirty="0">
                <a:hlinkClick r:id="rId3"/>
              </a:rPr>
              <a:t>Gemma.Jerome@gloucestershirewildlifetrust.co.uk</a:t>
            </a:r>
            <a:endParaRPr lang="en-GB" sz="1800" dirty="0"/>
          </a:p>
          <a:p>
            <a:pPr lvl="1"/>
            <a:r>
              <a:rPr lang="en-GB" sz="1800" dirty="0">
                <a:hlinkClick r:id="rId4"/>
              </a:rPr>
              <a:t>Danielle.Sinnett@uwe.ac.uk</a:t>
            </a:r>
            <a:endParaRPr lang="en-GB" sz="1800" dirty="0"/>
          </a:p>
          <a:p>
            <a:pPr lvl="1"/>
            <a:r>
              <a:rPr lang="en-GB" sz="1800" dirty="0">
                <a:hlinkClick r:id="rId5"/>
              </a:rPr>
              <a:t>Nicholas12.</a:t>
            </a:r>
            <a:r>
              <a:rPr lang="en-GB" sz="2000" dirty="0">
                <a:hlinkClick r:id="rId5"/>
              </a:rPr>
              <a:t>Smith</a:t>
            </a:r>
            <a:r>
              <a:rPr lang="en-GB" sz="1800" dirty="0">
                <a:hlinkClick r:id="rId5"/>
              </a:rPr>
              <a:t>@uwe.ac.uk</a:t>
            </a:r>
            <a:endParaRPr lang="en-GB" sz="1800" dirty="0"/>
          </a:p>
          <a:p>
            <a:pPr lvl="1"/>
            <a:endParaRPr lang="en-GB" dirty="0"/>
          </a:p>
          <a:p>
            <a:endParaRPr lang="en-GB" dirty="0"/>
          </a:p>
        </p:txBody>
      </p:sp>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8037" r="66903"/>
          <a:stretch/>
        </p:blipFill>
        <p:spPr>
          <a:xfrm>
            <a:off x="7380312" y="976131"/>
            <a:ext cx="1757953" cy="5261181"/>
          </a:xfrm>
          <a:prstGeom prst="rect">
            <a:avLst/>
          </a:prstGeom>
        </p:spPr>
      </p:pic>
    </p:spTree>
    <p:extLst>
      <p:ext uri="{BB962C8B-B14F-4D97-AF65-F5344CB8AC3E}">
        <p14:creationId xmlns:p14="http://schemas.microsoft.com/office/powerpoint/2010/main" val="121449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CD832A-70F3-4498-95E3-7FA70E55B1A0}"/>
              </a:ext>
            </a:extLst>
          </p:cNvPr>
          <p:cNvPicPr>
            <a:picLocks noChangeAspect="1"/>
          </p:cNvPicPr>
          <p:nvPr/>
        </p:nvPicPr>
        <p:blipFill rotWithShape="1">
          <a:blip r:embed="rId2"/>
          <a:srcRect l="5113" t="19202" r="27444" b="9399"/>
          <a:stretch/>
        </p:blipFill>
        <p:spPr>
          <a:xfrm>
            <a:off x="-1" y="1412776"/>
            <a:ext cx="9144001" cy="5445224"/>
          </a:xfrm>
          <a:prstGeom prst="rect">
            <a:avLst/>
          </a:prstGeom>
        </p:spPr>
      </p:pic>
      <p:sp>
        <p:nvSpPr>
          <p:cNvPr id="4" name="Text Placeholder 3">
            <a:extLst>
              <a:ext uri="{FF2B5EF4-FFF2-40B4-BE49-F238E27FC236}">
                <a16:creationId xmlns:a16="http://schemas.microsoft.com/office/drawing/2014/main" id="{639EEA1D-377F-410D-A1A0-734B0EA381E8}"/>
              </a:ext>
            </a:extLst>
          </p:cNvPr>
          <p:cNvSpPr txBox="1">
            <a:spLocks/>
          </p:cNvSpPr>
          <p:nvPr/>
        </p:nvSpPr>
        <p:spPr bwMode="auto">
          <a:xfrm>
            <a:off x="323528" y="476672"/>
            <a:ext cx="6515621" cy="6510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defPPr>
              <a:defRPr lang="en-US"/>
            </a:defPPr>
            <a:lvl1pPr marL="0" indent="0" defTabSz="606425">
              <a:lnSpc>
                <a:spcPts val="4200"/>
              </a:lnSpc>
              <a:spcBef>
                <a:spcPct val="20000"/>
              </a:spcBef>
              <a:buFontTx/>
              <a:buNone/>
              <a:defRPr sz="4000" b="0" i="0">
                <a:solidFill>
                  <a:srgbClr val="598752"/>
                </a:solidFill>
                <a:latin typeface="Georgia"/>
                <a:cs typeface="Georgia"/>
              </a:defRPr>
            </a:lvl1pPr>
            <a:lvl2pPr marL="987425" indent="-377825" defTabSz="606425">
              <a:spcBef>
                <a:spcPct val="20000"/>
              </a:spcBef>
              <a:buFont typeface="Arial" charset="0"/>
              <a:buChar char="–"/>
              <a:defRPr sz="3700">
                <a:latin typeface="+mn-lt"/>
                <a:ea typeface="ＭＳ Ｐゴシック" charset="0"/>
              </a:defRPr>
            </a:lvl2pPr>
            <a:lvl3pPr marL="1520825" indent="-301625" defTabSz="606425">
              <a:spcBef>
                <a:spcPct val="20000"/>
              </a:spcBef>
              <a:buFont typeface="Arial" charset="0"/>
              <a:buChar char="•"/>
              <a:defRPr sz="3200">
                <a:latin typeface="+mn-lt"/>
                <a:ea typeface="ＭＳ Ｐゴシック" charset="0"/>
              </a:defRPr>
            </a:lvl3pPr>
            <a:lvl4pPr marL="2130425" indent="-301625" defTabSz="606425">
              <a:spcBef>
                <a:spcPct val="20000"/>
              </a:spcBef>
              <a:buFont typeface="Arial" charset="0"/>
              <a:buChar char="–"/>
              <a:defRPr sz="2600">
                <a:latin typeface="+mn-lt"/>
                <a:ea typeface="ＭＳ Ｐゴシック" charset="0"/>
              </a:defRPr>
            </a:lvl4pPr>
            <a:lvl5pPr marL="2740025" indent="-301625" defTabSz="606425">
              <a:spcBef>
                <a:spcPct val="20000"/>
              </a:spcBef>
              <a:buFont typeface="Arial" charset="0"/>
              <a:buChar char="»"/>
              <a:defRPr sz="2600">
                <a:latin typeface="+mn-lt"/>
                <a:ea typeface="ＭＳ Ｐゴシック" charset="0"/>
              </a:defRPr>
            </a:lvl5pPr>
            <a:lvl6pPr marL="3352548" indent="-304776" defTabSz="609555">
              <a:spcBef>
                <a:spcPct val="20000"/>
              </a:spcBef>
              <a:buFont typeface="Arial"/>
              <a:buChar char="•"/>
              <a:defRPr sz="2667">
                <a:latin typeface="+mn-lt"/>
                <a:ea typeface="+mn-ea"/>
              </a:defRPr>
            </a:lvl6pPr>
            <a:lvl7pPr marL="3962104" indent="-304776" defTabSz="609555">
              <a:spcBef>
                <a:spcPct val="20000"/>
              </a:spcBef>
              <a:buFont typeface="Arial"/>
              <a:buChar char="•"/>
              <a:defRPr sz="2667">
                <a:latin typeface="+mn-lt"/>
                <a:ea typeface="+mn-ea"/>
              </a:defRPr>
            </a:lvl7pPr>
            <a:lvl8pPr marL="4571658" indent="-304776" defTabSz="609555">
              <a:spcBef>
                <a:spcPct val="20000"/>
              </a:spcBef>
              <a:buFont typeface="Arial"/>
              <a:buChar char="•"/>
              <a:defRPr sz="2667">
                <a:latin typeface="+mn-lt"/>
                <a:ea typeface="+mn-ea"/>
              </a:defRPr>
            </a:lvl8pPr>
            <a:lvl9pPr marL="5181212" indent="-304776" defTabSz="609555">
              <a:spcBef>
                <a:spcPct val="20000"/>
              </a:spcBef>
              <a:buFont typeface="Arial"/>
              <a:buChar char="•"/>
              <a:defRPr sz="2667">
                <a:latin typeface="+mn-lt"/>
                <a:ea typeface="+mn-ea"/>
              </a:defRPr>
            </a:lvl9pPr>
          </a:lstStyle>
          <a:p>
            <a:pPr marL="0" marR="0" lvl="0" indent="0" algn="l" defTabSz="606425" rtl="0" eaLnBrk="0" fontAlgn="base" latinLnBrk="0" hangingPunct="0">
              <a:lnSpc>
                <a:spcPct val="100000"/>
              </a:lnSpc>
              <a:spcBef>
                <a:spcPct val="20000"/>
              </a:spcBef>
              <a:spcAft>
                <a:spcPct val="0"/>
              </a:spcAft>
              <a:buClrTx/>
              <a:buSzTx/>
              <a:buFontTx/>
              <a:buNone/>
              <a:tabLst/>
              <a:defRPr/>
            </a:pPr>
            <a:r>
              <a:rPr kumimoji="0" lang="en-US" altLang="en-US" sz="3600" b="0" i="0" u="none" strike="noStrike" kern="1200" cap="none" spc="0" normalizeH="0" baseline="0" noProof="0" dirty="0">
                <a:ln>
                  <a:noFill/>
                </a:ln>
                <a:solidFill>
                  <a:srgbClr val="598752"/>
                </a:solidFill>
                <a:effectLst/>
                <a:uLnTx/>
                <a:uFillTx/>
                <a:latin typeface="Georgia"/>
                <a:ea typeface="ＭＳ Ｐゴシック" charset="-128"/>
              </a:rPr>
              <a:t>Green city systems</a:t>
            </a:r>
          </a:p>
        </p:txBody>
      </p:sp>
      <p:sp>
        <p:nvSpPr>
          <p:cNvPr id="2" name="Circle: Hollow 1">
            <a:extLst>
              <a:ext uri="{FF2B5EF4-FFF2-40B4-BE49-F238E27FC236}">
                <a16:creationId xmlns:a16="http://schemas.microsoft.com/office/drawing/2014/main" id="{F8ED4998-2C32-476A-BAEE-6728874C956A}"/>
              </a:ext>
            </a:extLst>
          </p:cNvPr>
          <p:cNvSpPr/>
          <p:nvPr/>
        </p:nvSpPr>
        <p:spPr>
          <a:xfrm>
            <a:off x="4932040" y="1772816"/>
            <a:ext cx="936104" cy="792088"/>
          </a:xfrm>
          <a:prstGeom prst="donut">
            <a:avLst>
              <a:gd name="adj" fmla="val 755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78822005"/>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348" y="1988840"/>
            <a:ext cx="7818092" cy="3493264"/>
          </a:xfrm>
          <a:prstGeom prst="rect">
            <a:avLst/>
          </a:prstGeom>
        </p:spPr>
        <p:txBody>
          <a:bodyPr wrap="square">
            <a:spAutoFit/>
          </a:bodyPr>
          <a:lstStyle/>
          <a:p>
            <a:r>
              <a:rPr lang="en-GB" sz="2400" dirty="0">
                <a:solidFill>
                  <a:schemeClr val="accent3">
                    <a:lumMod val="50000"/>
                  </a:schemeClr>
                </a:solidFill>
                <a:latin typeface="Cambria" pitchFamily="18" charset="0"/>
                <a:cs typeface="Arial" pitchFamily="34" charset="0"/>
              </a:rPr>
              <a:t>“Green infrastructure is a strategic network of multi-functional green space, both new and existing, both rural and urban, which supports natural and ecological processes and is integral to the health and quality of life in sustainable communities. It delivers a broad range of functions and provides vital socio-economic and cultural benefits which underpin individual and community health and wellbeing”</a:t>
            </a:r>
          </a:p>
          <a:p>
            <a:endParaRPr lang="en-GB" sz="1000" dirty="0">
              <a:solidFill>
                <a:schemeClr val="accent3">
                  <a:lumMod val="50000"/>
                </a:schemeClr>
              </a:solidFill>
              <a:latin typeface="Cambria" pitchFamily="18" charset="0"/>
              <a:cs typeface="Arial" pitchFamily="34" charset="0"/>
            </a:endParaRPr>
          </a:p>
          <a:p>
            <a:r>
              <a:rPr lang="en-GB" sz="1900" dirty="0">
                <a:solidFill>
                  <a:schemeClr val="accent3">
                    <a:lumMod val="50000"/>
                  </a:schemeClr>
                </a:solidFill>
                <a:latin typeface="Cambria" pitchFamily="18" charset="0"/>
                <a:cs typeface="Arial" pitchFamily="34" charset="0"/>
              </a:rPr>
              <a:t>CLG, 2010</a:t>
            </a:r>
          </a:p>
        </p:txBody>
      </p:sp>
      <p:sp>
        <p:nvSpPr>
          <p:cNvPr id="3" name="TextBox 2"/>
          <p:cNvSpPr txBox="1"/>
          <p:nvPr/>
        </p:nvSpPr>
        <p:spPr>
          <a:xfrm>
            <a:off x="683568" y="1033572"/>
            <a:ext cx="9144000" cy="584775"/>
          </a:xfrm>
          <a:prstGeom prst="rect">
            <a:avLst/>
          </a:prstGeom>
          <a:noFill/>
          <a:ln>
            <a:noFill/>
          </a:ln>
        </p:spPr>
        <p:txBody>
          <a:bodyPr wrap="square">
            <a:spAutoFit/>
          </a:bodyPr>
          <a:lstStyle/>
          <a:p>
            <a:pPr defTabSz="606425">
              <a:spcBef>
                <a:spcPct val="20000"/>
              </a:spcBef>
              <a:tabLst>
                <a:tab pos="4038600" algn="l"/>
                <a:tab pos="4305300" algn="l"/>
                <a:tab pos="8515350" algn="l"/>
                <a:tab pos="8610600" algn="l"/>
              </a:tabLst>
              <a:defRPr/>
            </a:pPr>
            <a:r>
              <a:rPr lang="en-GB" sz="3200" b="1" dirty="0">
                <a:solidFill>
                  <a:srgbClr val="598752"/>
                </a:solidFill>
                <a:latin typeface="Georgia"/>
              </a:rPr>
              <a:t>Green infrastructure: Definitions</a:t>
            </a:r>
            <a:endParaRPr lang="en-US" sz="3200" b="1" dirty="0">
              <a:solidFill>
                <a:srgbClr val="598752"/>
              </a:solidFill>
              <a:latin typeface="Georgia"/>
            </a:endParaRPr>
          </a:p>
        </p:txBody>
      </p:sp>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4170" t="23491" r="51290" b="63578"/>
          <a:stretch/>
        </p:blipFill>
        <p:spPr bwMode="auto">
          <a:xfrm>
            <a:off x="7441136" y="-27384"/>
            <a:ext cx="1057099" cy="528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189272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62557FBF-C229-4F07-AE29-14E3305111B3}"/>
              </a:ext>
            </a:extLst>
          </p:cNvPr>
          <p:cNvSpPr txBox="1">
            <a:spLocks/>
          </p:cNvSpPr>
          <p:nvPr/>
        </p:nvSpPr>
        <p:spPr bwMode="auto">
          <a:xfrm>
            <a:off x="360635" y="599538"/>
            <a:ext cx="6515621" cy="6510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defPPr>
              <a:defRPr lang="en-US"/>
            </a:defPPr>
            <a:lvl1pPr marL="0" indent="0" defTabSz="606425">
              <a:lnSpc>
                <a:spcPts val="4200"/>
              </a:lnSpc>
              <a:spcBef>
                <a:spcPct val="20000"/>
              </a:spcBef>
              <a:buFontTx/>
              <a:buNone/>
              <a:defRPr sz="4000" b="0" i="0">
                <a:solidFill>
                  <a:srgbClr val="598752"/>
                </a:solidFill>
                <a:latin typeface="Georgia"/>
                <a:cs typeface="Georgia"/>
              </a:defRPr>
            </a:lvl1pPr>
            <a:lvl2pPr marL="987425" indent="-377825" defTabSz="606425">
              <a:spcBef>
                <a:spcPct val="20000"/>
              </a:spcBef>
              <a:buFont typeface="Arial" charset="0"/>
              <a:buChar char="–"/>
              <a:defRPr sz="3700">
                <a:latin typeface="+mn-lt"/>
                <a:ea typeface="ＭＳ Ｐゴシック" charset="0"/>
              </a:defRPr>
            </a:lvl2pPr>
            <a:lvl3pPr marL="1520825" indent="-301625" defTabSz="606425">
              <a:spcBef>
                <a:spcPct val="20000"/>
              </a:spcBef>
              <a:buFont typeface="Arial" charset="0"/>
              <a:buChar char="•"/>
              <a:defRPr sz="3200">
                <a:latin typeface="+mn-lt"/>
                <a:ea typeface="ＭＳ Ｐゴシック" charset="0"/>
              </a:defRPr>
            </a:lvl3pPr>
            <a:lvl4pPr marL="2130425" indent="-301625" defTabSz="606425">
              <a:spcBef>
                <a:spcPct val="20000"/>
              </a:spcBef>
              <a:buFont typeface="Arial" charset="0"/>
              <a:buChar char="–"/>
              <a:defRPr sz="2600">
                <a:latin typeface="+mn-lt"/>
                <a:ea typeface="ＭＳ Ｐゴシック" charset="0"/>
              </a:defRPr>
            </a:lvl4pPr>
            <a:lvl5pPr marL="2740025" indent="-301625" defTabSz="606425">
              <a:spcBef>
                <a:spcPct val="20000"/>
              </a:spcBef>
              <a:buFont typeface="Arial" charset="0"/>
              <a:buChar char="»"/>
              <a:defRPr sz="2600">
                <a:latin typeface="+mn-lt"/>
                <a:ea typeface="ＭＳ Ｐゴシック" charset="0"/>
              </a:defRPr>
            </a:lvl5pPr>
            <a:lvl6pPr marL="3352548" indent="-304776" defTabSz="609555">
              <a:spcBef>
                <a:spcPct val="20000"/>
              </a:spcBef>
              <a:buFont typeface="Arial"/>
              <a:buChar char="•"/>
              <a:defRPr sz="2667">
                <a:latin typeface="+mn-lt"/>
                <a:ea typeface="+mn-ea"/>
              </a:defRPr>
            </a:lvl6pPr>
            <a:lvl7pPr marL="3962104" indent="-304776" defTabSz="609555">
              <a:spcBef>
                <a:spcPct val="20000"/>
              </a:spcBef>
              <a:buFont typeface="Arial"/>
              <a:buChar char="•"/>
              <a:defRPr sz="2667">
                <a:latin typeface="+mn-lt"/>
                <a:ea typeface="+mn-ea"/>
              </a:defRPr>
            </a:lvl7pPr>
            <a:lvl8pPr marL="4571658" indent="-304776" defTabSz="609555">
              <a:spcBef>
                <a:spcPct val="20000"/>
              </a:spcBef>
              <a:buFont typeface="Arial"/>
              <a:buChar char="•"/>
              <a:defRPr sz="2667">
                <a:latin typeface="+mn-lt"/>
                <a:ea typeface="+mn-ea"/>
              </a:defRPr>
            </a:lvl8pPr>
            <a:lvl9pPr marL="5181212" indent="-304776" defTabSz="609555">
              <a:spcBef>
                <a:spcPct val="20000"/>
              </a:spcBef>
              <a:buFont typeface="Arial"/>
              <a:buChar char="•"/>
              <a:defRPr sz="2667">
                <a:latin typeface="+mn-lt"/>
                <a:ea typeface="+mn-ea"/>
              </a:defRPr>
            </a:lvl9pPr>
          </a:lstStyle>
          <a:p>
            <a:pPr>
              <a:lnSpc>
                <a:spcPct val="100000"/>
              </a:lnSpc>
            </a:pPr>
            <a:r>
              <a:rPr lang="en-US" altLang="en-US" sz="2400" dirty="0"/>
              <a:t>Promoting the form, role and benefits of GI and ecosystem services at a range of spatial scales</a:t>
            </a:r>
          </a:p>
        </p:txBody>
      </p:sp>
      <p:pic>
        <p:nvPicPr>
          <p:cNvPr id="4" name="Picture 3">
            <a:extLst>
              <a:ext uri="{FF2B5EF4-FFF2-40B4-BE49-F238E27FC236}">
                <a16:creationId xmlns:a16="http://schemas.microsoft.com/office/drawing/2014/main" id="{6773026A-74F5-49E5-AF24-0112ED3034E5}"/>
              </a:ext>
            </a:extLst>
          </p:cNvPr>
          <p:cNvPicPr>
            <a:picLocks noChangeAspect="1"/>
          </p:cNvPicPr>
          <p:nvPr/>
        </p:nvPicPr>
        <p:blipFill rotWithShape="1">
          <a:blip r:embed="rId2"/>
          <a:srcRect l="19287" t="35120" r="19288" b="6601"/>
          <a:stretch/>
        </p:blipFill>
        <p:spPr>
          <a:xfrm>
            <a:off x="107504" y="1916832"/>
            <a:ext cx="8769816" cy="4680520"/>
          </a:xfrm>
          <a:prstGeom prst="rect">
            <a:avLst/>
          </a:prstGeom>
        </p:spPr>
      </p:pic>
    </p:spTree>
    <p:extLst>
      <p:ext uri="{BB962C8B-B14F-4D97-AF65-F5344CB8AC3E}">
        <p14:creationId xmlns:p14="http://schemas.microsoft.com/office/powerpoint/2010/main" val="2782234527"/>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323528" y="1087720"/>
          <a:ext cx="8208911" cy="4861560"/>
        </p:xfrm>
        <a:graphic>
          <a:graphicData uri="http://schemas.openxmlformats.org/drawingml/2006/table">
            <a:tbl>
              <a:tblPr firstRow="1" bandRow="1">
                <a:tableStyleId>{7E9639D4-E3E2-4D34-9284-5A2195B3D0D7}</a:tableStyleId>
              </a:tblPr>
              <a:tblGrid>
                <a:gridCol w="1407243">
                  <a:extLst>
                    <a:ext uri="{9D8B030D-6E8A-4147-A177-3AD203B41FA5}">
                      <a16:colId xmlns:a16="http://schemas.microsoft.com/office/drawing/2014/main" val="20000"/>
                    </a:ext>
                  </a:extLst>
                </a:gridCol>
                <a:gridCol w="1905485">
                  <a:extLst>
                    <a:ext uri="{9D8B030D-6E8A-4147-A177-3AD203B41FA5}">
                      <a16:colId xmlns:a16="http://schemas.microsoft.com/office/drawing/2014/main" val="20001"/>
                    </a:ext>
                  </a:extLst>
                </a:gridCol>
                <a:gridCol w="4896183">
                  <a:extLst>
                    <a:ext uri="{9D8B030D-6E8A-4147-A177-3AD203B41FA5}">
                      <a16:colId xmlns:a16="http://schemas.microsoft.com/office/drawing/2014/main" val="20002"/>
                    </a:ext>
                  </a:extLst>
                </a:gridCol>
              </a:tblGrid>
              <a:tr h="370840">
                <a:tc>
                  <a:txBody>
                    <a:bodyPr/>
                    <a:lstStyle/>
                    <a:p>
                      <a:r>
                        <a:rPr lang="en-GB" sz="1400" dirty="0">
                          <a:latin typeface="Tahoma" panose="020B0604030504040204" pitchFamily="34" charset="0"/>
                          <a:ea typeface="Tahoma" panose="020B0604030504040204" pitchFamily="34" charset="0"/>
                          <a:cs typeface="Tahoma" panose="020B0604030504040204" pitchFamily="34" charset="0"/>
                        </a:rPr>
                        <a:t>Ecosystem service</a:t>
                      </a:r>
                    </a:p>
                  </a:txBody>
                  <a:tcPr>
                    <a:lnL w="9525" cap="flat" cmpd="sng" algn="ctr">
                      <a:noFill/>
                      <a:prstDash val="soli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r>
                        <a:rPr lang="en-GB" sz="1400" dirty="0">
                          <a:latin typeface="Tahoma" panose="020B0604030504040204" pitchFamily="34" charset="0"/>
                          <a:ea typeface="Tahoma" panose="020B0604030504040204" pitchFamily="34" charset="0"/>
                          <a:cs typeface="Tahoma" panose="020B0604030504040204" pitchFamily="34" charset="0"/>
                        </a:rPr>
                        <a:t>Final ecosystem service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r>
                        <a:rPr lang="en-GB" sz="1400" dirty="0">
                          <a:latin typeface="Tahoma" panose="020B0604030504040204" pitchFamily="34" charset="0"/>
                          <a:ea typeface="Tahoma" panose="020B0604030504040204" pitchFamily="34" charset="0"/>
                          <a:cs typeface="Tahoma" panose="020B0604030504040204" pitchFamily="34" charset="0"/>
                        </a:rPr>
                        <a:t>Description of the main goods and services from the urban environment</a:t>
                      </a:r>
                    </a:p>
                  </a:txBody>
                  <a:tcPr>
                    <a:lnL w="12700" cap="flat" cmpd="sng" algn="ctr">
                      <a:solidFill>
                        <a:schemeClr val="bg1"/>
                      </a:solidFill>
                      <a:prstDash val="solid"/>
                      <a:round/>
                      <a:headEnd type="none" w="med" len="med"/>
                      <a:tailEnd type="none" w="med" len="med"/>
                    </a:lnL>
                    <a:lnR w="9525" cap="flat" cmpd="sng" algn="ctr">
                      <a:noFill/>
                      <a:prstDash val="soli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extLst>
                  <a:ext uri="{0D108BD9-81ED-4DB2-BD59-A6C34878D82A}">
                    <a16:rowId xmlns:a16="http://schemas.microsoft.com/office/drawing/2014/main" val="10000"/>
                  </a:ext>
                </a:extLst>
              </a:tr>
              <a:tr h="370840">
                <a:tc rowSpan="2">
                  <a:txBody>
                    <a:bodyPr/>
                    <a:lstStyle/>
                    <a:p>
                      <a:r>
                        <a:rPr lang="en-GB" sz="1400" dirty="0">
                          <a:latin typeface="Tahoma" panose="020B0604030504040204" pitchFamily="34" charset="0"/>
                          <a:ea typeface="Tahoma" panose="020B0604030504040204" pitchFamily="34" charset="0"/>
                          <a:cs typeface="Tahoma" panose="020B0604030504040204" pitchFamily="34" charset="0"/>
                        </a:rPr>
                        <a:t>Provisioning</a:t>
                      </a:r>
                    </a:p>
                  </a:txBody>
                  <a:tcPr>
                    <a:lnL w="9525" cap="flat" cmpd="sng" algn="ctr">
                      <a:noFill/>
                      <a:prstDash val="soli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a:latin typeface="Tahoma" panose="020B0604030504040204" pitchFamily="34" charset="0"/>
                          <a:ea typeface="Tahoma" panose="020B0604030504040204" pitchFamily="34" charset="0"/>
                          <a:cs typeface="Tahoma" panose="020B0604030504040204" pitchFamily="34" charset="0"/>
                        </a:rPr>
                        <a:t>Crop, plants, livestock,</a:t>
                      </a:r>
                      <a:r>
                        <a:rPr lang="en-GB" sz="1400" baseline="0" dirty="0">
                          <a:latin typeface="Tahoma" panose="020B0604030504040204" pitchFamily="34" charset="0"/>
                          <a:ea typeface="Tahoma" panose="020B0604030504040204" pitchFamily="34" charset="0"/>
                          <a:cs typeface="Tahoma" panose="020B0604030504040204" pitchFamily="34" charset="0"/>
                        </a:rPr>
                        <a:t> fish</a:t>
                      </a:r>
                      <a:endParaRPr lang="en-GB" sz="14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latin typeface="Tahoma" panose="020B0604030504040204" pitchFamily="34" charset="0"/>
                          <a:ea typeface="Tahoma" panose="020B0604030504040204" pitchFamily="34" charset="0"/>
                          <a:cs typeface="Tahoma" panose="020B0604030504040204" pitchFamily="34" charset="0"/>
                        </a:rPr>
                        <a:t>Food e.g. vegetables,</a:t>
                      </a:r>
                      <a:r>
                        <a:rPr lang="en-GB" sz="1400" baseline="0" dirty="0">
                          <a:latin typeface="Tahoma" panose="020B0604030504040204" pitchFamily="34" charset="0"/>
                          <a:ea typeface="Tahoma" panose="020B0604030504040204" pitchFamily="34" charset="0"/>
                          <a:cs typeface="Tahoma" panose="020B0604030504040204" pitchFamily="34" charset="0"/>
                        </a:rPr>
                        <a:t> fruit, meat, milk, honey; </a:t>
                      </a:r>
                      <a:r>
                        <a:rPr lang="en-GB" sz="1400" dirty="0">
                          <a:latin typeface="Tahoma" panose="020B0604030504040204" pitchFamily="34" charset="0"/>
                          <a:ea typeface="Tahoma" panose="020B0604030504040204" pitchFamily="34" charset="0"/>
                          <a:cs typeface="Tahoma" panose="020B0604030504040204" pitchFamily="34" charset="0"/>
                        </a:rPr>
                        <a:t>Fibre e.g. compost; Ornaments e.g. flowers;</a:t>
                      </a:r>
                      <a:r>
                        <a:rPr lang="en-GB" sz="1400" baseline="0" dirty="0">
                          <a:latin typeface="Tahoma" panose="020B0604030504040204" pitchFamily="34" charset="0"/>
                          <a:ea typeface="Tahoma" panose="020B0604030504040204" pitchFamily="34" charset="0"/>
                          <a:cs typeface="Tahoma" panose="020B0604030504040204" pitchFamily="34" charset="0"/>
                        </a:rPr>
                        <a:t> </a:t>
                      </a:r>
                      <a:r>
                        <a:rPr lang="en-GB" sz="1400" dirty="0">
                          <a:latin typeface="Tahoma" panose="020B0604030504040204" pitchFamily="34" charset="0"/>
                          <a:ea typeface="Tahoma" panose="020B0604030504040204" pitchFamily="34" charset="0"/>
                          <a:cs typeface="Tahoma" panose="020B0604030504040204" pitchFamily="34" charset="0"/>
                        </a:rPr>
                        <a:t>Genetic resources</a:t>
                      </a:r>
                    </a:p>
                  </a:txBody>
                  <a:tcPr>
                    <a:lnL w="12700" cap="flat" cmpd="sng" algn="ctr">
                      <a:noFill/>
                      <a:prstDash val="solid"/>
                      <a:round/>
                      <a:headEnd type="none" w="med" len="med"/>
                      <a:tailEnd type="none" w="med" len="med"/>
                    </a:lnL>
                    <a:lnR w="9525" cap="flat" cmpd="sng" algn="ctr">
                      <a:noFill/>
                      <a:prstDash val="soli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vMerge="1">
                  <a:txBody>
                    <a:bodyPr/>
                    <a:lstStyle/>
                    <a:p>
                      <a:endParaRPr lang="en-GB" dirty="0"/>
                    </a:p>
                  </a:txBody>
                  <a:tcPr/>
                </a:tc>
                <a:tc>
                  <a:txBody>
                    <a:bodyPr/>
                    <a:lstStyle/>
                    <a:p>
                      <a:r>
                        <a:rPr lang="en-GB" sz="1400" dirty="0">
                          <a:latin typeface="Tahoma" panose="020B0604030504040204" pitchFamily="34" charset="0"/>
                          <a:ea typeface="Tahoma" panose="020B0604030504040204" pitchFamily="34" charset="0"/>
                          <a:cs typeface="Tahoma" panose="020B0604030504040204" pitchFamily="34" charset="0"/>
                        </a:rPr>
                        <a:t>Water supply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latin typeface="Tahoma" panose="020B0604030504040204" pitchFamily="34" charset="0"/>
                          <a:ea typeface="Tahoma" panose="020B0604030504040204" pitchFamily="34" charset="0"/>
                          <a:cs typeface="Tahoma" panose="020B0604030504040204" pitchFamily="34" charset="0"/>
                        </a:rPr>
                        <a:t>Drinking </a:t>
                      </a:r>
                      <a:r>
                        <a:rPr lang="en-GB" sz="1400" baseline="0" dirty="0">
                          <a:latin typeface="Tahoma" panose="020B0604030504040204" pitchFamily="34" charset="0"/>
                          <a:ea typeface="Tahoma" panose="020B0604030504040204" pitchFamily="34" charset="0"/>
                          <a:cs typeface="Tahoma" panose="020B0604030504040204" pitchFamily="34" charset="0"/>
                        </a:rPr>
                        <a:t>water; Industrial use of water; Energy</a:t>
                      </a:r>
                      <a:endParaRPr lang="en-GB" sz="1400" dirty="0">
                        <a:latin typeface="Tahoma" panose="020B0604030504040204" pitchFamily="34" charset="0"/>
                        <a:ea typeface="Tahoma" panose="020B0604030504040204" pitchFamily="34" charset="0"/>
                        <a:cs typeface="Tahoma" panose="020B0604030504040204" pitchFamily="34" charset="0"/>
                      </a:endParaRPr>
                    </a:p>
                    <a:p>
                      <a:endParaRPr lang="en-GB" sz="14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9525" cap="flat" cmpd="sng" algn="ctr">
                      <a:noFill/>
                      <a:prstDash val="soli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r>
                        <a:rPr lang="en-GB" sz="1400" dirty="0">
                          <a:latin typeface="Tahoma" panose="020B0604030504040204" pitchFamily="34" charset="0"/>
                          <a:ea typeface="Tahoma" panose="020B0604030504040204" pitchFamily="34" charset="0"/>
                          <a:cs typeface="Tahoma" panose="020B0604030504040204" pitchFamily="34" charset="0"/>
                        </a:rPr>
                        <a:t>Provisioning</a:t>
                      </a:r>
                      <a:r>
                        <a:rPr lang="en-GB" sz="1400" baseline="0" dirty="0">
                          <a:latin typeface="Tahoma" panose="020B0604030504040204" pitchFamily="34" charset="0"/>
                          <a:ea typeface="Tahoma" panose="020B0604030504040204" pitchFamily="34" charset="0"/>
                          <a:cs typeface="Tahoma" panose="020B0604030504040204" pitchFamily="34" charset="0"/>
                        </a:rPr>
                        <a:t>/ cultural</a:t>
                      </a:r>
                      <a:endParaRPr lang="en-GB" sz="1400" dirty="0">
                        <a:latin typeface="Tahoma" panose="020B0604030504040204" pitchFamily="34" charset="0"/>
                        <a:ea typeface="Tahoma" panose="020B0604030504040204" pitchFamily="34" charset="0"/>
                        <a:cs typeface="Tahoma" panose="020B0604030504040204" pitchFamily="34" charset="0"/>
                      </a:endParaRPr>
                    </a:p>
                  </a:txBody>
                  <a:tcPr>
                    <a:lnL w="9525" cap="flat" cmpd="sng" algn="ctr">
                      <a:noFill/>
                      <a:prstDash val="soli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a:latin typeface="Tahoma" panose="020B0604030504040204" pitchFamily="34" charset="0"/>
                          <a:ea typeface="Tahoma" panose="020B0604030504040204" pitchFamily="34" charset="0"/>
                          <a:cs typeface="Tahoma" panose="020B0604030504040204" pitchFamily="34" charset="0"/>
                        </a:rPr>
                        <a:t>Wild species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latin typeface="Tahoma" panose="020B0604030504040204" pitchFamily="34" charset="0"/>
                          <a:ea typeface="Tahoma" panose="020B0604030504040204" pitchFamily="34" charset="0"/>
                          <a:cs typeface="Tahoma" panose="020B0604030504040204" pitchFamily="34" charset="0"/>
                        </a:rPr>
                        <a:t>Wild food e.g. berries; Recreation and</a:t>
                      </a:r>
                      <a:r>
                        <a:rPr lang="en-GB" sz="1400" baseline="0" dirty="0">
                          <a:latin typeface="Tahoma" panose="020B0604030504040204" pitchFamily="34" charset="0"/>
                          <a:ea typeface="Tahoma" panose="020B0604030504040204" pitchFamily="34" charset="0"/>
                          <a:cs typeface="Tahoma" panose="020B0604030504040204" pitchFamily="34" charset="0"/>
                        </a:rPr>
                        <a:t> tourism</a:t>
                      </a:r>
                      <a:endParaRPr lang="en-GB" sz="14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9525" cap="flat" cmpd="sng" algn="ctr">
                      <a:noFill/>
                      <a:prstDash val="soli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0840">
                <a:tc>
                  <a:txBody>
                    <a:bodyPr/>
                    <a:lstStyle/>
                    <a:p>
                      <a:r>
                        <a:rPr lang="en-GB" sz="1400" dirty="0">
                          <a:latin typeface="Tahoma" panose="020B0604030504040204" pitchFamily="34" charset="0"/>
                          <a:ea typeface="Tahoma" panose="020B0604030504040204" pitchFamily="34" charset="0"/>
                          <a:cs typeface="Tahoma" panose="020B0604030504040204" pitchFamily="34" charset="0"/>
                        </a:rPr>
                        <a:t>Cultural</a:t>
                      </a:r>
                    </a:p>
                  </a:txBody>
                  <a:tcPr>
                    <a:lnL w="9525" cap="flat" cmpd="sng" algn="ctr">
                      <a:noFill/>
                      <a:prstDash val="soli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a:latin typeface="Tahoma" panose="020B0604030504040204" pitchFamily="34" charset="0"/>
                          <a:ea typeface="Tahoma" panose="020B0604030504040204" pitchFamily="34" charset="0"/>
                          <a:cs typeface="Tahoma" panose="020B0604030504040204" pitchFamily="34" charset="0"/>
                        </a:rPr>
                        <a:t>Environmental settings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latin typeface="Tahoma" panose="020B0604030504040204" pitchFamily="34" charset="0"/>
                          <a:ea typeface="Tahoma" panose="020B0604030504040204" pitchFamily="34" charset="0"/>
                          <a:cs typeface="Tahoma" panose="020B0604030504040204" pitchFamily="34" charset="0"/>
                        </a:rPr>
                        <a:t>Physical and mental health; Spiritual</a:t>
                      </a:r>
                      <a:r>
                        <a:rPr lang="en-GB" sz="1400" baseline="0" dirty="0">
                          <a:latin typeface="Tahoma" panose="020B0604030504040204" pitchFamily="34" charset="0"/>
                          <a:ea typeface="Tahoma" panose="020B0604030504040204" pitchFamily="34" charset="0"/>
                          <a:cs typeface="Tahoma" panose="020B0604030504040204" pitchFamily="34" charset="0"/>
                        </a:rPr>
                        <a:t> and religious; </a:t>
                      </a:r>
                      <a:r>
                        <a:rPr lang="en-GB" sz="1400" dirty="0">
                          <a:latin typeface="Tahoma" panose="020B0604030504040204" pitchFamily="34" charset="0"/>
                          <a:ea typeface="Tahoma" panose="020B0604030504040204" pitchFamily="34" charset="0"/>
                          <a:cs typeface="Tahoma" panose="020B0604030504040204" pitchFamily="34" charset="0"/>
                        </a:rPr>
                        <a:t>Heritage</a:t>
                      </a:r>
                      <a:r>
                        <a:rPr lang="en-GB" sz="1400" baseline="0" dirty="0">
                          <a:latin typeface="Tahoma" panose="020B0604030504040204" pitchFamily="34" charset="0"/>
                          <a:ea typeface="Tahoma" panose="020B0604030504040204" pitchFamily="34" charset="0"/>
                          <a:cs typeface="Tahoma" panose="020B0604030504040204" pitchFamily="34" charset="0"/>
                        </a:rPr>
                        <a:t> (includes cultural heritage, aesthetic and inspirational, security and freedom, neighbourhood development, social and environmental citizenship); </a:t>
                      </a:r>
                      <a:r>
                        <a:rPr lang="en-GB" sz="1400" dirty="0">
                          <a:latin typeface="Tahoma" panose="020B0604030504040204" pitchFamily="34" charset="0"/>
                          <a:ea typeface="Tahoma" panose="020B0604030504040204" pitchFamily="34" charset="0"/>
                          <a:cs typeface="Tahoma" panose="020B0604030504040204" pitchFamily="34" charset="0"/>
                        </a:rPr>
                        <a:t>Recreation</a:t>
                      </a:r>
                      <a:r>
                        <a:rPr lang="en-GB" sz="1400" baseline="0" dirty="0">
                          <a:latin typeface="Tahoma" panose="020B0604030504040204" pitchFamily="34" charset="0"/>
                          <a:ea typeface="Tahoma" panose="020B0604030504040204" pitchFamily="34" charset="0"/>
                          <a:cs typeface="Tahoma" panose="020B0604030504040204" pitchFamily="34" charset="0"/>
                        </a:rPr>
                        <a:t> and tourism;  </a:t>
                      </a:r>
                      <a:r>
                        <a:rPr lang="en-GB" sz="1400" dirty="0">
                          <a:latin typeface="Tahoma" panose="020B0604030504040204" pitchFamily="34" charset="0"/>
                          <a:ea typeface="Tahoma" panose="020B0604030504040204" pitchFamily="34" charset="0"/>
                          <a:cs typeface="Tahoma" panose="020B0604030504040204" pitchFamily="34" charset="0"/>
                        </a:rPr>
                        <a:t>Education</a:t>
                      </a:r>
                    </a:p>
                  </a:txBody>
                  <a:tcPr>
                    <a:lnL w="12700" cap="flat" cmpd="sng" algn="ctr">
                      <a:noFill/>
                      <a:prstDash val="solid"/>
                      <a:round/>
                      <a:headEnd type="none" w="med" len="med"/>
                      <a:tailEnd type="none" w="med" len="med"/>
                    </a:lnL>
                    <a:lnR w="9525" cap="flat" cmpd="sng" algn="ctr">
                      <a:noFill/>
                      <a:prstDash val="soli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70840">
                <a:tc rowSpan="4">
                  <a:txBody>
                    <a:bodyPr/>
                    <a:lstStyle/>
                    <a:p>
                      <a:r>
                        <a:rPr lang="en-GB" sz="1400" dirty="0">
                          <a:latin typeface="Tahoma" panose="020B0604030504040204" pitchFamily="34" charset="0"/>
                          <a:ea typeface="Tahoma" panose="020B0604030504040204" pitchFamily="34" charset="0"/>
                          <a:cs typeface="Tahoma" panose="020B0604030504040204" pitchFamily="34" charset="0"/>
                        </a:rPr>
                        <a:t>Regulating</a:t>
                      </a:r>
                    </a:p>
                  </a:txBody>
                  <a:tcPr>
                    <a:lnL w="9525" cap="flat" cmpd="sng" algn="ctr">
                      <a:noFill/>
                      <a:prstDash val="soli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a:latin typeface="Tahoma" panose="020B0604030504040204" pitchFamily="34" charset="0"/>
                          <a:ea typeface="Tahoma" panose="020B0604030504040204" pitchFamily="34" charset="0"/>
                          <a:cs typeface="Tahoma" panose="020B0604030504040204" pitchFamily="34" charset="0"/>
                        </a:rPr>
                        <a:t>Climate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latin typeface="Tahoma" panose="020B0604030504040204" pitchFamily="34" charset="0"/>
                          <a:ea typeface="Tahoma" panose="020B0604030504040204" pitchFamily="34" charset="0"/>
                          <a:cs typeface="Tahoma" panose="020B0604030504040204" pitchFamily="34" charset="0"/>
                        </a:rPr>
                        <a:t>Avoidance</a:t>
                      </a:r>
                      <a:r>
                        <a:rPr lang="en-GB" sz="1400" baseline="0" dirty="0">
                          <a:latin typeface="Tahoma" panose="020B0604030504040204" pitchFamily="34" charset="0"/>
                          <a:ea typeface="Tahoma" panose="020B0604030504040204" pitchFamily="34" charset="0"/>
                          <a:cs typeface="Tahoma" panose="020B0604030504040204" pitchFamily="34" charset="0"/>
                        </a:rPr>
                        <a:t> of climate stress; </a:t>
                      </a:r>
                      <a:r>
                        <a:rPr lang="en-GB" sz="1400" dirty="0">
                          <a:latin typeface="Tahoma" panose="020B0604030504040204" pitchFamily="34" charset="0"/>
                          <a:ea typeface="Tahoma" panose="020B0604030504040204" pitchFamily="34" charset="0"/>
                          <a:cs typeface="Tahoma" panose="020B0604030504040204" pitchFamily="34" charset="0"/>
                        </a:rPr>
                        <a:t>Carbon sequestration</a:t>
                      </a:r>
                    </a:p>
                  </a:txBody>
                  <a:tcPr>
                    <a:lnL w="12700" cap="flat" cmpd="sng" algn="ctr">
                      <a:noFill/>
                      <a:prstDash val="solid"/>
                      <a:round/>
                      <a:headEnd type="none" w="med" len="med"/>
                      <a:tailEnd type="none" w="med" len="med"/>
                    </a:lnL>
                    <a:lnR w="9525" cap="flat" cmpd="sng" algn="ctr">
                      <a:noFill/>
                      <a:prstDash val="soli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70840">
                <a:tc vMerge="1">
                  <a:txBody>
                    <a:bodyPr/>
                    <a:lstStyle/>
                    <a:p>
                      <a:endParaRPr lang="en-GB" dirty="0"/>
                    </a:p>
                  </a:txBody>
                  <a:tcPr/>
                </a:tc>
                <a:tc>
                  <a:txBody>
                    <a:bodyPr/>
                    <a:lstStyle/>
                    <a:p>
                      <a:r>
                        <a:rPr lang="en-GB" sz="1400" dirty="0">
                          <a:latin typeface="Tahoma" panose="020B0604030504040204" pitchFamily="34" charset="0"/>
                          <a:ea typeface="Tahoma" panose="020B0604030504040204" pitchFamily="34" charset="0"/>
                          <a:cs typeface="Tahoma" panose="020B0604030504040204" pitchFamily="34" charset="0"/>
                        </a:rPr>
                        <a:t>Hazard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latin typeface="Tahoma" panose="020B0604030504040204" pitchFamily="34" charset="0"/>
                          <a:ea typeface="Tahoma" panose="020B0604030504040204" pitchFamily="34" charset="0"/>
                          <a:cs typeface="Tahoma" panose="020B0604030504040204" pitchFamily="34" charset="0"/>
                        </a:rPr>
                        <a:t>Erosion protection; Flood protection; Avoidance of climate stress</a:t>
                      </a:r>
                    </a:p>
                  </a:txBody>
                  <a:tcPr>
                    <a:lnL w="12700" cap="flat" cmpd="sng" algn="ctr">
                      <a:noFill/>
                      <a:prstDash val="solid"/>
                      <a:round/>
                      <a:headEnd type="none" w="med" len="med"/>
                      <a:tailEnd type="none" w="med" len="med"/>
                    </a:lnL>
                    <a:lnR w="9525" cap="flat" cmpd="sng" algn="ctr">
                      <a:noFill/>
                      <a:prstDash val="soli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70840">
                <a:tc vMerge="1">
                  <a:txBody>
                    <a:bodyPr/>
                    <a:lstStyle/>
                    <a:p>
                      <a:endParaRPr lang="en-GB" dirty="0"/>
                    </a:p>
                  </a:txBody>
                  <a:tcPr/>
                </a:tc>
                <a:tc>
                  <a:txBody>
                    <a:bodyPr/>
                    <a:lstStyle/>
                    <a:p>
                      <a:r>
                        <a:rPr lang="en-GB" sz="1400" dirty="0">
                          <a:latin typeface="Tahoma" panose="020B0604030504040204" pitchFamily="34" charset="0"/>
                          <a:ea typeface="Tahoma" panose="020B0604030504040204" pitchFamily="34" charset="0"/>
                          <a:cs typeface="Tahoma" panose="020B0604030504040204" pitchFamily="34" charset="0"/>
                        </a:rPr>
                        <a:t>Purification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a:latin typeface="Tahoma" panose="020B0604030504040204" pitchFamily="34" charset="0"/>
                          <a:ea typeface="Tahoma" panose="020B0604030504040204" pitchFamily="34" charset="0"/>
                          <a:cs typeface="Tahoma" panose="020B0604030504040204" pitchFamily="34" charset="0"/>
                        </a:rPr>
                        <a:t>Clean air; Clean water; Clean soil</a:t>
                      </a:r>
                    </a:p>
                  </a:txBody>
                  <a:tcPr>
                    <a:lnL w="12700" cap="flat" cmpd="sng" algn="ctr">
                      <a:noFill/>
                      <a:prstDash val="solid"/>
                      <a:round/>
                      <a:headEnd type="none" w="med" len="med"/>
                      <a:tailEnd type="none" w="med" len="med"/>
                    </a:lnL>
                    <a:lnR w="9525" cap="flat" cmpd="sng" algn="ctr">
                      <a:noFill/>
                      <a:prstDash val="soli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0840">
                <a:tc vMerge="1">
                  <a:txBody>
                    <a:bodyPr/>
                    <a:lstStyle/>
                    <a:p>
                      <a:endParaRPr lang="en-GB" dirty="0"/>
                    </a:p>
                  </a:txBody>
                  <a:tcPr/>
                </a:tc>
                <a:tc>
                  <a:txBody>
                    <a:bodyPr/>
                    <a:lstStyle/>
                    <a:p>
                      <a:r>
                        <a:rPr lang="en-GB" sz="1400" dirty="0">
                          <a:latin typeface="Tahoma" panose="020B0604030504040204" pitchFamily="34" charset="0"/>
                          <a:ea typeface="Tahoma" panose="020B0604030504040204" pitchFamily="34" charset="0"/>
                          <a:cs typeface="Tahoma" panose="020B0604030504040204" pitchFamily="34" charset="0"/>
                        </a:rPr>
                        <a:t>Noise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a:latin typeface="Tahoma" panose="020B0604030504040204" pitchFamily="34" charset="0"/>
                          <a:ea typeface="Tahoma" panose="020B0604030504040204" pitchFamily="34" charset="0"/>
                          <a:cs typeface="Tahoma" panose="020B0604030504040204" pitchFamily="34" charset="0"/>
                        </a:rPr>
                        <a:t>Noise</a:t>
                      </a:r>
                      <a:r>
                        <a:rPr lang="en-GB" sz="1400" baseline="0" dirty="0">
                          <a:latin typeface="Tahoma" panose="020B0604030504040204" pitchFamily="34" charset="0"/>
                          <a:ea typeface="Tahoma" panose="020B0604030504040204" pitchFamily="34" charset="0"/>
                          <a:cs typeface="Tahoma" panose="020B0604030504040204" pitchFamily="34" charset="0"/>
                        </a:rPr>
                        <a:t> reduction</a:t>
                      </a:r>
                      <a:endParaRPr lang="en-GB" sz="14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9525" cap="flat" cmpd="sng" algn="ctr">
                      <a:noFill/>
                      <a:prstDash val="soli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bl>
          </a:graphicData>
        </a:graphic>
      </p:graphicFrame>
      <p:sp>
        <p:nvSpPr>
          <p:cNvPr id="5" name="Rectangle 4"/>
          <p:cNvSpPr/>
          <p:nvPr/>
        </p:nvSpPr>
        <p:spPr>
          <a:xfrm>
            <a:off x="4860032" y="6411134"/>
            <a:ext cx="3442609" cy="276999"/>
          </a:xfrm>
          <a:prstGeom prst="rect">
            <a:avLst/>
          </a:prstGeom>
        </p:spPr>
        <p:txBody>
          <a:bodyPr wrap="none">
            <a:spAutoFit/>
          </a:bodyPr>
          <a:lstStyle/>
          <a:p>
            <a:r>
              <a:rPr lang="en-GB" sz="1200" dirty="0"/>
              <a:t>Source: UK National Ecosystem Assessment (2011a)</a:t>
            </a:r>
          </a:p>
        </p:txBody>
      </p:sp>
    </p:spTree>
    <p:extLst>
      <p:ext uri="{BB962C8B-B14F-4D97-AF65-F5344CB8AC3E}">
        <p14:creationId xmlns:p14="http://schemas.microsoft.com/office/powerpoint/2010/main" val="3279495804"/>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C72000-F9F8-46C6-9917-B8BC2A5BD82D}"/>
              </a:ext>
            </a:extLst>
          </p:cNvPr>
          <p:cNvPicPr>
            <a:picLocks noChangeAspect="1"/>
          </p:cNvPicPr>
          <p:nvPr/>
        </p:nvPicPr>
        <p:blipFill rotWithShape="1">
          <a:blip r:embed="rId2"/>
          <a:srcRect l="43648" t="81953" r="48425" b="10800"/>
          <a:stretch/>
        </p:blipFill>
        <p:spPr>
          <a:xfrm>
            <a:off x="7308304" y="620688"/>
            <a:ext cx="1296144" cy="666592"/>
          </a:xfrm>
          <a:prstGeom prst="rect">
            <a:avLst/>
          </a:prstGeom>
        </p:spPr>
      </p:pic>
      <p:pic>
        <p:nvPicPr>
          <p:cNvPr id="4" name="Picture 3">
            <a:extLst>
              <a:ext uri="{FF2B5EF4-FFF2-40B4-BE49-F238E27FC236}">
                <a16:creationId xmlns:a16="http://schemas.microsoft.com/office/drawing/2014/main" id="{A3E383E4-5CD2-471B-97D2-0D0F29D895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990"/>
          <a:stretch/>
        </p:blipFill>
        <p:spPr>
          <a:xfrm>
            <a:off x="251520" y="1412776"/>
            <a:ext cx="8424936" cy="5111699"/>
          </a:xfrm>
          <a:prstGeom prst="rect">
            <a:avLst/>
          </a:prstGeom>
        </p:spPr>
      </p:pic>
      <p:sp>
        <p:nvSpPr>
          <p:cNvPr id="5" name="Text Placeholder 3">
            <a:extLst>
              <a:ext uri="{FF2B5EF4-FFF2-40B4-BE49-F238E27FC236}">
                <a16:creationId xmlns:a16="http://schemas.microsoft.com/office/drawing/2014/main" id="{404A117F-7009-499F-9910-7C9200AEAB4C}"/>
              </a:ext>
            </a:extLst>
          </p:cNvPr>
          <p:cNvSpPr txBox="1">
            <a:spLocks/>
          </p:cNvSpPr>
          <p:nvPr/>
        </p:nvSpPr>
        <p:spPr bwMode="auto">
          <a:xfrm>
            <a:off x="251520" y="599538"/>
            <a:ext cx="6515621" cy="6510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defPPr>
              <a:defRPr lang="en-US"/>
            </a:defPPr>
            <a:lvl1pPr marL="0" indent="0" defTabSz="606425">
              <a:lnSpc>
                <a:spcPts val="4200"/>
              </a:lnSpc>
              <a:spcBef>
                <a:spcPct val="20000"/>
              </a:spcBef>
              <a:buFontTx/>
              <a:buNone/>
              <a:defRPr sz="4000" b="0" i="0">
                <a:solidFill>
                  <a:srgbClr val="598752"/>
                </a:solidFill>
                <a:latin typeface="Georgia"/>
                <a:cs typeface="Georgia"/>
              </a:defRPr>
            </a:lvl1pPr>
            <a:lvl2pPr marL="987425" indent="-377825" defTabSz="606425">
              <a:spcBef>
                <a:spcPct val="20000"/>
              </a:spcBef>
              <a:buFont typeface="Arial" charset="0"/>
              <a:buChar char="–"/>
              <a:defRPr sz="3700">
                <a:latin typeface="+mn-lt"/>
                <a:ea typeface="ＭＳ Ｐゴシック" charset="0"/>
              </a:defRPr>
            </a:lvl2pPr>
            <a:lvl3pPr marL="1520825" indent="-301625" defTabSz="606425">
              <a:spcBef>
                <a:spcPct val="20000"/>
              </a:spcBef>
              <a:buFont typeface="Arial" charset="0"/>
              <a:buChar char="•"/>
              <a:defRPr sz="3200">
                <a:latin typeface="+mn-lt"/>
                <a:ea typeface="ＭＳ Ｐゴシック" charset="0"/>
              </a:defRPr>
            </a:lvl3pPr>
            <a:lvl4pPr marL="2130425" indent="-301625" defTabSz="606425">
              <a:spcBef>
                <a:spcPct val="20000"/>
              </a:spcBef>
              <a:buFont typeface="Arial" charset="0"/>
              <a:buChar char="–"/>
              <a:defRPr sz="2600">
                <a:latin typeface="+mn-lt"/>
                <a:ea typeface="ＭＳ Ｐゴシック" charset="0"/>
              </a:defRPr>
            </a:lvl4pPr>
            <a:lvl5pPr marL="2740025" indent="-301625" defTabSz="606425">
              <a:spcBef>
                <a:spcPct val="20000"/>
              </a:spcBef>
              <a:buFont typeface="Arial" charset="0"/>
              <a:buChar char="»"/>
              <a:defRPr sz="2600">
                <a:latin typeface="+mn-lt"/>
                <a:ea typeface="ＭＳ Ｐゴシック" charset="0"/>
              </a:defRPr>
            </a:lvl5pPr>
            <a:lvl6pPr marL="3352548" indent="-304776" defTabSz="609555">
              <a:spcBef>
                <a:spcPct val="20000"/>
              </a:spcBef>
              <a:buFont typeface="Arial"/>
              <a:buChar char="•"/>
              <a:defRPr sz="2667">
                <a:latin typeface="+mn-lt"/>
                <a:ea typeface="+mn-ea"/>
              </a:defRPr>
            </a:lvl6pPr>
            <a:lvl7pPr marL="3962104" indent="-304776" defTabSz="609555">
              <a:spcBef>
                <a:spcPct val="20000"/>
              </a:spcBef>
              <a:buFont typeface="Arial"/>
              <a:buChar char="•"/>
              <a:defRPr sz="2667">
                <a:latin typeface="+mn-lt"/>
                <a:ea typeface="+mn-ea"/>
              </a:defRPr>
            </a:lvl7pPr>
            <a:lvl8pPr marL="4571658" indent="-304776" defTabSz="609555">
              <a:spcBef>
                <a:spcPct val="20000"/>
              </a:spcBef>
              <a:buFont typeface="Arial"/>
              <a:buChar char="•"/>
              <a:defRPr sz="2667">
                <a:latin typeface="+mn-lt"/>
                <a:ea typeface="+mn-ea"/>
              </a:defRPr>
            </a:lvl8pPr>
            <a:lvl9pPr marL="5181212" indent="-304776" defTabSz="609555">
              <a:spcBef>
                <a:spcPct val="20000"/>
              </a:spcBef>
              <a:buFont typeface="Arial"/>
              <a:buChar char="•"/>
              <a:defRPr sz="2667">
                <a:latin typeface="+mn-lt"/>
                <a:ea typeface="+mn-ea"/>
              </a:defRPr>
            </a:lvl9pPr>
          </a:lstStyle>
          <a:p>
            <a:r>
              <a:rPr lang="en-US" altLang="en-US" sz="3200" dirty="0"/>
              <a:t>Securing implementation is key</a:t>
            </a:r>
          </a:p>
        </p:txBody>
      </p:sp>
    </p:spTree>
    <p:extLst>
      <p:ext uri="{BB962C8B-B14F-4D97-AF65-F5344CB8AC3E}">
        <p14:creationId xmlns:p14="http://schemas.microsoft.com/office/powerpoint/2010/main" val="1294134476"/>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FB305D-6E67-4FFA-A610-5268893A498C}"/>
              </a:ext>
            </a:extLst>
          </p:cNvPr>
          <p:cNvPicPr>
            <a:picLocks noChangeAspect="1"/>
          </p:cNvPicPr>
          <p:nvPr/>
        </p:nvPicPr>
        <p:blipFill rotWithShape="1">
          <a:blip r:embed="rId2"/>
          <a:srcRect l="23226" t="17801" r="11412" b="14178"/>
          <a:stretch/>
        </p:blipFill>
        <p:spPr>
          <a:xfrm>
            <a:off x="467544" y="1628799"/>
            <a:ext cx="8064896" cy="4721131"/>
          </a:xfrm>
          <a:prstGeom prst="rect">
            <a:avLst/>
          </a:prstGeom>
          <a:ln>
            <a:solidFill>
              <a:schemeClr val="tx1"/>
            </a:solidFill>
          </a:ln>
        </p:spPr>
      </p:pic>
      <p:sp>
        <p:nvSpPr>
          <p:cNvPr id="4" name="Text Placeholder 3">
            <a:extLst>
              <a:ext uri="{FF2B5EF4-FFF2-40B4-BE49-F238E27FC236}">
                <a16:creationId xmlns:a16="http://schemas.microsoft.com/office/drawing/2014/main" id="{28361614-C2D6-4D27-B565-7B088B49ADE2}"/>
              </a:ext>
            </a:extLst>
          </p:cNvPr>
          <p:cNvSpPr txBox="1">
            <a:spLocks/>
          </p:cNvSpPr>
          <p:nvPr/>
        </p:nvSpPr>
        <p:spPr bwMode="auto">
          <a:xfrm>
            <a:off x="467544" y="548680"/>
            <a:ext cx="6515621" cy="6510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defPPr>
              <a:defRPr lang="en-US"/>
            </a:defPPr>
            <a:lvl1pPr marL="0" indent="0" defTabSz="606425">
              <a:lnSpc>
                <a:spcPts val="4200"/>
              </a:lnSpc>
              <a:spcBef>
                <a:spcPct val="20000"/>
              </a:spcBef>
              <a:buFontTx/>
              <a:buNone/>
              <a:defRPr sz="4000" b="0" i="0">
                <a:solidFill>
                  <a:srgbClr val="598752"/>
                </a:solidFill>
                <a:latin typeface="Georgia"/>
                <a:cs typeface="Georgia"/>
              </a:defRPr>
            </a:lvl1pPr>
            <a:lvl2pPr marL="987425" indent="-377825" defTabSz="606425">
              <a:spcBef>
                <a:spcPct val="20000"/>
              </a:spcBef>
              <a:buFont typeface="Arial" charset="0"/>
              <a:buChar char="–"/>
              <a:defRPr sz="3700">
                <a:latin typeface="+mn-lt"/>
                <a:ea typeface="ＭＳ Ｐゴシック" charset="0"/>
              </a:defRPr>
            </a:lvl2pPr>
            <a:lvl3pPr marL="1520825" indent="-301625" defTabSz="606425">
              <a:spcBef>
                <a:spcPct val="20000"/>
              </a:spcBef>
              <a:buFont typeface="Arial" charset="0"/>
              <a:buChar char="•"/>
              <a:defRPr sz="3200">
                <a:latin typeface="+mn-lt"/>
                <a:ea typeface="ＭＳ Ｐゴシック" charset="0"/>
              </a:defRPr>
            </a:lvl3pPr>
            <a:lvl4pPr marL="2130425" indent="-301625" defTabSz="606425">
              <a:spcBef>
                <a:spcPct val="20000"/>
              </a:spcBef>
              <a:buFont typeface="Arial" charset="0"/>
              <a:buChar char="–"/>
              <a:defRPr sz="2600">
                <a:latin typeface="+mn-lt"/>
                <a:ea typeface="ＭＳ Ｐゴシック" charset="0"/>
              </a:defRPr>
            </a:lvl4pPr>
            <a:lvl5pPr marL="2740025" indent="-301625" defTabSz="606425">
              <a:spcBef>
                <a:spcPct val="20000"/>
              </a:spcBef>
              <a:buFont typeface="Arial" charset="0"/>
              <a:buChar char="»"/>
              <a:defRPr sz="2600">
                <a:latin typeface="+mn-lt"/>
                <a:ea typeface="ＭＳ Ｐゴシック" charset="0"/>
              </a:defRPr>
            </a:lvl5pPr>
            <a:lvl6pPr marL="3352548" indent="-304776" defTabSz="609555">
              <a:spcBef>
                <a:spcPct val="20000"/>
              </a:spcBef>
              <a:buFont typeface="Arial"/>
              <a:buChar char="•"/>
              <a:defRPr sz="2667">
                <a:latin typeface="+mn-lt"/>
                <a:ea typeface="+mn-ea"/>
              </a:defRPr>
            </a:lvl6pPr>
            <a:lvl7pPr marL="3962104" indent="-304776" defTabSz="609555">
              <a:spcBef>
                <a:spcPct val="20000"/>
              </a:spcBef>
              <a:buFont typeface="Arial"/>
              <a:buChar char="•"/>
              <a:defRPr sz="2667">
                <a:latin typeface="+mn-lt"/>
                <a:ea typeface="+mn-ea"/>
              </a:defRPr>
            </a:lvl7pPr>
            <a:lvl8pPr marL="4571658" indent="-304776" defTabSz="609555">
              <a:spcBef>
                <a:spcPct val="20000"/>
              </a:spcBef>
              <a:buFont typeface="Arial"/>
              <a:buChar char="•"/>
              <a:defRPr sz="2667">
                <a:latin typeface="+mn-lt"/>
                <a:ea typeface="+mn-ea"/>
              </a:defRPr>
            </a:lvl8pPr>
            <a:lvl9pPr marL="5181212" indent="-304776" defTabSz="609555">
              <a:spcBef>
                <a:spcPct val="20000"/>
              </a:spcBef>
              <a:buFont typeface="Arial"/>
              <a:buChar char="•"/>
              <a:defRPr sz="2667">
                <a:latin typeface="+mn-lt"/>
                <a:ea typeface="+mn-ea"/>
              </a:defRPr>
            </a:lvl9pPr>
          </a:lstStyle>
          <a:p>
            <a:r>
              <a:rPr lang="en-US" altLang="en-US" sz="3200" dirty="0"/>
              <a:t>Study geography</a:t>
            </a:r>
          </a:p>
        </p:txBody>
      </p:sp>
      <p:pic>
        <p:nvPicPr>
          <p:cNvPr id="5" name="Picture 4">
            <a:extLst>
              <a:ext uri="{FF2B5EF4-FFF2-40B4-BE49-F238E27FC236}">
                <a16:creationId xmlns:a16="http://schemas.microsoft.com/office/drawing/2014/main" id="{88279307-D960-4951-A7F7-D66A99352CBB}"/>
              </a:ext>
            </a:extLst>
          </p:cNvPr>
          <p:cNvPicPr>
            <a:picLocks noChangeAspect="1"/>
          </p:cNvPicPr>
          <p:nvPr/>
        </p:nvPicPr>
        <p:blipFill rotWithShape="1">
          <a:blip r:embed="rId3"/>
          <a:srcRect l="43648" t="81953" r="48425" b="10800"/>
          <a:stretch/>
        </p:blipFill>
        <p:spPr>
          <a:xfrm>
            <a:off x="7308304" y="620688"/>
            <a:ext cx="1296144" cy="666592"/>
          </a:xfrm>
          <a:prstGeom prst="rect">
            <a:avLst/>
          </a:prstGeom>
        </p:spPr>
      </p:pic>
      <p:sp>
        <p:nvSpPr>
          <p:cNvPr id="6" name="Rectangle 5">
            <a:extLst>
              <a:ext uri="{FF2B5EF4-FFF2-40B4-BE49-F238E27FC236}">
                <a16:creationId xmlns:a16="http://schemas.microsoft.com/office/drawing/2014/main" id="{0C6A105D-7F03-44D6-8F32-C87A37B0BC8D}"/>
              </a:ext>
            </a:extLst>
          </p:cNvPr>
          <p:cNvSpPr/>
          <p:nvPr/>
        </p:nvSpPr>
        <p:spPr>
          <a:xfrm>
            <a:off x="360040" y="6399307"/>
            <a:ext cx="4572000" cy="215444"/>
          </a:xfrm>
          <a:prstGeom prst="rect">
            <a:avLst/>
          </a:prstGeom>
        </p:spPr>
        <p:txBody>
          <a:bodyPr>
            <a:spAutoFit/>
          </a:bodyPr>
          <a:lstStyle/>
          <a:p>
            <a:r>
              <a:rPr lang="en-GB" sz="800" dirty="0"/>
              <a:t>Contains OS data © Crown copyright and database right 2017. FOR EDUCATIONAL USE ONL</a:t>
            </a:r>
          </a:p>
        </p:txBody>
      </p:sp>
    </p:spTree>
    <p:extLst>
      <p:ext uri="{BB962C8B-B14F-4D97-AF65-F5344CB8AC3E}">
        <p14:creationId xmlns:p14="http://schemas.microsoft.com/office/powerpoint/2010/main" val="3424839760"/>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5908BF-66E9-4FF3-BD2A-5DB992F8C33F}"/>
              </a:ext>
            </a:extLst>
          </p:cNvPr>
          <p:cNvPicPr>
            <a:picLocks noChangeAspect="1"/>
          </p:cNvPicPr>
          <p:nvPr/>
        </p:nvPicPr>
        <p:blipFill rotWithShape="1">
          <a:blip r:embed="rId2"/>
          <a:srcRect l="20076" t="12200" r="29525" b="22001"/>
          <a:stretch/>
        </p:blipFill>
        <p:spPr>
          <a:xfrm>
            <a:off x="302865" y="3717032"/>
            <a:ext cx="4053111" cy="2976503"/>
          </a:xfrm>
          <a:prstGeom prst="rect">
            <a:avLst/>
          </a:prstGeom>
        </p:spPr>
      </p:pic>
      <p:sp>
        <p:nvSpPr>
          <p:cNvPr id="5" name="Rectangle 4">
            <a:extLst>
              <a:ext uri="{FF2B5EF4-FFF2-40B4-BE49-F238E27FC236}">
                <a16:creationId xmlns:a16="http://schemas.microsoft.com/office/drawing/2014/main" id="{C49E9257-A5FB-464B-8429-108395C7AAC9}"/>
              </a:ext>
            </a:extLst>
          </p:cNvPr>
          <p:cNvSpPr/>
          <p:nvPr/>
        </p:nvSpPr>
        <p:spPr>
          <a:xfrm>
            <a:off x="4211960" y="3717032"/>
            <a:ext cx="288032"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6C301D33-DBB4-40E6-A650-C94469C7C195}"/>
              </a:ext>
            </a:extLst>
          </p:cNvPr>
          <p:cNvPicPr>
            <a:picLocks noChangeAspect="1"/>
          </p:cNvPicPr>
          <p:nvPr/>
        </p:nvPicPr>
        <p:blipFill rotWithShape="1">
          <a:blip r:embed="rId3"/>
          <a:srcRect l="20076" t="23401" r="56300" b="16400"/>
          <a:stretch/>
        </p:blipFill>
        <p:spPr>
          <a:xfrm>
            <a:off x="395536" y="548680"/>
            <a:ext cx="2160240" cy="3096344"/>
          </a:xfrm>
          <a:prstGeom prst="rect">
            <a:avLst/>
          </a:prstGeom>
          <a:ln w="6350">
            <a:solidFill>
              <a:schemeClr val="tx1"/>
            </a:solidFill>
          </a:ln>
        </p:spPr>
      </p:pic>
      <p:pic>
        <p:nvPicPr>
          <p:cNvPr id="7" name="Picture 6">
            <a:extLst>
              <a:ext uri="{FF2B5EF4-FFF2-40B4-BE49-F238E27FC236}">
                <a16:creationId xmlns:a16="http://schemas.microsoft.com/office/drawing/2014/main" id="{236C8048-4892-42CE-AB01-DFAF62A5B89C}"/>
              </a:ext>
            </a:extLst>
          </p:cNvPr>
          <p:cNvPicPr>
            <a:picLocks noChangeAspect="1"/>
          </p:cNvPicPr>
          <p:nvPr/>
        </p:nvPicPr>
        <p:blipFill rotWithShape="1">
          <a:blip r:embed="rId3"/>
          <a:srcRect l="46063" t="22002" r="28738" b="48599"/>
          <a:stretch/>
        </p:blipFill>
        <p:spPr>
          <a:xfrm>
            <a:off x="2843808" y="548680"/>
            <a:ext cx="4176464" cy="2740804"/>
          </a:xfrm>
          <a:prstGeom prst="rect">
            <a:avLst/>
          </a:prstGeom>
          <a:ln w="6350">
            <a:solidFill>
              <a:schemeClr val="tx1"/>
            </a:solidFill>
          </a:ln>
        </p:spPr>
      </p:pic>
      <p:pic>
        <p:nvPicPr>
          <p:cNvPr id="8" name="Picture 7">
            <a:extLst>
              <a:ext uri="{FF2B5EF4-FFF2-40B4-BE49-F238E27FC236}">
                <a16:creationId xmlns:a16="http://schemas.microsoft.com/office/drawing/2014/main" id="{47C69442-A2A6-4AF3-993E-F632FF17E7F4}"/>
              </a:ext>
            </a:extLst>
          </p:cNvPr>
          <p:cNvPicPr>
            <a:picLocks noChangeAspect="1"/>
          </p:cNvPicPr>
          <p:nvPr/>
        </p:nvPicPr>
        <p:blipFill rotWithShape="1">
          <a:blip r:embed="rId3"/>
          <a:srcRect l="46063" t="59800" r="28738" b="15001"/>
          <a:stretch/>
        </p:blipFill>
        <p:spPr>
          <a:xfrm>
            <a:off x="4473698" y="3765430"/>
            <a:ext cx="3935389" cy="2213656"/>
          </a:xfrm>
          <a:prstGeom prst="rect">
            <a:avLst/>
          </a:prstGeom>
          <a:ln w="6350">
            <a:solidFill>
              <a:schemeClr val="tx1"/>
            </a:solidFill>
          </a:ln>
        </p:spPr>
      </p:pic>
      <p:pic>
        <p:nvPicPr>
          <p:cNvPr id="9" name="Picture 8">
            <a:extLst>
              <a:ext uri="{FF2B5EF4-FFF2-40B4-BE49-F238E27FC236}">
                <a16:creationId xmlns:a16="http://schemas.microsoft.com/office/drawing/2014/main" id="{43D44CEA-4C19-4BD6-B210-BD670707DC3B}"/>
              </a:ext>
            </a:extLst>
          </p:cNvPr>
          <p:cNvPicPr>
            <a:picLocks noChangeAspect="1"/>
          </p:cNvPicPr>
          <p:nvPr/>
        </p:nvPicPr>
        <p:blipFill rotWithShape="1">
          <a:blip r:embed="rId4"/>
          <a:srcRect l="43648" t="81953" r="48425" b="10800"/>
          <a:stretch/>
        </p:blipFill>
        <p:spPr>
          <a:xfrm>
            <a:off x="7308304" y="620688"/>
            <a:ext cx="1296144" cy="666592"/>
          </a:xfrm>
          <a:prstGeom prst="rect">
            <a:avLst/>
          </a:prstGeom>
        </p:spPr>
      </p:pic>
    </p:spTree>
    <p:extLst>
      <p:ext uri="{BB962C8B-B14F-4D97-AF65-F5344CB8AC3E}">
        <p14:creationId xmlns:p14="http://schemas.microsoft.com/office/powerpoint/2010/main" val="1781100034"/>
      </p:ext>
    </p:extLst>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8.0&quot;&gt;&lt;object type=&quot;1&quot; unique_id=&quot;10001&quot;&gt;&lt;object type=&quot;2&quot; unique_id=&quot;10073&quot;&gt;&lt;object type=&quot;3&quot; unique_id=&quot;10074&quot;&gt;&lt;property id=&quot;20148&quot; value=&quot;5&quot;/&gt;&lt;property id=&quot;20300&quot; value=&quot;Slide 1&quot;/&gt;&lt;property id=&quot;20307&quot; value=&quot;256&quot;/&gt;&lt;/object&gt;&lt;object type=&quot;3&quot; unique_id=&quot;10075&quot;&gt;&lt;property id=&quot;20148&quot; value=&quot;5&quot;/&gt;&lt;property id=&quot;20300&quot; value=&quot;Slide 2&quot;/&gt;&lt;property id=&quot;20307&quot; value=&quot;260&quot;/&gt;&lt;/object&gt;&lt;object type=&quot;3&quot; unique_id=&quot;10076&quot;&gt;&lt;property id=&quot;20148&quot; value=&quot;5&quot;/&gt;&lt;property id=&quot;20300&quot; value=&quot;Slide 3&quot;/&gt;&lt;property id=&quot;20307&quot; value=&quot;267&quot;/&gt;&lt;/object&gt;&lt;object type=&quot;3&quot; unique_id=&quot;10077&quot;&gt;&lt;property id=&quot;20148&quot; value=&quot;5&quot;/&gt;&lt;property id=&quot;20300&quot; value=&quot;Slide 4&quot;/&gt;&lt;property id=&quot;20307&quot; value=&quot;264&quot;/&gt;&lt;/object&gt;&lt;object type=&quot;3&quot; unique_id=&quot;10078&quot;&gt;&lt;property id=&quot;20148&quot; value=&quot;5&quot;/&gt;&lt;property id=&quot;20300&quot; value=&quot;Slide 5&quot;/&gt;&lt;property id=&quot;20307&quot; value=&quot;268&quot;/&gt;&lt;/object&gt;&lt;object type=&quot;3&quot; unique_id=&quot;10079&quot;&gt;&lt;property id=&quot;20148&quot; value=&quot;5&quot;/&gt;&lt;property id=&quot;20300&quot; value=&quot;Slide 6&quot;/&gt;&lt;property id=&quot;20307&quot; value=&quot;265&quot;/&gt;&lt;/object&gt;&lt;object type=&quot;3&quot; unique_id=&quot;10080&quot;&gt;&lt;property id=&quot;20148&quot; value=&quot;5&quot;/&gt;&lt;property id=&quot;20300&quot; value=&quot;Slide 7&quot;/&gt;&lt;property id=&quot;20307&quot; value=&quot;266&quot;/&gt;&lt;/object&gt;&lt;object type=&quot;3&quot; unique_id=&quot;10081&quot;&gt;&lt;property id=&quot;20148&quot; value=&quot;5&quot;/&gt;&lt;property id=&quot;20300&quot; value=&quot;Slide 8&quot;/&gt;&lt;property id=&quot;20307&quot; value=&quot;262&quot;/&gt;&lt;/object&gt;&lt;object type=&quot;3&quot; unique_id=&quot;10082&quot;&gt;&lt;property id=&quot;20148&quot; value=&quot;5&quot;/&gt;&lt;property id=&quot;20300&quot; value=&quot;Slide 9&quot;/&gt;&lt;property id=&quot;20307&quot; value=&quot;269&quot;/&gt;&lt;/object&gt;&lt;object type=&quot;3&quot; unique_id=&quot;10083&quot;&gt;&lt;property id=&quot;20148&quot; value=&quot;5&quot;/&gt;&lt;property id=&quot;20300&quot; value=&quot;Slide 10&quot;/&gt;&lt;property id=&quot;20307&quot; value=&quot;259&quot;/&gt;&lt;/object&gt;&lt;/object&gt;&lt;object type=&quot;8&quot; unique_id=&quot;10095&quot;&gt;&lt;/object&gt;&lt;/object&gt;&lt;/database&gt;"/>
  <p:tag name="MMPROD_NEXTUNIQUEID" val="10009"/>
  <p:tag name="SECTOMILLISECCONVERTED"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56E99604-B34A-AB45-82E2-A2F6C5EC15CC}" vid="{C3811B3D-AE0C-294C-BC2C-607328485A31}"/>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97810831F2544D8A7E6DDAEB5BA513" ma:contentTypeVersion="0" ma:contentTypeDescription="Create a new document." ma:contentTypeScope="" ma:versionID="9c0d8ab86a9fa0b92fcddec66860f458">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03ECC6E4-C16C-412D-A640-E5E2DAA023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PPT new template SUNSHINE YELLOW with UWE logo bottom STANDARD</Template>
  <TotalTime>731</TotalTime>
  <Words>3706</Words>
  <Application>Microsoft Office PowerPoint</Application>
  <PresentationFormat>On-screen Show (4:3)</PresentationFormat>
  <Paragraphs>200</Paragraphs>
  <Slides>22</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ＭＳ Ｐゴシック</vt:lpstr>
      <vt:lpstr>Arial</vt:lpstr>
      <vt:lpstr>Calibri</vt:lpstr>
      <vt:lpstr>Cambria</vt:lpstr>
      <vt:lpstr>Courier New</vt:lpstr>
      <vt:lpstr>Georgia</vt:lpstr>
      <vt:lpstr>Tahoma</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Nick Smith</cp:lastModifiedBy>
  <cp:revision>68</cp:revision>
  <cp:lastPrinted>2016-09-23T06:00:30Z</cp:lastPrinted>
  <dcterms:created xsi:type="dcterms:W3CDTF">2016-04-27T08:32:31Z</dcterms:created>
  <dcterms:modified xsi:type="dcterms:W3CDTF">2017-06-27T04:31:46Z</dcterms:modified>
</cp:coreProperties>
</file>