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Lst>
  <p:notesMasterIdLst>
    <p:notesMasterId r:id="rId20"/>
  </p:notesMasterIdLst>
  <p:handoutMasterIdLst>
    <p:handoutMasterId r:id="rId21"/>
  </p:handoutMasterIdLst>
  <p:sldIdLst>
    <p:sldId id="256" r:id="rId6"/>
    <p:sldId id="257" r:id="rId7"/>
    <p:sldId id="273" r:id="rId8"/>
    <p:sldId id="274" r:id="rId9"/>
    <p:sldId id="277" r:id="rId10"/>
    <p:sldId id="275" r:id="rId11"/>
    <p:sldId id="288" r:id="rId12"/>
    <p:sldId id="276" r:id="rId13"/>
    <p:sldId id="280" r:id="rId14"/>
    <p:sldId id="279" r:id="rId15"/>
    <p:sldId id="282" r:id="rId16"/>
    <p:sldId id="283" r:id="rId17"/>
    <p:sldId id="285" r:id="rId18"/>
    <p:sldId id="286" r:id="rId19"/>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30875E5A-4BA8-C948-9605-95B9253F1D42}">
          <p14:sldIdLst>
            <p14:sldId id="256"/>
            <p14:sldId id="257"/>
            <p14:sldId id="273"/>
            <p14:sldId id="274"/>
            <p14:sldId id="277"/>
            <p14:sldId id="275"/>
            <p14:sldId id="288"/>
            <p14:sldId id="276"/>
            <p14:sldId id="280"/>
            <p14:sldId id="279"/>
            <p14:sldId id="282"/>
            <p14:sldId id="283"/>
          </p14:sldIdLst>
        </p14:section>
        <p14:section name="Untitled Section" id="{678C6C52-0E2F-0B49-9743-8E865AD61581}">
          <p14:sldIdLst>
            <p14:sldId id="285"/>
            <p14:sldId id="286"/>
          </p14:sldIdLst>
        </p14:section>
      </p14:sectionLst>
    </p:ext>
    <p:ext uri="{EFAFB233-063F-42B5-8137-9DF3F51BA10A}">
      <p15:sldGuideLst xmlns:p15="http://schemas.microsoft.com/office/powerpoint/2012/main" xmlns="">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98752"/>
    <a:srgbClr val="6DA463"/>
    <a:srgbClr val="1A9DAC"/>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5" autoAdjust="0"/>
    <p:restoredTop sz="94648"/>
  </p:normalViewPr>
  <p:slideViewPr>
    <p:cSldViewPr showGuides="1">
      <p:cViewPr varScale="1">
        <p:scale>
          <a:sx n="69" d="100"/>
          <a:sy n="69" d="100"/>
        </p:scale>
        <p:origin x="-240" y="-96"/>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1B8E0E02-B42F-BF44-B408-8312BDD89D44}" type="datetimeFigureOut">
              <a:rPr lang="en-US" smtClean="0"/>
              <a:t>7/10/2017</a:t>
            </a:fld>
            <a:endParaRPr lang="en-US"/>
          </a:p>
        </p:txBody>
      </p:sp>
      <p:sp>
        <p:nvSpPr>
          <p:cNvPr id="4" name="Footer Placeholder 3"/>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CC2ADD2A-0912-4B4E-8064-41D309FB7BD3}" type="slidenum">
              <a:rPr lang="en-US" smtClean="0"/>
              <a:t>‹#›</a:t>
            </a:fld>
            <a:endParaRPr lang="en-US"/>
          </a:p>
        </p:txBody>
      </p:sp>
    </p:spTree>
    <p:extLst>
      <p:ext uri="{BB962C8B-B14F-4D97-AF65-F5344CB8AC3E}">
        <p14:creationId xmlns:p14="http://schemas.microsoft.com/office/powerpoint/2010/main" val="1225142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6DA463"/>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906811"/>
            <a:ext cx="9144000" cy="595119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467545" y="444420"/>
            <a:ext cx="6552727" cy="608316"/>
          </a:xfrm>
          <a:prstGeom prst="rect">
            <a:avLst/>
          </a:prstGeom>
        </p:spPr>
        <p:txBody>
          <a:bodyPr lIns="0" tIns="0" rIns="0" bIns="0"/>
          <a:lstStyle>
            <a:lvl1pPr marL="0" indent="0">
              <a:lnSpc>
                <a:spcPts val="4200"/>
              </a:lnSpc>
              <a:buFontTx/>
              <a:buNone/>
              <a:defRPr sz="3200" b="0" i="0" baseline="0">
                <a:solidFill>
                  <a:srgbClr val="598752"/>
                </a:solidFill>
                <a:latin typeface="Georgia"/>
                <a:ea typeface="Georgia"/>
                <a:cs typeface="Georgia"/>
              </a:defRPr>
            </a:lvl1pPr>
          </a:lstStyle>
          <a:p>
            <a:pPr lvl="0"/>
            <a:r>
              <a:rPr lang="en-GB" dirty="0" smtClean="0"/>
              <a:t>Click to edit Master text styles</a:t>
            </a:r>
          </a:p>
        </p:txBody>
      </p:sp>
      <p:sp>
        <p:nvSpPr>
          <p:cNvPr id="5" name="Picture Placeholder 12"/>
          <p:cNvSpPr>
            <a:spLocks noGrp="1"/>
          </p:cNvSpPr>
          <p:nvPr>
            <p:ph type="pic" sz="quarter" idx="11"/>
          </p:nvPr>
        </p:nvSpPr>
        <p:spPr>
          <a:xfrm>
            <a:off x="6118225" y="1461052"/>
            <a:ext cx="3025775" cy="5396948"/>
          </a:xfrm>
          <a:prstGeom prst="rect">
            <a:avLst/>
          </a:prstGeom>
        </p:spPr>
        <p:txBody>
          <a:bodyPr/>
          <a:lstStyle/>
          <a:p>
            <a:endParaRPr lang="en-US" dirty="0"/>
          </a:p>
        </p:txBody>
      </p:sp>
      <p:sp>
        <p:nvSpPr>
          <p:cNvPr id="6" name="Picture Placeholder 12"/>
          <p:cNvSpPr>
            <a:spLocks noGrp="1"/>
          </p:cNvSpPr>
          <p:nvPr>
            <p:ph type="pic" sz="quarter" idx="12"/>
          </p:nvPr>
        </p:nvSpPr>
        <p:spPr>
          <a:xfrm>
            <a:off x="0" y="1461052"/>
            <a:ext cx="3024188" cy="5396948"/>
          </a:xfrm>
          <a:prstGeom prst="rect">
            <a:avLst/>
          </a:prstGeom>
        </p:spPr>
        <p:txBody>
          <a:bodyPr/>
          <a:lstStyle/>
          <a:p>
            <a:endParaRPr lang="en-US"/>
          </a:p>
        </p:txBody>
      </p:sp>
      <p:sp>
        <p:nvSpPr>
          <p:cNvPr id="7" name="Picture Placeholder 12"/>
          <p:cNvSpPr>
            <a:spLocks noGrp="1"/>
          </p:cNvSpPr>
          <p:nvPr>
            <p:ph type="pic" sz="quarter" idx="13"/>
          </p:nvPr>
        </p:nvSpPr>
        <p:spPr>
          <a:xfrm>
            <a:off x="3059113" y="1461053"/>
            <a:ext cx="3020316" cy="2650572"/>
          </a:xfrm>
          <a:prstGeom prst="rect">
            <a:avLst/>
          </a:prstGeom>
        </p:spPr>
        <p:txBody>
          <a:bodyPr/>
          <a:lstStyle/>
          <a:p>
            <a:endParaRPr lang="en-US"/>
          </a:p>
        </p:txBody>
      </p:sp>
      <p:sp>
        <p:nvSpPr>
          <p:cNvPr id="8" name="Picture Placeholder 12"/>
          <p:cNvSpPr>
            <a:spLocks noGrp="1"/>
          </p:cNvSpPr>
          <p:nvPr>
            <p:ph type="pic" sz="quarter" idx="14"/>
          </p:nvPr>
        </p:nvSpPr>
        <p:spPr>
          <a:xfrm>
            <a:off x="3059113" y="4149725"/>
            <a:ext cx="3020316" cy="2708275"/>
          </a:xfrm>
          <a:prstGeom prst="rect">
            <a:avLst/>
          </a:prstGeom>
        </p:spPr>
        <p:txBody>
          <a:bodyPr/>
          <a:lstStyle/>
          <a:p>
            <a:endParaRPr lang="en-US"/>
          </a:p>
        </p:txBody>
      </p:sp>
    </p:spTree>
    <p:extLst>
      <p:ext uri="{BB962C8B-B14F-4D97-AF65-F5344CB8AC3E}">
        <p14:creationId xmlns:p14="http://schemas.microsoft.com/office/powerpoint/2010/main" val="9545452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6624735" cy="608316"/>
          </a:xfrm>
          <a:prstGeom prst="rect">
            <a:avLst/>
          </a:prstGeom>
        </p:spPr>
        <p:txBody>
          <a:bodyPr lIns="0" tIns="0" rIns="0" bIns="0"/>
          <a:lstStyle>
            <a:lvl1pPr marL="0" indent="0">
              <a:lnSpc>
                <a:spcPts val="4200"/>
              </a:lnSpc>
              <a:buFontTx/>
              <a:buNone/>
              <a:defRPr sz="3200" b="0" i="0" baseline="0">
                <a:solidFill>
                  <a:srgbClr val="598752"/>
                </a:solidFill>
                <a:latin typeface="Georgia"/>
                <a:ea typeface="Georgia"/>
                <a:cs typeface="Georgia"/>
              </a:defRPr>
            </a:lvl1pPr>
          </a:lstStyle>
          <a:p>
            <a:pPr lvl="0"/>
            <a:r>
              <a:rPr lang="en-GB"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1"/>
          </p:nvPr>
        </p:nvSpPr>
        <p:spPr>
          <a:xfrm>
            <a:off x="3041650" y="1461052"/>
            <a:ext cx="3043238" cy="5396948"/>
          </a:xfrm>
          <a:prstGeom prst="rect">
            <a:avLst/>
          </a:prstGeom>
        </p:spPr>
        <p:txBody>
          <a:bodyPr/>
          <a:lstStyle/>
          <a:p>
            <a:endParaRPr lang="en-US" dirty="0"/>
          </a:p>
        </p:txBody>
      </p:sp>
      <p:sp>
        <p:nvSpPr>
          <p:cNvPr id="6" name="Picture Placeholder 12"/>
          <p:cNvSpPr>
            <a:spLocks noGrp="1"/>
          </p:cNvSpPr>
          <p:nvPr>
            <p:ph type="pic" sz="quarter" idx="13"/>
          </p:nvPr>
        </p:nvSpPr>
        <p:spPr>
          <a:xfrm>
            <a:off x="6121400" y="1461053"/>
            <a:ext cx="3022599" cy="2650572"/>
          </a:xfrm>
          <a:prstGeom prst="rect">
            <a:avLst/>
          </a:prstGeom>
        </p:spPr>
        <p:txBody>
          <a:bodyPr/>
          <a:lstStyle/>
          <a:p>
            <a:endParaRPr lang="en-US" dirty="0"/>
          </a:p>
        </p:txBody>
      </p:sp>
      <p:sp>
        <p:nvSpPr>
          <p:cNvPr id="7" name="Picture Placeholder 12"/>
          <p:cNvSpPr>
            <a:spLocks noGrp="1"/>
          </p:cNvSpPr>
          <p:nvPr>
            <p:ph type="pic" sz="quarter" idx="14"/>
          </p:nvPr>
        </p:nvSpPr>
        <p:spPr>
          <a:xfrm>
            <a:off x="6121400" y="4146550"/>
            <a:ext cx="3022600" cy="2711450"/>
          </a:xfrm>
          <a:prstGeom prst="rect">
            <a:avLst/>
          </a:prstGeom>
        </p:spPr>
        <p:txBody>
          <a:bodyPr/>
          <a:lstStyle/>
          <a:p>
            <a:endParaRPr lang="en-US"/>
          </a:p>
        </p:txBody>
      </p:sp>
      <p:sp>
        <p:nvSpPr>
          <p:cNvPr id="8" name="Text Placeholder 5"/>
          <p:cNvSpPr>
            <a:spLocks noGrp="1"/>
          </p:cNvSpPr>
          <p:nvPr>
            <p:ph type="body" sz="quarter" idx="15" hasCustomPrompt="1"/>
          </p:nvPr>
        </p:nvSpPr>
        <p:spPr>
          <a:xfrm>
            <a:off x="458065" y="1461052"/>
            <a:ext cx="238574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Tree>
    <p:extLst>
      <p:ext uri="{BB962C8B-B14F-4D97-AF65-F5344CB8AC3E}">
        <p14:creationId xmlns:p14="http://schemas.microsoft.com/office/powerpoint/2010/main" val="133900559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598752"/>
                </a:solidFill>
                <a:latin typeface="Tahoma" charset="0"/>
              </a:defRPr>
            </a:lvl1pPr>
            <a:lvl2pPr marL="609600" indent="0">
              <a:lnSpc>
                <a:spcPts val="3600"/>
              </a:lnSpc>
              <a:buNone/>
              <a:defRPr sz="2800" b="0" i="1" baseline="0">
                <a:solidFill>
                  <a:srgbClr val="598752"/>
                </a:solidFill>
                <a:latin typeface="Tahoma" charset="0"/>
              </a:defRPr>
            </a:lvl2pPr>
            <a:lvl3pPr marL="1219200" indent="0">
              <a:lnSpc>
                <a:spcPts val="3600"/>
              </a:lnSpc>
              <a:buNone/>
              <a:defRPr sz="2800" b="0" i="1" baseline="0">
                <a:solidFill>
                  <a:srgbClr val="598752"/>
                </a:solidFill>
                <a:latin typeface="Tahoma" charset="0"/>
              </a:defRPr>
            </a:lvl3pPr>
            <a:lvl4pPr marL="1828800" indent="0">
              <a:lnSpc>
                <a:spcPts val="3600"/>
              </a:lnSpc>
              <a:buNone/>
              <a:defRPr sz="2800" b="0" i="1" baseline="0">
                <a:solidFill>
                  <a:srgbClr val="598752"/>
                </a:solidFill>
                <a:latin typeface="Tahoma" charset="0"/>
              </a:defRPr>
            </a:lvl4pPr>
            <a:lvl5pPr marL="2438400" indent="0">
              <a:lnSpc>
                <a:spcPts val="3600"/>
              </a:lnSpc>
              <a:buNone/>
              <a:defRPr sz="2800" b="0" i="1" baseline="0">
                <a:solidFill>
                  <a:srgbClr val="598752"/>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8142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2"/>
          <p:cNvSpPr>
            <a:spLocks noGrp="1"/>
          </p:cNvSpPr>
          <p:nvPr>
            <p:ph type="body" sz="quarter" idx="12" hasCustomPrompt="1"/>
          </p:nvPr>
        </p:nvSpPr>
        <p:spPr>
          <a:xfrm>
            <a:off x="215403" y="2852936"/>
            <a:ext cx="4283969" cy="2592288"/>
          </a:xfrm>
          <a:prstGeom prst="rect">
            <a:avLst/>
          </a:prstGeom>
        </p:spPr>
        <p:txBody>
          <a:bodyPr/>
          <a:lstStyle>
            <a:lvl1pPr marL="0" indent="0" algn="r">
              <a:lnSpc>
                <a:spcPts val="9600"/>
              </a:lnSpc>
              <a:buNone/>
              <a:defRPr sz="13000" b="0" i="0" baseline="0">
                <a:solidFill>
                  <a:srgbClr val="598752"/>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smtClean="0"/>
              <a:t>100%</a:t>
            </a:r>
          </a:p>
        </p:txBody>
      </p:sp>
      <p:sp>
        <p:nvSpPr>
          <p:cNvPr id="5" name="Text Placeholder 14"/>
          <p:cNvSpPr>
            <a:spLocks noGrp="1"/>
          </p:cNvSpPr>
          <p:nvPr>
            <p:ph type="body" sz="quarter" idx="13"/>
          </p:nvPr>
        </p:nvSpPr>
        <p:spPr>
          <a:xfrm>
            <a:off x="4715395" y="2870014"/>
            <a:ext cx="3601021" cy="2575209"/>
          </a:xfrm>
          <a:prstGeom prst="rect">
            <a:avLst/>
          </a:prstGeom>
        </p:spPr>
        <p:txBody>
          <a:bodyPr/>
          <a:lstStyle>
            <a:lvl1pPr marL="0" indent="0" algn="l">
              <a:lnSpc>
                <a:spcPts val="2200"/>
              </a:lnSpc>
              <a:buNone/>
              <a:defRPr sz="1800" baseline="0">
                <a:solidFill>
                  <a:srgbClr val="598752"/>
                </a:solidFill>
                <a:latin typeface="Georgia" charset="0"/>
              </a:defRPr>
            </a:lvl1pPr>
            <a:lvl2pPr marL="609600" indent="0" algn="l">
              <a:lnSpc>
                <a:spcPts val="2200"/>
              </a:lnSpc>
              <a:buNone/>
              <a:defRPr sz="1800" baseline="0">
                <a:solidFill>
                  <a:srgbClr val="598752"/>
                </a:solidFill>
                <a:latin typeface="Georgia" charset="0"/>
              </a:defRPr>
            </a:lvl2pPr>
            <a:lvl3pPr marL="1219200" indent="0" algn="l">
              <a:lnSpc>
                <a:spcPts val="2200"/>
              </a:lnSpc>
              <a:buNone/>
              <a:defRPr sz="1800" baseline="0">
                <a:solidFill>
                  <a:srgbClr val="598752"/>
                </a:solidFill>
                <a:latin typeface="Georgia" charset="0"/>
              </a:defRPr>
            </a:lvl3pPr>
            <a:lvl4pPr marL="1828800" indent="0" algn="l">
              <a:lnSpc>
                <a:spcPts val="2200"/>
              </a:lnSpc>
              <a:buNone/>
              <a:defRPr sz="1800" baseline="0">
                <a:solidFill>
                  <a:srgbClr val="598752"/>
                </a:solidFill>
                <a:latin typeface="Georgia" charset="0"/>
              </a:defRPr>
            </a:lvl4pPr>
            <a:lvl5pPr marL="2438400" indent="0" algn="l">
              <a:lnSpc>
                <a:spcPts val="2200"/>
              </a:lnSpc>
              <a:buNone/>
              <a:defRPr sz="1800" baseline="0">
                <a:solidFill>
                  <a:srgbClr val="598752"/>
                </a:solidFill>
                <a:latin typeface="Georgi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ext Placeholder 14"/>
          <p:cNvSpPr>
            <a:spLocks noGrp="1"/>
          </p:cNvSpPr>
          <p:nvPr>
            <p:ph type="body" sz="quarter" idx="14"/>
          </p:nvPr>
        </p:nvSpPr>
        <p:spPr>
          <a:xfrm>
            <a:off x="970980" y="5661025"/>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3130095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598752"/>
                </a:solidFill>
                <a:latin typeface="Georgia"/>
                <a:ea typeface="Georgia"/>
                <a:cs typeface="Georgia"/>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smtClean="0"/>
              <a:t>Click to edit Master text styles</a:t>
            </a:r>
          </a:p>
        </p:txBody>
      </p:sp>
      <p:sp>
        <p:nvSpPr>
          <p:cNvPr id="6" name="Text Placeholder 5"/>
          <p:cNvSpPr>
            <a:spLocks noGrp="1"/>
          </p:cNvSpPr>
          <p:nvPr>
            <p:ph type="body" sz="quarter" idx="11"/>
          </p:nvPr>
        </p:nvSpPr>
        <p:spPr>
          <a:xfrm>
            <a:off x="900113" y="1773238"/>
            <a:ext cx="6551612" cy="4608512"/>
          </a:xfrm>
          <a:prstGeom prst="rect">
            <a:avLst/>
          </a:prstGeom>
        </p:spPr>
        <p:txBody>
          <a:bodyPr/>
          <a:lstStyle>
            <a:lvl1pPr marL="266700" indent="-266700">
              <a:buClr>
                <a:srgbClr val="59875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9122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smtClean="0"/>
              <a:t>Click to edit Master text styles</a:t>
            </a:r>
          </a:p>
        </p:txBody>
      </p:sp>
      <p:sp>
        <p:nvSpPr>
          <p:cNvPr id="3" name="Text Placeholder 2"/>
          <p:cNvSpPr>
            <a:spLocks noGrp="1"/>
          </p:cNvSpPr>
          <p:nvPr>
            <p:ph type="body" sz="quarter" idx="11"/>
          </p:nvPr>
        </p:nvSpPr>
        <p:spPr>
          <a:xfrm>
            <a:off x="900113" y="1700213"/>
            <a:ext cx="6551612" cy="4465637"/>
          </a:xfrm>
          <a:prstGeom prst="rect">
            <a:avLst/>
          </a:prstGeom>
        </p:spPr>
        <p:txBody>
          <a:bodyPr/>
          <a:lstStyle>
            <a:lvl1pPr marL="266700" indent="-266700">
              <a:buClr>
                <a:srgbClr val="598752"/>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transition spd="slow">
    <p:fade/>
  </p:transition>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cad=rja&amp;uact=8&amp;ved=0ahUKEwit3-2hlPTUAhWDXBoKHXOpDnoQjRwIBw&amp;url=http://www.communitycenteredresearch.info/What-is-Paticipatory-Research-.html&amp;psig=AFQjCNGAZPDwun0T2-V5410OktSps310uQ&amp;ust=1499413353253103"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ahUKEwiv9JvElPTUAhWGVRoKHZs5C4MQjRwIBw&amp;url=http://www.motiv8development.co.uk/courses/employees/training-development-centres&amp;psig=AFQjCNHSoZqujgpcKo48kg3FgRQkW9zdvw&amp;ust=1499413442180891"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ahUKEwiFmfCBlvTUAhXHiRoKHTZbAnIQjRwIBw&amp;url=http://www.everydaysociologyblog.com/2012/08/crawling-in-the-shoes-of-others.html&amp;psig=AFQjCNFQGg6pO_0wBySIxw4Csq46_yS4HA&amp;ust=149941367429264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325600" y="1886400"/>
            <a:ext cx="6350856" cy="3774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3600" b="1" dirty="0">
                <a:latin typeface="Tahoma" panose="020B0604030504040204" pitchFamily="34" charset="0"/>
                <a:ea typeface="Tahoma" panose="020B0604030504040204" pitchFamily="34" charset="0"/>
                <a:cs typeface="Tahoma" panose="020B0604030504040204" pitchFamily="34" charset="0"/>
              </a:rPr>
              <a:t>Approved Mental </a:t>
            </a:r>
            <a:r>
              <a:rPr lang="en-US" sz="3600" b="1" dirty="0" smtClean="0">
                <a:latin typeface="Tahoma" panose="020B0604030504040204" pitchFamily="34" charset="0"/>
                <a:ea typeface="Tahoma" panose="020B0604030504040204" pitchFamily="34" charset="0"/>
                <a:cs typeface="Tahoma" panose="020B0604030504040204" pitchFamily="34" charset="0"/>
              </a:rPr>
              <a:t>Health Professionals </a:t>
            </a:r>
            <a:r>
              <a:rPr lang="en-US" sz="3600" b="1" dirty="0">
                <a:latin typeface="Tahoma" panose="020B0604030504040204" pitchFamily="34" charset="0"/>
                <a:ea typeface="Tahoma" panose="020B0604030504040204" pitchFamily="34" charset="0"/>
                <a:cs typeface="Tahoma" panose="020B0604030504040204" pitchFamily="34" charset="0"/>
              </a:rPr>
              <a:t>r</a:t>
            </a:r>
            <a:r>
              <a:rPr lang="en-US" sz="3600" b="1" dirty="0" smtClean="0">
                <a:latin typeface="Tahoma" panose="020B0604030504040204" pitchFamily="34" charset="0"/>
                <a:ea typeface="Tahoma" panose="020B0604030504040204" pitchFamily="34" charset="0"/>
                <a:cs typeface="Tahoma" panose="020B0604030504040204" pitchFamily="34" charset="0"/>
              </a:rPr>
              <a:t>esearching their </a:t>
            </a:r>
            <a:r>
              <a:rPr lang="en-US" sz="3600" b="1" dirty="0">
                <a:latin typeface="Tahoma" panose="020B0604030504040204" pitchFamily="34" charset="0"/>
                <a:ea typeface="Tahoma" panose="020B0604030504040204" pitchFamily="34" charset="0"/>
                <a:cs typeface="Tahoma" panose="020B0604030504040204" pitchFamily="34" charset="0"/>
              </a:rPr>
              <a:t>o</a:t>
            </a:r>
            <a:r>
              <a:rPr lang="en-US" sz="3600" b="1" dirty="0" smtClean="0">
                <a:latin typeface="Tahoma" panose="020B0604030504040204" pitchFamily="34" charset="0"/>
                <a:ea typeface="Tahoma" panose="020B0604030504040204" pitchFamily="34" charset="0"/>
                <a:cs typeface="Tahoma" panose="020B0604030504040204" pitchFamily="34" charset="0"/>
              </a:rPr>
              <a:t>wn </a:t>
            </a:r>
            <a:r>
              <a:rPr lang="en-US" sz="3600" b="1" dirty="0">
                <a:latin typeface="Tahoma" panose="020B0604030504040204" pitchFamily="34" charset="0"/>
                <a:ea typeface="Tahoma" panose="020B0604030504040204" pitchFamily="34" charset="0"/>
                <a:cs typeface="Tahoma" panose="020B0604030504040204" pitchFamily="34" charset="0"/>
              </a:rPr>
              <a:t>p</a:t>
            </a:r>
            <a:r>
              <a:rPr lang="en-US" sz="3600" b="1" dirty="0" smtClean="0">
                <a:latin typeface="Tahoma" panose="020B0604030504040204" pitchFamily="34" charset="0"/>
                <a:ea typeface="Tahoma" panose="020B0604030504040204" pitchFamily="34" charset="0"/>
                <a:cs typeface="Tahoma" panose="020B0604030504040204" pitchFamily="34" charset="0"/>
              </a:rPr>
              <a:t>rofession</a:t>
            </a:r>
            <a:r>
              <a:rPr lang="en-US" sz="3600" b="1" dirty="0">
                <a:latin typeface="Tahoma" panose="020B0604030504040204" pitchFamily="34" charset="0"/>
                <a:ea typeface="Tahoma" panose="020B0604030504040204" pitchFamily="34" charset="0"/>
                <a:cs typeface="Tahoma" panose="020B0604030504040204" pitchFamily="34" charset="0"/>
              </a:rPr>
              <a:t>: </a:t>
            </a:r>
            <a:endParaRPr lang="en-US" sz="3600" b="1" dirty="0" smtClean="0">
              <a:latin typeface="Tahoma" panose="020B0604030504040204" pitchFamily="34" charset="0"/>
              <a:ea typeface="Tahoma" panose="020B0604030504040204" pitchFamily="34" charset="0"/>
              <a:cs typeface="Tahoma" panose="020B0604030504040204" pitchFamily="34" charset="0"/>
            </a:endParaRPr>
          </a:p>
          <a:p>
            <a:r>
              <a:rPr lang="en-US" sz="3600" b="1" dirty="0" smtClean="0">
                <a:latin typeface="Tahoma" panose="020B0604030504040204" pitchFamily="34" charset="0"/>
                <a:ea typeface="Tahoma" panose="020B0604030504040204" pitchFamily="34" charset="0"/>
                <a:cs typeface="Tahoma" panose="020B0604030504040204" pitchFamily="34" charset="0"/>
              </a:rPr>
              <a:t>The benefits</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smtClean="0">
                <a:latin typeface="Tahoma" panose="020B0604030504040204" pitchFamily="34" charset="0"/>
                <a:ea typeface="Tahoma" panose="020B0604030504040204" pitchFamily="34" charset="0"/>
                <a:cs typeface="Tahoma" panose="020B0604030504040204" pitchFamily="34" charset="0"/>
              </a:rPr>
              <a:t>pitfalls </a:t>
            </a:r>
            <a:r>
              <a:rPr lang="en-US" sz="3600" b="1" dirty="0">
                <a:latin typeface="Tahoma" panose="020B0604030504040204" pitchFamily="34" charset="0"/>
                <a:ea typeface="Tahoma" panose="020B0604030504040204" pitchFamily="34" charset="0"/>
                <a:cs typeface="Tahoma" panose="020B0604030504040204" pitchFamily="34" charset="0"/>
              </a:rPr>
              <a:t>and </a:t>
            </a:r>
            <a:r>
              <a:rPr lang="en-US" sz="3600" b="1" dirty="0" smtClean="0">
                <a:latin typeface="Tahoma" panose="020B0604030504040204" pitchFamily="34" charset="0"/>
                <a:ea typeface="Tahoma" panose="020B0604030504040204" pitchFamily="34" charset="0"/>
                <a:cs typeface="Tahoma" panose="020B0604030504040204" pitchFamily="34" charset="0"/>
              </a:rPr>
              <a:t>limitations</a:t>
            </a:r>
            <a:endParaRPr lang="en-GB" alt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1400" dirty="0" err="1" smtClean="0">
                <a:ea typeface="ＭＳ Ｐゴシック" charset="-128"/>
              </a:rPr>
              <a:t>Dr</a:t>
            </a:r>
            <a:r>
              <a:rPr lang="en-US" altLang="en-US" sz="1400" dirty="0" smtClean="0">
                <a:ea typeface="ＭＳ Ｐゴシック" charset="-128"/>
              </a:rPr>
              <a:t> Kevin Stone</a:t>
            </a:r>
            <a:endParaRPr lang="en-US" altLang="en-US" sz="1400" dirty="0">
              <a:ea typeface="ＭＳ Ｐゴシック" charset="-128"/>
            </a:endParaRP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1400" dirty="0" smtClean="0">
                <a:ea typeface="ＭＳ Ｐゴシック" charset="-128"/>
              </a:rPr>
              <a:t>Senior Lecturer in Social Work</a:t>
            </a:r>
            <a:endParaRPr lang="en-US" altLang="en-US" sz="1400" dirty="0">
              <a:ea typeface="ＭＳ Ｐゴシック" charset="-128"/>
            </a:endParaRPr>
          </a:p>
        </p:txBody>
      </p:sp>
      <p:sp>
        <p:nvSpPr>
          <p:cNvPr id="2" name="Text Placeholder 1"/>
          <p:cNvSpPr>
            <a:spLocks noGrp="1"/>
          </p:cNvSpPr>
          <p:nvPr>
            <p:ph type="body" sz="quarter" idx="18"/>
          </p:nvPr>
        </p:nvSpPr>
        <p:spPr/>
        <p:txBody>
          <a:bodyPr/>
          <a:lstStyle/>
          <a:p>
            <a:r>
              <a:rPr lang="en-US" sz="1400" dirty="0" smtClean="0"/>
              <a:t>10/07/2017</a:t>
            </a:r>
            <a:endParaRPr lang="en-US" sz="14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Reflexivity Benefits </a:t>
            </a:r>
            <a:endParaRPr lang="en-GB" dirty="0"/>
          </a:p>
          <a:p>
            <a:endParaRPr lang="en-GB" dirty="0"/>
          </a:p>
        </p:txBody>
      </p:sp>
      <p:sp>
        <p:nvSpPr>
          <p:cNvPr id="5" name="Text Placeholder 4"/>
          <p:cNvSpPr>
            <a:spLocks noGrp="1"/>
          </p:cNvSpPr>
          <p:nvPr>
            <p:ph type="body" sz="quarter" idx="11"/>
          </p:nvPr>
        </p:nvSpPr>
        <p:spPr/>
        <p:txBody>
          <a:bodyPr/>
          <a:lstStyle/>
          <a:p>
            <a:r>
              <a:rPr lang="en-US" sz="2000" dirty="0"/>
              <a:t>As an AMHP I understand the context of the work and the </a:t>
            </a:r>
            <a:r>
              <a:rPr lang="en-US" sz="2000" dirty="0" smtClean="0"/>
              <a:t>finer detail.</a:t>
            </a:r>
          </a:p>
          <a:p>
            <a:r>
              <a:rPr lang="en-GB" sz="2000" dirty="0" smtClean="0"/>
              <a:t>Understand </a:t>
            </a:r>
            <a:r>
              <a:rPr lang="en-GB" sz="2000" dirty="0"/>
              <a:t>the nature of the AMHP decision and familiarity with the task that is set before the worker to undertake</a:t>
            </a:r>
            <a:r>
              <a:rPr lang="en-US" sz="2000" dirty="0"/>
              <a:t> </a:t>
            </a:r>
            <a:r>
              <a:rPr lang="en-US" sz="2000" dirty="0" smtClean="0"/>
              <a:t>including the dilemmas. </a:t>
            </a:r>
            <a:endParaRPr lang="en-US" sz="2000" dirty="0"/>
          </a:p>
          <a:p>
            <a:r>
              <a:rPr lang="en-US" sz="2000" dirty="0" smtClean="0"/>
              <a:t>Cause </a:t>
            </a:r>
            <a:r>
              <a:rPr lang="en-US" sz="2000" dirty="0"/>
              <a:t>and </a:t>
            </a:r>
            <a:r>
              <a:rPr lang="en-US" sz="2000" dirty="0" smtClean="0"/>
              <a:t>effect of practice issues</a:t>
            </a:r>
            <a:endParaRPr lang="en-US" sz="2000" dirty="0"/>
          </a:p>
          <a:p>
            <a:r>
              <a:rPr lang="en-US" sz="2000" dirty="0" smtClean="0"/>
              <a:t>Awareness </a:t>
            </a:r>
            <a:r>
              <a:rPr lang="en-US" sz="2000" dirty="0"/>
              <a:t>of popular discourses of Mental Health </a:t>
            </a:r>
            <a:r>
              <a:rPr lang="en-US" sz="2000" dirty="0" smtClean="0"/>
              <a:t>Act</a:t>
            </a:r>
          </a:p>
          <a:p>
            <a:r>
              <a:rPr lang="en-US" sz="2000" dirty="0"/>
              <a:t>Knowing </a:t>
            </a:r>
            <a:r>
              <a:rPr lang="en-US" sz="2000" dirty="0" smtClean="0"/>
              <a:t>broadly where </a:t>
            </a:r>
            <a:r>
              <a:rPr lang="en-US" sz="2000" dirty="0"/>
              <a:t>to look for participants</a:t>
            </a:r>
            <a:r>
              <a:rPr lang="en-US" sz="2000" dirty="0" smtClean="0"/>
              <a:t>.</a:t>
            </a:r>
          </a:p>
          <a:p>
            <a:r>
              <a:rPr lang="en-US" sz="2000" dirty="0"/>
              <a:t>It aided recruitment – </a:t>
            </a:r>
            <a:r>
              <a:rPr lang="en-US" sz="2000" dirty="0" smtClean="0"/>
              <a:t>promoting the need </a:t>
            </a:r>
            <a:r>
              <a:rPr lang="en-US" sz="2000" dirty="0"/>
              <a:t>for more AMHP </a:t>
            </a:r>
            <a:r>
              <a:rPr lang="en-US" sz="2000" dirty="0" smtClean="0"/>
              <a:t>research studies.</a:t>
            </a:r>
            <a:endParaRPr lang="en-US" sz="2000" dirty="0"/>
          </a:p>
          <a:p>
            <a:endParaRPr lang="en-US" sz="2000" dirty="0"/>
          </a:p>
          <a:p>
            <a:endParaRPr lang="en-US" sz="2000" dirty="0"/>
          </a:p>
          <a:p>
            <a:endParaRPr lang="en-US" sz="2000" dirty="0"/>
          </a:p>
          <a:p>
            <a:pPr marL="0" indent="0">
              <a:buNone/>
            </a:pPr>
            <a:endParaRPr lang="en-GB" sz="2000" dirty="0"/>
          </a:p>
        </p:txBody>
      </p:sp>
      <p:pic>
        <p:nvPicPr>
          <p:cNvPr id="7" name="Picture 6"/>
          <p:cNvPicPr>
            <a:picLocks noChangeAspect="1"/>
          </p:cNvPicPr>
          <p:nvPr/>
        </p:nvPicPr>
        <p:blipFill>
          <a:blip r:embed="rId2"/>
          <a:stretch>
            <a:fillRect/>
          </a:stretch>
        </p:blipFill>
        <p:spPr>
          <a:xfrm>
            <a:off x="3815881" y="4653136"/>
            <a:ext cx="5328119" cy="3136901"/>
          </a:xfrm>
          <a:prstGeom prst="rect">
            <a:avLst/>
          </a:prstGeom>
          <a:effectLst>
            <a:softEdge rad="800100"/>
          </a:effectLst>
        </p:spPr>
      </p:pic>
    </p:spTree>
    <p:extLst>
      <p:ext uri="{BB962C8B-B14F-4D97-AF65-F5344CB8AC3E}">
        <p14:creationId xmlns:p14="http://schemas.microsoft.com/office/powerpoint/2010/main" val="332549666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1" y="689700"/>
            <a:ext cx="7416825" cy="651068"/>
          </a:xfrm>
        </p:spPr>
        <p:txBody>
          <a:bodyPr/>
          <a:lstStyle/>
          <a:p>
            <a:r>
              <a:rPr lang="en-US" sz="3200" b="1" dirty="0"/>
              <a:t>Reflexivity Limitations and Pitfalls</a:t>
            </a:r>
            <a:endParaRPr lang="en-GB" sz="3200" dirty="0"/>
          </a:p>
          <a:p>
            <a:endParaRPr lang="en-GB" sz="3200" dirty="0"/>
          </a:p>
        </p:txBody>
      </p:sp>
      <p:sp>
        <p:nvSpPr>
          <p:cNvPr id="5" name="Text Placeholder 4"/>
          <p:cNvSpPr>
            <a:spLocks noGrp="1"/>
          </p:cNvSpPr>
          <p:nvPr>
            <p:ph type="body" sz="quarter" idx="11"/>
          </p:nvPr>
        </p:nvSpPr>
        <p:spPr>
          <a:xfrm>
            <a:off x="899592" y="1412776"/>
            <a:ext cx="7632327" cy="4608512"/>
          </a:xfrm>
        </p:spPr>
        <p:txBody>
          <a:bodyPr/>
          <a:lstStyle/>
          <a:p>
            <a:r>
              <a:rPr lang="en-US" sz="2000" dirty="0" smtClean="0"/>
              <a:t>Building suspicion, why </a:t>
            </a:r>
            <a:r>
              <a:rPr lang="en-US" sz="2000" dirty="0"/>
              <a:t>is a social worker AMHP wanting to recruit nurse ,occupational therapy and psychology AMHPs and interview </a:t>
            </a:r>
            <a:r>
              <a:rPr lang="en-US" sz="2000" dirty="0" smtClean="0"/>
              <a:t>them</a:t>
            </a:r>
            <a:r>
              <a:rPr lang="en-US" sz="2000" dirty="0"/>
              <a:t> </a:t>
            </a:r>
            <a:r>
              <a:rPr lang="mr-IN" sz="2000" dirty="0" smtClean="0"/>
              <a:t>–</a:t>
            </a:r>
            <a:r>
              <a:rPr lang="en-US" sz="2000" dirty="0" smtClean="0"/>
              <a:t> what's his agenda</a:t>
            </a:r>
            <a:endParaRPr lang="en-GB" sz="2000" dirty="0"/>
          </a:p>
          <a:p>
            <a:r>
              <a:rPr lang="en-GB" sz="2000" dirty="0"/>
              <a:t>F</a:t>
            </a:r>
            <a:r>
              <a:rPr lang="en-GB" sz="2000" dirty="0" smtClean="0"/>
              <a:t>amiliarity </a:t>
            </a:r>
            <a:r>
              <a:rPr lang="en-GB" sz="2000" dirty="0"/>
              <a:t>with the task, as assumptions about the role and its function could be taken for granted – the insider perspective. </a:t>
            </a:r>
          </a:p>
          <a:p>
            <a:r>
              <a:rPr lang="en-GB" sz="2000" dirty="0"/>
              <a:t>There </a:t>
            </a:r>
            <a:r>
              <a:rPr lang="en-GB" sz="2000" dirty="0" smtClean="0"/>
              <a:t>was </a:t>
            </a:r>
            <a:r>
              <a:rPr lang="en-GB" sz="2000" dirty="0"/>
              <a:t>also increased potential for me as a researcher to over identify with the </a:t>
            </a:r>
            <a:r>
              <a:rPr lang="en-GB" sz="2000" dirty="0" smtClean="0"/>
              <a:t>role, </a:t>
            </a:r>
            <a:r>
              <a:rPr lang="en-GB" sz="2000" dirty="0"/>
              <a:t>in a way that could allow for the shaping of ideas and theories which a researcher at a distance may not experience.</a:t>
            </a:r>
          </a:p>
          <a:p>
            <a:r>
              <a:rPr lang="en-GB" sz="2000" dirty="0"/>
              <a:t>Denied me the opportunity to ask naïve questions, due to the insider nature of this study.</a:t>
            </a:r>
          </a:p>
          <a:p>
            <a:r>
              <a:rPr lang="en-GB" sz="2000" dirty="0"/>
              <a:t>The researcher </a:t>
            </a:r>
            <a:r>
              <a:rPr lang="en-GB" sz="2000" dirty="0" smtClean="0"/>
              <a:t>as practice counsellor</a:t>
            </a:r>
            <a:r>
              <a:rPr lang="en-GB" sz="2000" dirty="0"/>
              <a:t>.</a:t>
            </a:r>
          </a:p>
          <a:p>
            <a:r>
              <a:rPr lang="en-GB" sz="2000" dirty="0"/>
              <a:t>Being offered sessional AMHP duty </a:t>
            </a:r>
          </a:p>
          <a:p>
            <a:pPr marL="0" indent="0">
              <a:buNone/>
            </a:pPr>
            <a:r>
              <a:rPr lang="en-GB" sz="2000" dirty="0" smtClean="0"/>
              <a:t>- </a:t>
            </a:r>
            <a:r>
              <a:rPr lang="en-GB" sz="2000" dirty="0"/>
              <a:t>whilst you’re up here!</a:t>
            </a:r>
            <a:endParaRPr lang="en-US" sz="2000" dirty="0"/>
          </a:p>
          <a:p>
            <a:endParaRPr lang="en-GB" sz="2000" dirty="0"/>
          </a:p>
        </p:txBody>
      </p:sp>
      <p:pic>
        <p:nvPicPr>
          <p:cNvPr id="6" name="Picture 5"/>
          <p:cNvPicPr>
            <a:picLocks noChangeAspect="1"/>
          </p:cNvPicPr>
          <p:nvPr/>
        </p:nvPicPr>
        <p:blipFill>
          <a:blip r:embed="rId2"/>
          <a:stretch>
            <a:fillRect/>
          </a:stretch>
        </p:blipFill>
        <p:spPr>
          <a:xfrm>
            <a:off x="6372200" y="4869160"/>
            <a:ext cx="2375743" cy="1839285"/>
          </a:xfrm>
          <a:prstGeom prst="rect">
            <a:avLst/>
          </a:prstGeom>
          <a:effectLst>
            <a:softEdge rad="152400"/>
          </a:effectLst>
        </p:spPr>
      </p:pic>
    </p:spTree>
    <p:extLst>
      <p:ext uri="{BB962C8B-B14F-4D97-AF65-F5344CB8AC3E}">
        <p14:creationId xmlns:p14="http://schemas.microsoft.com/office/powerpoint/2010/main" val="14635210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632849" cy="651068"/>
          </a:xfrm>
        </p:spPr>
        <p:txBody>
          <a:bodyPr/>
          <a:lstStyle/>
          <a:p>
            <a:r>
              <a:rPr lang="en-US" sz="3600" b="1" dirty="0"/>
              <a:t>Examples of reflexivity in action</a:t>
            </a:r>
            <a:endParaRPr lang="en-GB" sz="3600" dirty="0"/>
          </a:p>
        </p:txBody>
      </p:sp>
      <p:sp>
        <p:nvSpPr>
          <p:cNvPr id="3" name="Text Placeholder 2"/>
          <p:cNvSpPr>
            <a:spLocks noGrp="1"/>
          </p:cNvSpPr>
          <p:nvPr>
            <p:ph type="body" sz="quarter" idx="11"/>
          </p:nvPr>
        </p:nvSpPr>
        <p:spPr/>
        <p:txBody>
          <a:bodyPr/>
          <a:lstStyle/>
          <a:p>
            <a:r>
              <a:rPr lang="is-IS" sz="2400" dirty="0"/>
              <a:t>“  </a:t>
            </a:r>
            <a:r>
              <a:rPr lang="en-US" sz="2400" dirty="0"/>
              <a:t>you know what I mean </a:t>
            </a:r>
            <a:r>
              <a:rPr lang="is-IS" sz="2400" dirty="0" smtClean="0"/>
              <a:t>….”</a:t>
            </a:r>
          </a:p>
          <a:p>
            <a:endParaRPr lang="en-US" sz="2400" dirty="0"/>
          </a:p>
          <a:p>
            <a:r>
              <a:rPr lang="is-IS" sz="2400" dirty="0"/>
              <a:t>“ </a:t>
            </a:r>
            <a:r>
              <a:rPr lang="en-US" sz="2400" dirty="0"/>
              <a:t>what decision would you have reached </a:t>
            </a:r>
            <a:r>
              <a:rPr lang="is-IS" sz="2400" dirty="0" smtClean="0"/>
              <a:t>….”</a:t>
            </a:r>
          </a:p>
          <a:p>
            <a:endParaRPr lang="is-IS" sz="2400" dirty="0"/>
          </a:p>
          <a:p>
            <a:r>
              <a:rPr lang="is-IS" sz="2400" dirty="0"/>
              <a:t>“ ... </a:t>
            </a:r>
            <a:r>
              <a:rPr lang="en-US" sz="2400" dirty="0"/>
              <a:t>I</a:t>
            </a:r>
            <a:r>
              <a:rPr lang="is-IS" sz="2400" dirty="0"/>
              <a:t>s it sec 135(1) or (2) I can’t recall</a:t>
            </a:r>
            <a:r>
              <a:rPr lang="is-IS" sz="2400" dirty="0" smtClean="0"/>
              <a:t>?”</a:t>
            </a:r>
          </a:p>
          <a:p>
            <a:endParaRPr lang="is-IS" sz="2400" dirty="0"/>
          </a:p>
          <a:p>
            <a:r>
              <a:rPr lang="is-IS" sz="2400" dirty="0"/>
              <a:t>“ Dont we know this already</a:t>
            </a:r>
            <a:r>
              <a:rPr lang="is-IS" sz="2400" dirty="0" smtClean="0"/>
              <a:t>....”</a:t>
            </a:r>
          </a:p>
          <a:p>
            <a:endParaRPr lang="is-IS" sz="2400" dirty="0"/>
          </a:p>
          <a:p>
            <a:r>
              <a:rPr lang="is-IS" sz="2400" dirty="0"/>
              <a:t>“...this is like AMHP supervision</a:t>
            </a:r>
            <a:r>
              <a:rPr lang="is-IS" sz="2400" dirty="0" smtClean="0"/>
              <a:t>”</a:t>
            </a:r>
          </a:p>
          <a:p>
            <a:endParaRPr lang="is-IS" sz="2400" dirty="0"/>
          </a:p>
          <a:p>
            <a:r>
              <a:rPr lang="is-IS" sz="2400" dirty="0" smtClean="0"/>
              <a:t>“I feel afraid when I am on duty ...”</a:t>
            </a:r>
            <a:endParaRPr lang="is-IS" sz="2400" dirty="0"/>
          </a:p>
          <a:p>
            <a:pPr marL="0" indent="0">
              <a:buNone/>
            </a:pPr>
            <a:endParaRPr lang="en-GB" sz="3200" dirty="0"/>
          </a:p>
        </p:txBody>
      </p:sp>
    </p:spTree>
    <p:extLst>
      <p:ext uri="{BB962C8B-B14F-4D97-AF65-F5344CB8AC3E}">
        <p14:creationId xmlns:p14="http://schemas.microsoft.com/office/powerpoint/2010/main" val="361555192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Lessons learnt</a:t>
            </a:r>
            <a:endParaRPr lang="en-GB" dirty="0"/>
          </a:p>
        </p:txBody>
      </p:sp>
      <p:sp>
        <p:nvSpPr>
          <p:cNvPr id="3" name="Text Placeholder 2"/>
          <p:cNvSpPr>
            <a:spLocks noGrp="1"/>
          </p:cNvSpPr>
          <p:nvPr>
            <p:ph type="body" sz="quarter" idx="11"/>
          </p:nvPr>
        </p:nvSpPr>
        <p:spPr>
          <a:xfrm>
            <a:off x="900112" y="1773238"/>
            <a:ext cx="7272288" cy="4608512"/>
          </a:xfrm>
        </p:spPr>
        <p:txBody>
          <a:bodyPr/>
          <a:lstStyle/>
          <a:p>
            <a:r>
              <a:rPr lang="en-US" sz="2400" dirty="0"/>
              <a:t>The strengths in respect of reflexivity outweigh their </a:t>
            </a:r>
            <a:r>
              <a:rPr lang="en-US" sz="2400" dirty="0" smtClean="0"/>
              <a:t>weaknesses. </a:t>
            </a:r>
          </a:p>
          <a:p>
            <a:r>
              <a:rPr lang="en-US" sz="2400" dirty="0" smtClean="0"/>
              <a:t>Vignette </a:t>
            </a:r>
            <a:r>
              <a:rPr lang="en-US" sz="2400" dirty="0"/>
              <a:t>as a research tool worked </a:t>
            </a:r>
            <a:r>
              <a:rPr lang="en-US" sz="2400" dirty="0" smtClean="0"/>
              <a:t>well within the AMHP profession worked well</a:t>
            </a:r>
            <a:r>
              <a:rPr lang="en-US" sz="2400" dirty="0"/>
              <a:t>.</a:t>
            </a:r>
          </a:p>
          <a:p>
            <a:r>
              <a:rPr lang="en-US" sz="2400" dirty="0"/>
              <a:t>Nurses and occupational therapists don</a:t>
            </a:r>
            <a:r>
              <a:rPr lang="uk-UA" sz="2400" dirty="0"/>
              <a:t>’</a:t>
            </a:r>
            <a:r>
              <a:rPr lang="en-US" sz="2400" dirty="0"/>
              <a:t>t appreciate being referred to as a non-social work </a:t>
            </a:r>
            <a:r>
              <a:rPr lang="en-US" sz="2400" dirty="0" smtClean="0"/>
              <a:t>AMHPs.  </a:t>
            </a:r>
            <a:r>
              <a:rPr lang="en-US" sz="2400" dirty="0"/>
              <a:t>Nurse AMHP or Occupational Therapy AMHP etc. or just AMHP</a:t>
            </a:r>
          </a:p>
          <a:p>
            <a:r>
              <a:rPr lang="en-US" sz="2400" dirty="0"/>
              <a:t>A lack of national registration for AMHPs created difficulties with determining a sampling frame. </a:t>
            </a:r>
          </a:p>
          <a:p>
            <a:r>
              <a:rPr lang="en-US" sz="2400" dirty="0"/>
              <a:t>No standard approach to gaining ethical approval</a:t>
            </a:r>
          </a:p>
          <a:p>
            <a:pPr marL="0" indent="0">
              <a:buNone/>
            </a:pPr>
            <a:endParaRPr lang="en-GB" sz="2400" dirty="0"/>
          </a:p>
        </p:txBody>
      </p:sp>
    </p:spTree>
    <p:extLst>
      <p:ext uri="{BB962C8B-B14F-4D97-AF65-F5344CB8AC3E}">
        <p14:creationId xmlns:p14="http://schemas.microsoft.com/office/powerpoint/2010/main" val="231046178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Questions </a:t>
            </a:r>
            <a:endParaRPr lang="en-GB" b="1"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9861105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Abstract</a:t>
            </a:r>
            <a:endParaRPr lang="en-GB" dirty="0"/>
          </a:p>
        </p:txBody>
      </p:sp>
      <p:sp>
        <p:nvSpPr>
          <p:cNvPr id="5" name="Text Placeholder 4"/>
          <p:cNvSpPr>
            <a:spLocks noGrp="1"/>
          </p:cNvSpPr>
          <p:nvPr>
            <p:ph type="body" sz="quarter" idx="11"/>
          </p:nvPr>
        </p:nvSpPr>
        <p:spPr>
          <a:xfrm>
            <a:off x="900112" y="1700213"/>
            <a:ext cx="7416303" cy="4465637"/>
          </a:xfrm>
        </p:spPr>
        <p:txBody>
          <a:bodyPr/>
          <a:lstStyle/>
          <a:p>
            <a:pPr marL="0" indent="0">
              <a:buNone/>
            </a:pPr>
            <a:r>
              <a:rPr lang="en-GB" dirty="0"/>
              <a:t>This paper considers a research study into the widening of the AMHP role to other professionals and the challenge for the </a:t>
            </a:r>
            <a:r>
              <a:rPr lang="en-GB" b="1" dirty="0" smtClean="0"/>
              <a:t>researchers own reflexivity</a:t>
            </a:r>
            <a:r>
              <a:rPr lang="en-GB" dirty="0" smtClean="0"/>
              <a:t>. </a:t>
            </a:r>
            <a:r>
              <a:rPr lang="en-GB" dirty="0"/>
              <a:t>It will focus on the strengths and limitations of practitioner research including the difficulties in recruiting participants from this, now, diverse AMHP workforce which meant that the researcher had to negotiate interviewing professional groups other than their own and to manage the tensions that arose because of this. The research was based on interviews and a vignette as a way of gathering data on decision making, drawing on a methodology first undertaken by </a:t>
            </a:r>
            <a:r>
              <a:rPr lang="en-GB" dirty="0" err="1"/>
              <a:t>Peay</a:t>
            </a:r>
            <a:r>
              <a:rPr lang="en-GB" dirty="0"/>
              <a:t>. Participants in the research study were aware that the researcher was a practicing AMHP as this knowledge was needed in order to encourage recruitment. It also promoted the importance of practitioner led research. The method of the research study rested on the participants reaching a decision about a provided vignette and what they would do next as the AMHP. It might have been anticipated that differences between professional groups practise would have been found. This was not evidenced by this study and this finding will be discussed. The author will also reflect upon his experience as a practitioner researcher.</a:t>
            </a:r>
          </a:p>
          <a:p>
            <a:pPr marL="0" indent="0">
              <a:buNone/>
            </a:pPr>
            <a:endParaRPr lang="en-GB" dirty="0"/>
          </a:p>
        </p:txBody>
      </p:sp>
    </p:spTree>
    <p:extLst>
      <p:ext uri="{BB962C8B-B14F-4D97-AF65-F5344CB8AC3E}">
        <p14:creationId xmlns:p14="http://schemas.microsoft.com/office/powerpoint/2010/main" val="78176809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b="1" dirty="0" smtClean="0"/>
              <a:t>Research Study</a:t>
            </a:r>
            <a:endParaRPr lang="en-GB" b="1" dirty="0"/>
          </a:p>
        </p:txBody>
      </p:sp>
      <p:sp>
        <p:nvSpPr>
          <p:cNvPr id="5" name="Text Placeholder 4"/>
          <p:cNvSpPr>
            <a:spLocks noGrp="1"/>
          </p:cNvSpPr>
          <p:nvPr>
            <p:ph type="body" sz="quarter" idx="11"/>
          </p:nvPr>
        </p:nvSpPr>
        <p:spPr>
          <a:xfrm>
            <a:off x="900112" y="1773238"/>
            <a:ext cx="7344295" cy="4608512"/>
          </a:xfrm>
        </p:spPr>
        <p:txBody>
          <a:bodyPr/>
          <a:lstStyle/>
          <a:p>
            <a:pPr marL="0" indent="0" algn="ctr">
              <a:buNone/>
            </a:pPr>
            <a:r>
              <a:rPr lang="en-US" sz="3200" dirty="0"/>
              <a:t>“Decisions on Risk and Mental Health Hospital Admissions by Approved Mental Health Professionals”</a:t>
            </a:r>
          </a:p>
          <a:p>
            <a:pPr marL="0" indent="0">
              <a:buNone/>
            </a:pPr>
            <a:endParaRPr lang="en-GB" dirty="0"/>
          </a:p>
        </p:txBody>
      </p:sp>
      <p:pic>
        <p:nvPicPr>
          <p:cNvPr id="1026" name="Picture 2" descr="Image result for research stud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429000"/>
            <a:ext cx="32956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4580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1" y="689700"/>
            <a:ext cx="6840761" cy="651068"/>
          </a:xfrm>
        </p:spPr>
        <p:txBody>
          <a:bodyPr/>
          <a:lstStyle/>
          <a:p>
            <a:r>
              <a:rPr lang="en-US" b="1" dirty="0"/>
              <a:t>How the study developed</a:t>
            </a:r>
            <a:endParaRPr lang="en-GB" dirty="0"/>
          </a:p>
        </p:txBody>
      </p:sp>
      <p:sp>
        <p:nvSpPr>
          <p:cNvPr id="5" name="Text Placeholder 4"/>
          <p:cNvSpPr>
            <a:spLocks noGrp="1"/>
          </p:cNvSpPr>
          <p:nvPr>
            <p:ph type="body" sz="quarter" idx="11"/>
          </p:nvPr>
        </p:nvSpPr>
        <p:spPr>
          <a:xfrm>
            <a:off x="900112" y="1773238"/>
            <a:ext cx="7272288" cy="4608512"/>
          </a:xfrm>
        </p:spPr>
        <p:txBody>
          <a:bodyPr/>
          <a:lstStyle/>
          <a:p>
            <a:r>
              <a:rPr lang="en-US" sz="2000" dirty="0"/>
              <a:t>My research interest developed due to my AMHP training. </a:t>
            </a:r>
          </a:p>
          <a:p>
            <a:r>
              <a:rPr lang="en-US" sz="2000" dirty="0"/>
              <a:t>The need for greater research in relation to AMHP </a:t>
            </a:r>
            <a:r>
              <a:rPr lang="en-US" sz="2000" dirty="0" smtClean="0"/>
              <a:t>practice</a:t>
            </a:r>
            <a:r>
              <a:rPr lang="en-US" sz="2000" dirty="0"/>
              <a:t> </a:t>
            </a:r>
            <a:r>
              <a:rPr lang="en-US" sz="2000" dirty="0" smtClean="0"/>
              <a:t>to influence practice</a:t>
            </a:r>
            <a:endParaRPr lang="en-US" sz="2000" dirty="0"/>
          </a:p>
          <a:p>
            <a:r>
              <a:rPr lang="en-US" sz="2000" dirty="0" smtClean="0"/>
              <a:t>Raise awareness as AMHP practice </a:t>
            </a:r>
            <a:r>
              <a:rPr lang="en-US" sz="2000" dirty="0"/>
              <a:t>is almost invisible in public consciousness.</a:t>
            </a:r>
          </a:p>
          <a:p>
            <a:r>
              <a:rPr lang="en-US" sz="2000" dirty="0" smtClean="0"/>
              <a:t>The </a:t>
            </a:r>
            <a:r>
              <a:rPr lang="en-US" sz="2000" dirty="0"/>
              <a:t>impact of the Mental Health Act on the population deserves greater focus than it currently </a:t>
            </a:r>
            <a:r>
              <a:rPr lang="en-US" sz="2000" dirty="0" smtClean="0"/>
              <a:t>attracts.</a:t>
            </a:r>
            <a:endParaRPr lang="en-US" sz="2000" dirty="0"/>
          </a:p>
          <a:p>
            <a:r>
              <a:rPr lang="en-US" sz="2000" dirty="0" smtClean="0"/>
              <a:t>Little </a:t>
            </a:r>
            <a:r>
              <a:rPr lang="en-US" sz="2000" dirty="0"/>
              <a:t>research on the AMHP </a:t>
            </a:r>
            <a:r>
              <a:rPr lang="en-US" sz="2000" dirty="0" smtClean="0"/>
              <a:t>decision, </a:t>
            </a:r>
            <a:r>
              <a:rPr lang="en-US" sz="2000" dirty="0"/>
              <a:t>plenty on outcome choice of decision.</a:t>
            </a:r>
          </a:p>
          <a:p>
            <a:r>
              <a:rPr lang="en-US" sz="2000" dirty="0" smtClean="0"/>
              <a:t>Few comparison studies of the </a:t>
            </a:r>
          </a:p>
          <a:p>
            <a:pPr marL="0" indent="0">
              <a:buNone/>
            </a:pPr>
            <a:r>
              <a:rPr lang="en-US" sz="2000" dirty="0" smtClean="0"/>
              <a:t>   diverse </a:t>
            </a:r>
            <a:r>
              <a:rPr lang="en-US" sz="2000" dirty="0"/>
              <a:t>AMHP workforce. </a:t>
            </a:r>
          </a:p>
          <a:p>
            <a:pPr marL="0" indent="0">
              <a:buNone/>
            </a:pPr>
            <a:endParaRPr lang="en-GB" sz="2000" dirty="0"/>
          </a:p>
        </p:txBody>
      </p:sp>
      <p:pic>
        <p:nvPicPr>
          <p:cNvPr id="2050" name="Picture 2" descr="Image result for develop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693194"/>
            <a:ext cx="4307210" cy="219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98372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Objectivity</a:t>
            </a:r>
            <a:r>
              <a:rPr lang="en-GB" dirty="0" smtClean="0"/>
              <a:t> </a:t>
            </a:r>
            <a:endParaRPr lang="en-GB" dirty="0"/>
          </a:p>
        </p:txBody>
      </p:sp>
      <p:sp>
        <p:nvSpPr>
          <p:cNvPr id="3" name="Text Placeholder 2"/>
          <p:cNvSpPr>
            <a:spLocks noGrp="1"/>
          </p:cNvSpPr>
          <p:nvPr>
            <p:ph type="body" sz="quarter" idx="11"/>
          </p:nvPr>
        </p:nvSpPr>
        <p:spPr/>
        <p:txBody>
          <a:bodyPr/>
          <a:lstStyle/>
          <a:p>
            <a:pPr marL="0" indent="0" algn="ctr">
              <a:buNone/>
            </a:pPr>
            <a:r>
              <a:rPr lang="en-US" sz="4800" dirty="0" smtClean="0"/>
              <a:t>“Man </a:t>
            </a:r>
            <a:r>
              <a:rPr lang="en-US" sz="4800" dirty="0"/>
              <a:t>is both the knowing subject and the object of his own study”</a:t>
            </a:r>
          </a:p>
          <a:p>
            <a:pPr marL="0" indent="0" algn="ctr">
              <a:buNone/>
            </a:pPr>
            <a:endParaRPr lang="en-GB" sz="4800" dirty="0"/>
          </a:p>
        </p:txBody>
      </p:sp>
      <p:sp>
        <p:nvSpPr>
          <p:cNvPr id="4" name="Rectangle 3"/>
          <p:cNvSpPr/>
          <p:nvPr/>
        </p:nvSpPr>
        <p:spPr>
          <a:xfrm>
            <a:off x="4790391" y="5877272"/>
            <a:ext cx="1800493" cy="369332"/>
          </a:xfrm>
          <a:prstGeom prst="rect">
            <a:avLst/>
          </a:prstGeom>
        </p:spPr>
        <p:txBody>
          <a:bodyPr wrap="none">
            <a:spAutoFit/>
          </a:bodyPr>
          <a:lstStyle/>
          <a:p>
            <a:pPr marL="0" indent="0" algn="r">
              <a:buNone/>
            </a:pPr>
            <a:r>
              <a:rPr lang="en-US" i="1" dirty="0">
                <a:latin typeface="Tahoma" panose="020B0604030504040204" pitchFamily="34" charset="0"/>
                <a:ea typeface="Tahoma" panose="020B0604030504040204" pitchFamily="34" charset="0"/>
                <a:cs typeface="Tahoma" panose="020B0604030504040204" pitchFamily="34" charset="0"/>
              </a:rPr>
              <a:t>Immanuel Kant </a:t>
            </a:r>
          </a:p>
        </p:txBody>
      </p:sp>
      <p:pic>
        <p:nvPicPr>
          <p:cNvPr id="3074" name="Picture 2" descr="Image result for reflexiv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005064"/>
            <a:ext cx="17907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7360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b="1" dirty="0"/>
              <a:t>Reflexivity in research</a:t>
            </a:r>
            <a:endParaRPr lang="en-GB" dirty="0"/>
          </a:p>
        </p:txBody>
      </p:sp>
      <p:sp>
        <p:nvSpPr>
          <p:cNvPr id="6" name="TextBox 5"/>
          <p:cNvSpPr txBox="1"/>
          <p:nvPr/>
        </p:nvSpPr>
        <p:spPr>
          <a:xfrm>
            <a:off x="2491333" y="1878790"/>
            <a:ext cx="3691218" cy="1077218"/>
          </a:xfrm>
          <a:prstGeom prst="rect">
            <a:avLst/>
          </a:prstGeom>
          <a:solidFill>
            <a:schemeClr val="accent1"/>
          </a:solidFill>
          <a:ln>
            <a:noFill/>
          </a:ln>
        </p:spPr>
        <p:txBody>
          <a:bodyPr wrap="square" rtlCol="0">
            <a:spAutoFit/>
          </a:bodyPr>
          <a:lstStyle/>
          <a:p>
            <a:pPr algn="ctr"/>
            <a:r>
              <a:rPr lang="en-US" sz="3200" dirty="0" smtClean="0">
                <a:latin typeface="Tahoma" panose="020B0604030504040204" pitchFamily="34" charset="0"/>
                <a:ea typeface="Tahoma" panose="020B0604030504040204" pitchFamily="34" charset="0"/>
                <a:cs typeface="Tahoma" panose="020B0604030504040204" pitchFamily="34" charset="0"/>
              </a:rPr>
              <a:t>Theory of Reflexivity</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491333" y="3185569"/>
            <a:ext cx="3691218" cy="584775"/>
          </a:xfrm>
          <a:prstGeom prst="rect">
            <a:avLst/>
          </a:prstGeom>
          <a:solidFill>
            <a:schemeClr val="accent1"/>
          </a:solidFill>
          <a:ln>
            <a:noFill/>
          </a:ln>
        </p:spPr>
        <p:txBody>
          <a:bodyPr wrap="square" rtlCol="0">
            <a:spAutoFit/>
          </a:bodyPr>
          <a:lstStyle/>
          <a:p>
            <a:pPr algn="ctr"/>
            <a:r>
              <a:rPr lang="en-US" sz="3200" dirty="0" smtClean="0">
                <a:latin typeface="Tahoma" panose="020B0604030504040204" pitchFamily="34" charset="0"/>
                <a:ea typeface="Tahoma" panose="020B0604030504040204" pitchFamily="34" charset="0"/>
                <a:cs typeface="Tahoma" panose="020B0604030504040204" pitchFamily="34" charset="0"/>
              </a:rPr>
              <a:t>AMHP Researcher</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491333" y="4620779"/>
            <a:ext cx="3691218" cy="584775"/>
          </a:xfrm>
          <a:prstGeom prst="rect">
            <a:avLst/>
          </a:prstGeom>
          <a:solidFill>
            <a:schemeClr val="accent1"/>
          </a:solidFill>
          <a:ln>
            <a:noFill/>
          </a:ln>
        </p:spPr>
        <p:txBody>
          <a:bodyPr wrap="square" rtlCol="0">
            <a:spAutoFit/>
          </a:bodyPr>
          <a:lstStyle/>
          <a:p>
            <a:pPr algn="ctr"/>
            <a:r>
              <a:rPr lang="en-US" sz="3200" dirty="0" smtClean="0">
                <a:latin typeface="Tahoma" panose="020B0604030504040204" pitchFamily="34" charset="0"/>
                <a:ea typeface="Tahoma" panose="020B0604030504040204" pitchFamily="34" charset="0"/>
                <a:cs typeface="Tahoma" panose="020B0604030504040204" pitchFamily="34" charset="0"/>
              </a:rPr>
              <a:t>AMHP Participant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Curved Down Arrow 8"/>
          <p:cNvSpPr/>
          <p:nvPr/>
        </p:nvSpPr>
        <p:spPr>
          <a:xfrm rot="5400000">
            <a:off x="5939641" y="3680610"/>
            <a:ext cx="2176009" cy="1185927"/>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5400000" flipH="1" flipV="1">
            <a:off x="534698" y="3388133"/>
            <a:ext cx="2084471" cy="1324535"/>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5400000" flipH="1" flipV="1">
            <a:off x="366481" y="2597215"/>
            <a:ext cx="2583046" cy="1036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5400000">
            <a:off x="5651865" y="2753323"/>
            <a:ext cx="2436334" cy="8706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830856" y="6215812"/>
            <a:ext cx="4377018" cy="646331"/>
          </a:xfrm>
          <a:prstGeom prst="rect">
            <a:avLst/>
          </a:prstGeom>
          <a:noFill/>
        </p:spPr>
        <p:txBody>
          <a:bodyPr wrap="square" rtlCol="0">
            <a:spAutoFit/>
          </a:bodyPr>
          <a:lstStyle/>
          <a:p>
            <a:r>
              <a:rPr lang="en-US" i="1" dirty="0">
                <a:latin typeface="Tahoma" panose="020B0604030504040204" pitchFamily="34" charset="0"/>
                <a:ea typeface="Tahoma" panose="020B0604030504040204" pitchFamily="34" charset="0"/>
                <a:cs typeface="Tahoma" panose="020B0604030504040204" pitchFamily="34" charset="0"/>
              </a:rPr>
              <a:t>William Thomas (1923, 1928</a:t>
            </a:r>
            <a:r>
              <a:rPr lang="en-US" i="1" dirty="0" smtClean="0">
                <a:latin typeface="Tahoma" panose="020B0604030504040204" pitchFamily="34" charset="0"/>
                <a:ea typeface="Tahoma" panose="020B0604030504040204" pitchFamily="34" charset="0"/>
                <a:cs typeface="Tahoma" panose="020B0604030504040204" pitchFamily="34" charset="0"/>
              </a:rPr>
              <a:t>), Robert Merton (1948, 1949)</a:t>
            </a:r>
            <a:endParaRPr lang="en-US"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548968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Reflexivity </a:t>
            </a:r>
            <a:endParaRPr lang="en-GB" dirty="0"/>
          </a:p>
        </p:txBody>
      </p:sp>
      <p:sp>
        <p:nvSpPr>
          <p:cNvPr id="3" name="Text Placeholder 2"/>
          <p:cNvSpPr>
            <a:spLocks noGrp="1"/>
          </p:cNvSpPr>
          <p:nvPr>
            <p:ph type="body" sz="quarter" idx="11"/>
          </p:nvPr>
        </p:nvSpPr>
        <p:spPr/>
        <p:txBody>
          <a:bodyPr/>
          <a:lstStyle/>
          <a:p>
            <a:pPr marL="0" indent="0" algn="ctr">
              <a:buNone/>
            </a:pPr>
            <a:r>
              <a:rPr lang="en-GB" sz="2800" dirty="0" smtClean="0"/>
              <a:t>“A style of research that makes clear the researchers own </a:t>
            </a:r>
            <a:r>
              <a:rPr lang="en-GB" sz="2800" b="1" dirty="0" smtClean="0">
                <a:solidFill>
                  <a:schemeClr val="accent3"/>
                </a:solidFill>
              </a:rPr>
              <a:t>beliefs and objectives</a:t>
            </a:r>
            <a:r>
              <a:rPr lang="en-GB" sz="2800" dirty="0" smtClean="0"/>
              <a:t>. It considers how the researcher </a:t>
            </a:r>
            <a:r>
              <a:rPr lang="en-GB" sz="2800" b="1" dirty="0" smtClean="0">
                <a:solidFill>
                  <a:schemeClr val="accent3"/>
                </a:solidFill>
              </a:rPr>
              <a:t>is part </a:t>
            </a:r>
            <a:r>
              <a:rPr lang="en-GB" sz="2800" dirty="0" smtClean="0"/>
              <a:t>of the research process and how </a:t>
            </a:r>
            <a:r>
              <a:rPr lang="en-GB" sz="2800" b="1" dirty="0" smtClean="0">
                <a:solidFill>
                  <a:schemeClr val="accent3"/>
                </a:solidFill>
              </a:rPr>
              <a:t>he or she contributes to the construction of meaning</a:t>
            </a:r>
            <a:r>
              <a:rPr lang="en-GB" sz="2800" dirty="0" smtClean="0"/>
              <a:t> on the topic under study. Reflexive research is often said to look back on itself.”</a:t>
            </a:r>
          </a:p>
          <a:p>
            <a:pPr marL="0" indent="0" algn="ctr">
              <a:buNone/>
            </a:pPr>
            <a:endParaRPr lang="en-GB" sz="2800" dirty="0"/>
          </a:p>
          <a:p>
            <a:pPr marL="0" indent="0" algn="r">
              <a:buNone/>
            </a:pPr>
            <a:r>
              <a:rPr lang="en-GB" sz="2800" dirty="0"/>
              <a:t>(Gilbert 2008)</a:t>
            </a:r>
          </a:p>
          <a:p>
            <a:pPr marL="0" indent="0" algn="r">
              <a:buNone/>
            </a:pPr>
            <a:endParaRPr lang="en-GB" sz="2800" dirty="0"/>
          </a:p>
        </p:txBody>
      </p:sp>
    </p:spTree>
    <p:extLst>
      <p:ext uri="{BB962C8B-B14F-4D97-AF65-F5344CB8AC3E}">
        <p14:creationId xmlns:p14="http://schemas.microsoft.com/office/powerpoint/2010/main" val="358300232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Method &amp; Methodology</a:t>
            </a:r>
            <a:endParaRPr lang="en-GB" dirty="0"/>
          </a:p>
        </p:txBody>
      </p:sp>
      <p:sp>
        <p:nvSpPr>
          <p:cNvPr id="3" name="Text Placeholder 2"/>
          <p:cNvSpPr>
            <a:spLocks noGrp="1"/>
          </p:cNvSpPr>
          <p:nvPr>
            <p:ph type="body" sz="quarter" idx="11"/>
          </p:nvPr>
        </p:nvSpPr>
        <p:spPr/>
        <p:txBody>
          <a:bodyPr/>
          <a:lstStyle/>
          <a:p>
            <a:r>
              <a:rPr lang="en-US" sz="2000" dirty="0" smtClean="0"/>
              <a:t>Qualitative tradition</a:t>
            </a:r>
          </a:p>
          <a:p>
            <a:r>
              <a:rPr lang="en-US" sz="2000" dirty="0"/>
              <a:t>Semi-structured interviews of 1.5 hours.</a:t>
            </a:r>
          </a:p>
          <a:p>
            <a:r>
              <a:rPr lang="en-US" sz="2000" dirty="0" smtClean="0"/>
              <a:t>Vignette </a:t>
            </a:r>
            <a:r>
              <a:rPr lang="en-US" sz="2000" dirty="0"/>
              <a:t>methodology of written and visual material.  As an AMHP I could write a realistic scenario around a video of a MHA, rather than one developed around a view of what people think AMHPs do.</a:t>
            </a:r>
          </a:p>
          <a:p>
            <a:r>
              <a:rPr lang="en-US" sz="2000" dirty="0"/>
              <a:t>Social Constructivist Method.</a:t>
            </a:r>
          </a:p>
          <a:p>
            <a:r>
              <a:rPr lang="en-US" sz="2000" dirty="0" smtClean="0"/>
              <a:t>Exploration </a:t>
            </a:r>
            <a:r>
              <a:rPr lang="en-US" sz="2000" dirty="0"/>
              <a:t>of an assessment they had undertaken </a:t>
            </a:r>
            <a:r>
              <a:rPr lang="en-US" sz="2000" dirty="0" smtClean="0"/>
              <a:t>recently.</a:t>
            </a:r>
            <a:endParaRPr lang="en-US" sz="2000" dirty="0"/>
          </a:p>
          <a:p>
            <a:r>
              <a:rPr lang="en-US" sz="2000" dirty="0" smtClean="0"/>
              <a:t>Confidence </a:t>
            </a:r>
            <a:r>
              <a:rPr lang="en-US" sz="2000" dirty="0"/>
              <a:t>intervals.</a:t>
            </a:r>
          </a:p>
          <a:p>
            <a:r>
              <a:rPr lang="en-US" sz="2000" dirty="0"/>
              <a:t>10 Social Work AMHPs, 10 Nursing AMHPs.</a:t>
            </a:r>
          </a:p>
          <a:p>
            <a:endParaRPr lang="en-US" sz="2000" dirty="0"/>
          </a:p>
          <a:p>
            <a:pPr marL="0" indent="0">
              <a:buNone/>
            </a:pPr>
            <a:endParaRPr lang="en-GB" sz="2000" dirty="0"/>
          </a:p>
        </p:txBody>
      </p:sp>
      <p:pic>
        <p:nvPicPr>
          <p:cNvPr id="4" name="Picture 3"/>
          <p:cNvPicPr>
            <a:picLocks noChangeAspect="1"/>
          </p:cNvPicPr>
          <p:nvPr/>
        </p:nvPicPr>
        <p:blipFill>
          <a:blip r:embed="rId2"/>
          <a:stretch>
            <a:fillRect/>
          </a:stretch>
        </p:blipFill>
        <p:spPr>
          <a:xfrm>
            <a:off x="6305641" y="4049485"/>
            <a:ext cx="2535382" cy="2535382"/>
          </a:xfrm>
          <a:prstGeom prst="rect">
            <a:avLst/>
          </a:prstGeom>
          <a:effectLst>
            <a:softEdge rad="203200"/>
          </a:effectLst>
        </p:spPr>
      </p:pic>
    </p:spTree>
    <p:extLst>
      <p:ext uri="{BB962C8B-B14F-4D97-AF65-F5344CB8AC3E}">
        <p14:creationId xmlns:p14="http://schemas.microsoft.com/office/powerpoint/2010/main" val="110560806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Influence on research </a:t>
            </a:r>
            <a:endParaRPr lang="en-GB" b="1" dirty="0"/>
          </a:p>
        </p:txBody>
      </p:sp>
      <p:sp>
        <p:nvSpPr>
          <p:cNvPr id="3" name="Text Placeholder 2"/>
          <p:cNvSpPr>
            <a:spLocks noGrp="1"/>
          </p:cNvSpPr>
          <p:nvPr>
            <p:ph type="body" sz="quarter" idx="11"/>
          </p:nvPr>
        </p:nvSpPr>
        <p:spPr/>
        <p:txBody>
          <a:bodyPr/>
          <a:lstStyle/>
          <a:p>
            <a:r>
              <a:rPr lang="en-US" sz="2000" dirty="0" smtClean="0"/>
              <a:t>Ethical considerations, managing: </a:t>
            </a:r>
          </a:p>
          <a:p>
            <a:pPr marL="609600" lvl="1" indent="-342900">
              <a:buFont typeface="Arial" charset="0"/>
              <a:buChar char="•"/>
            </a:pPr>
            <a:r>
              <a:rPr lang="en-US" sz="2000" dirty="0" smtClean="0"/>
              <a:t>Ethical governance with local government</a:t>
            </a:r>
          </a:p>
          <a:p>
            <a:pPr marL="609600" lvl="1" indent="-342900">
              <a:buFont typeface="Arial" charset="0"/>
              <a:buChar char="•"/>
            </a:pPr>
            <a:r>
              <a:rPr lang="en-US" sz="2000" dirty="0" smtClean="0"/>
              <a:t>Potential disclosures of unsafe practice Safeguarding  </a:t>
            </a:r>
          </a:p>
          <a:p>
            <a:pPr marL="609600" lvl="1" indent="-342900">
              <a:buFont typeface="Arial" charset="0"/>
              <a:buChar char="•"/>
            </a:pPr>
            <a:r>
              <a:rPr lang="en-US" sz="2000" dirty="0" smtClean="0"/>
              <a:t>Illegality</a:t>
            </a:r>
          </a:p>
          <a:p>
            <a:pPr marL="609600" lvl="1" indent="-342900">
              <a:buFont typeface="Arial" charset="0"/>
              <a:buChar char="•"/>
            </a:pPr>
            <a:r>
              <a:rPr lang="en-US" sz="2000" dirty="0" smtClean="0"/>
              <a:t>Evaluation </a:t>
            </a:r>
            <a:r>
              <a:rPr lang="en-US" sz="2000" dirty="0"/>
              <a:t>of </a:t>
            </a:r>
            <a:r>
              <a:rPr lang="en-US" sz="2000" dirty="0" smtClean="0"/>
              <a:t>practice</a:t>
            </a:r>
            <a:endParaRPr lang="en-US" sz="2000" dirty="0"/>
          </a:p>
          <a:p>
            <a:r>
              <a:rPr lang="en-US" sz="2000" dirty="0" smtClean="0"/>
              <a:t>Realism </a:t>
            </a:r>
            <a:r>
              <a:rPr lang="en-US" sz="2000" dirty="0"/>
              <a:t>of the vignette design.</a:t>
            </a:r>
          </a:p>
          <a:p>
            <a:r>
              <a:rPr lang="en-US" sz="2000" dirty="0" smtClean="0"/>
              <a:t>Follow-up </a:t>
            </a:r>
            <a:r>
              <a:rPr lang="en-US" sz="2000" dirty="0"/>
              <a:t>questions were relevant to practice.</a:t>
            </a:r>
          </a:p>
          <a:p>
            <a:r>
              <a:rPr lang="en-US" sz="2000" dirty="0" smtClean="0"/>
              <a:t>When </a:t>
            </a:r>
            <a:r>
              <a:rPr lang="en-US" sz="2000" dirty="0"/>
              <a:t>is an AMHP an AMHP and when are they a nurse, social work, occupational therapist of psychologist. </a:t>
            </a:r>
          </a:p>
          <a:p>
            <a:r>
              <a:rPr lang="en-US" sz="2000" dirty="0" smtClean="0"/>
              <a:t>Verbatim </a:t>
            </a:r>
            <a:r>
              <a:rPr lang="en-US" sz="2000" dirty="0"/>
              <a:t>references in the </a:t>
            </a:r>
            <a:r>
              <a:rPr lang="en-US" sz="2000" dirty="0" smtClean="0"/>
              <a:t>research, to enable their voices to be heard. </a:t>
            </a:r>
            <a:endParaRPr lang="en-US" sz="2000" dirty="0"/>
          </a:p>
          <a:p>
            <a:pPr marL="0" indent="0">
              <a:buNone/>
            </a:pPr>
            <a:endParaRPr lang="en-GB" sz="2000" dirty="0"/>
          </a:p>
        </p:txBody>
      </p:sp>
      <p:pic>
        <p:nvPicPr>
          <p:cNvPr id="4" name="Picture 3"/>
          <p:cNvPicPr>
            <a:picLocks noChangeAspect="1"/>
          </p:cNvPicPr>
          <p:nvPr/>
        </p:nvPicPr>
        <p:blipFill>
          <a:blip r:embed="rId2"/>
          <a:stretch>
            <a:fillRect/>
          </a:stretch>
        </p:blipFill>
        <p:spPr>
          <a:xfrm>
            <a:off x="7153985" y="4584865"/>
            <a:ext cx="1473283" cy="1964377"/>
          </a:xfrm>
          <a:prstGeom prst="rect">
            <a:avLst/>
          </a:prstGeom>
          <a:effectLst>
            <a:softEdge rad="139700"/>
          </a:effectLst>
        </p:spPr>
      </p:pic>
    </p:spTree>
    <p:extLst>
      <p:ext uri="{BB962C8B-B14F-4D97-AF65-F5344CB8AC3E}">
        <p14:creationId xmlns:p14="http://schemas.microsoft.com/office/powerpoint/2010/main" val="3049511588"/>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037ba92a-5764-4297-b5f7-6ea117412624">NAYYJSKVSPAS-2-503</_dlc_DocId>
    <Document_x0020_Type xmlns="3a4ab234-afbc-41ab-b2db-358d80304e46">Main Issue</Document_x0020_Type>
    <_dlc_DocIdUrl xmlns="037ba92a-5764-4297-b5f7-6ea117412624">
      <Url>https://docs.uwe.ac.uk/ou/Communications/_layouts/15/DocIdRedir.aspx?ID=NAYYJSKVSPAS-2-503</Url>
      <Description>NAYYJSKVSPAS-2-503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7C73D-47DE-4219-8648-0ABE762168FC}">
  <ds:schemaRefs>
    <ds:schemaRef ds:uri="http://schemas.microsoft.com/sharepoint/events"/>
  </ds:schemaRefs>
</ds:datastoreItem>
</file>

<file path=customXml/itemProps2.xml><?xml version="1.0" encoding="utf-8"?>
<ds:datastoreItem xmlns:ds="http://schemas.openxmlformats.org/officeDocument/2006/customXml" ds:itemID="{52C558D5-D3B0-4C71-9384-EEE23A78F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3D0915-772B-47C0-A05C-693EE729FC30}">
  <ds:schemaRef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3a4ab234-afbc-41ab-b2db-358d80304e46"/>
    <ds:schemaRef ds:uri="http://schemas.openxmlformats.org/package/2006/metadata/core-properties"/>
    <ds:schemaRef ds:uri="037ba92a-5764-4297-b5f7-6ea117412624"/>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74B3521B-AA36-4667-A127-D764D0C76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1077</TotalTime>
  <Words>921</Words>
  <Application>Microsoft Office PowerPoint</Application>
  <PresentationFormat>Předvádění na obrazovce (4:3)</PresentationFormat>
  <Paragraphs>84</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Custom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Uzivatel pro Skoleni</cp:lastModifiedBy>
  <cp:revision>66</cp:revision>
  <cp:lastPrinted>2017-07-09T14:09:09Z</cp:lastPrinted>
  <dcterms:created xsi:type="dcterms:W3CDTF">2016-04-27T08:32:31Z</dcterms:created>
  <dcterms:modified xsi:type="dcterms:W3CDTF">2017-07-10T11:55:36Z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9f1c7b12-dd58-4e15-8ad0-f59962c2d6d1</vt:lpwstr>
  </property>
  <property fmtid="{D5CDD505-2E9C-101B-9397-08002B2CF9AE}" pid="3" name="ContentTypeId">
    <vt:lpwstr>0x01010072FC3F4283AECA48BCBDDFCF4103160C</vt:lpwstr>
  </property>
</Properties>
</file>