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1"/>
  </p:sldMasterIdLst>
  <p:notesMasterIdLst>
    <p:notesMasterId r:id="rId18"/>
  </p:notesMasterIdLst>
  <p:sldIdLst>
    <p:sldId id="284" r:id="rId2"/>
    <p:sldId id="285" r:id="rId3"/>
    <p:sldId id="286" r:id="rId4"/>
    <p:sldId id="287" r:id="rId5"/>
    <p:sldId id="288" r:id="rId6"/>
    <p:sldId id="262" r:id="rId7"/>
    <p:sldId id="289" r:id="rId8"/>
    <p:sldId id="290" r:id="rId9"/>
    <p:sldId id="291" r:id="rId10"/>
    <p:sldId id="292" r:id="rId11"/>
    <p:sldId id="293" r:id="rId12"/>
    <p:sldId id="294" r:id="rId13"/>
    <p:sldId id="295" r:id="rId14"/>
    <p:sldId id="270" r:id="rId15"/>
    <p:sldId id="298" r:id="rId16"/>
    <p:sldId id="29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0"/>
    <p:restoredTop sz="84881" autoAdjust="0"/>
  </p:normalViewPr>
  <p:slideViewPr>
    <p:cSldViewPr snapToGrid="0" snapToObjects="1">
      <p:cViewPr varScale="1">
        <p:scale>
          <a:sx n="124" d="100"/>
          <a:sy n="124" d="100"/>
        </p:scale>
        <p:origin x="22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51BA2-425C-2F45-9D9C-0C891FAFFE2A}"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GB"/>
        </a:p>
      </dgm:t>
    </dgm:pt>
    <dgm:pt modelId="{3D6582EB-A435-224C-A07A-0878758B4A23}">
      <dgm:prSet phldrT="[Text]"/>
      <dgm:spPr/>
      <dgm:t>
        <a:bodyPr/>
        <a:lstStyle/>
        <a:p>
          <a:r>
            <a:rPr lang="en-US" dirty="0" smtClean="0"/>
            <a:t>Students choose</a:t>
          </a:r>
          <a:r>
            <a:rPr lang="en-US" baseline="0" dirty="0" smtClean="0"/>
            <a:t> essay from selection</a:t>
          </a:r>
          <a:endParaRPr lang="en-US" dirty="0"/>
        </a:p>
      </dgm:t>
    </dgm:pt>
    <dgm:pt modelId="{D319F687-0736-A543-88CB-3DD393D43035}" type="parTrans" cxnId="{FDC80340-2939-9241-B67C-ED93F6242B8E}">
      <dgm:prSet/>
      <dgm:spPr/>
      <dgm:t>
        <a:bodyPr/>
        <a:lstStyle/>
        <a:p>
          <a:endParaRPr lang="en-US"/>
        </a:p>
      </dgm:t>
    </dgm:pt>
    <dgm:pt modelId="{58BEAD9C-1AEA-124C-BEFB-E429F616C476}" type="sibTrans" cxnId="{FDC80340-2939-9241-B67C-ED93F6242B8E}">
      <dgm:prSet/>
      <dgm:spPr/>
      <dgm:t>
        <a:bodyPr/>
        <a:lstStyle/>
        <a:p>
          <a:endParaRPr lang="en-US"/>
        </a:p>
      </dgm:t>
    </dgm:pt>
    <dgm:pt modelId="{95DAEEDA-6BB2-354D-AD38-F922612EE632}">
      <dgm:prSet phldrT="[Text]"/>
      <dgm:spPr/>
      <dgm:t>
        <a:bodyPr/>
        <a:lstStyle/>
        <a:p>
          <a:r>
            <a:rPr lang="en-US" dirty="0" smtClean="0"/>
            <a:t>Students</a:t>
          </a:r>
          <a:r>
            <a:rPr lang="en-US" baseline="0" dirty="0" smtClean="0"/>
            <a:t> write draft essay</a:t>
          </a:r>
          <a:endParaRPr lang="en-US" dirty="0"/>
        </a:p>
      </dgm:t>
    </dgm:pt>
    <dgm:pt modelId="{C2149D7F-AB19-4143-9351-25C235370AEC}" type="parTrans" cxnId="{EB17984B-DF80-F648-935B-9DFB388A5A1C}">
      <dgm:prSet/>
      <dgm:spPr/>
      <dgm:t>
        <a:bodyPr/>
        <a:lstStyle/>
        <a:p>
          <a:endParaRPr lang="en-US"/>
        </a:p>
      </dgm:t>
    </dgm:pt>
    <dgm:pt modelId="{F84AE7BB-E944-EC45-9258-ED29E24CEB51}" type="sibTrans" cxnId="{EB17984B-DF80-F648-935B-9DFB388A5A1C}">
      <dgm:prSet/>
      <dgm:spPr/>
      <dgm:t>
        <a:bodyPr/>
        <a:lstStyle/>
        <a:p>
          <a:endParaRPr lang="en-US"/>
        </a:p>
      </dgm:t>
    </dgm:pt>
    <dgm:pt modelId="{5BF2713E-0BBF-0E43-89E9-5ED32CD4CC7C}">
      <dgm:prSet phldrT="[Text]"/>
      <dgm:spPr/>
      <dgm:t>
        <a:bodyPr/>
        <a:lstStyle/>
        <a:p>
          <a:r>
            <a:rPr lang="en-US" dirty="0" smtClean="0"/>
            <a:t>Students submit draft and</a:t>
          </a:r>
          <a:r>
            <a:rPr lang="en-US" baseline="0" dirty="0" smtClean="0"/>
            <a:t> attend ‘feed-forward’ meeting</a:t>
          </a:r>
          <a:endParaRPr lang="en-US" dirty="0"/>
        </a:p>
      </dgm:t>
    </dgm:pt>
    <dgm:pt modelId="{AB9DA87B-7E72-CB48-BC9C-41DF2A511FEF}" type="parTrans" cxnId="{B96486C1-03F3-174A-A60C-1DDBAD8DACD9}">
      <dgm:prSet/>
      <dgm:spPr/>
      <dgm:t>
        <a:bodyPr/>
        <a:lstStyle/>
        <a:p>
          <a:endParaRPr lang="en-US"/>
        </a:p>
      </dgm:t>
    </dgm:pt>
    <dgm:pt modelId="{722E2E80-6DA7-2C44-802C-D609C62EAF95}" type="sibTrans" cxnId="{B96486C1-03F3-174A-A60C-1DDBAD8DACD9}">
      <dgm:prSet/>
      <dgm:spPr/>
      <dgm:t>
        <a:bodyPr/>
        <a:lstStyle/>
        <a:p>
          <a:endParaRPr lang="en-US"/>
        </a:p>
      </dgm:t>
    </dgm:pt>
    <dgm:pt modelId="{4418599E-8495-D844-B7F2-681FCB346F95}">
      <dgm:prSet/>
      <dgm:spPr/>
      <dgm:t>
        <a:bodyPr/>
        <a:lstStyle/>
        <a:p>
          <a:r>
            <a:rPr lang="en-US" dirty="0" smtClean="0"/>
            <a:t>Students reflect on meeting and essay </a:t>
          </a:r>
          <a:r>
            <a:rPr lang="mr-IN" dirty="0" smtClean="0"/>
            <a:t>–</a:t>
          </a:r>
          <a:r>
            <a:rPr lang="en-US" dirty="0" smtClean="0"/>
            <a:t> grading their work</a:t>
          </a:r>
          <a:endParaRPr lang="en-US" dirty="0"/>
        </a:p>
      </dgm:t>
    </dgm:pt>
    <dgm:pt modelId="{C10304C9-3867-B344-AD75-86170D24B9E4}" type="parTrans" cxnId="{EB42CE51-76A1-7A44-8448-1A3FE6A1C7CE}">
      <dgm:prSet/>
      <dgm:spPr/>
      <dgm:t>
        <a:bodyPr/>
        <a:lstStyle/>
        <a:p>
          <a:endParaRPr lang="en-US"/>
        </a:p>
      </dgm:t>
    </dgm:pt>
    <dgm:pt modelId="{A2504EDA-61AB-554C-9BE8-865F226F7401}" type="sibTrans" cxnId="{EB42CE51-76A1-7A44-8448-1A3FE6A1C7CE}">
      <dgm:prSet/>
      <dgm:spPr/>
      <dgm:t>
        <a:bodyPr/>
        <a:lstStyle/>
        <a:p>
          <a:endParaRPr lang="en-US"/>
        </a:p>
      </dgm:t>
    </dgm:pt>
    <dgm:pt modelId="{4B400C3B-8B4F-B344-8E15-63EB41E56DA8}">
      <dgm:prSet/>
      <dgm:spPr/>
      <dgm:t>
        <a:bodyPr/>
        <a:lstStyle/>
        <a:p>
          <a:r>
            <a:rPr lang="en-US" dirty="0" smtClean="0"/>
            <a:t>Students complete and submit</a:t>
          </a:r>
          <a:r>
            <a:rPr lang="en-US" baseline="0" dirty="0" smtClean="0"/>
            <a:t> final essay</a:t>
          </a:r>
          <a:endParaRPr lang="en-US" dirty="0"/>
        </a:p>
      </dgm:t>
    </dgm:pt>
    <dgm:pt modelId="{55523E79-6346-B84D-B183-4E7FFFEBB08E}" type="parTrans" cxnId="{57DAE1CF-5BD2-B744-AA76-FBB24231792B}">
      <dgm:prSet/>
      <dgm:spPr/>
      <dgm:t>
        <a:bodyPr/>
        <a:lstStyle/>
        <a:p>
          <a:endParaRPr lang="en-US"/>
        </a:p>
      </dgm:t>
    </dgm:pt>
    <dgm:pt modelId="{E7F7CDF5-BB31-184A-A43E-B9C5DD1233B1}" type="sibTrans" cxnId="{57DAE1CF-5BD2-B744-AA76-FBB24231792B}">
      <dgm:prSet/>
      <dgm:spPr/>
      <dgm:t>
        <a:bodyPr/>
        <a:lstStyle/>
        <a:p>
          <a:endParaRPr lang="en-US"/>
        </a:p>
      </dgm:t>
    </dgm:pt>
    <dgm:pt modelId="{29ECB40B-B411-9640-A054-D171D2E9550E}" type="pres">
      <dgm:prSet presAssocID="{41E51BA2-425C-2F45-9D9C-0C891FAFFE2A}" presName="Name0" presStyleCnt="0">
        <dgm:presLayoutVars>
          <dgm:dir/>
          <dgm:resizeHandles val="exact"/>
        </dgm:presLayoutVars>
      </dgm:prSet>
      <dgm:spPr/>
      <dgm:t>
        <a:bodyPr/>
        <a:lstStyle/>
        <a:p>
          <a:endParaRPr lang="en-GB"/>
        </a:p>
      </dgm:t>
    </dgm:pt>
    <dgm:pt modelId="{A708573C-B5B5-5441-9450-86CFA35A743E}" type="pres">
      <dgm:prSet presAssocID="{3D6582EB-A435-224C-A07A-0878758B4A23}" presName="node" presStyleLbl="node1" presStyleIdx="0" presStyleCnt="5" custLinFactNeighborX="-2530">
        <dgm:presLayoutVars>
          <dgm:bulletEnabled val="1"/>
        </dgm:presLayoutVars>
      </dgm:prSet>
      <dgm:spPr/>
      <dgm:t>
        <a:bodyPr/>
        <a:lstStyle/>
        <a:p>
          <a:endParaRPr lang="en-GB"/>
        </a:p>
      </dgm:t>
    </dgm:pt>
    <dgm:pt modelId="{8B9C75EE-8E15-D340-AED7-EF8CED116BA6}" type="pres">
      <dgm:prSet presAssocID="{58BEAD9C-1AEA-124C-BEFB-E429F616C476}" presName="sibTrans" presStyleLbl="sibTrans2D1" presStyleIdx="0" presStyleCnt="4"/>
      <dgm:spPr/>
      <dgm:t>
        <a:bodyPr/>
        <a:lstStyle/>
        <a:p>
          <a:endParaRPr lang="en-GB"/>
        </a:p>
      </dgm:t>
    </dgm:pt>
    <dgm:pt modelId="{B0FC86EA-12E1-1748-A94D-E660EF00A49D}" type="pres">
      <dgm:prSet presAssocID="{58BEAD9C-1AEA-124C-BEFB-E429F616C476}" presName="connectorText" presStyleLbl="sibTrans2D1" presStyleIdx="0" presStyleCnt="4"/>
      <dgm:spPr/>
      <dgm:t>
        <a:bodyPr/>
        <a:lstStyle/>
        <a:p>
          <a:endParaRPr lang="en-GB"/>
        </a:p>
      </dgm:t>
    </dgm:pt>
    <dgm:pt modelId="{A2FEB8FA-5F61-1F4B-BF87-E395E98A0617}" type="pres">
      <dgm:prSet presAssocID="{95DAEEDA-6BB2-354D-AD38-F922612EE632}" presName="node" presStyleLbl="node1" presStyleIdx="1" presStyleCnt="5">
        <dgm:presLayoutVars>
          <dgm:bulletEnabled val="1"/>
        </dgm:presLayoutVars>
      </dgm:prSet>
      <dgm:spPr/>
      <dgm:t>
        <a:bodyPr/>
        <a:lstStyle/>
        <a:p>
          <a:endParaRPr lang="en-GB"/>
        </a:p>
      </dgm:t>
    </dgm:pt>
    <dgm:pt modelId="{1A4D5D41-E835-4043-AC9B-A8CCD46EF2B6}" type="pres">
      <dgm:prSet presAssocID="{F84AE7BB-E944-EC45-9258-ED29E24CEB51}" presName="sibTrans" presStyleLbl="sibTrans2D1" presStyleIdx="1" presStyleCnt="4"/>
      <dgm:spPr/>
      <dgm:t>
        <a:bodyPr/>
        <a:lstStyle/>
        <a:p>
          <a:endParaRPr lang="en-GB"/>
        </a:p>
      </dgm:t>
    </dgm:pt>
    <dgm:pt modelId="{98E23788-B582-924C-B872-A476E0D8ED78}" type="pres">
      <dgm:prSet presAssocID="{F84AE7BB-E944-EC45-9258-ED29E24CEB51}" presName="connectorText" presStyleLbl="sibTrans2D1" presStyleIdx="1" presStyleCnt="4"/>
      <dgm:spPr/>
      <dgm:t>
        <a:bodyPr/>
        <a:lstStyle/>
        <a:p>
          <a:endParaRPr lang="en-GB"/>
        </a:p>
      </dgm:t>
    </dgm:pt>
    <dgm:pt modelId="{9935547F-BBD4-8C4A-A3D8-A98EE1EE0D7E}" type="pres">
      <dgm:prSet presAssocID="{5BF2713E-0BBF-0E43-89E9-5ED32CD4CC7C}" presName="node" presStyleLbl="node1" presStyleIdx="2" presStyleCnt="5">
        <dgm:presLayoutVars>
          <dgm:bulletEnabled val="1"/>
        </dgm:presLayoutVars>
      </dgm:prSet>
      <dgm:spPr/>
      <dgm:t>
        <a:bodyPr/>
        <a:lstStyle/>
        <a:p>
          <a:endParaRPr lang="en-GB"/>
        </a:p>
      </dgm:t>
    </dgm:pt>
    <dgm:pt modelId="{AF3A512A-739A-EE41-ADF4-646AF5AAE0EC}" type="pres">
      <dgm:prSet presAssocID="{722E2E80-6DA7-2C44-802C-D609C62EAF95}" presName="sibTrans" presStyleLbl="sibTrans2D1" presStyleIdx="2" presStyleCnt="4"/>
      <dgm:spPr/>
      <dgm:t>
        <a:bodyPr/>
        <a:lstStyle/>
        <a:p>
          <a:endParaRPr lang="en-GB"/>
        </a:p>
      </dgm:t>
    </dgm:pt>
    <dgm:pt modelId="{6E451B97-37B2-264D-BE5A-36163C9F4054}" type="pres">
      <dgm:prSet presAssocID="{722E2E80-6DA7-2C44-802C-D609C62EAF95}" presName="connectorText" presStyleLbl="sibTrans2D1" presStyleIdx="2" presStyleCnt="4"/>
      <dgm:spPr/>
      <dgm:t>
        <a:bodyPr/>
        <a:lstStyle/>
        <a:p>
          <a:endParaRPr lang="en-GB"/>
        </a:p>
      </dgm:t>
    </dgm:pt>
    <dgm:pt modelId="{F91A0349-3B90-E14D-B911-5DDF1CAE08A6}" type="pres">
      <dgm:prSet presAssocID="{4418599E-8495-D844-B7F2-681FCB346F95}" presName="node" presStyleLbl="node1" presStyleIdx="3" presStyleCnt="5" custLinFactNeighborX="4993">
        <dgm:presLayoutVars>
          <dgm:bulletEnabled val="1"/>
        </dgm:presLayoutVars>
      </dgm:prSet>
      <dgm:spPr/>
      <dgm:t>
        <a:bodyPr/>
        <a:lstStyle/>
        <a:p>
          <a:endParaRPr lang="en-GB"/>
        </a:p>
      </dgm:t>
    </dgm:pt>
    <dgm:pt modelId="{97748993-D1BC-A84A-B2D0-0D14509129AA}" type="pres">
      <dgm:prSet presAssocID="{A2504EDA-61AB-554C-9BE8-865F226F7401}" presName="sibTrans" presStyleLbl="sibTrans2D1" presStyleIdx="3" presStyleCnt="4"/>
      <dgm:spPr/>
      <dgm:t>
        <a:bodyPr/>
        <a:lstStyle/>
        <a:p>
          <a:endParaRPr lang="en-GB"/>
        </a:p>
      </dgm:t>
    </dgm:pt>
    <dgm:pt modelId="{83B43BA2-44B1-4E44-9D2A-FEC6F9D976DB}" type="pres">
      <dgm:prSet presAssocID="{A2504EDA-61AB-554C-9BE8-865F226F7401}" presName="connectorText" presStyleLbl="sibTrans2D1" presStyleIdx="3" presStyleCnt="4"/>
      <dgm:spPr/>
      <dgm:t>
        <a:bodyPr/>
        <a:lstStyle/>
        <a:p>
          <a:endParaRPr lang="en-GB"/>
        </a:p>
      </dgm:t>
    </dgm:pt>
    <dgm:pt modelId="{047CBF5B-EEAD-794D-AA42-AB63200F5FE6}" type="pres">
      <dgm:prSet presAssocID="{4B400C3B-8B4F-B344-8E15-63EB41E56DA8}" presName="node" presStyleLbl="node1" presStyleIdx="4" presStyleCnt="5">
        <dgm:presLayoutVars>
          <dgm:bulletEnabled val="1"/>
        </dgm:presLayoutVars>
      </dgm:prSet>
      <dgm:spPr/>
      <dgm:t>
        <a:bodyPr/>
        <a:lstStyle/>
        <a:p>
          <a:endParaRPr lang="en-GB"/>
        </a:p>
      </dgm:t>
    </dgm:pt>
  </dgm:ptLst>
  <dgm:cxnLst>
    <dgm:cxn modelId="{62E0B322-80CF-CD40-99C5-5BEB3AC82A26}" type="presOf" srcId="{58BEAD9C-1AEA-124C-BEFB-E429F616C476}" destId="{B0FC86EA-12E1-1748-A94D-E660EF00A49D}" srcOrd="1" destOrd="0" presId="urn:microsoft.com/office/officeart/2005/8/layout/process1"/>
    <dgm:cxn modelId="{2433366E-E8CD-674D-B36B-13D91D46985F}" type="presOf" srcId="{722E2E80-6DA7-2C44-802C-D609C62EAF95}" destId="{AF3A512A-739A-EE41-ADF4-646AF5AAE0EC}" srcOrd="0" destOrd="0" presId="urn:microsoft.com/office/officeart/2005/8/layout/process1"/>
    <dgm:cxn modelId="{340589F4-D29A-9C4F-A094-05326601B503}" type="presOf" srcId="{5BF2713E-0BBF-0E43-89E9-5ED32CD4CC7C}" destId="{9935547F-BBD4-8C4A-A3D8-A98EE1EE0D7E}" srcOrd="0" destOrd="0" presId="urn:microsoft.com/office/officeart/2005/8/layout/process1"/>
    <dgm:cxn modelId="{EB17984B-DF80-F648-935B-9DFB388A5A1C}" srcId="{41E51BA2-425C-2F45-9D9C-0C891FAFFE2A}" destId="{95DAEEDA-6BB2-354D-AD38-F922612EE632}" srcOrd="1" destOrd="0" parTransId="{C2149D7F-AB19-4143-9351-25C235370AEC}" sibTransId="{F84AE7BB-E944-EC45-9258-ED29E24CEB51}"/>
    <dgm:cxn modelId="{B96486C1-03F3-174A-A60C-1DDBAD8DACD9}" srcId="{41E51BA2-425C-2F45-9D9C-0C891FAFFE2A}" destId="{5BF2713E-0BBF-0E43-89E9-5ED32CD4CC7C}" srcOrd="2" destOrd="0" parTransId="{AB9DA87B-7E72-CB48-BC9C-41DF2A511FEF}" sibTransId="{722E2E80-6DA7-2C44-802C-D609C62EAF95}"/>
    <dgm:cxn modelId="{9F2CA817-3BD0-F046-B1F7-FC7F50D5B2D2}" type="presOf" srcId="{722E2E80-6DA7-2C44-802C-D609C62EAF95}" destId="{6E451B97-37B2-264D-BE5A-36163C9F4054}" srcOrd="1" destOrd="0" presId="urn:microsoft.com/office/officeart/2005/8/layout/process1"/>
    <dgm:cxn modelId="{A8B40D15-EDFE-6847-87B7-2029074444E8}" type="presOf" srcId="{3D6582EB-A435-224C-A07A-0878758B4A23}" destId="{A708573C-B5B5-5441-9450-86CFA35A743E}" srcOrd="0" destOrd="0" presId="urn:microsoft.com/office/officeart/2005/8/layout/process1"/>
    <dgm:cxn modelId="{050114B4-B7CE-214B-9C02-FA5092EBACC8}" type="presOf" srcId="{A2504EDA-61AB-554C-9BE8-865F226F7401}" destId="{97748993-D1BC-A84A-B2D0-0D14509129AA}" srcOrd="0" destOrd="0" presId="urn:microsoft.com/office/officeart/2005/8/layout/process1"/>
    <dgm:cxn modelId="{57DAE1CF-5BD2-B744-AA76-FBB24231792B}" srcId="{41E51BA2-425C-2F45-9D9C-0C891FAFFE2A}" destId="{4B400C3B-8B4F-B344-8E15-63EB41E56DA8}" srcOrd="4" destOrd="0" parTransId="{55523E79-6346-B84D-B183-4E7FFFEBB08E}" sibTransId="{E7F7CDF5-BB31-184A-A43E-B9C5DD1233B1}"/>
    <dgm:cxn modelId="{774E278B-2ED2-364F-9945-03077915D362}" type="presOf" srcId="{4B400C3B-8B4F-B344-8E15-63EB41E56DA8}" destId="{047CBF5B-EEAD-794D-AA42-AB63200F5FE6}" srcOrd="0" destOrd="0" presId="urn:microsoft.com/office/officeart/2005/8/layout/process1"/>
    <dgm:cxn modelId="{7270CE55-8048-3144-8E91-BB4EAA435E89}" type="presOf" srcId="{95DAEEDA-6BB2-354D-AD38-F922612EE632}" destId="{A2FEB8FA-5F61-1F4B-BF87-E395E98A0617}" srcOrd="0" destOrd="0" presId="urn:microsoft.com/office/officeart/2005/8/layout/process1"/>
    <dgm:cxn modelId="{F604B697-7C21-5244-8758-E94D2B739B8A}" type="presOf" srcId="{A2504EDA-61AB-554C-9BE8-865F226F7401}" destId="{83B43BA2-44B1-4E44-9D2A-FEC6F9D976DB}" srcOrd="1" destOrd="0" presId="urn:microsoft.com/office/officeart/2005/8/layout/process1"/>
    <dgm:cxn modelId="{EB42CE51-76A1-7A44-8448-1A3FE6A1C7CE}" srcId="{41E51BA2-425C-2F45-9D9C-0C891FAFFE2A}" destId="{4418599E-8495-D844-B7F2-681FCB346F95}" srcOrd="3" destOrd="0" parTransId="{C10304C9-3867-B344-AD75-86170D24B9E4}" sibTransId="{A2504EDA-61AB-554C-9BE8-865F226F7401}"/>
    <dgm:cxn modelId="{44589C69-8411-AA45-94CF-3F79DDF2C13B}" type="presOf" srcId="{F84AE7BB-E944-EC45-9258-ED29E24CEB51}" destId="{1A4D5D41-E835-4043-AC9B-A8CCD46EF2B6}" srcOrd="0" destOrd="0" presId="urn:microsoft.com/office/officeart/2005/8/layout/process1"/>
    <dgm:cxn modelId="{EC8081A5-7386-3846-A0A8-B8CA4595806D}" type="presOf" srcId="{41E51BA2-425C-2F45-9D9C-0C891FAFFE2A}" destId="{29ECB40B-B411-9640-A054-D171D2E9550E}" srcOrd="0" destOrd="0" presId="urn:microsoft.com/office/officeart/2005/8/layout/process1"/>
    <dgm:cxn modelId="{252E4DAD-07EC-494C-B0D3-50F364C0DF8F}" type="presOf" srcId="{4418599E-8495-D844-B7F2-681FCB346F95}" destId="{F91A0349-3B90-E14D-B911-5DDF1CAE08A6}" srcOrd="0" destOrd="0" presId="urn:microsoft.com/office/officeart/2005/8/layout/process1"/>
    <dgm:cxn modelId="{FDC80340-2939-9241-B67C-ED93F6242B8E}" srcId="{41E51BA2-425C-2F45-9D9C-0C891FAFFE2A}" destId="{3D6582EB-A435-224C-A07A-0878758B4A23}" srcOrd="0" destOrd="0" parTransId="{D319F687-0736-A543-88CB-3DD393D43035}" sibTransId="{58BEAD9C-1AEA-124C-BEFB-E429F616C476}"/>
    <dgm:cxn modelId="{BE2EA444-1F36-D046-911D-362FFA1C2B7B}" type="presOf" srcId="{58BEAD9C-1AEA-124C-BEFB-E429F616C476}" destId="{8B9C75EE-8E15-D340-AED7-EF8CED116BA6}" srcOrd="0" destOrd="0" presId="urn:microsoft.com/office/officeart/2005/8/layout/process1"/>
    <dgm:cxn modelId="{955CD57F-4CAE-8A42-B800-3E3EEB710653}" type="presOf" srcId="{F84AE7BB-E944-EC45-9258-ED29E24CEB51}" destId="{98E23788-B582-924C-B872-A476E0D8ED78}" srcOrd="1" destOrd="0" presId="urn:microsoft.com/office/officeart/2005/8/layout/process1"/>
    <dgm:cxn modelId="{3EA742F2-2090-A146-B56C-9AEFB8CDB962}" type="presParOf" srcId="{29ECB40B-B411-9640-A054-D171D2E9550E}" destId="{A708573C-B5B5-5441-9450-86CFA35A743E}" srcOrd="0" destOrd="0" presId="urn:microsoft.com/office/officeart/2005/8/layout/process1"/>
    <dgm:cxn modelId="{A21F7EB6-4CB3-924F-9D11-7735C94376D2}" type="presParOf" srcId="{29ECB40B-B411-9640-A054-D171D2E9550E}" destId="{8B9C75EE-8E15-D340-AED7-EF8CED116BA6}" srcOrd="1" destOrd="0" presId="urn:microsoft.com/office/officeart/2005/8/layout/process1"/>
    <dgm:cxn modelId="{C864CBFC-B9CF-7342-8E08-28E61F87EF7A}" type="presParOf" srcId="{8B9C75EE-8E15-D340-AED7-EF8CED116BA6}" destId="{B0FC86EA-12E1-1748-A94D-E660EF00A49D}" srcOrd="0" destOrd="0" presId="urn:microsoft.com/office/officeart/2005/8/layout/process1"/>
    <dgm:cxn modelId="{E29A9376-C6C0-4441-818B-10AC36CC3983}" type="presParOf" srcId="{29ECB40B-B411-9640-A054-D171D2E9550E}" destId="{A2FEB8FA-5F61-1F4B-BF87-E395E98A0617}" srcOrd="2" destOrd="0" presId="urn:microsoft.com/office/officeart/2005/8/layout/process1"/>
    <dgm:cxn modelId="{34199DBA-0798-FD48-B15B-CF981AD76553}" type="presParOf" srcId="{29ECB40B-B411-9640-A054-D171D2E9550E}" destId="{1A4D5D41-E835-4043-AC9B-A8CCD46EF2B6}" srcOrd="3" destOrd="0" presId="urn:microsoft.com/office/officeart/2005/8/layout/process1"/>
    <dgm:cxn modelId="{FCB1675F-E404-784A-A87D-FED22AF7849F}" type="presParOf" srcId="{1A4D5D41-E835-4043-AC9B-A8CCD46EF2B6}" destId="{98E23788-B582-924C-B872-A476E0D8ED78}" srcOrd="0" destOrd="0" presId="urn:microsoft.com/office/officeart/2005/8/layout/process1"/>
    <dgm:cxn modelId="{757DD28A-FEEA-8C44-AB85-19D20384EFF9}" type="presParOf" srcId="{29ECB40B-B411-9640-A054-D171D2E9550E}" destId="{9935547F-BBD4-8C4A-A3D8-A98EE1EE0D7E}" srcOrd="4" destOrd="0" presId="urn:microsoft.com/office/officeart/2005/8/layout/process1"/>
    <dgm:cxn modelId="{7F3A8250-4B45-414B-B8D4-62CFFBB7B6BC}" type="presParOf" srcId="{29ECB40B-B411-9640-A054-D171D2E9550E}" destId="{AF3A512A-739A-EE41-ADF4-646AF5AAE0EC}" srcOrd="5" destOrd="0" presId="urn:microsoft.com/office/officeart/2005/8/layout/process1"/>
    <dgm:cxn modelId="{8F274B41-56A6-4D4D-AA97-F8D0AAAEED82}" type="presParOf" srcId="{AF3A512A-739A-EE41-ADF4-646AF5AAE0EC}" destId="{6E451B97-37B2-264D-BE5A-36163C9F4054}" srcOrd="0" destOrd="0" presId="urn:microsoft.com/office/officeart/2005/8/layout/process1"/>
    <dgm:cxn modelId="{C1C2BAF1-4525-4245-B1E7-35E9BEA8DCFE}" type="presParOf" srcId="{29ECB40B-B411-9640-A054-D171D2E9550E}" destId="{F91A0349-3B90-E14D-B911-5DDF1CAE08A6}" srcOrd="6" destOrd="0" presId="urn:microsoft.com/office/officeart/2005/8/layout/process1"/>
    <dgm:cxn modelId="{E4C327E2-2FF6-1046-8A62-DB7602322289}" type="presParOf" srcId="{29ECB40B-B411-9640-A054-D171D2E9550E}" destId="{97748993-D1BC-A84A-B2D0-0D14509129AA}" srcOrd="7" destOrd="0" presId="urn:microsoft.com/office/officeart/2005/8/layout/process1"/>
    <dgm:cxn modelId="{34814576-D119-B243-B0BD-B8094E0A6C97}" type="presParOf" srcId="{97748993-D1BC-A84A-B2D0-0D14509129AA}" destId="{83B43BA2-44B1-4E44-9D2A-FEC6F9D976DB}" srcOrd="0" destOrd="0" presId="urn:microsoft.com/office/officeart/2005/8/layout/process1"/>
    <dgm:cxn modelId="{0001BFFF-7417-A447-921F-86303F8E114D}" type="presParOf" srcId="{29ECB40B-B411-9640-A054-D171D2E9550E}" destId="{047CBF5B-EEAD-794D-AA42-AB63200F5FE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8573C-B5B5-5441-9450-86CFA35A743E}">
      <dsp:nvSpPr>
        <dsp:cNvPr id="0" name=""/>
        <dsp:cNvSpPr/>
      </dsp:nvSpPr>
      <dsp:spPr>
        <a:xfrm>
          <a:off x="0"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 choose</a:t>
          </a:r>
          <a:r>
            <a:rPr lang="en-US" sz="1800" kern="1200" baseline="0" dirty="0" smtClean="0"/>
            <a:t> essay from selection</a:t>
          </a:r>
          <a:endParaRPr lang="en-US" sz="1800" kern="1200" dirty="0"/>
        </a:p>
      </dsp:txBody>
      <dsp:txXfrm>
        <a:off x="44710" y="888861"/>
        <a:ext cx="1589218" cy="1437092"/>
      </dsp:txXfrm>
    </dsp:sp>
    <dsp:sp modelId="{8B9C75EE-8E15-D340-AED7-EF8CED116BA6}">
      <dsp:nvSpPr>
        <dsp:cNvPr id="0" name=""/>
        <dsp:cNvSpPr/>
      </dsp:nvSpPr>
      <dsp:spPr>
        <a:xfrm>
          <a:off x="1847856" y="1399256"/>
          <a:ext cx="358741" cy="416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847856" y="1482516"/>
        <a:ext cx="251119" cy="249782"/>
      </dsp:txXfrm>
    </dsp:sp>
    <dsp:sp modelId="{A2FEB8FA-5F61-1F4B-BF87-E395E98A0617}">
      <dsp:nvSpPr>
        <dsp:cNvPr id="0" name=""/>
        <dsp:cNvSpPr/>
      </dsp:nvSpPr>
      <dsp:spPr>
        <a:xfrm>
          <a:off x="2355509"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a:t>
          </a:r>
          <a:r>
            <a:rPr lang="en-US" sz="1800" kern="1200" baseline="0" dirty="0" smtClean="0"/>
            <a:t> write draft essay</a:t>
          </a:r>
          <a:endParaRPr lang="en-US" sz="1800" kern="1200" dirty="0"/>
        </a:p>
      </dsp:txBody>
      <dsp:txXfrm>
        <a:off x="2400219" y="888861"/>
        <a:ext cx="1589218" cy="1437092"/>
      </dsp:txXfrm>
    </dsp:sp>
    <dsp:sp modelId="{1A4D5D41-E835-4043-AC9B-A8CCD46EF2B6}">
      <dsp:nvSpPr>
        <dsp:cNvPr id="0" name=""/>
        <dsp:cNvSpPr/>
      </dsp:nvSpPr>
      <dsp:spPr>
        <a:xfrm>
          <a:off x="4202011" y="1399256"/>
          <a:ext cx="355871" cy="416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202011" y="1482516"/>
        <a:ext cx="249110" cy="249782"/>
      </dsp:txXfrm>
    </dsp:sp>
    <dsp:sp modelId="{9935547F-BBD4-8C4A-A3D8-A98EE1EE0D7E}">
      <dsp:nvSpPr>
        <dsp:cNvPr id="0" name=""/>
        <dsp:cNvSpPr/>
      </dsp:nvSpPr>
      <dsp:spPr>
        <a:xfrm>
          <a:off x="4705603"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 submit draft and</a:t>
          </a:r>
          <a:r>
            <a:rPr lang="en-US" sz="1800" kern="1200" baseline="0" dirty="0" smtClean="0"/>
            <a:t> attend ‘feed-forward’ meeting</a:t>
          </a:r>
          <a:endParaRPr lang="en-US" sz="1800" kern="1200" dirty="0"/>
        </a:p>
      </dsp:txBody>
      <dsp:txXfrm>
        <a:off x="4750313" y="888861"/>
        <a:ext cx="1589218" cy="1437092"/>
      </dsp:txXfrm>
    </dsp:sp>
    <dsp:sp modelId="{AF3A512A-739A-EE41-ADF4-646AF5AAE0EC}">
      <dsp:nvSpPr>
        <dsp:cNvPr id="0" name=""/>
        <dsp:cNvSpPr/>
      </dsp:nvSpPr>
      <dsp:spPr>
        <a:xfrm>
          <a:off x="6560487" y="1399256"/>
          <a:ext cx="373640" cy="416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560487" y="1482516"/>
        <a:ext cx="261548" cy="249782"/>
      </dsp:txXfrm>
    </dsp:sp>
    <dsp:sp modelId="{F91A0349-3B90-E14D-B911-5DDF1CAE08A6}">
      <dsp:nvSpPr>
        <dsp:cNvPr id="0" name=""/>
        <dsp:cNvSpPr/>
      </dsp:nvSpPr>
      <dsp:spPr>
        <a:xfrm>
          <a:off x="7089223"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 reflect on meeting and essay </a:t>
          </a:r>
          <a:r>
            <a:rPr lang="mr-IN" sz="1800" kern="1200" dirty="0" smtClean="0"/>
            <a:t>–</a:t>
          </a:r>
          <a:r>
            <a:rPr lang="en-US" sz="1800" kern="1200" dirty="0" smtClean="0"/>
            <a:t> grading their work</a:t>
          </a:r>
          <a:endParaRPr lang="en-US" sz="1800" kern="1200" dirty="0"/>
        </a:p>
      </dsp:txBody>
      <dsp:txXfrm>
        <a:off x="7133933" y="888861"/>
        <a:ext cx="1589218" cy="1437092"/>
      </dsp:txXfrm>
    </dsp:sp>
    <dsp:sp modelId="{97748993-D1BC-A84A-B2D0-0D14509129AA}">
      <dsp:nvSpPr>
        <dsp:cNvPr id="0" name=""/>
        <dsp:cNvSpPr/>
      </dsp:nvSpPr>
      <dsp:spPr>
        <a:xfrm>
          <a:off x="8927344" y="1399256"/>
          <a:ext cx="338102" cy="416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927344" y="1482516"/>
        <a:ext cx="236671" cy="249782"/>
      </dsp:txXfrm>
    </dsp:sp>
    <dsp:sp modelId="{047CBF5B-EEAD-794D-AA42-AB63200F5FE6}">
      <dsp:nvSpPr>
        <dsp:cNvPr id="0" name=""/>
        <dsp:cNvSpPr/>
      </dsp:nvSpPr>
      <dsp:spPr>
        <a:xfrm>
          <a:off x="9405792"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 complete and submit</a:t>
          </a:r>
          <a:r>
            <a:rPr lang="en-US" sz="1800" kern="1200" baseline="0" dirty="0" smtClean="0"/>
            <a:t> final essay</a:t>
          </a:r>
          <a:endParaRPr lang="en-US" sz="1800" kern="1200" dirty="0"/>
        </a:p>
      </dsp:txBody>
      <dsp:txXfrm>
        <a:off x="9450502" y="888861"/>
        <a:ext cx="1589218" cy="14370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4206A-0464-7846-B7DC-770D87B5C325}" type="datetimeFigureOut">
              <a:rPr lang="en-US" smtClean="0"/>
              <a:t>9/2/17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F10A0-F52B-6F4F-9507-57E2C4865D92}" type="slidenum">
              <a:rPr lang="en-US" smtClean="0"/>
              <a:t>‹#›</a:t>
            </a:fld>
            <a:endParaRPr lang="en-US"/>
          </a:p>
        </p:txBody>
      </p:sp>
    </p:spTree>
    <p:extLst>
      <p:ext uri="{BB962C8B-B14F-4D97-AF65-F5344CB8AC3E}">
        <p14:creationId xmlns:p14="http://schemas.microsoft.com/office/powerpoint/2010/main" val="32181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1</a:t>
            </a:fld>
            <a:endParaRPr lang="en-US"/>
          </a:p>
        </p:txBody>
      </p:sp>
    </p:spTree>
    <p:extLst>
      <p:ext uri="{BB962C8B-B14F-4D97-AF65-F5344CB8AC3E}">
        <p14:creationId xmlns:p14="http://schemas.microsoft.com/office/powerpoint/2010/main" val="225621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Mean mark increase 2011-2013 to 2015-2017 of 7%: 56% to 63%</a:t>
            </a:r>
          </a:p>
          <a:p>
            <a:endParaRPr lang="en-GB" sz="8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Increase seen most in moving students from 2:2 to 2:1. </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Reduction in students failing module.</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Increase in first class</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marks.</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Mean final</a:t>
            </a:r>
            <a:r>
              <a:rPr lang="en-GB" sz="1200" baseline="0" dirty="0" smtClean="0">
                <a:latin typeface="Arial" panose="020B0604020202020204" pitchFamily="34" charset="0"/>
                <a:cs typeface="Arial" panose="020B0604020202020204" pitchFamily="34" charset="0"/>
              </a:rPr>
              <a:t> year mark for students taking Ecology (n=31): 61.7%</a:t>
            </a:r>
          </a:p>
          <a:p>
            <a:r>
              <a:rPr lang="en-GB" sz="1200" baseline="0" dirty="0" smtClean="0">
                <a:latin typeface="Arial" panose="020B0604020202020204" pitchFamily="34" charset="0"/>
                <a:cs typeface="Arial" panose="020B0604020202020204" pitchFamily="34" charset="0"/>
              </a:rPr>
              <a:t>Mean final year mark for students not taking Ecology (n=12): 57.2%</a:t>
            </a:r>
          </a:p>
          <a:p>
            <a:r>
              <a:rPr lang="en-GB" sz="1200" baseline="0" dirty="0" smtClean="0">
                <a:latin typeface="Arial" panose="020B0604020202020204" pitchFamily="34" charset="0"/>
                <a:cs typeface="Arial" panose="020B0604020202020204" pitchFamily="34" charset="0"/>
              </a:rPr>
              <a:t>Difference of 4.5% again but not significant at p=0.05</a:t>
            </a:r>
            <a:endParaRPr lang="en-GB"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67F10A0-F52B-6F4F-9507-57E2C4865D92}" type="slidenum">
              <a:rPr lang="en-US" smtClean="0"/>
              <a:t>12</a:t>
            </a:fld>
            <a:endParaRPr lang="en-US"/>
          </a:p>
        </p:txBody>
      </p:sp>
    </p:spTree>
    <p:extLst>
      <p:ext uri="{BB962C8B-B14F-4D97-AF65-F5344CB8AC3E}">
        <p14:creationId xmlns:p14="http://schemas.microsoft.com/office/powerpoint/2010/main" val="371791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felt like you cared’ R1</a:t>
            </a:r>
          </a:p>
          <a:p>
            <a:r>
              <a:rPr lang="en-GB" sz="1200" kern="1200" dirty="0" smtClean="0">
                <a:solidFill>
                  <a:schemeClr val="tx1"/>
                </a:solidFill>
                <a:effectLst/>
                <a:latin typeface="+mn-lt"/>
                <a:ea typeface="+mn-ea"/>
                <a:cs typeface="+mn-cs"/>
              </a:rPr>
              <a:t>‘I definitely felt like you cared about what I was getting’ R7</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Note 2017 NSS results for BSc </a:t>
            </a:r>
            <a:r>
              <a:rPr lang="en-GB" sz="1200" kern="1200" dirty="0" err="1" smtClean="0">
                <a:solidFill>
                  <a:schemeClr val="tx1"/>
                </a:solidFill>
                <a:effectLst/>
                <a:latin typeface="+mn-lt"/>
                <a:ea typeface="+mn-ea"/>
                <a:cs typeface="+mn-cs"/>
              </a:rPr>
              <a:t>Geog</a:t>
            </a:r>
            <a:r>
              <a:rPr lang="en-GB" sz="1200" kern="1200" dirty="0" smtClean="0">
                <a:solidFill>
                  <a:schemeClr val="tx1"/>
                </a:solidFill>
                <a:effectLst/>
                <a:latin typeface="+mn-lt"/>
                <a:ea typeface="+mn-ea"/>
                <a:cs typeface="+mn-cs"/>
              </a:rPr>
              <a:t>: Feedback on my work has been timely: 97%</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have received helpful comments on my work: 97%</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educational alliance</a:t>
            </a:r>
            <a:r>
              <a:rPr lang="en-GB" sz="1200" kern="1200" dirty="0" smtClean="0">
                <a:solidFill>
                  <a:schemeClr val="tx1"/>
                </a:solidFill>
                <a:effectLst/>
                <a:latin typeface="+mn-lt"/>
                <a:ea typeface="+mn-ea"/>
                <a:cs typeface="+mn-cs"/>
              </a:rPr>
              <a:t>, is an important influence on their perceptions of the quality of feedback</a:t>
            </a:r>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13</a:t>
            </a:fld>
            <a:endParaRPr lang="en-US"/>
          </a:p>
        </p:txBody>
      </p:sp>
    </p:spTree>
    <p:extLst>
      <p:ext uri="{BB962C8B-B14F-4D97-AF65-F5344CB8AC3E}">
        <p14:creationId xmlns:p14="http://schemas.microsoft.com/office/powerpoint/2010/main" val="292783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Feedback from students can help tutors to adapt and adjust their teaching strategies in order to accommodate the learning needs of particular students.</a:t>
            </a:r>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14</a:t>
            </a:fld>
            <a:endParaRPr lang="en-US"/>
          </a:p>
        </p:txBody>
      </p:sp>
    </p:spTree>
    <p:extLst>
      <p:ext uri="{BB962C8B-B14F-4D97-AF65-F5344CB8AC3E}">
        <p14:creationId xmlns:p14="http://schemas.microsoft.com/office/powerpoint/2010/main" val="344652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16</a:t>
            </a:fld>
            <a:endParaRPr lang="en-US"/>
          </a:p>
        </p:txBody>
      </p:sp>
    </p:spTree>
    <p:extLst>
      <p:ext uri="{BB962C8B-B14F-4D97-AF65-F5344CB8AC3E}">
        <p14:creationId xmlns:p14="http://schemas.microsoft.com/office/powerpoint/2010/main" val="412622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p:txBody>
      </p:sp>
      <p:sp>
        <p:nvSpPr>
          <p:cNvPr id="4" name="Slide Number Placeholder 3"/>
          <p:cNvSpPr>
            <a:spLocks noGrp="1"/>
          </p:cNvSpPr>
          <p:nvPr>
            <p:ph type="sldNum" sz="quarter" idx="10"/>
          </p:nvPr>
        </p:nvSpPr>
        <p:spPr/>
        <p:txBody>
          <a:bodyPr/>
          <a:lstStyle/>
          <a:p>
            <a:fld id="{E67F10A0-F52B-6F4F-9507-57E2C4865D92}" type="slidenum">
              <a:rPr lang="en-US" smtClean="0"/>
              <a:t>2</a:t>
            </a:fld>
            <a:endParaRPr lang="en-US"/>
          </a:p>
        </p:txBody>
      </p:sp>
    </p:spTree>
    <p:extLst>
      <p:ext uri="{BB962C8B-B14F-4D97-AF65-F5344CB8AC3E}">
        <p14:creationId xmlns:p14="http://schemas.microsoft.com/office/powerpoint/2010/main" val="340154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p:txBody>
      </p:sp>
      <p:sp>
        <p:nvSpPr>
          <p:cNvPr id="4" name="Slide Number Placeholder 3"/>
          <p:cNvSpPr>
            <a:spLocks noGrp="1"/>
          </p:cNvSpPr>
          <p:nvPr>
            <p:ph type="sldNum" sz="quarter" idx="10"/>
          </p:nvPr>
        </p:nvSpPr>
        <p:spPr/>
        <p:txBody>
          <a:bodyPr/>
          <a:lstStyle/>
          <a:p>
            <a:fld id="{E67F10A0-F52B-6F4F-9507-57E2C4865D92}" type="slidenum">
              <a:rPr lang="en-US" smtClean="0"/>
              <a:t>3</a:t>
            </a:fld>
            <a:endParaRPr lang="en-US"/>
          </a:p>
        </p:txBody>
      </p:sp>
    </p:spTree>
    <p:extLst>
      <p:ext uri="{BB962C8B-B14F-4D97-AF65-F5344CB8AC3E}">
        <p14:creationId xmlns:p14="http://schemas.microsoft.com/office/powerpoint/2010/main" val="402882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Dialogic feedback is the creation of meaning and understanding via spoken discourse between lecturer and student, or student to student (</a:t>
            </a:r>
            <a:r>
              <a:rPr lang="en-US" sz="1200" kern="1200" dirty="0" err="1" smtClean="0">
                <a:solidFill>
                  <a:schemeClr val="tx1"/>
                </a:solidFill>
                <a:effectLst/>
                <a:latin typeface="+mn-lt"/>
                <a:ea typeface="+mn-ea"/>
                <a:cs typeface="+mn-cs"/>
              </a:rPr>
              <a:t>Wegerif</a:t>
            </a:r>
            <a:r>
              <a:rPr lang="en-US" sz="1200" kern="1200" dirty="0" smtClean="0">
                <a:solidFill>
                  <a:schemeClr val="tx1"/>
                </a:solidFill>
                <a:effectLst/>
                <a:latin typeface="+mn-lt"/>
                <a:ea typeface="+mn-ea"/>
                <a:cs typeface="+mn-cs"/>
              </a:rPr>
              <a:t> 2006).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Feed-forward focuses on providing students with prior exposure to and practice with assessment in order to develop a clear sense of expectations and standards, which they can apply to future work (Carless, 2007; Baker &amp; </a:t>
            </a:r>
            <a:r>
              <a:rPr lang="en-GB" sz="1200" kern="1200" dirty="0" err="1" smtClean="0">
                <a:solidFill>
                  <a:schemeClr val="tx1"/>
                </a:solidFill>
                <a:effectLst/>
                <a:latin typeface="+mn-lt"/>
                <a:ea typeface="+mn-ea"/>
                <a:cs typeface="+mn-cs"/>
              </a:rPr>
              <a:t>Zuvela</a:t>
            </a:r>
            <a:r>
              <a:rPr lang="en-GB" sz="1200" kern="1200" dirty="0" smtClean="0">
                <a:solidFill>
                  <a:schemeClr val="tx1"/>
                </a:solidFill>
                <a:effectLst/>
                <a:latin typeface="+mn-lt"/>
                <a:ea typeface="+mn-ea"/>
                <a:cs typeface="+mn-cs"/>
              </a:rPr>
              <a:t>, 2013).</a:t>
            </a:r>
            <a:endParaRPr lang="en-GB" altLang="en-US" dirty="0" smtClean="0"/>
          </a:p>
        </p:txBody>
      </p:sp>
      <p:sp>
        <p:nvSpPr>
          <p:cNvPr id="4" name="Slide Number Placeholder 3"/>
          <p:cNvSpPr>
            <a:spLocks noGrp="1"/>
          </p:cNvSpPr>
          <p:nvPr>
            <p:ph type="sldNum" sz="quarter" idx="10"/>
          </p:nvPr>
        </p:nvSpPr>
        <p:spPr/>
        <p:txBody>
          <a:bodyPr/>
          <a:lstStyle/>
          <a:p>
            <a:fld id="{E67F10A0-F52B-6F4F-9507-57E2C4865D92}" type="slidenum">
              <a:rPr lang="en-US" smtClean="0"/>
              <a:t>4</a:t>
            </a:fld>
            <a:endParaRPr lang="en-US"/>
          </a:p>
        </p:txBody>
      </p:sp>
    </p:spTree>
    <p:extLst>
      <p:ext uri="{BB962C8B-B14F-4D97-AF65-F5344CB8AC3E}">
        <p14:creationId xmlns:p14="http://schemas.microsoft.com/office/powerpoint/2010/main" val="135802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offered preparatory guidance, in-task guidance and performance feed-forward.</a:t>
            </a:r>
            <a:endParaRPr lang="en-GB" dirty="0" smtClean="0"/>
          </a:p>
          <a:p>
            <a:endParaRPr lang="en-GB" dirty="0" smtClean="0"/>
          </a:p>
          <a:p>
            <a:r>
              <a:rPr lang="en-GB" dirty="0" smtClean="0"/>
              <a:t>Interviews were audio-recorded and exemplar paragraphs were used during them. </a:t>
            </a:r>
            <a:r>
              <a:rPr lang="en-GB" sz="1200" kern="1200" dirty="0" smtClean="0">
                <a:solidFill>
                  <a:schemeClr val="tx1"/>
                </a:solidFill>
                <a:effectLst/>
                <a:latin typeface="+mn-lt"/>
                <a:ea typeface="+mn-ea"/>
                <a:cs typeface="+mn-cs"/>
              </a:rPr>
              <a:t>Students engage with learning ‘head on’</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Arrow</a:t>
            </a:r>
            <a:r>
              <a:rPr lang="en-GB" baseline="0" dirty="0" smtClean="0"/>
              <a:t> on right leads on to </a:t>
            </a:r>
            <a:r>
              <a:rPr lang="en-GB" b="1" baseline="0" dirty="0" err="1" smtClean="0"/>
              <a:t>ipsative</a:t>
            </a:r>
            <a:r>
              <a:rPr lang="en-GB" b="1" baseline="0" dirty="0" smtClean="0"/>
              <a:t> </a:t>
            </a:r>
            <a:r>
              <a:rPr lang="en-GB" baseline="0" dirty="0" smtClean="0"/>
              <a:t>feedback – ‘based on a comparison with the learner’s previous performance and linked to long-term progress’ (Hughes 2011, p. 353). Supports development of long-term generic skills over short-term achievement of assessment criteria. </a:t>
            </a:r>
          </a:p>
          <a:p>
            <a:endParaRPr lang="en-GB" dirty="0" smtClean="0"/>
          </a:p>
          <a:p>
            <a:r>
              <a:rPr lang="en-GB" dirty="0" smtClean="0"/>
              <a:t>Also undertook essay marking seminar: students work with marking criteria and match LOs to standards</a:t>
            </a:r>
          </a:p>
        </p:txBody>
      </p:sp>
      <p:sp>
        <p:nvSpPr>
          <p:cNvPr id="4" name="Slide Number Placeholder 3"/>
          <p:cNvSpPr>
            <a:spLocks noGrp="1"/>
          </p:cNvSpPr>
          <p:nvPr>
            <p:ph type="sldNum" sz="quarter" idx="10"/>
          </p:nvPr>
        </p:nvSpPr>
        <p:spPr/>
        <p:txBody>
          <a:bodyPr/>
          <a:lstStyle/>
          <a:p>
            <a:fld id="{E67F10A0-F52B-6F4F-9507-57E2C4865D92}" type="slidenum">
              <a:rPr lang="en-US" smtClean="0"/>
              <a:t>6</a:t>
            </a:fld>
            <a:endParaRPr lang="en-US"/>
          </a:p>
        </p:txBody>
      </p:sp>
    </p:spTree>
    <p:extLst>
      <p:ext uri="{BB962C8B-B14F-4D97-AF65-F5344CB8AC3E}">
        <p14:creationId xmlns:p14="http://schemas.microsoft.com/office/powerpoint/2010/main" val="262724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decode feedback: </a:t>
            </a:r>
            <a:r>
              <a:rPr lang="en-GB" sz="1200" kern="1200" dirty="0" smtClean="0">
                <a:solidFill>
                  <a:schemeClr val="tx1"/>
                </a:solidFill>
                <a:effectLst/>
                <a:latin typeface="+mn-lt"/>
                <a:ea typeface="+mn-ea"/>
                <a:cs typeface="+mn-cs"/>
              </a:rPr>
              <a:t>gain greater understanding of the written feedback through verbal clarification and use of exemplars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Cathartic spaces – ‘coming clean’ with progress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Cognitive and affective enhancement of student learning experience</a:t>
            </a:r>
            <a:endParaRPr lang="en-US" dirty="0"/>
          </a:p>
        </p:txBody>
      </p:sp>
      <p:sp>
        <p:nvSpPr>
          <p:cNvPr id="4" name="Slide Number Placeholder 3"/>
          <p:cNvSpPr>
            <a:spLocks noGrp="1"/>
          </p:cNvSpPr>
          <p:nvPr>
            <p:ph type="sldNum" sz="quarter" idx="10"/>
          </p:nvPr>
        </p:nvSpPr>
        <p:spPr/>
        <p:txBody>
          <a:bodyPr/>
          <a:lstStyle/>
          <a:p>
            <a:fld id="{E67F10A0-F52B-6F4F-9507-57E2C4865D92}" type="slidenum">
              <a:rPr lang="en-US" smtClean="0"/>
              <a:t>8</a:t>
            </a:fld>
            <a:endParaRPr lang="en-US"/>
          </a:p>
        </p:txBody>
      </p:sp>
    </p:spTree>
    <p:extLst>
      <p:ext uri="{BB962C8B-B14F-4D97-AF65-F5344CB8AC3E}">
        <p14:creationId xmlns:p14="http://schemas.microsoft.com/office/powerpoint/2010/main" val="169602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‘make good’ – immediate relevance of feedback for good</a:t>
            </a:r>
            <a:r>
              <a:rPr lang="en-US" baseline="0" dirty="0" smtClean="0"/>
              <a:t> practice</a:t>
            </a:r>
            <a:endParaRPr lang="en-US" dirty="0" smtClean="0"/>
          </a:p>
          <a:p>
            <a:endParaRPr lang="en-US" dirty="0" smtClean="0"/>
          </a:p>
          <a:p>
            <a:r>
              <a:rPr lang="en-GB" sz="1200" kern="1200" dirty="0" smtClean="0">
                <a:solidFill>
                  <a:schemeClr val="tx1"/>
                </a:solidFill>
                <a:effectLst/>
                <a:latin typeface="+mn-lt"/>
                <a:ea typeface="+mn-ea"/>
                <a:cs typeface="+mn-cs"/>
              </a:rPr>
              <a:t>To that point students had developed a </a:t>
            </a:r>
            <a:r>
              <a:rPr lang="en-GB" sz="1200" b="1" kern="1200" dirty="0" smtClean="0">
                <a:solidFill>
                  <a:schemeClr val="tx1"/>
                </a:solidFill>
                <a:effectLst/>
                <a:latin typeface="+mn-lt"/>
                <a:ea typeface="+mn-ea"/>
                <a:cs typeface="+mn-cs"/>
              </a:rPr>
              <a:t>personal interpretation </a:t>
            </a:r>
            <a:r>
              <a:rPr lang="en-GB" sz="1200" kern="1200" dirty="0" smtClean="0">
                <a:solidFill>
                  <a:schemeClr val="tx1"/>
                </a:solidFill>
                <a:effectLst/>
                <a:latin typeface="+mn-lt"/>
                <a:ea typeface="+mn-ea"/>
                <a:cs typeface="+mn-cs"/>
              </a:rPr>
              <a:t>of the meaning and requirements of their question. The feedback allowed them to judge how far they were meeting the performance standards of the assessment criteria as </a:t>
            </a:r>
            <a:r>
              <a:rPr lang="en-GB" sz="1200" b="1" kern="1200" dirty="0" smtClean="0">
                <a:solidFill>
                  <a:schemeClr val="tx1"/>
                </a:solidFill>
                <a:effectLst/>
                <a:latin typeface="+mn-lt"/>
                <a:ea typeface="+mn-ea"/>
                <a:cs typeface="+mn-cs"/>
              </a:rPr>
              <a:t>interpreted by the tutor</a:t>
            </a:r>
            <a:r>
              <a:rPr lang="en-GB"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67F10A0-F52B-6F4F-9507-57E2C4865D92}" type="slidenum">
              <a:rPr lang="en-US" smtClean="0"/>
              <a:t>9</a:t>
            </a:fld>
            <a:endParaRPr lang="en-US"/>
          </a:p>
        </p:txBody>
      </p:sp>
    </p:spTree>
    <p:extLst>
      <p:ext uri="{BB962C8B-B14F-4D97-AF65-F5344CB8AC3E}">
        <p14:creationId xmlns:p14="http://schemas.microsoft.com/office/powerpoint/2010/main" val="316431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Nicol’s self-regulation</a:t>
            </a:r>
          </a:p>
          <a:p>
            <a:r>
              <a:rPr lang="en-US" dirty="0" smtClean="0"/>
              <a:t>Baxter-</a:t>
            </a:r>
            <a:r>
              <a:rPr lang="en-US" dirty="0" err="1" smtClean="0"/>
              <a:t>Magolda’s</a:t>
            </a:r>
            <a:r>
              <a:rPr lang="en-US" dirty="0" smtClean="0"/>
              <a:t> self-authorship</a:t>
            </a:r>
            <a:endParaRPr lang="en-US" dirty="0"/>
          </a:p>
        </p:txBody>
      </p:sp>
      <p:sp>
        <p:nvSpPr>
          <p:cNvPr id="4" name="Slide Number Placeholder 3"/>
          <p:cNvSpPr>
            <a:spLocks noGrp="1"/>
          </p:cNvSpPr>
          <p:nvPr>
            <p:ph type="sldNum" sz="quarter" idx="10"/>
          </p:nvPr>
        </p:nvSpPr>
        <p:spPr/>
        <p:txBody>
          <a:bodyPr/>
          <a:lstStyle/>
          <a:p>
            <a:fld id="{E67F10A0-F52B-6F4F-9507-57E2C4865D92}" type="slidenum">
              <a:rPr lang="en-US" smtClean="0"/>
              <a:t>10</a:t>
            </a:fld>
            <a:endParaRPr lang="en-US"/>
          </a:p>
        </p:txBody>
      </p:sp>
    </p:spTree>
    <p:extLst>
      <p:ext uri="{BB962C8B-B14F-4D97-AF65-F5344CB8AC3E}">
        <p14:creationId xmlns:p14="http://schemas.microsoft.com/office/powerpoint/2010/main" val="365366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Further quote for altered level 3 behaviour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‘Since this module I have made sure that whenever possible I meet with academics and gather their opinions on my work. This is something which prior to the Ecology module would scare me as I was embarrassed by the mistakes within my work. Overall, I now see the importance of getting feedback on any piece of work which I produce’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third year I also completed all of my deadlines earlier than the submission day and started them as soon as possible due to the Ecology module helping me realise the importance of drafts and reflection of my work before it is submitted’</a:t>
            </a:r>
          </a:p>
        </p:txBody>
      </p:sp>
      <p:sp>
        <p:nvSpPr>
          <p:cNvPr id="4" name="Slide Number Placeholder 3"/>
          <p:cNvSpPr>
            <a:spLocks noGrp="1"/>
          </p:cNvSpPr>
          <p:nvPr>
            <p:ph type="sldNum" sz="quarter" idx="10"/>
          </p:nvPr>
        </p:nvSpPr>
        <p:spPr/>
        <p:txBody>
          <a:bodyPr/>
          <a:lstStyle/>
          <a:p>
            <a:fld id="{E67F10A0-F52B-6F4F-9507-57E2C4865D92}" type="slidenum">
              <a:rPr lang="en-US" smtClean="0"/>
              <a:t>11</a:t>
            </a:fld>
            <a:endParaRPr lang="en-US"/>
          </a:p>
        </p:txBody>
      </p:sp>
    </p:spTree>
    <p:extLst>
      <p:ext uri="{BB962C8B-B14F-4D97-AF65-F5344CB8AC3E}">
        <p14:creationId xmlns:p14="http://schemas.microsoft.com/office/powerpoint/2010/main" val="276401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9/2/17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0644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08094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72592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28998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89140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9/2/17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26843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9/2/17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303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8873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08445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90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47361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2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77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89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9/2/17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47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9/2/17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137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5421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9/2/17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04114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8629" y="4893364"/>
            <a:ext cx="3746500" cy="1612900"/>
          </a:xfrm>
        </p:spPr>
        <p:txBody>
          <a:bodyPr>
            <a:normAutofit/>
          </a:bodyPr>
          <a:lstStyle/>
          <a:p>
            <a:pPr>
              <a:lnSpc>
                <a:spcPct val="110000"/>
              </a:lnSpc>
              <a:spcBef>
                <a:spcPts val="0"/>
              </a:spcBef>
            </a:pPr>
            <a:r>
              <a:rPr lang="en-US" sz="1900" dirty="0" smtClean="0">
                <a:solidFill>
                  <a:schemeClr val="tx1"/>
                </a:solidFill>
                <a:cs typeface="Arial" panose="020B0604020202020204" pitchFamily="34" charset="0"/>
              </a:rPr>
              <a:t>Jennifer Hill</a:t>
            </a:r>
            <a:r>
              <a:rPr lang="en-US" sz="1900" baseline="-25000" dirty="0" smtClean="0">
                <a:solidFill>
                  <a:schemeClr val="tx1"/>
                </a:solidFill>
                <a:cs typeface="Arial" panose="020B0604020202020204" pitchFamily="34" charset="0"/>
              </a:rPr>
              <a:t>    </a:t>
            </a:r>
          </a:p>
          <a:p>
            <a:pPr>
              <a:lnSpc>
                <a:spcPct val="110000"/>
              </a:lnSpc>
              <a:spcBef>
                <a:spcPts val="0"/>
              </a:spcBef>
            </a:pPr>
            <a:r>
              <a:rPr lang="en-US" sz="1900" dirty="0" smtClean="0">
                <a:solidFill>
                  <a:schemeClr val="tx1"/>
                </a:solidFill>
                <a:cs typeface="Arial" panose="020B0604020202020204" pitchFamily="34" charset="0"/>
              </a:rPr>
              <a:t>Associate Professor | UWE, Bristol</a:t>
            </a:r>
          </a:p>
          <a:p>
            <a:pPr>
              <a:lnSpc>
                <a:spcPct val="110000"/>
              </a:lnSpc>
              <a:spcBef>
                <a:spcPts val="0"/>
              </a:spcBef>
            </a:pPr>
            <a:endParaRPr lang="en-US" sz="1400" dirty="0" smtClean="0">
              <a:solidFill>
                <a:schemeClr val="tx1"/>
              </a:solidFill>
            </a:endParaRPr>
          </a:p>
          <a:p>
            <a:pPr>
              <a:lnSpc>
                <a:spcPct val="110000"/>
              </a:lnSpc>
              <a:spcBef>
                <a:spcPts val="0"/>
              </a:spcBef>
            </a:pPr>
            <a:r>
              <a:rPr lang="en-US" sz="1900" dirty="0" smtClean="0">
                <a:solidFill>
                  <a:schemeClr val="tx1"/>
                </a:solidFill>
                <a:cs typeface="Arial" panose="020B0604020202020204" pitchFamily="34" charset="0"/>
              </a:rPr>
              <a:t>Harry West </a:t>
            </a:r>
          </a:p>
          <a:p>
            <a:pPr>
              <a:lnSpc>
                <a:spcPct val="110000"/>
              </a:lnSpc>
              <a:spcBef>
                <a:spcPts val="0"/>
              </a:spcBef>
            </a:pPr>
            <a:r>
              <a:rPr lang="en-US" sz="1900" dirty="0" smtClean="0">
                <a:solidFill>
                  <a:schemeClr val="tx1"/>
                </a:solidFill>
                <a:cs typeface="Arial" panose="020B0604020202020204" pitchFamily="34" charset="0"/>
              </a:rPr>
              <a:t>Graduate Tutor | UWE, Bristol</a:t>
            </a:r>
          </a:p>
          <a:p>
            <a:endParaRPr lang="en-US" sz="1400" dirty="0" smtClean="0">
              <a:solidFill>
                <a:schemeClr val="tx1"/>
              </a:solidFill>
            </a:endParaRPr>
          </a:p>
        </p:txBody>
      </p:sp>
      <p:pic>
        <p:nvPicPr>
          <p:cNvPr id="4" name="Picture 3"/>
          <p:cNvPicPr>
            <a:picLocks noChangeAspect="1"/>
          </p:cNvPicPr>
          <p:nvPr/>
        </p:nvPicPr>
        <p:blipFill rotWithShape="1">
          <a:blip r:embed="rId3"/>
          <a:srcRect b="45432"/>
          <a:stretch/>
        </p:blipFill>
        <p:spPr>
          <a:xfrm>
            <a:off x="10077731" y="4763514"/>
            <a:ext cx="1332487" cy="670515"/>
          </a:xfrm>
          <a:prstGeom prst="rect">
            <a:avLst/>
          </a:prstGeom>
        </p:spPr>
      </p:pic>
      <p:sp>
        <p:nvSpPr>
          <p:cNvPr id="6" name="TextBox 5"/>
          <p:cNvSpPr txBox="1"/>
          <p:nvPr/>
        </p:nvSpPr>
        <p:spPr>
          <a:xfrm>
            <a:off x="1112629" y="1448353"/>
            <a:ext cx="9835875" cy="2277547"/>
          </a:xfrm>
          <a:prstGeom prst="rect">
            <a:avLst/>
          </a:prstGeom>
          <a:noFill/>
        </p:spPr>
        <p:txBody>
          <a:bodyPr wrap="square" rtlCol="0">
            <a:spAutoFit/>
          </a:bodyPr>
          <a:lstStyle/>
          <a:p>
            <a:pPr algn="ctr"/>
            <a:r>
              <a:rPr lang="en-US" sz="4500" dirty="0" smtClean="0">
                <a:solidFill>
                  <a:schemeClr val="bg1"/>
                </a:solidFill>
                <a:latin typeface="+mj-lt"/>
                <a:cs typeface="Arial" panose="020B0604020202020204" pitchFamily="34" charset="0"/>
              </a:rPr>
              <a:t>Dialogic feed-forward assessment: </a:t>
            </a:r>
          </a:p>
          <a:p>
            <a:pPr algn="ctr"/>
            <a:r>
              <a:rPr lang="en-US" sz="4500" dirty="0" smtClean="0">
                <a:solidFill>
                  <a:schemeClr val="bg1"/>
                </a:solidFill>
                <a:latin typeface="+mj-lt"/>
                <a:cs typeface="Arial" panose="020B0604020202020204" pitchFamily="34" charset="0"/>
              </a:rPr>
              <a:t>re-</a:t>
            </a:r>
            <a:r>
              <a:rPr lang="en-US" sz="4500" dirty="0" err="1" smtClean="0">
                <a:solidFill>
                  <a:schemeClr val="bg1"/>
                </a:solidFill>
                <a:latin typeface="+mj-lt"/>
                <a:cs typeface="Arial" panose="020B0604020202020204" pitchFamily="34" charset="0"/>
              </a:rPr>
              <a:t>energising</a:t>
            </a:r>
            <a:r>
              <a:rPr lang="en-US" sz="4500" dirty="0" smtClean="0">
                <a:solidFill>
                  <a:schemeClr val="bg1"/>
                </a:solidFill>
                <a:latin typeface="+mj-lt"/>
                <a:cs typeface="Arial" panose="020B0604020202020204" pitchFamily="34" charset="0"/>
              </a:rPr>
              <a:t> the undergraduate essay </a:t>
            </a:r>
            <a:r>
              <a:rPr lang="en-US" sz="4800" dirty="0">
                <a:solidFill>
                  <a:schemeClr val="bg1"/>
                </a:solidFill>
                <a:latin typeface="+mj-lt"/>
                <a:cs typeface="Arial" panose="020B0604020202020204" pitchFamily="34" charset="0"/>
              </a:rPr>
              <a:t/>
            </a:r>
            <a:br>
              <a:rPr lang="en-US" sz="4800" dirty="0">
                <a:solidFill>
                  <a:schemeClr val="bg1"/>
                </a:solidFill>
                <a:latin typeface="+mj-lt"/>
                <a:cs typeface="Arial" panose="020B0604020202020204" pitchFamily="34" charset="0"/>
              </a:rPr>
            </a:br>
            <a:endParaRPr lang="en-GB" sz="4800" dirty="0">
              <a:solidFill>
                <a:schemeClr val="bg1"/>
              </a:solidFill>
              <a:latin typeface="+mj-lt"/>
            </a:endParaRPr>
          </a:p>
        </p:txBody>
      </p:sp>
      <p:sp>
        <p:nvSpPr>
          <p:cNvPr id="5" name="Text Placeholder 2"/>
          <p:cNvSpPr txBox="1">
            <a:spLocks/>
          </p:cNvSpPr>
          <p:nvPr/>
        </p:nvSpPr>
        <p:spPr>
          <a:xfrm>
            <a:off x="5282874" y="5054048"/>
            <a:ext cx="3746500" cy="1490316"/>
          </a:xfrm>
          <a:prstGeom prst="rect">
            <a:avLst/>
          </a:prstGeom>
        </p:spPr>
        <p:txBody>
          <a:bodyPr vert="horz" lIns="91440" tIns="45720" rIns="91440" bIns="45720" rtlCol="0" anchor="t">
            <a:normAutofit fontScale="6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none">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a:lnSpc>
                <a:spcPct val="110000"/>
              </a:lnSpc>
              <a:spcBef>
                <a:spcPts val="0"/>
              </a:spcBef>
            </a:pPr>
            <a:r>
              <a:rPr lang="en-US" sz="2800" b="1" dirty="0" smtClean="0">
                <a:solidFill>
                  <a:schemeClr val="tx1"/>
                </a:solidFill>
                <a:cs typeface="Arial" panose="020B0604020202020204" pitchFamily="34" charset="0"/>
              </a:rPr>
              <a:t>Innovative Assessment of Geography Students in Higher Education </a:t>
            </a:r>
          </a:p>
          <a:p>
            <a:pPr>
              <a:lnSpc>
                <a:spcPct val="110000"/>
              </a:lnSpc>
              <a:spcBef>
                <a:spcPts val="0"/>
              </a:spcBef>
            </a:pPr>
            <a:endParaRPr lang="en-US" sz="2800" b="1" dirty="0">
              <a:solidFill>
                <a:schemeClr val="tx1"/>
              </a:solidFill>
              <a:cs typeface="Arial" panose="020B0604020202020204" pitchFamily="34" charset="0"/>
            </a:endParaRPr>
          </a:p>
          <a:p>
            <a:pPr>
              <a:lnSpc>
                <a:spcPct val="110000"/>
              </a:lnSpc>
              <a:spcBef>
                <a:spcPts val="0"/>
              </a:spcBef>
            </a:pPr>
            <a:r>
              <a:rPr lang="en-US" sz="2800" b="1" dirty="0" smtClean="0">
                <a:solidFill>
                  <a:schemeClr val="tx1"/>
                </a:solidFill>
                <a:cs typeface="Arial" panose="020B0604020202020204" pitchFamily="34" charset="0"/>
              </a:rPr>
              <a:t>RGS-IBG Annual International Conference, September 2017</a:t>
            </a:r>
            <a:endParaRPr lang="en-US" sz="2300" b="1" dirty="0" smtClean="0">
              <a:solidFill>
                <a:schemeClr val="tx1"/>
              </a:solidFill>
              <a:cs typeface="Arial" panose="020B0604020202020204" pitchFamily="34" charset="0"/>
            </a:endParaRPr>
          </a:p>
          <a:p>
            <a:endParaRPr lang="en-US" sz="1800" b="1" dirty="0" smtClean="0">
              <a:solidFill>
                <a:schemeClr val="tx1"/>
              </a:solidFill>
            </a:endParaRPr>
          </a:p>
        </p:txBody>
      </p:sp>
      <p:pic>
        <p:nvPicPr>
          <p:cNvPr id="2" name="Picture 1"/>
          <p:cNvPicPr>
            <a:picLocks noChangeAspect="1"/>
          </p:cNvPicPr>
          <p:nvPr/>
        </p:nvPicPr>
        <p:blipFill>
          <a:blip r:embed="rId4"/>
          <a:stretch>
            <a:fillRect/>
          </a:stretch>
        </p:blipFill>
        <p:spPr>
          <a:xfrm>
            <a:off x="10037975" y="5589503"/>
            <a:ext cx="1372243" cy="969718"/>
          </a:xfrm>
          <a:prstGeom prst="rect">
            <a:avLst/>
          </a:prstGeom>
        </p:spPr>
      </p:pic>
    </p:spTree>
    <p:extLst>
      <p:ext uri="{BB962C8B-B14F-4D97-AF65-F5344CB8AC3E}">
        <p14:creationId xmlns:p14="http://schemas.microsoft.com/office/powerpoint/2010/main" val="3903092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8978" y="2594113"/>
            <a:ext cx="11290300" cy="3354765"/>
          </a:xfrm>
          <a:prstGeom prst="rect">
            <a:avLst/>
          </a:prstGeom>
          <a:noFill/>
        </p:spPr>
        <p:txBody>
          <a:bodyPr wrap="square" rtlCol="0">
            <a:spAutoFit/>
          </a:bodyPr>
          <a:lstStyle/>
          <a:p>
            <a:pPr algn="ctr"/>
            <a:endParaRPr lang="en-GB" sz="2400" dirty="0" smtClean="0">
              <a:cs typeface="Arial" panose="020B0604020202020204" pitchFamily="34" charset="0"/>
            </a:endParaRPr>
          </a:p>
          <a:p>
            <a:pPr algn="ctr"/>
            <a:r>
              <a:rPr lang="en-GB" sz="2400" i="1" dirty="0" smtClean="0">
                <a:cs typeface="Arial" panose="020B0604020202020204" pitchFamily="34" charset="0"/>
              </a:rPr>
              <a:t>‘it </a:t>
            </a:r>
            <a:r>
              <a:rPr lang="en-GB" sz="2400" i="1" dirty="0">
                <a:cs typeface="Arial" panose="020B0604020202020204" pitchFamily="34" charset="0"/>
              </a:rPr>
              <a:t>helped me to </a:t>
            </a:r>
            <a:r>
              <a:rPr lang="en-GB" sz="2400" b="1" i="1" dirty="0">
                <a:solidFill>
                  <a:schemeClr val="accent6">
                    <a:lumMod val="50000"/>
                  </a:schemeClr>
                </a:solidFill>
                <a:cs typeface="Arial" panose="020B0604020202020204" pitchFamily="34" charset="0"/>
              </a:rPr>
              <a:t>realise how to critique my own essays </a:t>
            </a:r>
            <a:r>
              <a:rPr lang="en-GB" sz="2400" i="1" dirty="0">
                <a:cs typeface="Arial" panose="020B0604020202020204" pitchFamily="34" charset="0"/>
              </a:rPr>
              <a:t>because I was able to sit down with you and go through the essay and know exactly why you were commenting on </a:t>
            </a:r>
            <a:r>
              <a:rPr lang="en-GB" sz="2400" i="1" dirty="0" smtClean="0">
                <a:cs typeface="Arial" panose="020B0604020202020204" pitchFamily="34" charset="0"/>
              </a:rPr>
              <a:t>something</a:t>
            </a:r>
            <a:r>
              <a:rPr lang="en-GB" sz="2400" i="1" dirty="0">
                <a:cs typeface="Arial" panose="020B0604020202020204" pitchFamily="34" charset="0"/>
              </a:rPr>
              <a:t> </a:t>
            </a:r>
            <a:r>
              <a:rPr lang="en-GB" sz="2400" i="1" dirty="0" smtClean="0">
                <a:cs typeface="Arial" panose="020B0604020202020204" pitchFamily="34" charset="0"/>
              </a:rPr>
              <a:t>… </a:t>
            </a:r>
            <a:r>
              <a:rPr lang="en-GB" sz="2400" b="1" i="1" dirty="0">
                <a:solidFill>
                  <a:schemeClr val="accent6">
                    <a:lumMod val="50000"/>
                  </a:schemeClr>
                </a:solidFill>
                <a:cs typeface="Arial" panose="020B0604020202020204" pitchFamily="34" charset="0"/>
              </a:rPr>
              <a:t>It allows me now to see in other essays the same things I’m </a:t>
            </a:r>
            <a:r>
              <a:rPr lang="en-GB" sz="2400" b="1" i="1" dirty="0" smtClean="0">
                <a:solidFill>
                  <a:schemeClr val="accent6">
                    <a:lumMod val="50000"/>
                  </a:schemeClr>
                </a:solidFill>
                <a:cs typeface="Arial" panose="020B0604020202020204" pitchFamily="34" charset="0"/>
              </a:rPr>
              <a:t>doing</a:t>
            </a:r>
            <a:r>
              <a:rPr lang="en-GB" sz="2400" i="1" dirty="0" smtClean="0">
                <a:cs typeface="Arial" panose="020B0604020202020204" pitchFamily="34" charset="0"/>
              </a:rPr>
              <a:t>’  </a:t>
            </a:r>
            <a:r>
              <a:rPr lang="en-GB" sz="2400" dirty="0" smtClean="0">
                <a:cs typeface="Arial" panose="020B0604020202020204" pitchFamily="34" charset="0"/>
              </a:rPr>
              <a:t>R10</a:t>
            </a:r>
          </a:p>
          <a:p>
            <a:pPr algn="ctr"/>
            <a:endParaRPr lang="en-GB" sz="4400" dirty="0" smtClean="0"/>
          </a:p>
          <a:p>
            <a:pPr algn="ctr"/>
            <a:r>
              <a:rPr lang="en-GB" sz="2400" i="1" dirty="0" smtClean="0">
                <a:cs typeface="Arial" panose="020B0604020202020204" pitchFamily="34" charset="0"/>
              </a:rPr>
              <a:t>‘I </a:t>
            </a:r>
            <a:r>
              <a:rPr lang="en-GB" sz="2400" b="1" i="1" dirty="0">
                <a:solidFill>
                  <a:schemeClr val="accent6">
                    <a:lumMod val="50000"/>
                  </a:schemeClr>
                </a:solidFill>
                <a:cs typeface="Arial" panose="020B0604020202020204" pitchFamily="34" charset="0"/>
              </a:rPr>
              <a:t>never understood how good submitting a draft and getting feedback is </a:t>
            </a:r>
            <a:r>
              <a:rPr lang="en-GB" sz="2400" i="1" dirty="0">
                <a:cs typeface="Arial" panose="020B0604020202020204" pitchFamily="34" charset="0"/>
              </a:rPr>
              <a:t>and now that I’ve done it I’m </a:t>
            </a:r>
            <a:r>
              <a:rPr lang="en-GB" sz="2400" b="1" i="1" dirty="0">
                <a:solidFill>
                  <a:schemeClr val="accent6">
                    <a:lumMod val="50000"/>
                  </a:schemeClr>
                </a:solidFill>
                <a:cs typeface="Arial" panose="020B0604020202020204" pitchFamily="34" charset="0"/>
              </a:rPr>
              <a:t>definitely going to take advantage of it this </a:t>
            </a:r>
            <a:r>
              <a:rPr lang="en-GB" sz="2400" b="1" i="1" dirty="0" smtClean="0">
                <a:solidFill>
                  <a:schemeClr val="accent6">
                    <a:lumMod val="50000"/>
                  </a:schemeClr>
                </a:solidFill>
                <a:cs typeface="Arial" panose="020B0604020202020204" pitchFamily="34" charset="0"/>
              </a:rPr>
              <a:t>year</a:t>
            </a:r>
            <a:r>
              <a:rPr lang="en-GB" sz="2400" i="1" dirty="0" smtClean="0">
                <a:cs typeface="Arial" panose="020B0604020202020204" pitchFamily="34" charset="0"/>
              </a:rPr>
              <a:t>’  </a:t>
            </a:r>
            <a:r>
              <a:rPr lang="en-GB" sz="2400" dirty="0" smtClean="0">
                <a:cs typeface="Arial" panose="020B0604020202020204" pitchFamily="34" charset="0"/>
              </a:rPr>
              <a:t>R24</a:t>
            </a:r>
          </a:p>
          <a:p>
            <a:pPr algn="ctr"/>
            <a:endParaRPr lang="en-GB" sz="2400" b="1" dirty="0" smtClean="0">
              <a:cs typeface="Arial" panose="020B0604020202020204" pitchFamily="34" charset="0"/>
            </a:endParaRPr>
          </a:p>
        </p:txBody>
      </p:sp>
      <p:sp>
        <p:nvSpPr>
          <p:cNvPr id="5" name="Title 1"/>
          <p:cNvSpPr txBox="1">
            <a:spLocks/>
          </p:cNvSpPr>
          <p:nvPr/>
        </p:nvSpPr>
        <p:spPr bwMode="gray">
          <a:xfrm>
            <a:off x="695739" y="811370"/>
            <a:ext cx="9402418"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Task-Specific Behaviour &amp; Self-Regulation</a:t>
            </a:r>
            <a:endParaRPr lang="en-US" sz="4000" dirty="0"/>
          </a:p>
        </p:txBody>
      </p:sp>
    </p:spTree>
    <p:extLst>
      <p:ext uri="{BB962C8B-B14F-4D97-AF65-F5344CB8AC3E}">
        <p14:creationId xmlns:p14="http://schemas.microsoft.com/office/powerpoint/2010/main" val="403993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400300"/>
            <a:ext cx="11290300" cy="3985706"/>
          </a:xfrm>
          <a:prstGeom prst="rect">
            <a:avLst/>
          </a:prstGeom>
          <a:noFill/>
        </p:spPr>
        <p:txBody>
          <a:bodyPr wrap="square" rtlCol="0">
            <a:spAutoFit/>
          </a:bodyPr>
          <a:lstStyle/>
          <a:p>
            <a:pPr algn="ctr"/>
            <a:endParaRPr lang="en-GB" sz="1600" dirty="0" smtClean="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S</a:t>
            </a:r>
            <a:r>
              <a:rPr lang="en-GB" sz="2400" dirty="0" smtClean="0">
                <a:cs typeface="Arial" panose="020B0604020202020204" pitchFamily="34" charset="0"/>
              </a:rPr>
              <a:t>tudents display increased self-efficacy: stronger beliefs in </a:t>
            </a:r>
            <a:r>
              <a:rPr lang="en-GB" sz="2400" dirty="0">
                <a:cs typeface="Arial" panose="020B0604020202020204" pitchFamily="34" charset="0"/>
              </a:rPr>
              <a:t>their capabilities to </a:t>
            </a:r>
            <a:r>
              <a:rPr lang="en-GB" sz="2400" dirty="0" smtClean="0">
                <a:cs typeface="Arial" panose="020B0604020202020204" pitchFamily="34" charset="0"/>
              </a:rPr>
              <a:t>accomplish tasks in future</a:t>
            </a:r>
          </a:p>
          <a:p>
            <a:pPr marL="342900" indent="-342900">
              <a:buFont typeface="Arial" panose="020B0604020202020204" pitchFamily="34" charset="0"/>
              <a:buChar char="•"/>
            </a:pPr>
            <a:endParaRPr lang="en-GB" sz="26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B</a:t>
            </a:r>
            <a:r>
              <a:rPr lang="en-GB" sz="2400" dirty="0" smtClean="0">
                <a:cs typeface="Arial" panose="020B0604020202020204" pitchFamily="34" charset="0"/>
              </a:rPr>
              <a:t>elieve learning is carried over to other level 2 assignments</a:t>
            </a:r>
          </a:p>
          <a:p>
            <a:pPr marL="342900" indent="-342900">
              <a:buFont typeface="Arial" panose="020B0604020202020204" pitchFamily="34" charset="0"/>
              <a:buChar char="•"/>
            </a:pPr>
            <a:endParaRPr lang="en-GB" sz="26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S</a:t>
            </a:r>
            <a:r>
              <a:rPr lang="en-GB" sz="2400" dirty="0" smtClean="0">
                <a:cs typeface="Arial" panose="020B0604020202020204" pitchFamily="34" charset="0"/>
              </a:rPr>
              <a:t>elf-avow to altered level 3 behaviour:</a:t>
            </a:r>
          </a:p>
          <a:p>
            <a:pPr marL="342900" indent="-342900">
              <a:buFont typeface="Arial" panose="020B0604020202020204" pitchFamily="34" charset="0"/>
              <a:buChar char="•"/>
            </a:pPr>
            <a:endParaRPr lang="en-GB" sz="2000" dirty="0" smtClean="0">
              <a:cs typeface="Arial" panose="020B0604020202020204" pitchFamily="34" charset="0"/>
            </a:endParaRPr>
          </a:p>
          <a:p>
            <a:pPr algn="ctr"/>
            <a:r>
              <a:rPr lang="en-GB" sz="2300" i="1" dirty="0">
                <a:cs typeface="Arial" panose="020B0604020202020204" pitchFamily="34" charset="0"/>
              </a:rPr>
              <a:t>‘I felt </a:t>
            </a:r>
            <a:r>
              <a:rPr lang="en-GB" sz="2300" i="1" dirty="0" smtClean="0">
                <a:cs typeface="Arial" panose="020B0604020202020204" pitchFamily="34" charset="0"/>
              </a:rPr>
              <a:t>my </a:t>
            </a:r>
            <a:r>
              <a:rPr lang="en-GB" sz="2300" b="1" i="1" dirty="0">
                <a:solidFill>
                  <a:schemeClr val="accent6">
                    <a:lumMod val="50000"/>
                  </a:schemeClr>
                </a:solidFill>
                <a:cs typeface="Arial" panose="020B0604020202020204" pitchFamily="34" charset="0"/>
              </a:rPr>
              <a:t>critical analysis was improved </a:t>
            </a:r>
            <a:r>
              <a:rPr lang="en-GB" sz="2300" i="1" dirty="0">
                <a:cs typeface="Arial" panose="020B0604020202020204" pitchFamily="34" charset="0"/>
              </a:rPr>
              <a:t>through the feedback session </a:t>
            </a:r>
            <a:r>
              <a:rPr lang="en-GB" sz="2300" i="1" dirty="0" smtClean="0">
                <a:cs typeface="Arial" panose="020B0604020202020204" pitchFamily="34" charset="0"/>
              </a:rPr>
              <a:t>and </a:t>
            </a:r>
            <a:r>
              <a:rPr lang="en-GB" sz="2300" i="1" dirty="0">
                <a:cs typeface="Arial" panose="020B0604020202020204" pitchFamily="34" charset="0"/>
              </a:rPr>
              <a:t>this has been helpful writing other essays and exam </a:t>
            </a:r>
            <a:r>
              <a:rPr lang="en-GB" sz="2300" i="1" dirty="0" smtClean="0">
                <a:cs typeface="Arial" panose="020B0604020202020204" pitchFamily="34" charset="0"/>
              </a:rPr>
              <a:t>answers … </a:t>
            </a:r>
            <a:r>
              <a:rPr lang="en-GB" sz="2300" i="1" dirty="0">
                <a:cs typeface="Arial" panose="020B0604020202020204" pitchFamily="34" charset="0"/>
              </a:rPr>
              <a:t>I was </a:t>
            </a:r>
            <a:r>
              <a:rPr lang="en-GB" sz="2300" b="1" i="1" dirty="0">
                <a:solidFill>
                  <a:schemeClr val="accent6">
                    <a:lumMod val="50000"/>
                  </a:schemeClr>
                </a:solidFill>
                <a:cs typeface="Arial" panose="020B0604020202020204" pitchFamily="34" charset="0"/>
              </a:rPr>
              <a:t>able to achieve higher 2:1s and 1sts at level 3 </a:t>
            </a:r>
            <a:r>
              <a:rPr lang="en-GB" sz="2300" i="1" dirty="0">
                <a:cs typeface="Arial" panose="020B0604020202020204" pitchFamily="34" charset="0"/>
              </a:rPr>
              <a:t>because my understanding of critical analysis </a:t>
            </a:r>
            <a:r>
              <a:rPr lang="en-GB" sz="2300" i="1" dirty="0" smtClean="0">
                <a:cs typeface="Arial" panose="020B0604020202020204" pitchFamily="34" charset="0"/>
              </a:rPr>
              <a:t>had </a:t>
            </a:r>
            <a:r>
              <a:rPr lang="en-GB" sz="2300" i="1" dirty="0">
                <a:cs typeface="Arial" panose="020B0604020202020204" pitchFamily="34" charset="0"/>
              </a:rPr>
              <a:t>improved</a:t>
            </a:r>
            <a:r>
              <a:rPr lang="en-GB" sz="2300" i="1" dirty="0" smtClean="0">
                <a:cs typeface="Arial" panose="020B0604020202020204" pitchFamily="34" charset="0"/>
              </a:rPr>
              <a:t>’</a:t>
            </a:r>
            <a:endParaRPr lang="en-GB" sz="2300" i="1" dirty="0">
              <a:cs typeface="Arial" panose="020B0604020202020204" pitchFamily="34" charset="0"/>
            </a:endParaRPr>
          </a:p>
        </p:txBody>
      </p:sp>
      <p:sp>
        <p:nvSpPr>
          <p:cNvPr id="5"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Self-Efficacy</a:t>
            </a:r>
            <a:endParaRPr lang="en-US" sz="4000" dirty="0"/>
          </a:p>
        </p:txBody>
      </p:sp>
    </p:spTree>
    <p:extLst>
      <p:ext uri="{BB962C8B-B14F-4D97-AF65-F5344CB8AC3E}">
        <p14:creationId xmlns:p14="http://schemas.microsoft.com/office/powerpoint/2010/main" val="1233905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66121950"/>
              </p:ext>
            </p:extLst>
          </p:nvPr>
        </p:nvGraphicFramePr>
        <p:xfrm>
          <a:off x="553335" y="2906169"/>
          <a:ext cx="11053820" cy="2773680"/>
        </p:xfrm>
        <a:graphic>
          <a:graphicData uri="http://schemas.openxmlformats.org/drawingml/2006/table">
            <a:tbl>
              <a:tblPr firstRow="1" bandRow="1">
                <a:tableStyleId>{5C22544A-7EE6-4342-B048-85BDC9FD1C3A}</a:tableStyleId>
              </a:tblPr>
              <a:tblGrid>
                <a:gridCol w="2210764"/>
                <a:gridCol w="2210764"/>
                <a:gridCol w="2210764"/>
                <a:gridCol w="2210764"/>
                <a:gridCol w="2210764"/>
              </a:tblGrid>
              <a:tr h="370840">
                <a:tc>
                  <a:txBody>
                    <a:bodyPr/>
                    <a:lstStyle/>
                    <a:p>
                      <a:r>
                        <a:rPr lang="en-GB" sz="2000" dirty="0" smtClean="0">
                          <a:latin typeface="+mn-lt"/>
                          <a:cs typeface="Arial" panose="020B0604020202020204" pitchFamily="34" charset="0"/>
                        </a:rPr>
                        <a:t>Band </a:t>
                      </a:r>
                      <a:r>
                        <a:rPr lang="en-GB" sz="1800" dirty="0" smtClean="0">
                          <a:latin typeface="+mn-lt"/>
                          <a:cs typeface="Arial" panose="020B0604020202020204" pitchFamily="34" charset="0"/>
                        </a:rPr>
                        <a:t>(%)</a:t>
                      </a:r>
                      <a:endParaRPr lang="en-GB" sz="1800" dirty="0">
                        <a:latin typeface="+mn-lt"/>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2011-2012 </a:t>
                      </a:r>
                      <a:r>
                        <a:rPr lang="en-GB" sz="1800" dirty="0" smtClean="0">
                          <a:latin typeface="+mn-lt"/>
                          <a:cs typeface="Arial" panose="020B0604020202020204" pitchFamily="34" charset="0"/>
                        </a:rPr>
                        <a:t>(%)</a:t>
                      </a:r>
                      <a:endParaRPr lang="en-GB" sz="1800" dirty="0">
                        <a:latin typeface="+mn-lt"/>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2012-2013 </a:t>
                      </a:r>
                      <a:r>
                        <a:rPr lang="en-GB" sz="1800" dirty="0" smtClean="0">
                          <a:latin typeface="+mn-lt"/>
                          <a:cs typeface="Arial" panose="020B0604020202020204" pitchFamily="34" charset="0"/>
                        </a:rPr>
                        <a:t>(%)</a:t>
                      </a:r>
                      <a:endParaRPr lang="en-GB" sz="1800" dirty="0">
                        <a:latin typeface="+mn-lt"/>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2015-2016 </a:t>
                      </a:r>
                      <a:r>
                        <a:rPr lang="en-GB" sz="1800" dirty="0" smtClean="0">
                          <a:latin typeface="+mn-lt"/>
                          <a:cs typeface="Arial" panose="020B0604020202020204" pitchFamily="34" charset="0"/>
                        </a:rPr>
                        <a:t>(%)</a:t>
                      </a:r>
                      <a:endParaRPr lang="en-GB" sz="1800" dirty="0">
                        <a:latin typeface="+mn-lt"/>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2016-2017 </a:t>
                      </a:r>
                      <a:r>
                        <a:rPr lang="en-GB" sz="1800" dirty="0" smtClean="0">
                          <a:latin typeface="+mn-lt"/>
                          <a:cs typeface="Arial" panose="020B0604020202020204" pitchFamily="34" charset="0"/>
                        </a:rPr>
                        <a:t>(%)</a:t>
                      </a:r>
                      <a:endParaRPr lang="en-GB" sz="1800" dirty="0">
                        <a:latin typeface="+mn-lt"/>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en-GB" sz="2000" dirty="0" smtClean="0">
                          <a:latin typeface="+mn-lt"/>
                          <a:cs typeface="Arial" panose="020B0604020202020204" pitchFamily="34" charset="0"/>
                        </a:rPr>
                        <a:t>0-39 </a:t>
                      </a:r>
                      <a:r>
                        <a:rPr lang="en-GB" sz="1600" dirty="0" smtClean="0">
                          <a:latin typeface="+mn-lt"/>
                          <a:cs typeface="Arial" panose="020B0604020202020204" pitchFamily="34" charset="0"/>
                        </a:rPr>
                        <a:t>(</a:t>
                      </a:r>
                      <a:r>
                        <a:rPr lang="en-GB" sz="1600" dirty="0" err="1" smtClean="0">
                          <a:latin typeface="+mn-lt"/>
                          <a:cs typeface="Arial" panose="020B0604020202020204" pitchFamily="34" charset="0"/>
                        </a:rPr>
                        <a:t>inc.</a:t>
                      </a:r>
                      <a:r>
                        <a:rPr lang="en-GB" sz="1600" baseline="0" dirty="0" smtClean="0">
                          <a:latin typeface="+mn-lt"/>
                          <a:cs typeface="Arial" panose="020B0604020202020204" pitchFamily="34" charset="0"/>
                        </a:rPr>
                        <a:t> NS)</a:t>
                      </a:r>
                      <a:endParaRPr lang="en-GB" sz="1600" dirty="0">
                        <a:latin typeface="+mn-lt"/>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16</a:t>
                      </a:r>
                      <a:endParaRPr lang="en-GB" sz="2000" dirty="0">
                        <a:latin typeface="+mn-lt"/>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5</a:t>
                      </a:r>
                      <a:endParaRPr lang="en-GB" sz="2000" dirty="0">
                        <a:latin typeface="+mn-lt"/>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0</a:t>
                      </a:r>
                      <a:endParaRPr lang="en-GB" sz="2000" dirty="0">
                        <a:latin typeface="+mn-lt"/>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5.5*</a:t>
                      </a:r>
                      <a:endParaRPr lang="en-GB" sz="2000" dirty="0">
                        <a:latin typeface="+mn-lt"/>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mn-lt"/>
                          <a:cs typeface="Arial" panose="020B0604020202020204" pitchFamily="34" charset="0"/>
                        </a:rPr>
                        <a:t>40-49</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9</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14</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3*</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5.5*</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mn-lt"/>
                          <a:cs typeface="Arial" panose="020B0604020202020204" pitchFamily="34" charset="0"/>
                        </a:rPr>
                        <a:t>50-59</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34</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38</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28</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17</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mn-lt"/>
                          <a:cs typeface="Arial" panose="020B0604020202020204" pitchFamily="34" charset="0"/>
                        </a:rPr>
                        <a:t>60-69</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41</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38</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58</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58</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mn-lt"/>
                          <a:cs typeface="Arial" panose="020B0604020202020204" pitchFamily="34" charset="0"/>
                        </a:rPr>
                        <a:t>70-100</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0</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5</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11</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smtClean="0">
                          <a:latin typeface="+mn-lt"/>
                          <a:cs typeface="Arial" panose="020B0604020202020204" pitchFamily="34" charset="0"/>
                        </a:rPr>
                        <a:t>14</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GB" sz="2000" dirty="0" smtClean="0">
                          <a:latin typeface="+mn-lt"/>
                          <a:cs typeface="Arial" panose="020B0604020202020204" pitchFamily="34" charset="0"/>
                        </a:rPr>
                        <a:t>Number (n)</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32</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37</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36</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mn-lt"/>
                          <a:cs typeface="Arial" panose="020B0604020202020204" pitchFamily="34" charset="0"/>
                        </a:rPr>
                        <a:t>36</a:t>
                      </a:r>
                      <a:endParaRPr lang="en-GB" sz="2000" dirty="0">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8" name="Down Arrow 7"/>
          <p:cNvSpPr/>
          <p:nvPr/>
        </p:nvSpPr>
        <p:spPr>
          <a:xfrm rot="10800000">
            <a:off x="6928277" y="5747717"/>
            <a:ext cx="208345" cy="439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119743" y="6255481"/>
            <a:ext cx="2083443" cy="369332"/>
          </a:xfrm>
          <a:prstGeom prst="rect">
            <a:avLst/>
          </a:prstGeom>
          <a:noFill/>
        </p:spPr>
        <p:txBody>
          <a:bodyPr wrap="square" rtlCol="0">
            <a:spAutoFit/>
          </a:bodyPr>
          <a:lstStyle/>
          <a:p>
            <a:pPr algn="ctr"/>
            <a:r>
              <a:rPr lang="en-GB" dirty="0" smtClean="0"/>
              <a:t>Dialogic assessment</a:t>
            </a:r>
            <a:endParaRPr lang="en-GB" dirty="0"/>
          </a:p>
        </p:txBody>
      </p:sp>
      <p:sp>
        <p:nvSpPr>
          <p:cNvPr id="12" name="Down Arrow 11"/>
          <p:cNvSpPr/>
          <p:nvPr/>
        </p:nvSpPr>
        <p:spPr>
          <a:xfrm>
            <a:off x="6929612" y="2395394"/>
            <a:ext cx="208346" cy="439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279195" y="5966907"/>
            <a:ext cx="2540000" cy="353943"/>
          </a:xfrm>
          <a:prstGeom prst="rect">
            <a:avLst/>
          </a:prstGeom>
          <a:noFill/>
        </p:spPr>
        <p:txBody>
          <a:bodyPr wrap="square" rtlCol="0">
            <a:spAutoFit/>
          </a:bodyPr>
          <a:lstStyle/>
          <a:p>
            <a:r>
              <a:rPr lang="en-GB" sz="1700" dirty="0" smtClean="0"/>
              <a:t>* Did not have a meeting</a:t>
            </a:r>
            <a:endParaRPr lang="en-GB" sz="1700" dirty="0"/>
          </a:p>
        </p:txBody>
      </p:sp>
      <p:sp>
        <p:nvSpPr>
          <p:cNvPr id="4" name="TextBox 3"/>
          <p:cNvSpPr txBox="1"/>
          <p:nvPr/>
        </p:nvSpPr>
        <p:spPr>
          <a:xfrm>
            <a:off x="7170352" y="2239224"/>
            <a:ext cx="4538403" cy="646331"/>
          </a:xfrm>
          <a:prstGeom prst="rect">
            <a:avLst/>
          </a:prstGeom>
          <a:noFill/>
        </p:spPr>
        <p:txBody>
          <a:bodyPr wrap="square" rtlCol="0">
            <a:spAutoFit/>
          </a:bodyPr>
          <a:lstStyle/>
          <a:p>
            <a:pPr algn="ctr"/>
            <a:r>
              <a:rPr lang="en-GB" b="1" dirty="0" smtClean="0">
                <a:solidFill>
                  <a:schemeClr val="accent1"/>
                </a:solidFill>
              </a:rPr>
              <a:t>Significantly higher marks 2015-17 v 2011-13 (p = &lt; 0.0001)</a:t>
            </a:r>
            <a:endParaRPr lang="en-GB" b="1" dirty="0">
              <a:solidFill>
                <a:schemeClr val="accent1"/>
              </a:solidFill>
            </a:endParaRPr>
          </a:p>
        </p:txBody>
      </p:sp>
      <p:sp>
        <p:nvSpPr>
          <p:cNvPr id="10" name="TextBox 9"/>
          <p:cNvSpPr txBox="1"/>
          <p:nvPr/>
        </p:nvSpPr>
        <p:spPr>
          <a:xfrm>
            <a:off x="440051" y="5870598"/>
            <a:ext cx="6289292" cy="923330"/>
          </a:xfrm>
          <a:prstGeom prst="rect">
            <a:avLst/>
          </a:prstGeom>
          <a:noFill/>
        </p:spPr>
        <p:txBody>
          <a:bodyPr wrap="square" rtlCol="0">
            <a:spAutoFit/>
          </a:bodyPr>
          <a:lstStyle/>
          <a:p>
            <a:pPr algn="ctr"/>
            <a:r>
              <a:rPr lang="en-GB" b="1" dirty="0" smtClean="0">
                <a:solidFill>
                  <a:schemeClr val="accent1"/>
                </a:solidFill>
                <a:cs typeface="Arial" panose="020B0604020202020204" pitchFamily="34" charset="0"/>
              </a:rPr>
              <a:t>Average </a:t>
            </a:r>
            <a:r>
              <a:rPr lang="en-GB" b="1" dirty="0">
                <a:solidFill>
                  <a:schemeClr val="accent1"/>
                </a:solidFill>
                <a:cs typeface="Arial" panose="020B0604020202020204" pitchFamily="34" charset="0"/>
              </a:rPr>
              <a:t>Ecology mark 4.5% higher than average mark for other second year optional modules  </a:t>
            </a:r>
            <a:r>
              <a:rPr lang="en-GB" b="1" dirty="0" smtClean="0">
                <a:solidFill>
                  <a:schemeClr val="accent1"/>
                </a:solidFill>
                <a:cs typeface="Arial" panose="020B0604020202020204" pitchFamily="34" charset="0"/>
              </a:rPr>
              <a:t>(p = 0.01</a:t>
            </a:r>
            <a:r>
              <a:rPr lang="en-GB" b="1" dirty="0">
                <a:solidFill>
                  <a:schemeClr val="accent1"/>
                </a:solidFill>
                <a:cs typeface="Arial" panose="020B0604020202020204" pitchFamily="34" charset="0"/>
              </a:rPr>
              <a:t>) </a:t>
            </a:r>
            <a:endParaRPr lang="en-GB" b="1" dirty="0">
              <a:solidFill>
                <a:schemeClr val="accent1"/>
              </a:solidFill>
            </a:endParaRPr>
          </a:p>
          <a:p>
            <a:endParaRPr lang="en-GB" dirty="0"/>
          </a:p>
        </p:txBody>
      </p:sp>
      <p:sp>
        <p:nvSpPr>
          <p:cNvPr id="13"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Enhanced Student Performance</a:t>
            </a:r>
            <a:endParaRPr lang="en-US" sz="4000" dirty="0"/>
          </a:p>
        </p:txBody>
      </p:sp>
    </p:spTree>
    <p:extLst>
      <p:ext uri="{BB962C8B-B14F-4D97-AF65-F5344CB8AC3E}">
        <p14:creationId xmlns:p14="http://schemas.microsoft.com/office/powerpoint/2010/main" val="3120799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5710" y="2673668"/>
            <a:ext cx="7806048" cy="3970318"/>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chemeClr val="accent6">
                    <a:lumMod val="50000"/>
                  </a:schemeClr>
                </a:solidFill>
                <a:cs typeface="Arial" panose="020B0604020202020204" pitchFamily="34" charset="0"/>
              </a:rPr>
              <a:t>A</a:t>
            </a:r>
            <a:r>
              <a:rPr lang="en-GB" sz="2400" b="1" dirty="0" smtClean="0">
                <a:solidFill>
                  <a:schemeClr val="accent6">
                    <a:lumMod val="50000"/>
                  </a:schemeClr>
                </a:solidFill>
                <a:cs typeface="Arial" panose="020B0604020202020204" pitchFamily="34" charset="0"/>
              </a:rPr>
              <a:t>ll</a:t>
            </a:r>
            <a:r>
              <a:rPr lang="en-GB" sz="2400" b="1" dirty="0" smtClean="0">
                <a:solidFill>
                  <a:schemeClr val="tx2">
                    <a:lumMod val="75000"/>
                  </a:schemeClr>
                </a:solidFill>
                <a:cs typeface="Arial" panose="020B0604020202020204" pitchFamily="34" charset="0"/>
              </a:rPr>
              <a:t> </a:t>
            </a:r>
            <a:r>
              <a:rPr lang="en-GB" sz="2400" dirty="0" smtClean="0">
                <a:cs typeface="Arial" panose="020B0604020202020204" pitchFamily="34" charset="0"/>
              </a:rPr>
              <a:t>students rated the module as giving them high quality feedback: detailed, conversational, personalised, timely (relevant application), multi-faceted</a:t>
            </a:r>
          </a:p>
          <a:p>
            <a:r>
              <a:rPr lang="en-GB" sz="2400" dirty="0" smtClean="0">
                <a:cs typeface="Arial" panose="020B0604020202020204" pitchFamily="34" charset="0"/>
              </a:rPr>
              <a:t> </a:t>
            </a:r>
          </a:p>
          <a:p>
            <a:endParaRPr lang="en-GB" sz="2400" dirty="0">
              <a:cs typeface="Arial" panose="020B0604020202020204" pitchFamily="34" charset="0"/>
            </a:endParaRPr>
          </a:p>
          <a:p>
            <a:pPr marL="342900" indent="-342900">
              <a:buFont typeface="Arial" panose="020B0604020202020204" pitchFamily="34" charset="0"/>
              <a:buChar char="•"/>
            </a:pPr>
            <a:r>
              <a:rPr lang="en-GB" sz="2400" b="1" dirty="0">
                <a:solidFill>
                  <a:schemeClr val="accent6">
                    <a:lumMod val="50000"/>
                  </a:schemeClr>
                </a:solidFill>
                <a:cs typeface="Arial" panose="020B0604020202020204" pitchFamily="34" charset="0"/>
              </a:rPr>
              <a:t>A</a:t>
            </a:r>
            <a:r>
              <a:rPr lang="en-GB" sz="2400" b="1" dirty="0" smtClean="0">
                <a:solidFill>
                  <a:schemeClr val="accent6">
                    <a:lumMod val="50000"/>
                  </a:schemeClr>
                </a:solidFill>
                <a:cs typeface="Arial" panose="020B0604020202020204" pitchFamily="34" charset="0"/>
              </a:rPr>
              <a:t>ll</a:t>
            </a:r>
            <a:r>
              <a:rPr lang="en-GB" sz="2400" b="1" dirty="0" smtClean="0">
                <a:solidFill>
                  <a:schemeClr val="tx2">
                    <a:lumMod val="75000"/>
                  </a:schemeClr>
                </a:solidFill>
                <a:cs typeface="Arial" panose="020B0604020202020204" pitchFamily="34" charset="0"/>
              </a:rPr>
              <a:t> </a:t>
            </a:r>
            <a:r>
              <a:rPr lang="en-GB" sz="2400" dirty="0" smtClean="0">
                <a:cs typeface="Arial" panose="020B0604020202020204" pitchFamily="34" charset="0"/>
              </a:rPr>
              <a:t>students said the feedback helped them clarify things they did not understand: proactive engagement with learning – they had to prepare for the meeting, think about their work, ask and answer questions</a:t>
            </a:r>
          </a:p>
          <a:p>
            <a:endParaRPr lang="en-GB"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9444" y="3283528"/>
            <a:ext cx="2775517" cy="2235200"/>
          </a:xfrm>
          <a:prstGeom prst="rect">
            <a:avLst/>
          </a:prstGeom>
        </p:spPr>
      </p:pic>
      <p:sp>
        <p:nvSpPr>
          <p:cNvPr id="6"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Enhanced NSS &amp; TEF Metrics</a:t>
            </a:r>
            <a:endParaRPr lang="en-US" sz="4000" dirty="0"/>
          </a:p>
        </p:txBody>
      </p:sp>
    </p:spTree>
    <p:extLst>
      <p:ext uri="{BB962C8B-B14F-4D97-AF65-F5344CB8AC3E}">
        <p14:creationId xmlns:p14="http://schemas.microsoft.com/office/powerpoint/2010/main" val="3782997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0" y="2338083"/>
            <a:ext cx="11242261" cy="4385816"/>
          </a:xfrm>
          <a:prstGeom prst="rect">
            <a:avLst/>
          </a:prstGeom>
          <a:noFill/>
        </p:spPr>
        <p:txBody>
          <a:bodyPr wrap="square" rtlCol="0">
            <a:spAutoFit/>
          </a:bodyPr>
          <a:lstStyle/>
          <a:p>
            <a:r>
              <a:rPr lang="en-GB" sz="2400" dirty="0" smtClean="0">
                <a:cs typeface="Arial" panose="020B0604020202020204" pitchFamily="34" charset="0"/>
              </a:rPr>
              <a:t>Dialogic feed-forward assessment enhanced the student learning experience by:</a:t>
            </a:r>
          </a:p>
          <a:p>
            <a:endParaRPr lang="en-GB" sz="1500" dirty="0" smtClean="0">
              <a:cs typeface="Arial" panose="020B0604020202020204" pitchFamily="34" charset="0"/>
            </a:endParaRPr>
          </a:p>
          <a:p>
            <a:pPr marL="342900" indent="-342900">
              <a:buFont typeface="Arial" charset="0"/>
              <a:buChar char="•"/>
            </a:pPr>
            <a:r>
              <a:rPr lang="en-GB" sz="2300" dirty="0" smtClean="0">
                <a:cs typeface="Arial" panose="020B0604020202020204" pitchFamily="34" charset="0"/>
              </a:rPr>
              <a:t>Increasing </a:t>
            </a:r>
            <a:r>
              <a:rPr lang="en-GB" sz="2300" b="1" dirty="0" smtClean="0">
                <a:solidFill>
                  <a:schemeClr val="accent6">
                    <a:lumMod val="50000"/>
                  </a:schemeClr>
                </a:solidFill>
                <a:cs typeface="Arial" panose="020B0604020202020204" pitchFamily="34" charset="0"/>
              </a:rPr>
              <a:t>motivation</a:t>
            </a:r>
            <a:r>
              <a:rPr lang="en-GB" sz="2300" dirty="0" smtClean="0">
                <a:solidFill>
                  <a:schemeClr val="accent6">
                    <a:lumMod val="50000"/>
                  </a:schemeClr>
                </a:solidFill>
                <a:cs typeface="Arial" panose="020B0604020202020204" pitchFamily="34" charset="0"/>
              </a:rPr>
              <a:t> </a:t>
            </a:r>
            <a:r>
              <a:rPr lang="en-GB" sz="2300" dirty="0" smtClean="0">
                <a:cs typeface="Arial" panose="020B0604020202020204" pitchFamily="34" charset="0"/>
              </a:rPr>
              <a:t>to engage with current assignment</a:t>
            </a:r>
          </a:p>
          <a:p>
            <a:pPr marL="285750" indent="-285750">
              <a:buFont typeface="Arial" charset="0"/>
              <a:buChar char="•"/>
            </a:pPr>
            <a:endParaRPr lang="en-GB" sz="1600" dirty="0">
              <a:cs typeface="Arial" panose="020B0604020202020204" pitchFamily="34" charset="0"/>
            </a:endParaRPr>
          </a:p>
          <a:p>
            <a:pPr marL="342900" indent="-342900">
              <a:buFont typeface="Arial" charset="0"/>
              <a:buChar char="•"/>
            </a:pPr>
            <a:r>
              <a:rPr lang="en-GB" sz="2300" dirty="0" smtClean="0">
                <a:cs typeface="Arial" panose="020B0604020202020204" pitchFamily="34" charset="0"/>
              </a:rPr>
              <a:t>Increasing </a:t>
            </a:r>
            <a:r>
              <a:rPr lang="en-GB" sz="2300" b="1" dirty="0" smtClean="0">
                <a:solidFill>
                  <a:schemeClr val="accent6">
                    <a:lumMod val="50000"/>
                  </a:schemeClr>
                </a:solidFill>
                <a:cs typeface="Arial" panose="020B0604020202020204" pitchFamily="34" charset="0"/>
              </a:rPr>
              <a:t>confidence</a:t>
            </a:r>
            <a:r>
              <a:rPr lang="en-GB" sz="2300" dirty="0" smtClean="0">
                <a:solidFill>
                  <a:schemeClr val="accent6">
                    <a:lumMod val="50000"/>
                  </a:schemeClr>
                </a:solidFill>
                <a:cs typeface="Arial" panose="020B0604020202020204" pitchFamily="34" charset="0"/>
              </a:rPr>
              <a:t> </a:t>
            </a:r>
            <a:r>
              <a:rPr lang="en-GB" sz="2300" dirty="0" smtClean="0">
                <a:cs typeface="Arial" panose="020B0604020202020204" pitchFamily="34" charset="0"/>
              </a:rPr>
              <a:t>in their ability to complete the assignment </a:t>
            </a:r>
          </a:p>
          <a:p>
            <a:pPr marL="285750" indent="-285750">
              <a:buFont typeface="Arial" charset="0"/>
              <a:buChar char="•"/>
            </a:pPr>
            <a:endParaRPr lang="en-US" sz="1600" dirty="0">
              <a:cs typeface="Arial" panose="020B0604020202020204" pitchFamily="34" charset="0"/>
            </a:endParaRPr>
          </a:p>
          <a:p>
            <a:pPr marL="342900" indent="-342900">
              <a:buFont typeface="Arial" charset="0"/>
              <a:buChar char="•"/>
            </a:pPr>
            <a:r>
              <a:rPr lang="en-US" sz="2300" dirty="0" smtClean="0">
                <a:cs typeface="Arial" panose="020B0604020202020204" pitchFamily="34" charset="0"/>
              </a:rPr>
              <a:t>Solidifying </a:t>
            </a:r>
            <a:r>
              <a:rPr lang="en-US" sz="2300" b="1" dirty="0" smtClean="0">
                <a:solidFill>
                  <a:schemeClr val="accent6">
                    <a:lumMod val="50000"/>
                  </a:schemeClr>
                </a:solidFill>
                <a:cs typeface="Arial" panose="020B0604020202020204" pitchFamily="34" charset="0"/>
              </a:rPr>
              <a:t>good practice in-task </a:t>
            </a:r>
            <a:r>
              <a:rPr lang="en-US" sz="2300" dirty="0" smtClean="0">
                <a:cs typeface="Arial" panose="020B0604020202020204" pitchFamily="34" charset="0"/>
              </a:rPr>
              <a:t>&amp; supporting higher assignment </a:t>
            </a:r>
            <a:r>
              <a:rPr lang="en-US" sz="2300" b="1" dirty="0" smtClean="0">
                <a:solidFill>
                  <a:schemeClr val="accent6">
                    <a:lumMod val="50000"/>
                  </a:schemeClr>
                </a:solidFill>
                <a:cs typeface="Arial" panose="020B0604020202020204" pitchFamily="34" charset="0"/>
              </a:rPr>
              <a:t>grades</a:t>
            </a:r>
          </a:p>
          <a:p>
            <a:pPr marL="285750" indent="-285750">
              <a:buFont typeface="Arial" charset="0"/>
              <a:buChar char="•"/>
            </a:pPr>
            <a:endParaRPr lang="en-US" sz="1600" dirty="0">
              <a:cs typeface="Arial" panose="020B0604020202020204" pitchFamily="34" charset="0"/>
            </a:endParaRPr>
          </a:p>
          <a:p>
            <a:pPr marL="342900" indent="-342900">
              <a:buFont typeface="Arial" charset="0"/>
              <a:buChar char="•"/>
            </a:pPr>
            <a:r>
              <a:rPr lang="en-US" sz="2300" dirty="0" smtClean="0">
                <a:cs typeface="Arial" panose="020B0604020202020204" pitchFamily="34" charset="0"/>
              </a:rPr>
              <a:t>Increasing</a:t>
            </a:r>
            <a:r>
              <a:rPr lang="en-GB" sz="2300" dirty="0" smtClean="0">
                <a:cs typeface="Arial" panose="020B0604020202020204" pitchFamily="34" charset="0"/>
              </a:rPr>
              <a:t> </a:t>
            </a:r>
            <a:r>
              <a:rPr lang="en-GB" sz="2300" b="1" dirty="0" smtClean="0">
                <a:solidFill>
                  <a:schemeClr val="accent6">
                    <a:lumMod val="50000"/>
                  </a:schemeClr>
                </a:solidFill>
                <a:cs typeface="Arial" panose="020B0604020202020204" pitchFamily="34" charset="0"/>
              </a:rPr>
              <a:t>satisfaction</a:t>
            </a:r>
            <a:r>
              <a:rPr lang="en-GB" sz="2300" dirty="0" smtClean="0">
                <a:solidFill>
                  <a:schemeClr val="accent6">
                    <a:lumMod val="50000"/>
                  </a:schemeClr>
                </a:solidFill>
                <a:cs typeface="Arial" panose="020B0604020202020204" pitchFamily="34" charset="0"/>
              </a:rPr>
              <a:t> </a:t>
            </a:r>
            <a:r>
              <a:rPr lang="en-GB" sz="2300" dirty="0">
                <a:cs typeface="Arial" panose="020B0604020202020204" pitchFamily="34" charset="0"/>
              </a:rPr>
              <a:t>with </a:t>
            </a:r>
            <a:r>
              <a:rPr lang="en-GB" sz="2300" dirty="0" smtClean="0">
                <a:cs typeface="Arial" panose="020B0604020202020204" pitchFamily="34" charset="0"/>
              </a:rPr>
              <a:t>the feedback process (potentially boosting NSS metrics)</a:t>
            </a:r>
            <a:r>
              <a:rPr lang="en-US" sz="2300" dirty="0">
                <a:cs typeface="Arial" panose="020B0604020202020204" pitchFamily="34" charset="0"/>
              </a:rPr>
              <a:t> </a:t>
            </a:r>
          </a:p>
          <a:p>
            <a:pPr marL="342900" indent="-342900">
              <a:buFont typeface="Arial" charset="0"/>
              <a:buChar char="•"/>
            </a:pPr>
            <a:endParaRPr lang="en-US" sz="1600" dirty="0" smtClean="0">
              <a:cs typeface="Arial" panose="020B0604020202020204" pitchFamily="34" charset="0"/>
            </a:endParaRPr>
          </a:p>
          <a:p>
            <a:pPr marL="342900" indent="-342900">
              <a:buFont typeface="Arial" charset="0"/>
              <a:buChar char="•"/>
            </a:pPr>
            <a:r>
              <a:rPr lang="en-GB" sz="2300" dirty="0" smtClean="0">
                <a:cs typeface="Arial" panose="020B0604020202020204" pitchFamily="34" charset="0"/>
              </a:rPr>
              <a:t>Encouraging feedback </a:t>
            </a:r>
            <a:r>
              <a:rPr lang="en-GB" sz="2300" b="1" dirty="0" smtClean="0">
                <a:solidFill>
                  <a:schemeClr val="accent6">
                    <a:lumMod val="50000"/>
                  </a:schemeClr>
                </a:solidFill>
                <a:cs typeface="Arial" panose="020B0604020202020204" pitchFamily="34" charset="0"/>
              </a:rPr>
              <a:t>proactive </a:t>
            </a:r>
            <a:r>
              <a:rPr lang="en-GB" sz="2300" b="1" dirty="0" err="1">
                <a:solidFill>
                  <a:schemeClr val="accent6">
                    <a:lumMod val="50000"/>
                  </a:schemeClr>
                </a:solidFill>
                <a:cs typeface="Arial" panose="020B0604020202020204" pitchFamily="34" charset="0"/>
              </a:rPr>
              <a:t>recipience</a:t>
            </a:r>
            <a:r>
              <a:rPr lang="en-GB" sz="2300" b="1" dirty="0">
                <a:solidFill>
                  <a:schemeClr val="accent6">
                    <a:lumMod val="50000"/>
                  </a:schemeClr>
                </a:solidFill>
                <a:cs typeface="Arial" panose="020B0604020202020204" pitchFamily="34" charset="0"/>
              </a:rPr>
              <a:t> </a:t>
            </a:r>
            <a:r>
              <a:rPr lang="en-GB" sz="2300" dirty="0">
                <a:cs typeface="Arial" panose="020B0604020202020204" pitchFamily="34" charset="0"/>
              </a:rPr>
              <a:t>(</a:t>
            </a:r>
            <a:r>
              <a:rPr lang="en-GB" sz="2300" dirty="0" err="1">
                <a:cs typeface="Arial" panose="020B0604020202020204" pitchFamily="34" charset="0"/>
              </a:rPr>
              <a:t>Winstone</a:t>
            </a:r>
            <a:r>
              <a:rPr lang="en-GB" sz="2300" dirty="0">
                <a:cs typeface="Arial" panose="020B0604020202020204" pitchFamily="34" charset="0"/>
              </a:rPr>
              <a:t> </a:t>
            </a:r>
            <a:r>
              <a:rPr lang="en-GB" sz="2300" i="1" dirty="0">
                <a:cs typeface="Arial" panose="020B0604020202020204" pitchFamily="34" charset="0"/>
              </a:rPr>
              <a:t>et al., </a:t>
            </a:r>
            <a:r>
              <a:rPr lang="en-GB" sz="2300" dirty="0" smtClean="0">
                <a:cs typeface="Arial" panose="020B0604020202020204" pitchFamily="34" charset="0"/>
              </a:rPr>
              <a:t>2017)</a:t>
            </a:r>
          </a:p>
          <a:p>
            <a:pPr marL="342900" indent="-342900">
              <a:buFont typeface="Arial" charset="0"/>
              <a:buChar char="•"/>
            </a:pPr>
            <a:endParaRPr lang="en-GB" sz="1600" dirty="0">
              <a:cs typeface="Arial" panose="020B0604020202020204" pitchFamily="34" charset="0"/>
            </a:endParaRPr>
          </a:p>
          <a:p>
            <a:pPr marL="342900" indent="-342900">
              <a:buFont typeface="Arial" charset="0"/>
              <a:buChar char="•"/>
            </a:pPr>
            <a:r>
              <a:rPr lang="en-US" sz="2300" dirty="0" smtClean="0">
                <a:cs typeface="Arial" panose="020B0604020202020204" pitchFamily="34" charset="0"/>
              </a:rPr>
              <a:t>Positively </a:t>
            </a:r>
            <a:r>
              <a:rPr lang="en-US" sz="2300" b="1" dirty="0">
                <a:solidFill>
                  <a:schemeClr val="accent6">
                    <a:lumMod val="50000"/>
                  </a:schemeClr>
                </a:solidFill>
                <a:cs typeface="Arial" panose="020B0604020202020204" pitchFamily="34" charset="0"/>
              </a:rPr>
              <a:t>changing </a:t>
            </a:r>
            <a:r>
              <a:rPr lang="en-US" sz="2300" b="1" dirty="0" err="1" smtClean="0">
                <a:solidFill>
                  <a:schemeClr val="accent6">
                    <a:lumMod val="50000"/>
                  </a:schemeClr>
                </a:solidFill>
                <a:cs typeface="Arial" panose="020B0604020202020204" pitchFamily="34" charset="0"/>
              </a:rPr>
              <a:t>behaviour</a:t>
            </a:r>
            <a:r>
              <a:rPr lang="en-US" sz="2300" b="1" dirty="0" smtClean="0">
                <a:solidFill>
                  <a:schemeClr val="accent6">
                    <a:lumMod val="50000"/>
                  </a:schemeClr>
                </a:solidFill>
                <a:cs typeface="Arial" panose="020B0604020202020204" pitchFamily="34" charset="0"/>
              </a:rPr>
              <a:t> </a:t>
            </a:r>
            <a:r>
              <a:rPr lang="en-US" sz="2300" dirty="0" smtClean="0">
                <a:cs typeface="Arial" panose="020B0604020202020204" pitchFamily="34" charset="0"/>
              </a:rPr>
              <a:t>working </a:t>
            </a:r>
            <a:r>
              <a:rPr lang="en-US" sz="2300" dirty="0">
                <a:cs typeface="Arial" panose="020B0604020202020204" pitchFamily="34" charset="0"/>
              </a:rPr>
              <a:t>towards future </a:t>
            </a:r>
            <a:r>
              <a:rPr lang="en-US" sz="2300" dirty="0" smtClean="0">
                <a:cs typeface="Arial" panose="020B0604020202020204" pitchFamily="34" charset="0"/>
              </a:rPr>
              <a:t>assignments (fostering self-efficacy &amp; self-regulation)</a:t>
            </a:r>
            <a:endParaRPr lang="en-GB" sz="2300" b="1" dirty="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4428" y="2811643"/>
            <a:ext cx="1673924" cy="1927415"/>
          </a:xfrm>
          <a:prstGeom prst="rect">
            <a:avLst/>
          </a:prstGeom>
        </p:spPr>
      </p:pic>
      <p:sp>
        <p:nvSpPr>
          <p:cNvPr id="7"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Conclusions</a:t>
            </a:r>
            <a:endParaRPr lang="en-US" sz="4000" dirty="0"/>
          </a:p>
        </p:txBody>
      </p:sp>
    </p:spTree>
    <p:extLst>
      <p:ext uri="{BB962C8B-B14F-4D97-AF65-F5344CB8AC3E}">
        <p14:creationId xmlns:p14="http://schemas.microsoft.com/office/powerpoint/2010/main" val="12157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04" y="808568"/>
            <a:ext cx="8761413" cy="706964"/>
          </a:xfrm>
        </p:spPr>
        <p:txBody>
          <a:bodyPr/>
          <a:lstStyle/>
          <a:p>
            <a:r>
              <a:rPr lang="en-US" dirty="0" smtClean="0"/>
              <a:t>References</a:t>
            </a:r>
            <a:endParaRPr lang="en-US" sz="3000" dirty="0"/>
          </a:p>
        </p:txBody>
      </p:sp>
      <p:sp>
        <p:nvSpPr>
          <p:cNvPr id="3" name="TextBox 2"/>
          <p:cNvSpPr txBox="1"/>
          <p:nvPr/>
        </p:nvSpPr>
        <p:spPr>
          <a:xfrm>
            <a:off x="215900" y="2259381"/>
            <a:ext cx="11798300" cy="4904420"/>
          </a:xfrm>
          <a:prstGeom prst="rect">
            <a:avLst/>
          </a:prstGeom>
          <a:noFill/>
        </p:spPr>
        <p:txBody>
          <a:bodyPr wrap="square" rtlCol="0">
            <a:spAutoFit/>
          </a:bodyPr>
          <a:lstStyle/>
          <a:p>
            <a:pPr>
              <a:defRPr/>
            </a:pPr>
            <a:r>
              <a:rPr lang="en-GB" dirty="0" smtClean="0">
                <a:ea typeface="Times New Roman" panose="02020603050405020304" pitchFamily="18" charset="0"/>
                <a:cs typeface="Arial" panose="020B0604020202020204" pitchFamily="34" charset="0"/>
              </a:rPr>
              <a:t>Alexander, R. (2004) </a:t>
            </a:r>
            <a:r>
              <a:rPr lang="en-GB" i="1" dirty="0">
                <a:cs typeface="Arial" panose="020B0604020202020204" pitchFamily="34" charset="0"/>
              </a:rPr>
              <a:t>Towards Dialogic Teaching: rethinking classroom </a:t>
            </a:r>
            <a:r>
              <a:rPr lang="en-GB" i="1" dirty="0" smtClean="0">
                <a:cs typeface="Arial" panose="020B0604020202020204" pitchFamily="34" charset="0"/>
              </a:rPr>
              <a:t>talk </a:t>
            </a:r>
            <a:r>
              <a:rPr lang="en-GB" dirty="0" smtClean="0">
                <a:cs typeface="Arial" panose="020B0604020202020204" pitchFamily="34" charset="0"/>
              </a:rPr>
              <a:t>(Third edition). University of Cambridge: </a:t>
            </a:r>
            <a:r>
              <a:rPr lang="en-GB" dirty="0" err="1" smtClean="0">
                <a:cs typeface="Arial" panose="020B0604020202020204" pitchFamily="34" charset="0"/>
              </a:rPr>
              <a:t>Dialogos</a:t>
            </a:r>
            <a:r>
              <a:rPr lang="en-GB" dirty="0" smtClean="0">
                <a:cs typeface="Arial" panose="020B0604020202020204" pitchFamily="34" charset="0"/>
              </a:rPr>
              <a:t>. </a:t>
            </a:r>
            <a:endParaRPr lang="en-GB" dirty="0" smtClean="0">
              <a:ea typeface="Times New Roman" panose="02020603050405020304" pitchFamily="18" charset="0"/>
              <a:cs typeface="Arial" panose="020B0604020202020204" pitchFamily="34" charset="0"/>
            </a:endParaRPr>
          </a:p>
          <a:p>
            <a:pPr>
              <a:defRPr/>
            </a:pPr>
            <a:endParaRPr lang="en-GB" sz="300" dirty="0" smtClean="0">
              <a:cs typeface="Arial" panose="020B0604020202020204" pitchFamily="34" charset="0"/>
            </a:endParaRPr>
          </a:p>
          <a:p>
            <a:pPr>
              <a:defRPr/>
            </a:pPr>
            <a:r>
              <a:rPr lang="en-GB" dirty="0" smtClean="0">
                <a:cs typeface="Arial" panose="020B0604020202020204" pitchFamily="34" charset="0"/>
              </a:rPr>
              <a:t>Beaumont, C., O’Doherty, M. &amp; Shannon, L. (2011) Reconceptualising assessment feedback: a key to improving student learning? </a:t>
            </a:r>
            <a:r>
              <a:rPr lang="en-GB" i="1" dirty="0" smtClean="0">
                <a:cs typeface="Arial" panose="020B0604020202020204" pitchFamily="34" charset="0"/>
              </a:rPr>
              <a:t>Studies in Higher Education</a:t>
            </a:r>
            <a:r>
              <a:rPr lang="en-GB" dirty="0" smtClean="0">
                <a:cs typeface="Arial" panose="020B0604020202020204" pitchFamily="34" charset="0"/>
              </a:rPr>
              <a:t>, 36, 671-687.</a:t>
            </a:r>
          </a:p>
          <a:p>
            <a:pPr>
              <a:defRPr/>
            </a:pPr>
            <a:endParaRPr lang="en-GB" sz="300" dirty="0" smtClean="0">
              <a:cs typeface="Arial" panose="020B0604020202020204" pitchFamily="34" charset="0"/>
            </a:endParaRPr>
          </a:p>
          <a:p>
            <a:pPr>
              <a:defRPr/>
            </a:pPr>
            <a:r>
              <a:rPr lang="en-GB" dirty="0" smtClean="0">
                <a:cs typeface="Arial" panose="020B0604020202020204" pitchFamily="34" charset="0"/>
              </a:rPr>
              <a:t>Carless</a:t>
            </a:r>
            <a:r>
              <a:rPr lang="en-GB" dirty="0">
                <a:cs typeface="Arial" panose="020B0604020202020204" pitchFamily="34" charset="0"/>
              </a:rPr>
              <a:t>, D. (2007) Learning-oriented assessment: conceptual bases and practical implications. </a:t>
            </a:r>
            <a:r>
              <a:rPr lang="en-GB" i="1" dirty="0">
                <a:cs typeface="Arial" panose="020B0604020202020204" pitchFamily="34" charset="0"/>
              </a:rPr>
              <a:t>Innovations in Education and Teaching International</a:t>
            </a:r>
            <a:r>
              <a:rPr lang="en-GB" dirty="0">
                <a:cs typeface="Arial" panose="020B0604020202020204" pitchFamily="34" charset="0"/>
              </a:rPr>
              <a:t>, 44, 57-66</a:t>
            </a:r>
            <a:r>
              <a:rPr lang="en-GB" dirty="0" smtClean="0">
                <a:cs typeface="Arial" panose="020B0604020202020204" pitchFamily="34" charset="0"/>
              </a:rPr>
              <a:t>.</a:t>
            </a:r>
            <a:endParaRPr lang="en-US" dirty="0">
              <a:cs typeface="Arial" panose="020B0604020202020204" pitchFamily="34" charset="0"/>
            </a:endParaRPr>
          </a:p>
          <a:p>
            <a:pPr>
              <a:defRPr/>
            </a:pPr>
            <a:endParaRPr lang="en-GB" sz="300" dirty="0" smtClean="0">
              <a:cs typeface="Arial" panose="020B0604020202020204" pitchFamily="34" charset="0"/>
            </a:endParaRPr>
          </a:p>
          <a:p>
            <a:pPr>
              <a:defRPr/>
            </a:pPr>
            <a:r>
              <a:rPr lang="en-GB" dirty="0" smtClean="0">
                <a:cs typeface="Arial" panose="020B0604020202020204" pitchFamily="34" charset="0"/>
              </a:rPr>
              <a:t>Hattie</a:t>
            </a:r>
            <a:r>
              <a:rPr lang="en-GB" dirty="0">
                <a:cs typeface="Arial" panose="020B0604020202020204" pitchFamily="34" charset="0"/>
              </a:rPr>
              <a:t>, J. &amp; Timperley, H. (2007) The power of feedback. </a:t>
            </a:r>
            <a:r>
              <a:rPr lang="en-GB" i="1" dirty="0">
                <a:cs typeface="Arial" panose="020B0604020202020204" pitchFamily="34" charset="0"/>
              </a:rPr>
              <a:t>Review of Educational Research</a:t>
            </a:r>
            <a:r>
              <a:rPr lang="en-GB" dirty="0">
                <a:cs typeface="Arial" panose="020B0604020202020204" pitchFamily="34" charset="0"/>
              </a:rPr>
              <a:t>, 77, 81-112.</a:t>
            </a:r>
          </a:p>
          <a:p>
            <a:pPr>
              <a:defRPr/>
            </a:pPr>
            <a:endParaRPr lang="en-GB" sz="300" dirty="0" smtClean="0">
              <a:cs typeface="Arial" panose="020B0604020202020204" pitchFamily="34" charset="0"/>
            </a:endParaRPr>
          </a:p>
          <a:p>
            <a:pPr>
              <a:defRPr/>
            </a:pPr>
            <a:r>
              <a:rPr lang="en-GB" dirty="0" smtClean="0">
                <a:cs typeface="Arial" panose="020B0604020202020204" pitchFamily="34" charset="0"/>
              </a:rPr>
              <a:t>Nicol</a:t>
            </a:r>
            <a:r>
              <a:rPr lang="en-GB" dirty="0">
                <a:cs typeface="Arial" panose="020B0604020202020204" pitchFamily="34" charset="0"/>
              </a:rPr>
              <a:t>, D. (2010) From monologue to dialogue: improving written feedback processes in mass higher education. </a:t>
            </a:r>
            <a:r>
              <a:rPr lang="en-GB" i="1" dirty="0">
                <a:cs typeface="Arial" panose="020B0604020202020204" pitchFamily="34" charset="0"/>
              </a:rPr>
              <a:t>Assessment and Evaluation in Higher Education</a:t>
            </a:r>
            <a:r>
              <a:rPr lang="en-GB" dirty="0">
                <a:cs typeface="Arial" panose="020B0604020202020204" pitchFamily="34" charset="0"/>
              </a:rPr>
              <a:t>, 35, 501-517</a:t>
            </a:r>
            <a:r>
              <a:rPr lang="en-GB" dirty="0" smtClean="0">
                <a:cs typeface="Arial" panose="020B0604020202020204" pitchFamily="34" charset="0"/>
              </a:rPr>
              <a:t>.</a:t>
            </a:r>
            <a:endParaRPr lang="en-US" dirty="0">
              <a:cs typeface="Arial" panose="020B0604020202020204" pitchFamily="34" charset="0"/>
            </a:endParaRPr>
          </a:p>
          <a:p>
            <a:pPr>
              <a:defRPr/>
            </a:pPr>
            <a:endParaRPr lang="en-US" sz="300" dirty="0">
              <a:cs typeface="Arial" panose="020B0604020202020204" pitchFamily="34" charset="0"/>
            </a:endParaRPr>
          </a:p>
          <a:p>
            <a:r>
              <a:rPr lang="en-GB" dirty="0" smtClean="0">
                <a:cs typeface="Arial" panose="020B0604020202020204" pitchFamily="34" charset="0"/>
              </a:rPr>
              <a:t>Price</a:t>
            </a:r>
            <a:r>
              <a:rPr lang="en-GB" dirty="0">
                <a:cs typeface="Arial" panose="020B0604020202020204" pitchFamily="34" charset="0"/>
              </a:rPr>
              <a:t>, M., Handley, K. &amp; Millar, J. (2011) Feedback: focussing attention on engagement</a:t>
            </a:r>
            <a:r>
              <a:rPr lang="en-GB" i="1" dirty="0">
                <a:cs typeface="Arial" panose="020B0604020202020204" pitchFamily="34" charset="0"/>
              </a:rPr>
              <a:t>. Studies in Higher Education</a:t>
            </a:r>
            <a:r>
              <a:rPr lang="en-GB" dirty="0">
                <a:cs typeface="Arial" panose="020B0604020202020204" pitchFamily="34" charset="0"/>
              </a:rPr>
              <a:t>, 36, 879-896.</a:t>
            </a:r>
          </a:p>
          <a:p>
            <a:endParaRPr lang="en-GB" sz="300" dirty="0">
              <a:cs typeface="Arial" panose="020B0604020202020204" pitchFamily="34" charset="0"/>
            </a:endParaRPr>
          </a:p>
          <a:p>
            <a:r>
              <a:rPr lang="en-US" dirty="0" smtClean="0">
                <a:cs typeface="Arial" panose="020B0604020202020204" pitchFamily="34" charset="0"/>
              </a:rPr>
              <a:t>Sadler</a:t>
            </a:r>
            <a:r>
              <a:rPr lang="en-US" dirty="0">
                <a:cs typeface="Arial" panose="020B0604020202020204" pitchFamily="34" charset="0"/>
              </a:rPr>
              <a:t>, D.R. (2010) Beyond Feedback: Developing student capability in complex appraisal. </a:t>
            </a:r>
            <a:r>
              <a:rPr lang="en-US" i="1" dirty="0">
                <a:cs typeface="Arial" panose="020B0604020202020204" pitchFamily="34" charset="0"/>
              </a:rPr>
              <a:t>Assessment and Evaluation in Higher Education, </a:t>
            </a:r>
            <a:r>
              <a:rPr lang="en-US" dirty="0">
                <a:cs typeface="Arial" panose="020B0604020202020204" pitchFamily="34" charset="0"/>
              </a:rPr>
              <a:t>35, 535-550.</a:t>
            </a:r>
            <a:r>
              <a:rPr lang="en-GB" dirty="0">
                <a:cs typeface="Arial" panose="020B0604020202020204" pitchFamily="34" charset="0"/>
              </a:rPr>
              <a:t> </a:t>
            </a:r>
          </a:p>
          <a:p>
            <a:endParaRPr lang="en-GB" sz="300" dirty="0">
              <a:cs typeface="Arial" panose="020B0604020202020204" pitchFamily="34" charset="0"/>
            </a:endParaRPr>
          </a:p>
          <a:p>
            <a:r>
              <a:rPr lang="en-GB" dirty="0">
                <a:cs typeface="Arial" panose="020B0604020202020204" pitchFamily="34" charset="0"/>
              </a:rPr>
              <a:t>Sutton, P. (2009) Towards dialogic feedback. </a:t>
            </a:r>
            <a:r>
              <a:rPr lang="en-GB" i="1" dirty="0">
                <a:cs typeface="Arial" panose="020B0604020202020204" pitchFamily="34" charset="0"/>
              </a:rPr>
              <a:t>Critical and Reflective Practice in Education</a:t>
            </a:r>
            <a:r>
              <a:rPr lang="en-GB" dirty="0">
                <a:cs typeface="Arial" panose="020B0604020202020204" pitchFamily="34" charset="0"/>
              </a:rPr>
              <a:t>, 1, 1-10</a:t>
            </a:r>
            <a:r>
              <a:rPr lang="en-GB" dirty="0" smtClean="0">
                <a:cs typeface="Arial" panose="020B0604020202020204" pitchFamily="34" charset="0"/>
              </a:rPr>
              <a:t>.</a:t>
            </a:r>
          </a:p>
          <a:p>
            <a:endParaRPr lang="en-GB" sz="300" dirty="0" smtClean="0">
              <a:cs typeface="Arial" panose="020B0604020202020204" pitchFamily="34" charset="0"/>
            </a:endParaRPr>
          </a:p>
          <a:p>
            <a:r>
              <a:rPr lang="en-GB" dirty="0" err="1">
                <a:cs typeface="Arial" panose="020B0604020202020204" pitchFamily="34" charset="0"/>
              </a:rPr>
              <a:t>Winstone</a:t>
            </a:r>
            <a:r>
              <a:rPr lang="en-GB" dirty="0">
                <a:cs typeface="Arial" panose="020B0604020202020204" pitchFamily="34" charset="0"/>
              </a:rPr>
              <a:t>, N.E., Nash, R.A., Rowntree, J. &amp; Parker, M. (</a:t>
            </a:r>
            <a:r>
              <a:rPr lang="en-GB" dirty="0" smtClean="0">
                <a:cs typeface="Arial" panose="020B0604020202020204" pitchFamily="34" charset="0"/>
              </a:rPr>
              <a:t>2017) </a:t>
            </a:r>
            <a:r>
              <a:rPr lang="en-GB" dirty="0">
                <a:cs typeface="Arial" panose="020B0604020202020204" pitchFamily="34" charset="0"/>
              </a:rPr>
              <a:t>‘It’d be useful, but I wouldn’t use it’: barriers to university students’ feedback seeking and </a:t>
            </a:r>
            <a:r>
              <a:rPr lang="en-GB" dirty="0" err="1" smtClean="0">
                <a:cs typeface="Arial" panose="020B0604020202020204" pitchFamily="34" charset="0"/>
              </a:rPr>
              <a:t>recipience</a:t>
            </a:r>
            <a:r>
              <a:rPr lang="en-GB" dirty="0" smtClean="0">
                <a:cs typeface="Arial" panose="020B0604020202020204" pitchFamily="34" charset="0"/>
              </a:rPr>
              <a:t>. </a:t>
            </a:r>
            <a:r>
              <a:rPr lang="en-GB" i="1" dirty="0" smtClean="0">
                <a:cs typeface="Arial" panose="020B0604020202020204" pitchFamily="34" charset="0"/>
              </a:rPr>
              <a:t>Studies </a:t>
            </a:r>
            <a:r>
              <a:rPr lang="en-GB" i="1" dirty="0">
                <a:cs typeface="Arial" panose="020B0604020202020204" pitchFamily="34" charset="0"/>
              </a:rPr>
              <a:t>in Higher </a:t>
            </a:r>
            <a:r>
              <a:rPr lang="en-GB" i="1" dirty="0" smtClean="0">
                <a:cs typeface="Arial" panose="020B0604020202020204" pitchFamily="34" charset="0"/>
              </a:rPr>
              <a:t>Education </a:t>
            </a:r>
            <a:r>
              <a:rPr lang="en-GB" dirty="0" smtClean="0">
                <a:cs typeface="Arial" panose="020B0604020202020204" pitchFamily="34" charset="0"/>
              </a:rPr>
              <a:t>(in print).</a:t>
            </a:r>
            <a:endParaRPr lang="en-US" dirty="0">
              <a:cs typeface="Arial" panose="020B0604020202020204" pitchFamily="34" charset="0"/>
            </a:endParaRPr>
          </a:p>
          <a:p>
            <a:pPr>
              <a:lnSpc>
                <a:spcPct val="110000"/>
              </a:lnSpc>
              <a:defRPr/>
            </a:pPr>
            <a:endParaRPr lang="en-US" sz="1700" dirty="0" smtClean="0">
              <a:cs typeface="Arial" panose="020B0604020202020204" pitchFamily="34" charset="0"/>
            </a:endParaRPr>
          </a:p>
        </p:txBody>
      </p:sp>
    </p:spTree>
    <p:extLst>
      <p:ext uri="{BB962C8B-B14F-4D97-AF65-F5344CB8AC3E}">
        <p14:creationId xmlns:p14="http://schemas.microsoft.com/office/powerpoint/2010/main" val="41171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4250783" y="908051"/>
            <a:ext cx="3690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2800" b="1" dirty="0">
                <a:solidFill>
                  <a:schemeClr val="bg1"/>
                </a:solidFill>
                <a:latin typeface="+mn-lt"/>
              </a:rPr>
              <a:t>Thank You For Listening</a:t>
            </a:r>
          </a:p>
        </p:txBody>
      </p:sp>
      <p:pic>
        <p:nvPicPr>
          <p:cNvPr id="28675" name="Picture 3" descr="listener-ques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5701" y="1539875"/>
            <a:ext cx="22272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7"/>
          <p:cNvSpPr txBox="1">
            <a:spLocks noChangeArrowheads="1"/>
          </p:cNvSpPr>
          <p:nvPr/>
        </p:nvSpPr>
        <p:spPr bwMode="auto">
          <a:xfrm>
            <a:off x="4356100" y="3819525"/>
            <a:ext cx="3692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2700" dirty="0" smtClean="0">
                <a:solidFill>
                  <a:schemeClr val="bg1"/>
                </a:solidFill>
                <a:latin typeface="+mn-lt"/>
                <a:cs typeface="Arial" panose="020B0604020202020204" pitchFamily="34" charset="0"/>
              </a:rPr>
              <a:t>Questions?</a:t>
            </a:r>
            <a:endParaRPr lang="en-GB" altLang="en-US" sz="2700" dirty="0">
              <a:solidFill>
                <a:schemeClr val="bg1"/>
              </a:solidFill>
              <a:latin typeface="+mn-lt"/>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91415210"/>
              </p:ext>
            </p:extLst>
          </p:nvPr>
        </p:nvGraphicFramePr>
        <p:xfrm>
          <a:off x="1691756" y="5163377"/>
          <a:ext cx="8555108" cy="1188774"/>
        </p:xfrm>
        <a:graphic>
          <a:graphicData uri="http://schemas.openxmlformats.org/drawingml/2006/table">
            <a:tbl>
              <a:tblPr firstRow="1" bandRow="1">
                <a:tableStyleId>{5C22544A-7EE6-4342-B048-85BDC9FD1C3A}</a:tableStyleId>
              </a:tblPr>
              <a:tblGrid>
                <a:gridCol w="4277554"/>
                <a:gridCol w="4277554"/>
              </a:tblGrid>
              <a:tr h="8518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dirty="0" smtClean="0">
                          <a:solidFill>
                            <a:srgbClr val="000000"/>
                          </a:solidFill>
                          <a:latin typeface="+mn-lt"/>
                          <a:cs typeface="Arial"/>
                        </a:rPr>
                        <a:t>jennifer.hill@uwe.ac.uk</a:t>
                      </a:r>
                    </a:p>
                    <a:p>
                      <a:pPr algn="ctr"/>
                      <a:endParaRPr lang="en-US" sz="1800" b="1" i="0" dirty="0" smtClean="0">
                        <a:solidFill>
                          <a:srgbClr val="000000"/>
                        </a:solidFill>
                        <a:latin typeface="+mn-lt"/>
                        <a:cs typeface="Arial"/>
                      </a:endParaRPr>
                    </a:p>
                    <a:p>
                      <a:pPr algn="ctr"/>
                      <a:endParaRPr lang="en-US" sz="1800" b="1" i="0" dirty="0" smtClean="0">
                        <a:solidFill>
                          <a:srgbClr val="000000"/>
                        </a:solidFill>
                        <a:latin typeface="+mn-lt"/>
                        <a:cs typeface="Arial"/>
                      </a:endParaRPr>
                    </a:p>
                    <a:p>
                      <a:pPr algn="ctr"/>
                      <a:r>
                        <a:rPr lang="en-US" sz="1800" b="1" i="0" dirty="0" smtClean="0">
                          <a:solidFill>
                            <a:srgbClr val="000000"/>
                          </a:solidFill>
                          <a:latin typeface="+mn-lt"/>
                          <a:cs typeface="Arial"/>
                        </a:rPr>
                        <a:t>harry.west@uwe.ac.uk</a:t>
                      </a:r>
                      <a:endParaRPr lang="en-US" sz="1800" b="1" i="0" dirty="0">
                        <a:solidFill>
                          <a:srgbClr val="000000"/>
                        </a:solidFill>
                        <a:latin typeface="+mn-lt"/>
                        <a:cs typeface="Arial"/>
                      </a:endParaRPr>
                    </a:p>
                  </a:txBody>
                  <a:tcPr marL="91438" marR="91438" marT="45747" marB="4574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b="1" i="0" dirty="0" smtClean="0">
                          <a:solidFill>
                            <a:srgbClr val="000000"/>
                          </a:solidFill>
                          <a:latin typeface="+mn-lt"/>
                          <a:cs typeface="Arial"/>
                        </a:rPr>
                        <a:t>https://www.linkedin.com/pub/dr-jennifer-hill/a2/7a6/22</a:t>
                      </a:r>
                    </a:p>
                    <a:p>
                      <a:pPr algn="ctr"/>
                      <a:endParaRPr lang="en-US" sz="1500" b="1" i="0" dirty="0" smtClean="0">
                        <a:solidFill>
                          <a:srgbClr val="000000"/>
                        </a:solidFill>
                        <a:latin typeface="+mn-lt"/>
                        <a:cs typeface="Arial"/>
                      </a:endParaRPr>
                    </a:p>
                    <a:p>
                      <a:pPr algn="ctr"/>
                      <a:r>
                        <a:rPr lang="en-US" sz="1700" b="1" i="0" dirty="0" smtClean="0">
                          <a:solidFill>
                            <a:srgbClr val="000000"/>
                          </a:solidFill>
                          <a:latin typeface="+mn-lt"/>
                          <a:cs typeface="Arial"/>
                        </a:rPr>
                        <a:t>https://uk.linkedin.com/in/harrywest94 </a:t>
                      </a:r>
                      <a:endParaRPr lang="en-US" sz="1700" b="1" i="0" dirty="0">
                        <a:solidFill>
                          <a:srgbClr val="000000"/>
                        </a:solidFill>
                        <a:latin typeface="+mn-lt"/>
                        <a:cs typeface="Arial"/>
                      </a:endParaRPr>
                    </a:p>
                  </a:txBody>
                  <a:tcPr marL="91438" marR="91438" marT="45747" marB="45747">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pic>
        <p:nvPicPr>
          <p:cNvPr id="2868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76071" y="4772059"/>
            <a:ext cx="104298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33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2366486"/>
            <a:ext cx="11188700" cy="4355038"/>
          </a:xfrm>
          <a:prstGeom prst="rect">
            <a:avLst/>
          </a:prstGeom>
        </p:spPr>
        <p:txBody>
          <a:bodyPr wrap="square">
            <a:spAutoFit/>
          </a:bodyPr>
          <a:lstStyle/>
          <a:p>
            <a:pPr marL="266700" indent="-266700">
              <a:buFont typeface="Arial" panose="020B0604020202020204" pitchFamily="34" charset="0"/>
              <a:buChar char="•"/>
            </a:pPr>
            <a:r>
              <a:rPr lang="en-GB" sz="2400" dirty="0" smtClean="0">
                <a:cs typeface="Arial" panose="020B0604020202020204" pitchFamily="34" charset="0"/>
              </a:rPr>
              <a:t>Feedback should help students to: </a:t>
            </a:r>
          </a:p>
          <a:p>
            <a:pPr marL="266700" indent="-266700"/>
            <a:endParaRPr lang="en-GB" sz="1000" dirty="0" smtClean="0">
              <a:cs typeface="Arial" panose="020B0604020202020204" pitchFamily="34" charset="0"/>
            </a:endParaRPr>
          </a:p>
          <a:p>
            <a:pPr marL="266700" indent="-266700"/>
            <a:r>
              <a:rPr lang="en-GB" sz="2300" dirty="0" smtClean="0">
                <a:cs typeface="Arial" panose="020B0604020202020204" pitchFamily="34" charset="0"/>
              </a:rPr>
              <a:t>	- understand </a:t>
            </a:r>
            <a:r>
              <a:rPr lang="en-US" sz="2300" dirty="0" smtClean="0">
                <a:cs typeface="Arial" panose="020B0604020202020204" pitchFamily="34" charset="0"/>
              </a:rPr>
              <a:t>current performance </a:t>
            </a:r>
          </a:p>
          <a:p>
            <a:pPr marL="266700" indent="-266700"/>
            <a:endParaRPr lang="en-US" sz="200" dirty="0" smtClean="0">
              <a:cs typeface="Arial" panose="020B0604020202020204" pitchFamily="34" charset="0"/>
            </a:endParaRPr>
          </a:p>
          <a:p>
            <a:pPr marL="266700" indent="-266700"/>
            <a:r>
              <a:rPr lang="en-US" sz="2300" dirty="0" smtClean="0">
                <a:cs typeface="Arial" panose="020B0604020202020204" pitchFamily="34" charset="0"/>
              </a:rPr>
              <a:t>	- understand how to c</a:t>
            </a:r>
            <a:r>
              <a:rPr lang="en-GB" altLang="en-US" sz="2300" dirty="0" smtClean="0">
                <a:cs typeface="Arial" panose="020B0604020202020204" pitchFamily="34" charset="0"/>
              </a:rPr>
              <a:t>lose </a:t>
            </a:r>
            <a:r>
              <a:rPr lang="en-GB" altLang="en-US" sz="2300" dirty="0">
                <a:cs typeface="Arial" panose="020B0604020202020204" pitchFamily="34" charset="0"/>
              </a:rPr>
              <a:t>the ‘performance gap</a:t>
            </a:r>
            <a:r>
              <a:rPr lang="en-GB" altLang="en-US" sz="2300" dirty="0" smtClean="0">
                <a:cs typeface="Arial" panose="020B0604020202020204" pitchFamily="34" charset="0"/>
              </a:rPr>
              <a:t>’ in future assignments</a:t>
            </a:r>
          </a:p>
          <a:p>
            <a:pPr marL="266700" indent="-266700"/>
            <a:endParaRPr lang="en-GB" altLang="en-US" sz="200" dirty="0">
              <a:cs typeface="Arial" panose="020B0604020202020204" pitchFamily="34" charset="0"/>
            </a:endParaRPr>
          </a:p>
          <a:p>
            <a:pPr marL="266700" indent="-266700"/>
            <a:r>
              <a:rPr lang="en-US" sz="2300" dirty="0" smtClean="0">
                <a:cs typeface="Arial" panose="020B0604020202020204" pitchFamily="34" charset="0"/>
              </a:rPr>
              <a:t>	- have </a:t>
            </a:r>
            <a:r>
              <a:rPr lang="en-US" sz="2300" dirty="0">
                <a:cs typeface="Arial" panose="020B0604020202020204" pitchFamily="34" charset="0"/>
              </a:rPr>
              <a:t>the confidence </a:t>
            </a:r>
            <a:r>
              <a:rPr lang="en-US" sz="2300" dirty="0" smtClean="0">
                <a:cs typeface="Arial" panose="020B0604020202020204" pitchFamily="34" charset="0"/>
              </a:rPr>
              <a:t>and belief </a:t>
            </a:r>
            <a:r>
              <a:rPr lang="en-US" sz="2300" dirty="0">
                <a:cs typeface="Arial" panose="020B0604020202020204" pitchFamily="34" charset="0"/>
              </a:rPr>
              <a:t>they have control over their success </a:t>
            </a:r>
            <a:endParaRPr lang="en-US" sz="2300" dirty="0" smtClean="0">
              <a:cs typeface="Arial" panose="020B0604020202020204" pitchFamily="34" charset="0"/>
            </a:endParaRPr>
          </a:p>
          <a:p>
            <a:pPr marL="266700" indent="-266700"/>
            <a:endParaRPr lang="en-US" sz="200" dirty="0" smtClean="0">
              <a:cs typeface="Arial" panose="020B0604020202020204" pitchFamily="34" charset="0"/>
            </a:endParaRPr>
          </a:p>
          <a:p>
            <a:pPr marL="266700" indent="-266700"/>
            <a:r>
              <a:rPr lang="en-US" sz="2300" dirty="0" smtClean="0">
                <a:cs typeface="Arial" panose="020B0604020202020204" pitchFamily="34" charset="0"/>
              </a:rPr>
              <a:t>	- maintain motivation</a:t>
            </a:r>
            <a:r>
              <a:rPr lang="en-US" sz="2300" dirty="0">
                <a:cs typeface="Arial" panose="020B0604020202020204" pitchFamily="34" charset="0"/>
              </a:rPr>
              <a:t> </a:t>
            </a:r>
            <a:r>
              <a:rPr lang="en-GB" sz="2300" dirty="0" smtClean="0">
                <a:cs typeface="Arial" panose="020B0604020202020204" pitchFamily="34" charset="0"/>
              </a:rPr>
              <a:t>throughout </a:t>
            </a:r>
            <a:r>
              <a:rPr lang="en-GB" sz="2300" dirty="0">
                <a:cs typeface="Arial" panose="020B0604020202020204" pitchFamily="34" charset="0"/>
              </a:rPr>
              <a:t>their </a:t>
            </a:r>
            <a:r>
              <a:rPr lang="en-GB" sz="2300" dirty="0" smtClean="0">
                <a:cs typeface="Arial" panose="020B0604020202020204" pitchFamily="34" charset="0"/>
              </a:rPr>
              <a:t>degree</a:t>
            </a:r>
          </a:p>
          <a:p>
            <a:pPr marL="266700" indent="-266700" algn="r"/>
            <a:endParaRPr lang="en-GB" sz="1000" dirty="0"/>
          </a:p>
          <a:p>
            <a:pPr marL="266700" indent="-266700"/>
            <a:r>
              <a:rPr lang="en-GB" sz="1500" dirty="0" smtClean="0"/>
              <a:t> 														          </a:t>
            </a:r>
            <a:r>
              <a:rPr lang="en-GB" sz="2200" dirty="0" smtClean="0">
                <a:cs typeface="Arial" panose="020B0604020202020204" pitchFamily="34" charset="0"/>
              </a:rPr>
              <a:t>(</a:t>
            </a:r>
            <a:r>
              <a:rPr lang="en-GB" sz="2200" dirty="0">
                <a:cs typeface="Arial" panose="020B0604020202020204" pitchFamily="34" charset="0"/>
              </a:rPr>
              <a:t>Hattie &amp; Timperley, 2007)</a:t>
            </a:r>
          </a:p>
          <a:p>
            <a:pPr marL="266700" indent="-266700"/>
            <a:endParaRPr lang="en-GB" sz="2000" dirty="0" smtClean="0"/>
          </a:p>
          <a:p>
            <a:pPr marL="266700" indent="-266700">
              <a:buFont typeface="Arial" panose="020B0604020202020204" pitchFamily="34" charset="0"/>
              <a:buChar char="•"/>
            </a:pPr>
            <a:r>
              <a:rPr lang="en-GB" sz="2400" dirty="0" smtClean="0">
                <a:cs typeface="Arial" panose="020B0604020202020204" pitchFamily="34" charset="0"/>
              </a:rPr>
              <a:t>But … there </a:t>
            </a:r>
            <a:r>
              <a:rPr lang="en-GB" sz="2400" dirty="0">
                <a:cs typeface="Arial" panose="020B0604020202020204" pitchFamily="34" charset="0"/>
              </a:rPr>
              <a:t>is a recognised gap between staff perceptions of feedback and the student experience </a:t>
            </a:r>
            <a:r>
              <a:rPr lang="en-GB" sz="2400" dirty="0" smtClean="0">
                <a:cs typeface="Arial" panose="020B0604020202020204" pitchFamily="34" charset="0"/>
              </a:rPr>
              <a:t> </a:t>
            </a:r>
            <a:r>
              <a:rPr lang="en-GB" sz="2200" dirty="0" smtClean="0">
                <a:cs typeface="Arial" panose="020B0604020202020204" pitchFamily="34" charset="0"/>
              </a:rPr>
              <a:t>(Price </a:t>
            </a:r>
            <a:r>
              <a:rPr lang="en-GB" sz="2200" i="1" dirty="0">
                <a:cs typeface="Arial" panose="020B0604020202020204" pitchFamily="34" charset="0"/>
              </a:rPr>
              <a:t>et al</a:t>
            </a:r>
            <a:r>
              <a:rPr lang="en-GB" sz="2200" dirty="0">
                <a:cs typeface="Arial" panose="020B0604020202020204" pitchFamily="34" charset="0"/>
              </a:rPr>
              <a:t>., 2011</a:t>
            </a:r>
            <a:r>
              <a:rPr lang="en-GB" sz="2200" dirty="0" smtClean="0">
                <a:cs typeface="Arial" panose="020B0604020202020204" pitchFamily="34" charset="0"/>
              </a:rPr>
              <a:t>)</a:t>
            </a:r>
          </a:p>
          <a:p>
            <a:pPr marL="266700" indent="-266700">
              <a:buFont typeface="Arial" panose="020B0604020202020204" pitchFamily="34" charset="0"/>
              <a:buChar char="•"/>
            </a:pPr>
            <a:endParaRPr lang="en-GB" sz="2100" dirty="0" smtClean="0">
              <a:cs typeface="Arial" panose="020B0604020202020204" pitchFamily="34" charset="0"/>
            </a:endParaRPr>
          </a:p>
          <a:p>
            <a:pPr marL="266700" indent="-266700">
              <a:buFont typeface="Arial" panose="020B0604020202020204" pitchFamily="34" charset="0"/>
              <a:buChar char="•"/>
            </a:pPr>
            <a:r>
              <a:rPr lang="en-GB" sz="2400" dirty="0" smtClean="0">
                <a:cs typeface="Arial" panose="020B0604020202020204" pitchFamily="34" charset="0"/>
              </a:rPr>
              <a:t>Low </a:t>
            </a:r>
            <a:r>
              <a:rPr lang="en-GB" sz="2400" dirty="0">
                <a:cs typeface="Arial" panose="020B0604020202020204" pitchFamily="34" charset="0"/>
              </a:rPr>
              <a:t>satisfaction scores </a:t>
            </a:r>
            <a:r>
              <a:rPr lang="en-GB" sz="2400" dirty="0" smtClean="0">
                <a:cs typeface="Arial" panose="020B0604020202020204" pitchFamily="34" charset="0"/>
              </a:rPr>
              <a:t>for assessment</a:t>
            </a:r>
            <a:r>
              <a:rPr lang="en-GB" sz="2200" dirty="0" smtClean="0">
                <a:cs typeface="Arial" panose="020B0604020202020204" pitchFamily="34" charset="0"/>
              </a:rPr>
              <a:t>/</a:t>
            </a:r>
            <a:r>
              <a:rPr lang="en-GB" sz="2400" dirty="0" smtClean="0">
                <a:cs typeface="Arial" panose="020B0604020202020204" pitchFamily="34" charset="0"/>
              </a:rPr>
              <a:t>feedback in </a:t>
            </a:r>
            <a:r>
              <a:rPr lang="en-GB" sz="2400" dirty="0">
                <a:cs typeface="Arial" panose="020B0604020202020204" pitchFamily="34" charset="0"/>
              </a:rPr>
              <a:t>national student </a:t>
            </a:r>
            <a:r>
              <a:rPr lang="en-GB" sz="2400" dirty="0" smtClean="0">
                <a:cs typeface="Arial" panose="020B0604020202020204" pitchFamily="34" charset="0"/>
              </a:rPr>
              <a:t>surveys</a:t>
            </a:r>
          </a:p>
        </p:txBody>
      </p:sp>
      <p:sp>
        <p:nvSpPr>
          <p:cNvPr id="4"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Feedback Context</a:t>
            </a:r>
            <a:endParaRPr lang="en-US" sz="4000" dirty="0"/>
          </a:p>
        </p:txBody>
      </p:sp>
    </p:spTree>
    <p:extLst>
      <p:ext uri="{BB962C8B-B14F-4D97-AF65-F5344CB8AC3E}">
        <p14:creationId xmlns:p14="http://schemas.microsoft.com/office/powerpoint/2010/main" val="2650714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956" y="2493486"/>
            <a:ext cx="8203095" cy="4693593"/>
          </a:xfrm>
          <a:prstGeom prst="rect">
            <a:avLst/>
          </a:prstGeom>
        </p:spPr>
        <p:txBody>
          <a:bodyPr wrap="square">
            <a:spAutoFit/>
          </a:bodyPr>
          <a:lstStyle/>
          <a:p>
            <a:pPr marL="266700" indent="-266700">
              <a:buFont typeface="Arial" panose="020B0604020202020204" pitchFamily="34" charset="0"/>
              <a:buChar char="•"/>
            </a:pPr>
            <a:r>
              <a:rPr lang="en-GB" sz="2300" dirty="0" smtClean="0">
                <a:cs typeface="Arial" panose="020B0604020202020204" pitchFamily="34" charset="0"/>
              </a:rPr>
              <a:t>We implemented an assessment approach on a second year physical geography module to optimally support students</a:t>
            </a:r>
            <a:r>
              <a:rPr lang="en-GB" sz="2300" dirty="0">
                <a:cs typeface="Arial" panose="020B0604020202020204" pitchFamily="34" charset="0"/>
              </a:rPr>
              <a:t>’ </a:t>
            </a:r>
            <a:r>
              <a:rPr lang="en-GB" sz="2300" dirty="0" smtClean="0">
                <a:cs typeface="Arial" panose="020B0604020202020204" pitchFamily="34" charset="0"/>
              </a:rPr>
              <a:t>use of feedback</a:t>
            </a:r>
          </a:p>
          <a:p>
            <a:pPr marL="266700" indent="-266700">
              <a:buFont typeface="Arial" panose="020B0604020202020204" pitchFamily="34" charset="0"/>
              <a:buChar char="•"/>
            </a:pPr>
            <a:endParaRPr lang="en-GB" sz="2300" dirty="0">
              <a:cs typeface="Arial" panose="020B0604020202020204" pitchFamily="34" charset="0"/>
            </a:endParaRPr>
          </a:p>
          <a:p>
            <a:pPr marL="266700" indent="-266700">
              <a:buFont typeface="Arial" panose="020B0604020202020204" pitchFamily="34" charset="0"/>
              <a:buChar char="•"/>
            </a:pPr>
            <a:r>
              <a:rPr lang="en-GB" sz="2300" dirty="0" smtClean="0">
                <a:cs typeface="Arial" panose="020B0604020202020204" pitchFamily="34" charset="0"/>
              </a:rPr>
              <a:t>Traditional essay used innovatively to move students beyond ‘regurgitation’ of information</a:t>
            </a:r>
          </a:p>
          <a:p>
            <a:endParaRPr lang="en-GB" sz="2300" dirty="0">
              <a:ea typeface="Times New Roman" panose="02020603050405020304" pitchFamily="18" charset="0"/>
              <a:cs typeface="Arial" panose="020B0604020202020204" pitchFamily="34" charset="0"/>
            </a:endParaRPr>
          </a:p>
          <a:p>
            <a:pPr marL="266700" indent="-266700">
              <a:buFont typeface="Arial" panose="020B0604020202020204" pitchFamily="34" charset="0"/>
              <a:buChar char="•"/>
            </a:pPr>
            <a:r>
              <a:rPr lang="en-GB" sz="2300" dirty="0">
                <a:ea typeface="Times New Roman" panose="02020603050405020304" pitchFamily="18" charset="0"/>
                <a:cs typeface="Arial" panose="020B0604020202020204" pitchFamily="34" charset="0"/>
              </a:rPr>
              <a:t>B</a:t>
            </a:r>
            <a:r>
              <a:rPr lang="en-GB" sz="2300" dirty="0" smtClean="0">
                <a:ea typeface="Times New Roman" panose="02020603050405020304" pitchFamily="18" charset="0"/>
                <a:cs typeface="Arial" panose="020B0604020202020204" pitchFamily="34" charset="0"/>
              </a:rPr>
              <a:t>ased on premise </a:t>
            </a:r>
            <a:r>
              <a:rPr lang="en-GB" sz="2300" dirty="0">
                <a:ea typeface="Times New Roman" panose="02020603050405020304" pitchFamily="18" charset="0"/>
                <a:cs typeface="Arial" panose="020B0604020202020204" pitchFamily="34" charset="0"/>
              </a:rPr>
              <a:t>that feedback should occupy a central </a:t>
            </a:r>
            <a:r>
              <a:rPr lang="en-GB" sz="2300" dirty="0" smtClean="0">
                <a:ea typeface="Times New Roman" panose="02020603050405020304" pitchFamily="18" charset="0"/>
                <a:cs typeface="Arial" panose="020B0604020202020204" pitchFamily="34" charset="0"/>
              </a:rPr>
              <a:t>position </a:t>
            </a:r>
            <a:r>
              <a:rPr lang="en-GB" sz="2300" dirty="0">
                <a:ea typeface="Times New Roman" panose="02020603050405020304" pitchFamily="18" charset="0"/>
                <a:cs typeface="Arial" panose="020B0604020202020204" pitchFamily="34" charset="0"/>
              </a:rPr>
              <a:t>within a </a:t>
            </a:r>
            <a:r>
              <a:rPr lang="en-GB" sz="2300" b="1" dirty="0">
                <a:solidFill>
                  <a:schemeClr val="accent6">
                    <a:lumMod val="50000"/>
                  </a:schemeClr>
                </a:solidFill>
                <a:ea typeface="Times New Roman" panose="02020603050405020304" pitchFamily="18" charset="0"/>
                <a:cs typeface="Arial" panose="020B0604020202020204" pitchFamily="34" charset="0"/>
              </a:rPr>
              <a:t>dialogic </a:t>
            </a:r>
            <a:r>
              <a:rPr lang="en-GB" sz="2300" dirty="0">
                <a:ea typeface="Times New Roman" panose="02020603050405020304" pitchFamily="18" charset="0"/>
                <a:cs typeface="Arial" panose="020B0604020202020204" pitchFamily="34" charset="0"/>
              </a:rPr>
              <a:t>approach to </a:t>
            </a:r>
            <a:r>
              <a:rPr lang="en-GB" sz="2300" dirty="0" smtClean="0">
                <a:ea typeface="Times New Roman" panose="02020603050405020304" pitchFamily="18" charset="0"/>
                <a:cs typeface="Arial" panose="020B0604020202020204" pitchFamily="34" charset="0"/>
              </a:rPr>
              <a:t>learning </a:t>
            </a:r>
            <a:r>
              <a:rPr lang="en-GB" sz="2300" dirty="0">
                <a:ea typeface="Times New Roman" panose="02020603050405020304" pitchFamily="18" charset="0"/>
                <a:cs typeface="Arial" panose="020B0604020202020204" pitchFamily="34" charset="0"/>
              </a:rPr>
              <a:t>&amp;</a:t>
            </a:r>
            <a:r>
              <a:rPr lang="en-GB" sz="2300" dirty="0" smtClean="0">
                <a:ea typeface="Times New Roman" panose="02020603050405020304" pitchFamily="18" charset="0"/>
                <a:cs typeface="Arial" panose="020B0604020202020204" pitchFamily="34" charset="0"/>
              </a:rPr>
              <a:t> </a:t>
            </a:r>
            <a:r>
              <a:rPr lang="en-GB" sz="2300" dirty="0">
                <a:ea typeface="Times New Roman" panose="02020603050405020304" pitchFamily="18" charset="0"/>
                <a:cs typeface="Arial" panose="020B0604020202020204" pitchFamily="34" charset="0"/>
              </a:rPr>
              <a:t>teaching </a:t>
            </a:r>
            <a:r>
              <a:rPr lang="en-GB" sz="2300" dirty="0" smtClean="0">
                <a:ea typeface="Times New Roman" panose="02020603050405020304" pitchFamily="18" charset="0"/>
                <a:cs typeface="Arial" panose="020B0604020202020204" pitchFamily="34" charset="0"/>
              </a:rPr>
              <a:t>(Alexander, 2004; Sutton, 2009) and be </a:t>
            </a:r>
            <a:r>
              <a:rPr lang="en-GB" sz="2300" b="1" dirty="0" smtClean="0">
                <a:solidFill>
                  <a:schemeClr val="accent6">
                    <a:lumMod val="50000"/>
                  </a:schemeClr>
                </a:solidFill>
                <a:ea typeface="Times New Roman" panose="02020603050405020304" pitchFamily="18" charset="0"/>
                <a:cs typeface="Arial" panose="020B0604020202020204" pitchFamily="34" charset="0"/>
              </a:rPr>
              <a:t>future-oriented</a:t>
            </a:r>
            <a:r>
              <a:rPr lang="en-GB" sz="2300" b="1" dirty="0" smtClean="0">
                <a:ea typeface="Times New Roman" panose="02020603050405020304" pitchFamily="18" charset="0"/>
                <a:cs typeface="Arial" panose="020B0604020202020204" pitchFamily="34" charset="0"/>
              </a:rPr>
              <a:t> </a:t>
            </a:r>
            <a:r>
              <a:rPr lang="en-GB" sz="2300" dirty="0" smtClean="0">
                <a:ea typeface="Times New Roman" panose="02020603050405020304" pitchFamily="18" charset="0"/>
                <a:cs typeface="Arial" panose="020B0604020202020204" pitchFamily="34" charset="0"/>
              </a:rPr>
              <a:t>(Sadler, 2010; Beaumont </a:t>
            </a:r>
            <a:r>
              <a:rPr lang="en-GB" sz="2300" i="1" dirty="0" smtClean="0">
                <a:ea typeface="Times New Roman" panose="02020603050405020304" pitchFamily="18" charset="0"/>
                <a:cs typeface="Arial" panose="020B0604020202020204" pitchFamily="34" charset="0"/>
              </a:rPr>
              <a:t>et al., </a:t>
            </a:r>
            <a:r>
              <a:rPr lang="en-GB" sz="2300" dirty="0" smtClean="0">
                <a:ea typeface="Times New Roman" panose="02020603050405020304" pitchFamily="18" charset="0"/>
                <a:cs typeface="Arial" panose="020B0604020202020204" pitchFamily="34" charset="0"/>
              </a:rPr>
              <a:t>2011)</a:t>
            </a:r>
            <a:r>
              <a:rPr lang="en-GB" sz="2300" dirty="0">
                <a:cs typeface="Arial" panose="020B0604020202020204" pitchFamily="34" charset="0"/>
              </a:rPr>
              <a:t> </a:t>
            </a:r>
            <a:endParaRPr lang="en-GB" sz="2300" dirty="0" smtClean="0">
              <a:cs typeface="Arial" panose="020B0604020202020204" pitchFamily="34" charset="0"/>
            </a:endParaRPr>
          </a:p>
          <a:p>
            <a:endParaRPr lang="en-GB" sz="2300" dirty="0" smtClean="0">
              <a:cs typeface="Arial" panose="020B0604020202020204" pitchFamily="34" charset="0"/>
            </a:endParaRPr>
          </a:p>
          <a:p>
            <a:pPr marL="342900" indent="-342900">
              <a:buFont typeface="Arial" panose="020B0604020202020204" pitchFamily="34" charset="0"/>
              <a:buChar char="•"/>
            </a:pPr>
            <a:endParaRPr lang="en-GB" sz="2300" dirty="0">
              <a:cs typeface="Arial" panose="020B0604020202020204" pitchFamily="34" charset="0"/>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1340" y="2493486"/>
            <a:ext cx="2887663"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Feedback Intervention</a:t>
            </a:r>
            <a:endParaRPr lang="en-US" sz="4000" dirty="0"/>
          </a:p>
        </p:txBody>
      </p:sp>
    </p:spTree>
    <p:extLst>
      <p:ext uri="{BB962C8B-B14F-4D97-AF65-F5344CB8AC3E}">
        <p14:creationId xmlns:p14="http://schemas.microsoft.com/office/powerpoint/2010/main" val="308811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561828"/>
            <a:ext cx="8574157" cy="3847207"/>
          </a:xfrm>
          <a:prstGeom prst="rect">
            <a:avLst/>
          </a:prstGeom>
        </p:spPr>
        <p:txBody>
          <a:bodyPr wrap="square">
            <a:spAutoFit/>
          </a:bodyPr>
          <a:lstStyle/>
          <a:p>
            <a:pPr marL="342900" indent="-342900">
              <a:buFont typeface="Arial" panose="020B0604020202020204" pitchFamily="34" charset="0"/>
              <a:buChar char="•"/>
            </a:pPr>
            <a:r>
              <a:rPr lang="en-US" sz="2400" b="1" dirty="0" smtClean="0">
                <a:solidFill>
                  <a:schemeClr val="accent6">
                    <a:lumMod val="50000"/>
                  </a:schemeClr>
                </a:solidFill>
                <a:cs typeface="Arial" panose="020B0604020202020204" pitchFamily="34" charset="0"/>
              </a:rPr>
              <a:t>Dialogic feedback </a:t>
            </a:r>
            <a:r>
              <a:rPr lang="en-US" sz="2400" dirty="0">
                <a:cs typeface="Arial" panose="020B0604020202020204" pitchFamily="34" charset="0"/>
              </a:rPr>
              <a:t>is the creation of meaning and understanding via spoken discourse between lecturer and student, or student to </a:t>
            </a:r>
            <a:r>
              <a:rPr lang="en-US" sz="2400" dirty="0" smtClean="0">
                <a:cs typeface="Arial" panose="020B0604020202020204" pitchFamily="34" charset="0"/>
              </a:rPr>
              <a:t>student </a:t>
            </a:r>
          </a:p>
          <a:p>
            <a:r>
              <a:rPr lang="en-US" sz="2400" dirty="0" smtClean="0">
                <a:cs typeface="Arial" panose="020B0604020202020204" pitchFamily="34" charset="0"/>
              </a:rPr>
              <a:t>     </a:t>
            </a:r>
            <a:r>
              <a:rPr lang="en-US" sz="2200" dirty="0" smtClean="0">
                <a:cs typeface="Arial" panose="020B0604020202020204" pitchFamily="34" charset="0"/>
              </a:rPr>
              <a:t>(Nicol, 2010)</a:t>
            </a:r>
          </a:p>
          <a:p>
            <a:pPr marL="342900" indent="-342900">
              <a:buFont typeface="Arial" panose="020B0604020202020204" pitchFamily="34" charset="0"/>
              <a:buChar char="•"/>
            </a:pPr>
            <a:endParaRPr lang="en-US" sz="2200" dirty="0" smtClean="0">
              <a:cs typeface="Arial" panose="020B0604020202020204" pitchFamily="34" charset="0"/>
            </a:endParaRPr>
          </a:p>
          <a:p>
            <a:pPr marL="342900" indent="-342900">
              <a:buFont typeface="Arial" panose="020B0604020202020204" pitchFamily="34" charset="0"/>
              <a:buChar char="•"/>
            </a:pPr>
            <a:endParaRPr lang="en-US" sz="800" dirty="0">
              <a:cs typeface="Arial" panose="020B0604020202020204" pitchFamily="34" charset="0"/>
            </a:endParaRPr>
          </a:p>
          <a:p>
            <a:pPr marL="342900" indent="-342900">
              <a:buFont typeface="Arial" panose="020B0604020202020204" pitchFamily="34" charset="0"/>
              <a:buChar char="•"/>
            </a:pPr>
            <a:r>
              <a:rPr lang="en-GB" sz="2400" b="1" dirty="0" smtClean="0">
                <a:solidFill>
                  <a:schemeClr val="accent6">
                    <a:lumMod val="50000"/>
                  </a:schemeClr>
                </a:solidFill>
                <a:cs typeface="Arial" panose="020B0604020202020204" pitchFamily="34" charset="0"/>
              </a:rPr>
              <a:t>Feed-forward</a:t>
            </a:r>
            <a:r>
              <a:rPr lang="en-GB" sz="2400" dirty="0" smtClean="0">
                <a:solidFill>
                  <a:schemeClr val="accent6">
                    <a:lumMod val="50000"/>
                  </a:schemeClr>
                </a:solidFill>
                <a:cs typeface="Arial" panose="020B0604020202020204" pitchFamily="34" charset="0"/>
              </a:rPr>
              <a:t> </a:t>
            </a:r>
            <a:r>
              <a:rPr lang="en-US" sz="2400" dirty="0">
                <a:cs typeface="Arial" panose="020B0604020202020204" pitchFamily="34" charset="0"/>
              </a:rPr>
              <a:t>refers </a:t>
            </a:r>
            <a:r>
              <a:rPr lang="en-GB" sz="2400" dirty="0">
                <a:cs typeface="Arial" panose="020B0604020202020204" pitchFamily="34" charset="0"/>
              </a:rPr>
              <a:t>specifically </a:t>
            </a:r>
            <a:r>
              <a:rPr lang="en-US" sz="2400" dirty="0">
                <a:cs typeface="Arial" panose="020B0604020202020204" pitchFamily="34" charset="0"/>
              </a:rPr>
              <a:t>to feedback given by tutors </a:t>
            </a:r>
            <a:r>
              <a:rPr lang="en-US" sz="2400" dirty="0" smtClean="0">
                <a:cs typeface="Arial" panose="020B0604020202020204" pitchFamily="34" charset="0"/>
              </a:rPr>
              <a:t>that:</a:t>
            </a:r>
          </a:p>
          <a:p>
            <a:pPr marL="800100" lvl="1" indent="-342900">
              <a:buFont typeface="Arial" charset="0"/>
              <a:buChar char="•"/>
            </a:pPr>
            <a:r>
              <a:rPr lang="en-US" sz="2400" dirty="0" smtClean="0">
                <a:cs typeface="Arial" panose="020B0604020202020204" pitchFamily="34" charset="0"/>
              </a:rPr>
              <a:t>impacts </a:t>
            </a:r>
            <a:r>
              <a:rPr lang="en-US" sz="2400" dirty="0">
                <a:cs typeface="Arial" panose="020B0604020202020204" pitchFamily="34" charset="0"/>
              </a:rPr>
              <a:t>upon an upcoming </a:t>
            </a:r>
            <a:r>
              <a:rPr lang="en-US" sz="2400" dirty="0" smtClean="0">
                <a:cs typeface="Arial" panose="020B0604020202020204" pitchFamily="34" charset="0"/>
              </a:rPr>
              <a:t>assignment</a:t>
            </a:r>
          </a:p>
          <a:p>
            <a:pPr marL="800100" lvl="1" indent="-342900">
              <a:buFont typeface="Arial" charset="0"/>
              <a:buChar char="•"/>
            </a:pPr>
            <a:r>
              <a:rPr lang="en-US" sz="2400" dirty="0" smtClean="0">
                <a:cs typeface="Arial" panose="020B0604020202020204" pitchFamily="34" charset="0"/>
              </a:rPr>
              <a:t>is </a:t>
            </a:r>
            <a:r>
              <a:rPr lang="en-US" sz="2400" dirty="0">
                <a:cs typeface="Arial" panose="020B0604020202020204" pitchFamily="34" charset="0"/>
              </a:rPr>
              <a:t>given post-assignment with more specific direction on </a:t>
            </a:r>
            <a:r>
              <a:rPr lang="en-US" sz="2400" dirty="0" smtClean="0">
                <a:cs typeface="Arial" panose="020B0604020202020204" pitchFamily="34" charset="0"/>
              </a:rPr>
              <a:t>how this </a:t>
            </a:r>
            <a:r>
              <a:rPr lang="en-US" sz="2400" dirty="0">
                <a:cs typeface="Arial" panose="020B0604020202020204" pitchFamily="34" charset="0"/>
              </a:rPr>
              <a:t>can be </a:t>
            </a:r>
            <a:r>
              <a:rPr lang="en-US" sz="2400" dirty="0" smtClean="0">
                <a:cs typeface="Arial" panose="020B0604020202020204" pitchFamily="34" charset="0"/>
              </a:rPr>
              <a:t>applied </a:t>
            </a:r>
            <a:r>
              <a:rPr lang="en-US" sz="2400" dirty="0">
                <a:cs typeface="Arial" panose="020B0604020202020204" pitchFamily="34" charset="0"/>
              </a:rPr>
              <a:t>to future </a:t>
            </a:r>
            <a:r>
              <a:rPr lang="en-US" sz="2400" dirty="0" smtClean="0">
                <a:cs typeface="Arial" panose="020B0604020202020204" pitchFamily="34" charset="0"/>
              </a:rPr>
              <a:t>assignments </a:t>
            </a:r>
            <a:endParaRPr lang="en-US" sz="2400" dirty="0">
              <a:cs typeface="Arial" panose="020B0604020202020204" pitchFamily="34" charset="0"/>
            </a:endParaRPr>
          </a:p>
          <a:p>
            <a:r>
              <a:rPr lang="en-US" sz="2200" dirty="0">
                <a:cs typeface="Arial" panose="020B0604020202020204" pitchFamily="34" charset="0"/>
              </a:rPr>
              <a:t> </a:t>
            </a:r>
            <a:r>
              <a:rPr lang="en-US" sz="2200" dirty="0" smtClean="0">
                <a:cs typeface="Arial" panose="020B0604020202020204" pitchFamily="34" charset="0"/>
              </a:rPr>
              <a:t>           (Carless, 2007)</a:t>
            </a:r>
            <a:endParaRPr lang="en-GB" sz="2200" dirty="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000" y="2590123"/>
            <a:ext cx="2424030" cy="70664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1" t="-1310" r="101" b="6865"/>
          <a:stretch/>
        </p:blipFill>
        <p:spPr>
          <a:xfrm>
            <a:off x="9218172" y="4485431"/>
            <a:ext cx="2424030" cy="1478003"/>
          </a:xfrm>
          <a:prstGeom prst="rect">
            <a:avLst/>
          </a:prstGeom>
        </p:spPr>
      </p:pic>
      <p:sp>
        <p:nvSpPr>
          <p:cNvPr id="6"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Definitions</a:t>
            </a:r>
            <a:endParaRPr lang="en-US" sz="4000" dirty="0"/>
          </a:p>
        </p:txBody>
      </p:sp>
    </p:spTree>
    <p:extLst>
      <p:ext uri="{BB962C8B-B14F-4D97-AF65-F5344CB8AC3E}">
        <p14:creationId xmlns:p14="http://schemas.microsoft.com/office/powerpoint/2010/main" val="2883201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0861" y="2519094"/>
            <a:ext cx="11204293" cy="4431983"/>
          </a:xfrm>
          <a:prstGeom prst="rect">
            <a:avLst/>
          </a:prstGeom>
          <a:noFill/>
        </p:spPr>
        <p:txBody>
          <a:bodyPr wrap="square" rtlCol="0">
            <a:spAutoFit/>
          </a:bodyPr>
          <a:lstStyle/>
          <a:p>
            <a:pPr marL="457200" indent="-457200">
              <a:buAutoNum type="arabicPeriod"/>
            </a:pPr>
            <a:r>
              <a:rPr lang="en-GB" sz="2400" dirty="0" smtClean="0">
                <a:cs typeface="Arial" panose="020B0604020202020204" pitchFamily="34" charset="0"/>
              </a:rPr>
              <a:t>Explore </a:t>
            </a:r>
            <a:r>
              <a:rPr lang="en-GB" sz="2400" b="1" dirty="0">
                <a:solidFill>
                  <a:schemeClr val="accent6">
                    <a:lumMod val="50000"/>
                  </a:schemeClr>
                </a:solidFill>
                <a:cs typeface="Arial" panose="020B0604020202020204" pitchFamily="34" charset="0"/>
              </a:rPr>
              <a:t>student perceptions </a:t>
            </a:r>
            <a:r>
              <a:rPr lang="en-GB" sz="2400" dirty="0">
                <a:cs typeface="Arial" panose="020B0604020202020204" pitchFamily="34" charset="0"/>
              </a:rPr>
              <a:t>of the dialogic feed-forward approach and whether it asserted a </a:t>
            </a:r>
            <a:r>
              <a:rPr lang="en-GB" sz="2400" b="1" dirty="0">
                <a:solidFill>
                  <a:schemeClr val="accent6">
                    <a:lumMod val="50000"/>
                  </a:schemeClr>
                </a:solidFill>
                <a:cs typeface="Arial" panose="020B0604020202020204" pitchFamily="34" charset="0"/>
              </a:rPr>
              <a:t>positive influence on their learning </a:t>
            </a:r>
            <a:r>
              <a:rPr lang="en-GB" sz="2400" b="1" dirty="0" smtClean="0">
                <a:solidFill>
                  <a:schemeClr val="accent6">
                    <a:lumMod val="50000"/>
                  </a:schemeClr>
                </a:solidFill>
                <a:cs typeface="Arial" panose="020B0604020202020204" pitchFamily="34" charset="0"/>
              </a:rPr>
              <a:t>experience</a:t>
            </a:r>
            <a:endParaRPr lang="en-GB" sz="2400" dirty="0" smtClean="0">
              <a:solidFill>
                <a:schemeClr val="accent6">
                  <a:lumMod val="50000"/>
                </a:schemeClr>
              </a:solidFill>
              <a:cs typeface="Arial" panose="020B0604020202020204" pitchFamily="34" charset="0"/>
            </a:endParaRPr>
          </a:p>
          <a:p>
            <a:pPr marL="457200" indent="-457200">
              <a:buAutoNum type="arabicPeriod"/>
            </a:pPr>
            <a:endParaRPr lang="en-GB" sz="2200" dirty="0" smtClean="0">
              <a:cs typeface="Arial" panose="020B0604020202020204" pitchFamily="34" charset="0"/>
            </a:endParaRPr>
          </a:p>
          <a:p>
            <a:pPr marL="457200" indent="-457200">
              <a:buAutoNum type="arabicPeriod"/>
            </a:pPr>
            <a:r>
              <a:rPr lang="en-GB" sz="2400" dirty="0" smtClean="0">
                <a:cs typeface="Arial" panose="020B0604020202020204" pitchFamily="34" charset="0"/>
              </a:rPr>
              <a:t>Identify </a:t>
            </a:r>
            <a:r>
              <a:rPr lang="en-GB" sz="2400" dirty="0">
                <a:cs typeface="Arial" panose="020B0604020202020204" pitchFamily="34" charset="0"/>
              </a:rPr>
              <a:t>if and how the </a:t>
            </a:r>
            <a:r>
              <a:rPr lang="en-GB" sz="2400" b="1" dirty="0">
                <a:solidFill>
                  <a:schemeClr val="accent6">
                    <a:lumMod val="50000"/>
                  </a:schemeClr>
                </a:solidFill>
                <a:cs typeface="Arial" panose="020B0604020202020204" pitchFamily="34" charset="0"/>
              </a:rPr>
              <a:t>task-specific behaviour </a:t>
            </a:r>
            <a:r>
              <a:rPr lang="en-GB" sz="2400" dirty="0">
                <a:cs typeface="Arial" panose="020B0604020202020204" pitchFamily="34" charset="0"/>
              </a:rPr>
              <a:t>of students was altered by the assessment </a:t>
            </a:r>
            <a:r>
              <a:rPr lang="en-GB" sz="2400" dirty="0" smtClean="0">
                <a:cs typeface="Arial" panose="020B0604020202020204" pitchFamily="34" charset="0"/>
              </a:rPr>
              <a:t>approach </a:t>
            </a:r>
            <a:endParaRPr lang="en-GB" sz="2400" dirty="0">
              <a:cs typeface="Arial" panose="020B0604020202020204" pitchFamily="34" charset="0"/>
            </a:endParaRPr>
          </a:p>
          <a:p>
            <a:pPr marL="457200" indent="-457200">
              <a:buAutoNum type="arabicPeriod"/>
            </a:pPr>
            <a:endParaRPr lang="en-GB" sz="2200" dirty="0" smtClean="0">
              <a:cs typeface="Arial" panose="020B0604020202020204" pitchFamily="34" charset="0"/>
            </a:endParaRPr>
          </a:p>
          <a:p>
            <a:pPr marL="457200" indent="-457200">
              <a:buAutoNum type="arabicPeriod"/>
            </a:pPr>
            <a:r>
              <a:rPr lang="en-GB" sz="2400" dirty="0" smtClean="0">
                <a:cs typeface="Arial" panose="020B0604020202020204" pitchFamily="34" charset="0"/>
              </a:rPr>
              <a:t>Identify </a:t>
            </a:r>
            <a:r>
              <a:rPr lang="en-GB" sz="2400" dirty="0">
                <a:cs typeface="Arial" panose="020B0604020202020204" pitchFamily="34" charset="0"/>
              </a:rPr>
              <a:t>the extent to which students believed their </a:t>
            </a:r>
            <a:r>
              <a:rPr lang="en-GB" sz="2400" b="1" dirty="0">
                <a:solidFill>
                  <a:schemeClr val="accent6">
                    <a:lumMod val="50000"/>
                  </a:schemeClr>
                </a:solidFill>
                <a:cs typeface="Arial" panose="020B0604020202020204" pitchFamily="34" charset="0"/>
              </a:rPr>
              <a:t>self-efficacy</a:t>
            </a:r>
            <a:r>
              <a:rPr lang="en-GB" sz="2400" dirty="0">
                <a:cs typeface="Arial" panose="020B0604020202020204" pitchFamily="34" charset="0"/>
              </a:rPr>
              <a:t> and </a:t>
            </a:r>
            <a:r>
              <a:rPr lang="en-GB" sz="2400" b="1" dirty="0">
                <a:solidFill>
                  <a:schemeClr val="accent6">
                    <a:lumMod val="50000"/>
                  </a:schemeClr>
                </a:solidFill>
                <a:cs typeface="Arial" panose="020B0604020202020204" pitchFamily="34" charset="0"/>
              </a:rPr>
              <a:t>self-regulation</a:t>
            </a:r>
            <a:r>
              <a:rPr lang="en-GB" sz="2400" dirty="0">
                <a:cs typeface="Arial" panose="020B0604020202020204" pitchFamily="34" charset="0"/>
              </a:rPr>
              <a:t> skills were </a:t>
            </a:r>
            <a:r>
              <a:rPr lang="en-GB" sz="2400" dirty="0" smtClean="0">
                <a:cs typeface="Arial" panose="020B0604020202020204" pitchFamily="34" charset="0"/>
              </a:rPr>
              <a:t>improved</a:t>
            </a:r>
          </a:p>
          <a:p>
            <a:pPr marL="457200" indent="-457200">
              <a:buAutoNum type="arabicPeriod"/>
            </a:pPr>
            <a:endParaRPr lang="en-GB" sz="2200" dirty="0">
              <a:cs typeface="Arial" panose="020B0604020202020204" pitchFamily="34" charset="0"/>
            </a:endParaRPr>
          </a:p>
          <a:p>
            <a:pPr marL="457200" indent="-457200">
              <a:buAutoNum type="arabicPeriod"/>
            </a:pPr>
            <a:r>
              <a:rPr lang="en-GB" sz="2400" dirty="0" smtClean="0">
                <a:cs typeface="Arial" panose="020B0604020202020204" pitchFamily="34" charset="0"/>
              </a:rPr>
              <a:t>Examine </a:t>
            </a:r>
            <a:r>
              <a:rPr lang="en-GB" sz="2400" dirty="0">
                <a:cs typeface="Arial" panose="020B0604020202020204" pitchFamily="34" charset="0"/>
              </a:rPr>
              <a:t>whether the assessment approach </a:t>
            </a:r>
            <a:r>
              <a:rPr lang="en-GB" sz="2400" b="1" dirty="0">
                <a:solidFill>
                  <a:schemeClr val="accent6">
                    <a:lumMod val="50000"/>
                  </a:schemeClr>
                </a:solidFill>
                <a:cs typeface="Arial" panose="020B0604020202020204" pitchFamily="34" charset="0"/>
              </a:rPr>
              <a:t>enhanced</a:t>
            </a:r>
            <a:r>
              <a:rPr lang="en-GB" sz="2400" dirty="0">
                <a:solidFill>
                  <a:schemeClr val="accent6">
                    <a:lumMod val="50000"/>
                  </a:schemeClr>
                </a:solidFill>
                <a:cs typeface="Arial" panose="020B0604020202020204" pitchFamily="34" charset="0"/>
              </a:rPr>
              <a:t> </a:t>
            </a:r>
            <a:r>
              <a:rPr lang="en-GB" sz="2400" b="1" dirty="0">
                <a:solidFill>
                  <a:schemeClr val="accent6">
                    <a:lumMod val="50000"/>
                  </a:schemeClr>
                </a:solidFill>
                <a:cs typeface="Arial" panose="020B0604020202020204" pitchFamily="34" charset="0"/>
              </a:rPr>
              <a:t>student performance </a:t>
            </a:r>
            <a:r>
              <a:rPr lang="en-GB" sz="2400" dirty="0">
                <a:cs typeface="Arial" panose="020B0604020202020204" pitchFamily="34" charset="0"/>
              </a:rPr>
              <a:t>and whether it could potentially raise </a:t>
            </a:r>
            <a:r>
              <a:rPr lang="en-GB" sz="2400" b="1" dirty="0">
                <a:solidFill>
                  <a:schemeClr val="accent6">
                    <a:lumMod val="50000"/>
                  </a:schemeClr>
                </a:solidFill>
                <a:cs typeface="Arial" panose="020B0604020202020204" pitchFamily="34" charset="0"/>
              </a:rPr>
              <a:t>NSS scores </a:t>
            </a:r>
            <a:r>
              <a:rPr lang="en-GB" sz="2400" dirty="0">
                <a:cs typeface="Arial" panose="020B0604020202020204" pitchFamily="34" charset="0"/>
              </a:rPr>
              <a:t>related to </a:t>
            </a:r>
            <a:r>
              <a:rPr lang="en-GB" sz="2400" dirty="0" smtClean="0">
                <a:cs typeface="Arial" panose="020B0604020202020204" pitchFamily="34" charset="0"/>
              </a:rPr>
              <a:t>feedback</a:t>
            </a: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p:txBody>
      </p:sp>
      <p:sp>
        <p:nvSpPr>
          <p:cNvPr id="4"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Research Aims</a:t>
            </a:r>
            <a:endParaRPr lang="en-US" sz="4000" dirty="0"/>
          </a:p>
        </p:txBody>
      </p:sp>
    </p:spTree>
    <p:extLst>
      <p:ext uri="{BB962C8B-B14F-4D97-AF65-F5344CB8AC3E}">
        <p14:creationId xmlns:p14="http://schemas.microsoft.com/office/powerpoint/2010/main" val="888304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40537810"/>
              </p:ext>
            </p:extLst>
          </p:nvPr>
        </p:nvGraphicFramePr>
        <p:xfrm>
          <a:off x="462317" y="2500548"/>
          <a:ext cx="11089846" cy="321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Bracket 5"/>
          <p:cNvSpPr/>
          <p:nvPr/>
        </p:nvSpPr>
        <p:spPr>
          <a:xfrm rot="5400000" flipV="1">
            <a:off x="3625354" y="-464732"/>
            <a:ext cx="135926" cy="67279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65671" y="2461929"/>
            <a:ext cx="4769708" cy="369332"/>
          </a:xfrm>
          <a:prstGeom prst="rect">
            <a:avLst/>
          </a:prstGeom>
          <a:noFill/>
          <a:ln>
            <a:noFill/>
          </a:ln>
        </p:spPr>
        <p:txBody>
          <a:bodyPr wrap="square" rtlCol="0">
            <a:spAutoFit/>
          </a:bodyPr>
          <a:lstStyle/>
          <a:p>
            <a:pPr algn="ctr"/>
            <a:r>
              <a:rPr lang="en-US" dirty="0" smtClean="0"/>
              <a:t>Supporting Lectures</a:t>
            </a:r>
            <a:endParaRPr lang="en-US" dirty="0"/>
          </a:p>
        </p:txBody>
      </p:sp>
      <p:sp>
        <p:nvSpPr>
          <p:cNvPr id="8" name="TextBox 7"/>
          <p:cNvSpPr txBox="1"/>
          <p:nvPr/>
        </p:nvSpPr>
        <p:spPr>
          <a:xfrm>
            <a:off x="7604878" y="4955763"/>
            <a:ext cx="1717589" cy="646331"/>
          </a:xfrm>
          <a:prstGeom prst="rect">
            <a:avLst/>
          </a:prstGeom>
          <a:noFill/>
          <a:ln>
            <a:noFill/>
          </a:ln>
        </p:spPr>
        <p:txBody>
          <a:bodyPr wrap="square" rtlCol="0">
            <a:spAutoFit/>
          </a:bodyPr>
          <a:lstStyle/>
          <a:p>
            <a:pPr algn="ctr"/>
            <a:r>
              <a:rPr lang="en-US" dirty="0" smtClean="0"/>
              <a:t>25% </a:t>
            </a:r>
            <a:r>
              <a:rPr lang="en-US" dirty="0"/>
              <a:t>m</a:t>
            </a:r>
            <a:r>
              <a:rPr lang="en-US" dirty="0" smtClean="0"/>
              <a:t>odule </a:t>
            </a:r>
            <a:r>
              <a:rPr lang="en-US" dirty="0"/>
              <a:t>a</a:t>
            </a:r>
            <a:r>
              <a:rPr lang="en-US" dirty="0" smtClean="0"/>
              <a:t>ssessment</a:t>
            </a:r>
            <a:endParaRPr lang="en-US" dirty="0"/>
          </a:p>
        </p:txBody>
      </p:sp>
      <p:sp>
        <p:nvSpPr>
          <p:cNvPr id="9" name="TextBox 8"/>
          <p:cNvSpPr txBox="1"/>
          <p:nvPr/>
        </p:nvSpPr>
        <p:spPr>
          <a:xfrm>
            <a:off x="9927167" y="4955763"/>
            <a:ext cx="1717589" cy="646331"/>
          </a:xfrm>
          <a:prstGeom prst="rect">
            <a:avLst/>
          </a:prstGeom>
          <a:noFill/>
          <a:ln>
            <a:noFill/>
          </a:ln>
        </p:spPr>
        <p:txBody>
          <a:bodyPr wrap="square" rtlCol="0">
            <a:spAutoFit/>
          </a:bodyPr>
          <a:lstStyle/>
          <a:p>
            <a:pPr algn="ctr"/>
            <a:r>
              <a:rPr lang="en-US" dirty="0"/>
              <a:t>7</a:t>
            </a:r>
            <a:r>
              <a:rPr lang="en-US" dirty="0" smtClean="0"/>
              <a:t>5% module </a:t>
            </a:r>
            <a:r>
              <a:rPr lang="en-US" dirty="0"/>
              <a:t>a</a:t>
            </a:r>
            <a:r>
              <a:rPr lang="en-US" dirty="0" smtClean="0"/>
              <a:t>ssessment</a:t>
            </a:r>
            <a:endParaRPr lang="en-US" dirty="0"/>
          </a:p>
        </p:txBody>
      </p:sp>
      <p:sp>
        <p:nvSpPr>
          <p:cNvPr id="3" name="Down Arrow 2"/>
          <p:cNvSpPr/>
          <p:nvPr/>
        </p:nvSpPr>
        <p:spPr>
          <a:xfrm rot="10800000">
            <a:off x="1132723" y="5330037"/>
            <a:ext cx="289367" cy="599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10800000">
            <a:off x="7100072" y="5326113"/>
            <a:ext cx="289367" cy="599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52841" y="6009677"/>
            <a:ext cx="2037817" cy="615553"/>
          </a:xfrm>
          <a:prstGeom prst="rect">
            <a:avLst/>
          </a:prstGeom>
          <a:noFill/>
        </p:spPr>
        <p:txBody>
          <a:bodyPr wrap="square" rtlCol="0">
            <a:spAutoFit/>
          </a:bodyPr>
          <a:lstStyle/>
          <a:p>
            <a:pPr algn="ctr"/>
            <a:r>
              <a:rPr lang="en-GB" sz="1700" dirty="0" smtClean="0"/>
              <a:t>Assessment discourse</a:t>
            </a:r>
            <a:endParaRPr lang="en-GB" sz="1700" dirty="0"/>
          </a:p>
        </p:txBody>
      </p:sp>
      <p:sp>
        <p:nvSpPr>
          <p:cNvPr id="14" name="TextBox 13"/>
          <p:cNvSpPr txBox="1"/>
          <p:nvPr/>
        </p:nvSpPr>
        <p:spPr>
          <a:xfrm>
            <a:off x="6190198" y="5994027"/>
            <a:ext cx="2106593" cy="615553"/>
          </a:xfrm>
          <a:prstGeom prst="rect">
            <a:avLst/>
          </a:prstGeom>
          <a:noFill/>
        </p:spPr>
        <p:txBody>
          <a:bodyPr wrap="square" rtlCol="0">
            <a:spAutoFit/>
          </a:bodyPr>
          <a:lstStyle/>
          <a:p>
            <a:pPr algn="ctr"/>
            <a:r>
              <a:rPr lang="en-GB" sz="1700" dirty="0"/>
              <a:t>F</a:t>
            </a:r>
            <a:r>
              <a:rPr lang="en-GB" sz="1700" dirty="0" smtClean="0"/>
              <a:t>eedback </a:t>
            </a:r>
          </a:p>
          <a:p>
            <a:pPr algn="ctr"/>
            <a:r>
              <a:rPr lang="en-GB" sz="1700" dirty="0" smtClean="0"/>
              <a:t>discourse</a:t>
            </a:r>
            <a:endParaRPr lang="en-GB" sz="1700" dirty="0"/>
          </a:p>
        </p:txBody>
      </p:sp>
      <p:grpSp>
        <p:nvGrpSpPr>
          <p:cNvPr id="20" name="Group 19"/>
          <p:cNvGrpSpPr/>
          <p:nvPr/>
        </p:nvGrpSpPr>
        <p:grpSpPr>
          <a:xfrm>
            <a:off x="11691056" y="3899805"/>
            <a:ext cx="338102" cy="416302"/>
            <a:chOff x="8927344" y="1399256"/>
            <a:chExt cx="338102" cy="416302"/>
          </a:xfrm>
        </p:grpSpPr>
        <p:sp>
          <p:nvSpPr>
            <p:cNvPr id="21" name="Right Arrow 20"/>
            <p:cNvSpPr/>
            <p:nvPr/>
          </p:nvSpPr>
          <p:spPr>
            <a:xfrm>
              <a:off x="8927344" y="1399256"/>
              <a:ext cx="338102" cy="41630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Right Arrow 4"/>
            <p:cNvSpPr/>
            <p:nvPr/>
          </p:nvSpPr>
          <p:spPr>
            <a:xfrm>
              <a:off x="8927344" y="1482516"/>
              <a:ext cx="236671" cy="249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5" name="Title 1"/>
          <p:cNvSpPr txBox="1">
            <a:spLocks/>
          </p:cNvSpPr>
          <p:nvPr/>
        </p:nvSpPr>
        <p:spPr bwMode="gray">
          <a:xfrm>
            <a:off x="695739" y="824622"/>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Module Assessment Structure</a:t>
            </a:r>
            <a:endParaRPr lang="en-US" sz="4000" dirty="0"/>
          </a:p>
        </p:txBody>
      </p:sp>
    </p:spTree>
    <p:extLst>
      <p:ext uri="{BB962C8B-B14F-4D97-AF65-F5344CB8AC3E}">
        <p14:creationId xmlns:p14="http://schemas.microsoft.com/office/powerpoint/2010/main" val="420091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3582" y="2483730"/>
            <a:ext cx="11269317" cy="4401205"/>
          </a:xfrm>
          <a:prstGeom prst="rect">
            <a:avLst/>
          </a:prstGeom>
          <a:noFill/>
        </p:spPr>
        <p:txBody>
          <a:bodyPr wrap="square" rtlCol="0">
            <a:spAutoFit/>
          </a:bodyPr>
          <a:lstStyle/>
          <a:p>
            <a:r>
              <a:rPr lang="en-GB" sz="2400" b="1" dirty="0">
                <a:solidFill>
                  <a:schemeClr val="accent6">
                    <a:lumMod val="50000"/>
                  </a:schemeClr>
                </a:solidFill>
                <a:cs typeface="Arial" panose="020B0604020202020204" pitchFamily="34" charset="0"/>
              </a:rPr>
              <a:t>Q</a:t>
            </a:r>
            <a:r>
              <a:rPr lang="en-GB" sz="2400" b="1" dirty="0" smtClean="0">
                <a:solidFill>
                  <a:schemeClr val="accent6">
                    <a:lumMod val="50000"/>
                  </a:schemeClr>
                </a:solidFill>
                <a:cs typeface="Arial" panose="020B0604020202020204" pitchFamily="34" charset="0"/>
              </a:rPr>
              <a:t>ualitative </a:t>
            </a:r>
            <a:r>
              <a:rPr lang="en-GB" sz="2400" b="1" dirty="0">
                <a:solidFill>
                  <a:schemeClr val="accent6">
                    <a:lumMod val="50000"/>
                  </a:schemeClr>
                </a:solidFill>
                <a:cs typeface="Arial" panose="020B0604020202020204" pitchFamily="34" charset="0"/>
              </a:rPr>
              <a:t>case study </a:t>
            </a:r>
            <a:r>
              <a:rPr lang="en-GB" sz="2400" b="1" dirty="0" smtClean="0">
                <a:solidFill>
                  <a:schemeClr val="accent6">
                    <a:lumMod val="50000"/>
                  </a:schemeClr>
                </a:solidFill>
                <a:cs typeface="Arial" panose="020B0604020202020204" pitchFamily="34" charset="0"/>
              </a:rPr>
              <a:t>approach</a:t>
            </a:r>
            <a:endParaRPr lang="en-GB" sz="2400" b="1" dirty="0">
              <a:solidFill>
                <a:schemeClr val="accent6">
                  <a:lumMod val="50000"/>
                </a:schemeClr>
              </a:solidFill>
              <a:cs typeface="Arial" panose="020B0604020202020204" pitchFamily="34" charset="0"/>
            </a:endParaRPr>
          </a:p>
          <a:p>
            <a:pPr marL="266700" indent="-266700"/>
            <a:endParaRPr lang="en-GB" sz="1600" dirty="0" smtClean="0">
              <a:cs typeface="Arial" panose="020B0604020202020204" pitchFamily="34" charset="0"/>
            </a:endParaRPr>
          </a:p>
          <a:p>
            <a:pPr marL="266700" indent="-266700">
              <a:buFont typeface="Arial" panose="020B0604020202020204" pitchFamily="34" charset="0"/>
              <a:buChar char="•"/>
            </a:pPr>
            <a:r>
              <a:rPr lang="en-GB" sz="2400" dirty="0" smtClean="0">
                <a:cs typeface="Arial" panose="020B0604020202020204" pitchFamily="34" charset="0"/>
              </a:rPr>
              <a:t>Individual semi-structured </a:t>
            </a:r>
            <a:r>
              <a:rPr lang="en-GB" sz="2400" dirty="0">
                <a:cs typeface="Arial" panose="020B0604020202020204" pitchFamily="34" charset="0"/>
              </a:rPr>
              <a:t>interviews </a:t>
            </a:r>
            <a:r>
              <a:rPr lang="en-GB" sz="2400" dirty="0" smtClean="0">
                <a:cs typeface="Arial" panose="020B0604020202020204" pitchFamily="34" charset="0"/>
              </a:rPr>
              <a:t>… two </a:t>
            </a:r>
            <a:r>
              <a:rPr lang="en-GB" sz="2400" dirty="0">
                <a:cs typeface="Arial" panose="020B0604020202020204" pitchFamily="34" charset="0"/>
              </a:rPr>
              <a:t>consecutive </a:t>
            </a:r>
            <a:r>
              <a:rPr lang="en-GB" sz="2400" dirty="0" smtClean="0">
                <a:cs typeface="Arial" panose="020B0604020202020204" pitchFamily="34" charset="0"/>
              </a:rPr>
              <a:t>level 2 cohorts at end of module (2015-16 and 2016-17) … analysed thematically via grounded theory</a:t>
            </a:r>
          </a:p>
          <a:p>
            <a:pPr marL="266700" indent="-266700">
              <a:buFont typeface="Arial" panose="020B0604020202020204" pitchFamily="34" charset="0"/>
              <a:buChar char="•"/>
            </a:pPr>
            <a:endParaRPr lang="en-GB" sz="2400" dirty="0">
              <a:cs typeface="Arial" panose="020B0604020202020204" pitchFamily="34" charset="0"/>
            </a:endParaRPr>
          </a:p>
          <a:p>
            <a:pPr marL="266700" indent="-266700">
              <a:buFont typeface="Arial" panose="020B0604020202020204" pitchFamily="34" charset="0"/>
              <a:buChar char="•"/>
            </a:pPr>
            <a:r>
              <a:rPr lang="en-GB" sz="2400" dirty="0">
                <a:cs typeface="Arial" panose="020B0604020202020204" pitchFamily="34" charset="0"/>
              </a:rPr>
              <a:t>G</a:t>
            </a:r>
            <a:r>
              <a:rPr lang="en-GB" sz="2400" dirty="0" smtClean="0">
                <a:cs typeface="Arial" panose="020B0604020202020204" pitchFamily="34" charset="0"/>
              </a:rPr>
              <a:t>roup semi-structured interviews with level 3 students elucidating post-assignment behaviour</a:t>
            </a:r>
          </a:p>
          <a:p>
            <a:pPr marL="266700" indent="-266700">
              <a:buFont typeface="Arial" panose="020B0604020202020204" pitchFamily="34" charset="0"/>
              <a:buChar char="•"/>
            </a:pPr>
            <a:endParaRPr lang="en-GB" sz="2400" dirty="0">
              <a:cs typeface="Arial" panose="020B0604020202020204" pitchFamily="34" charset="0"/>
            </a:endParaRPr>
          </a:p>
          <a:p>
            <a:pPr marL="266700" indent="-266700">
              <a:buFont typeface="Arial" panose="020B0604020202020204" pitchFamily="34" charset="0"/>
              <a:buChar char="•"/>
            </a:pPr>
            <a:r>
              <a:rPr lang="en-GB" sz="2400" dirty="0">
                <a:cs typeface="Arial" panose="020B0604020202020204" pitchFamily="34" charset="0"/>
              </a:rPr>
              <a:t>E</a:t>
            </a:r>
            <a:r>
              <a:rPr lang="en-GB" sz="2400" dirty="0" smtClean="0">
                <a:cs typeface="Arial" panose="020B0604020202020204" pitchFamily="34" charset="0"/>
              </a:rPr>
              <a:t>ssay performance data pre- and post-assessment intervention (inferential stats)</a:t>
            </a:r>
          </a:p>
          <a:p>
            <a:pPr marL="266700" indent="-266700">
              <a:buFont typeface="Arial" panose="020B0604020202020204" pitchFamily="34" charset="0"/>
              <a:buChar char="•"/>
            </a:pPr>
            <a:endParaRPr lang="en-GB" sz="2400" dirty="0">
              <a:cs typeface="Arial" panose="020B0604020202020204" pitchFamily="34" charset="0"/>
            </a:endParaRPr>
          </a:p>
          <a:p>
            <a:pPr marL="266700" indent="-266700">
              <a:buFont typeface="Arial" panose="020B0604020202020204" pitchFamily="34" charset="0"/>
              <a:buChar char="•"/>
            </a:pPr>
            <a:r>
              <a:rPr lang="en-GB" sz="2400" dirty="0">
                <a:cs typeface="Arial" panose="020B0604020202020204" pitchFamily="34" charset="0"/>
              </a:rPr>
              <a:t>A</a:t>
            </a:r>
            <a:r>
              <a:rPr lang="en-GB" sz="2400" dirty="0" smtClean="0">
                <a:cs typeface="Arial" panose="020B0604020202020204" pitchFamily="34" charset="0"/>
              </a:rPr>
              <a:t>nswers to NSS feedback questions</a:t>
            </a:r>
          </a:p>
          <a:p>
            <a:pPr marL="266700" indent="-266700">
              <a:buFont typeface="Arial" panose="020B0604020202020204" pitchFamily="34" charset="0"/>
              <a:buChar char="•"/>
            </a:pPr>
            <a:endParaRPr lang="en-GB" sz="2400" dirty="0">
              <a:cs typeface="Arial" panose="020B0604020202020204" pitchFamily="34" charset="0"/>
            </a:endParaRPr>
          </a:p>
        </p:txBody>
      </p:sp>
      <p:sp>
        <p:nvSpPr>
          <p:cNvPr id="4"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Data Collection</a:t>
            </a:r>
            <a:endParaRPr lang="en-US" sz="4000" dirty="0"/>
          </a:p>
        </p:txBody>
      </p:sp>
    </p:spTree>
    <p:extLst>
      <p:ext uri="{BB962C8B-B14F-4D97-AF65-F5344CB8AC3E}">
        <p14:creationId xmlns:p14="http://schemas.microsoft.com/office/powerpoint/2010/main" val="96614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952" y="2543313"/>
            <a:ext cx="11137900" cy="3908762"/>
          </a:xfrm>
          <a:prstGeom prst="rect">
            <a:avLst/>
          </a:prstGeom>
          <a:noFill/>
        </p:spPr>
        <p:txBody>
          <a:bodyPr wrap="square" rtlCol="0">
            <a:spAutoFit/>
          </a:bodyPr>
          <a:lstStyle/>
          <a:p>
            <a:r>
              <a:rPr lang="en-GB" sz="2400" dirty="0" smtClean="0">
                <a:cs typeface="Arial" panose="020B0604020202020204" pitchFamily="34" charset="0"/>
              </a:rPr>
              <a:t>Conversation compels students to engage critically with their work:</a:t>
            </a:r>
          </a:p>
          <a:p>
            <a:pPr marL="266700" indent="-266700" algn="ctr">
              <a:buFont typeface="Arial" panose="020B0604020202020204" pitchFamily="34" charset="0"/>
              <a:buChar char="•"/>
            </a:pPr>
            <a:endParaRPr lang="en-GB" sz="2500" dirty="0" smtClean="0">
              <a:cs typeface="Arial" panose="020B0604020202020204" pitchFamily="34" charset="0"/>
            </a:endParaRPr>
          </a:p>
          <a:p>
            <a:pPr algn="ctr"/>
            <a:r>
              <a:rPr lang="en-GB" sz="2300" i="1" dirty="0">
                <a:cs typeface="Arial" panose="020B0604020202020204" pitchFamily="34" charset="0"/>
              </a:rPr>
              <a:t>‘when I have had drafts handed back to me and it’s just written over, either </a:t>
            </a:r>
            <a:r>
              <a:rPr lang="en-GB" sz="2300" b="1" i="1" dirty="0">
                <a:solidFill>
                  <a:schemeClr val="accent6">
                    <a:lumMod val="50000"/>
                  </a:schemeClr>
                </a:solidFill>
                <a:cs typeface="Arial" panose="020B0604020202020204" pitchFamily="34" charset="0"/>
              </a:rPr>
              <a:t>I don’t understand what they are trying to say</a:t>
            </a:r>
            <a:r>
              <a:rPr lang="en-GB" sz="2300" i="1" dirty="0">
                <a:cs typeface="Arial" panose="020B0604020202020204" pitchFamily="34" charset="0"/>
              </a:rPr>
              <a:t>, or it’s not clear enough. I can ask you questions </a:t>
            </a:r>
            <a:r>
              <a:rPr lang="en-GB" sz="2300" b="1" i="1" dirty="0">
                <a:solidFill>
                  <a:schemeClr val="accent6">
                    <a:lumMod val="50000"/>
                  </a:schemeClr>
                </a:solidFill>
                <a:cs typeface="Arial" panose="020B0604020202020204" pitchFamily="34" charset="0"/>
              </a:rPr>
              <a:t>if we’re talking to each other about it, it’s easier to see things</a:t>
            </a:r>
            <a:r>
              <a:rPr lang="en-GB" sz="2300" b="1" i="1" dirty="0">
                <a:cs typeface="Arial" panose="020B0604020202020204" pitchFamily="34" charset="0"/>
              </a:rPr>
              <a:t> </a:t>
            </a:r>
            <a:r>
              <a:rPr lang="en-GB" sz="2300" i="1" dirty="0" smtClean="0">
                <a:cs typeface="Arial" panose="020B0604020202020204" pitchFamily="34" charset="0"/>
              </a:rPr>
              <a:t>… </a:t>
            </a:r>
            <a:r>
              <a:rPr lang="en-GB" sz="2300" i="1" dirty="0">
                <a:cs typeface="Arial" panose="020B0604020202020204" pitchFamily="34" charset="0"/>
              </a:rPr>
              <a:t>It’s definitely better to talk about it’ </a:t>
            </a:r>
            <a:r>
              <a:rPr lang="en-GB" sz="2300" i="1" dirty="0" smtClean="0">
                <a:cs typeface="Arial" panose="020B0604020202020204" pitchFamily="34" charset="0"/>
              </a:rPr>
              <a:t> R7</a:t>
            </a:r>
            <a:endParaRPr lang="en-GB" sz="2300" i="1" dirty="0">
              <a:cs typeface="Arial" panose="020B0604020202020204" pitchFamily="34" charset="0"/>
            </a:endParaRPr>
          </a:p>
          <a:p>
            <a:endParaRPr lang="en-GB" sz="3500" dirty="0">
              <a:cs typeface="Arial" panose="020B0604020202020204" pitchFamily="34" charset="0"/>
            </a:endParaRPr>
          </a:p>
          <a:p>
            <a:pPr algn="ctr"/>
            <a:r>
              <a:rPr lang="en-GB" sz="2300" i="1" dirty="0" smtClean="0">
                <a:cs typeface="Arial" panose="020B0604020202020204" pitchFamily="34" charset="0"/>
              </a:rPr>
              <a:t>‘I’ve </a:t>
            </a:r>
            <a:r>
              <a:rPr lang="en-GB" sz="2300" i="1" dirty="0">
                <a:cs typeface="Arial" panose="020B0604020202020204" pitchFamily="34" charset="0"/>
              </a:rPr>
              <a:t>had it before where you get electronic feedback and </a:t>
            </a:r>
            <a:r>
              <a:rPr lang="en-GB" sz="2300" b="1" i="1" dirty="0">
                <a:solidFill>
                  <a:schemeClr val="accent6">
                    <a:lumMod val="50000"/>
                  </a:schemeClr>
                </a:solidFill>
                <a:cs typeface="Arial" panose="020B0604020202020204" pitchFamily="34" charset="0"/>
              </a:rPr>
              <a:t>you might not be sure what some of the comments </a:t>
            </a:r>
            <a:r>
              <a:rPr lang="en-GB" sz="2300" b="1" i="1" dirty="0" smtClean="0">
                <a:solidFill>
                  <a:schemeClr val="accent6">
                    <a:lumMod val="50000"/>
                  </a:schemeClr>
                </a:solidFill>
                <a:cs typeface="Arial" panose="020B0604020202020204" pitchFamily="34" charset="0"/>
              </a:rPr>
              <a:t>mean</a:t>
            </a:r>
            <a:r>
              <a:rPr lang="en-GB" sz="2300" b="1" i="1" dirty="0">
                <a:solidFill>
                  <a:schemeClr val="accent6">
                    <a:lumMod val="50000"/>
                  </a:schemeClr>
                </a:solidFill>
                <a:cs typeface="Arial" panose="020B0604020202020204" pitchFamily="34" charset="0"/>
              </a:rPr>
              <a:t> </a:t>
            </a:r>
            <a:r>
              <a:rPr lang="en-GB" sz="2300" i="1" dirty="0" smtClean="0">
                <a:cs typeface="Arial" panose="020B0604020202020204" pitchFamily="34" charset="0"/>
              </a:rPr>
              <a:t>… being </a:t>
            </a:r>
            <a:r>
              <a:rPr lang="en-GB" sz="2300" i="1" dirty="0">
                <a:cs typeface="Arial" panose="020B0604020202020204" pitchFamily="34" charset="0"/>
              </a:rPr>
              <a:t>able to discuss it is </a:t>
            </a:r>
            <a:r>
              <a:rPr lang="en-GB" sz="2300" i="1" dirty="0" smtClean="0">
                <a:cs typeface="Arial" panose="020B0604020202020204" pitchFamily="34" charset="0"/>
              </a:rPr>
              <a:t>important. </a:t>
            </a:r>
            <a:r>
              <a:rPr lang="en-GB" sz="2300" i="1" dirty="0">
                <a:cs typeface="Arial" panose="020B0604020202020204" pitchFamily="34" charset="0"/>
              </a:rPr>
              <a:t>You get that progress and can </a:t>
            </a:r>
            <a:r>
              <a:rPr lang="en-GB" sz="2300" b="1" i="1" dirty="0">
                <a:solidFill>
                  <a:schemeClr val="accent6">
                    <a:lumMod val="50000"/>
                  </a:schemeClr>
                </a:solidFill>
                <a:cs typeface="Arial" panose="020B0604020202020204" pitchFamily="34" charset="0"/>
              </a:rPr>
              <a:t>discuss how you can change it as opposed to just saying this is </a:t>
            </a:r>
            <a:r>
              <a:rPr lang="en-GB" sz="2300" b="1" i="1" dirty="0" smtClean="0">
                <a:solidFill>
                  <a:schemeClr val="accent6">
                    <a:lumMod val="50000"/>
                  </a:schemeClr>
                </a:solidFill>
                <a:cs typeface="Arial" panose="020B0604020202020204" pitchFamily="34" charset="0"/>
              </a:rPr>
              <a:t>wrong</a:t>
            </a:r>
            <a:r>
              <a:rPr lang="en-GB" sz="2300" i="1" dirty="0" smtClean="0">
                <a:cs typeface="Arial" panose="020B0604020202020204" pitchFamily="34" charset="0"/>
              </a:rPr>
              <a:t>’  </a:t>
            </a:r>
            <a:r>
              <a:rPr lang="en-GB" sz="2300" dirty="0" smtClean="0">
                <a:cs typeface="Arial" panose="020B0604020202020204" pitchFamily="34" charset="0"/>
              </a:rPr>
              <a:t>R9</a:t>
            </a:r>
          </a:p>
        </p:txBody>
      </p:sp>
      <p:sp>
        <p:nvSpPr>
          <p:cNvPr id="4" name="Title 1"/>
          <p:cNvSpPr txBox="1">
            <a:spLocks/>
          </p:cNvSpPr>
          <p:nvPr/>
        </p:nvSpPr>
        <p:spPr bwMode="gray">
          <a:xfrm>
            <a:off x="695739" y="811370"/>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Enhanced Learning Experience </a:t>
            </a:r>
            <a:endParaRPr lang="en-US" sz="4000" dirty="0"/>
          </a:p>
        </p:txBody>
      </p:sp>
    </p:spTree>
    <p:extLst>
      <p:ext uri="{BB962C8B-B14F-4D97-AF65-F5344CB8AC3E}">
        <p14:creationId xmlns:p14="http://schemas.microsoft.com/office/powerpoint/2010/main" val="10565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0700" y="2570922"/>
            <a:ext cx="11176000" cy="3924151"/>
          </a:xfrm>
          <a:prstGeom prst="rect">
            <a:avLst/>
          </a:prstGeom>
          <a:noFill/>
        </p:spPr>
        <p:txBody>
          <a:bodyPr wrap="square" rtlCol="0">
            <a:spAutoFit/>
          </a:bodyPr>
          <a:lstStyle/>
          <a:p>
            <a:r>
              <a:rPr lang="en-GB" sz="2400" dirty="0" smtClean="0">
                <a:cs typeface="Arial" panose="020B0604020202020204" pitchFamily="34" charset="0"/>
              </a:rPr>
              <a:t>Motivational</a:t>
            </a:r>
            <a:r>
              <a:rPr lang="en-GB" sz="2400" b="1" dirty="0" smtClean="0">
                <a:cs typeface="Arial" panose="020B0604020202020204" pitchFamily="34" charset="0"/>
              </a:rPr>
              <a:t> </a:t>
            </a:r>
            <a:r>
              <a:rPr lang="en-GB" sz="2400" dirty="0" smtClean="0">
                <a:cs typeface="Arial" panose="020B0604020202020204" pitchFamily="34" charset="0"/>
              </a:rPr>
              <a:t>due to pertinent application:</a:t>
            </a:r>
          </a:p>
          <a:p>
            <a:endParaRPr lang="en-GB" sz="2700" dirty="0">
              <a:cs typeface="Arial" panose="020B0604020202020204" pitchFamily="34" charset="0"/>
            </a:endParaRPr>
          </a:p>
          <a:p>
            <a:pPr algn="ctr"/>
            <a:r>
              <a:rPr lang="en-GB" sz="2300" i="1" dirty="0" smtClean="0">
                <a:cs typeface="Arial" panose="020B0604020202020204" pitchFamily="34" charset="0"/>
              </a:rPr>
              <a:t>‘the </a:t>
            </a:r>
            <a:r>
              <a:rPr lang="en-GB" sz="2300" i="1" dirty="0">
                <a:cs typeface="Arial" panose="020B0604020202020204" pitchFamily="34" charset="0"/>
              </a:rPr>
              <a:t>bit </a:t>
            </a:r>
            <a:r>
              <a:rPr lang="en-GB" sz="2300" i="1" dirty="0" smtClean="0">
                <a:cs typeface="Arial" panose="020B0604020202020204" pitchFamily="34" charset="0"/>
              </a:rPr>
              <a:t>in between </a:t>
            </a:r>
            <a:r>
              <a:rPr lang="en-GB" sz="2300" i="1" dirty="0">
                <a:cs typeface="Arial" panose="020B0604020202020204" pitchFamily="34" charset="0"/>
              </a:rPr>
              <a:t>my draft and writing the final piece was the best bit because </a:t>
            </a:r>
            <a:r>
              <a:rPr lang="en-GB" sz="2300" b="1" i="1" dirty="0">
                <a:solidFill>
                  <a:schemeClr val="accent6">
                    <a:lumMod val="50000"/>
                  </a:schemeClr>
                </a:solidFill>
                <a:cs typeface="Arial" panose="020B0604020202020204" pitchFamily="34" charset="0"/>
              </a:rPr>
              <a:t>I knew what I was doing</a:t>
            </a:r>
            <a:r>
              <a:rPr lang="en-GB" sz="2300" b="1" i="1" dirty="0">
                <a:cs typeface="Arial" panose="020B0604020202020204" pitchFamily="34" charset="0"/>
              </a:rPr>
              <a:t> </a:t>
            </a:r>
            <a:r>
              <a:rPr lang="en-GB" sz="2300" i="1" dirty="0">
                <a:cs typeface="Arial" panose="020B0604020202020204" pitchFamily="34" charset="0"/>
              </a:rPr>
              <a:t>and could tweak it and </a:t>
            </a:r>
            <a:r>
              <a:rPr lang="en-GB" sz="2300" b="1" i="1" dirty="0">
                <a:solidFill>
                  <a:schemeClr val="accent6">
                    <a:lumMod val="50000"/>
                  </a:schemeClr>
                </a:solidFill>
                <a:cs typeface="Arial" panose="020B0604020202020204" pitchFamily="34" charset="0"/>
              </a:rPr>
              <a:t>I enjoyed that process of making it better</a:t>
            </a:r>
            <a:r>
              <a:rPr lang="en-GB" sz="2300" i="1" dirty="0">
                <a:cs typeface="Arial" panose="020B0604020202020204" pitchFamily="34" charset="0"/>
              </a:rPr>
              <a:t>. It </a:t>
            </a:r>
            <a:r>
              <a:rPr lang="en-GB" sz="2300" b="1" i="1" dirty="0">
                <a:solidFill>
                  <a:schemeClr val="accent6">
                    <a:lumMod val="50000"/>
                  </a:schemeClr>
                </a:solidFill>
                <a:cs typeface="Arial" panose="020B0604020202020204" pitchFamily="34" charset="0"/>
              </a:rPr>
              <a:t>gave me more confidence</a:t>
            </a:r>
            <a:r>
              <a:rPr lang="en-GB" sz="2300" b="1" i="1" dirty="0">
                <a:cs typeface="Arial" panose="020B0604020202020204" pitchFamily="34" charset="0"/>
              </a:rPr>
              <a:t> </a:t>
            </a:r>
            <a:r>
              <a:rPr lang="en-GB" sz="2300" i="1" dirty="0">
                <a:cs typeface="Arial" panose="020B0604020202020204" pitchFamily="34" charset="0"/>
              </a:rPr>
              <a:t>in my writing </a:t>
            </a:r>
            <a:r>
              <a:rPr lang="en-GB" sz="2300" i="1" dirty="0" smtClean="0">
                <a:cs typeface="Arial" panose="020B0604020202020204" pitchFamily="34" charset="0"/>
              </a:rPr>
              <a:t>skills’  </a:t>
            </a:r>
            <a:r>
              <a:rPr lang="en-GB" sz="2300" dirty="0" smtClean="0">
                <a:cs typeface="Arial" panose="020B0604020202020204" pitchFamily="34" charset="0"/>
              </a:rPr>
              <a:t>R7</a:t>
            </a:r>
          </a:p>
          <a:p>
            <a:pPr algn="ctr"/>
            <a:endParaRPr lang="en-GB" sz="3800" dirty="0"/>
          </a:p>
          <a:p>
            <a:pPr algn="ctr"/>
            <a:r>
              <a:rPr lang="en-GB" sz="2300" i="1" dirty="0" smtClean="0">
                <a:cs typeface="Arial" panose="020B0604020202020204" pitchFamily="34" charset="0"/>
              </a:rPr>
              <a:t>‘my </a:t>
            </a:r>
            <a:r>
              <a:rPr lang="en-GB" sz="2300" i="1" dirty="0">
                <a:cs typeface="Arial" panose="020B0604020202020204" pitchFamily="34" charset="0"/>
              </a:rPr>
              <a:t>first draft was quite </a:t>
            </a:r>
            <a:r>
              <a:rPr lang="en-GB" sz="2300" i="1" dirty="0" smtClean="0">
                <a:cs typeface="Arial" panose="020B0604020202020204" pitchFamily="34" charset="0"/>
              </a:rPr>
              <a:t>vague </a:t>
            </a:r>
            <a:r>
              <a:rPr lang="en-GB" sz="2300" i="1" dirty="0">
                <a:cs typeface="Arial" panose="020B0604020202020204" pitchFamily="34" charset="0"/>
              </a:rPr>
              <a:t>and I didn’t really know what direction I was going with </a:t>
            </a:r>
            <a:r>
              <a:rPr lang="en-GB" sz="2300" i="1" dirty="0" smtClean="0">
                <a:cs typeface="Arial" panose="020B0604020202020204" pitchFamily="34" charset="0"/>
              </a:rPr>
              <a:t>it. Then, </a:t>
            </a:r>
            <a:r>
              <a:rPr lang="en-GB" sz="2300" b="1" i="1" dirty="0">
                <a:solidFill>
                  <a:schemeClr val="accent6">
                    <a:lumMod val="50000"/>
                  </a:schemeClr>
                </a:solidFill>
                <a:cs typeface="Arial" panose="020B0604020202020204" pitchFamily="34" charset="0"/>
              </a:rPr>
              <a:t>after speaking and having the </a:t>
            </a:r>
            <a:r>
              <a:rPr lang="en-GB" sz="2300" b="1" i="1" dirty="0" smtClean="0">
                <a:solidFill>
                  <a:schemeClr val="accent6">
                    <a:lumMod val="50000"/>
                  </a:schemeClr>
                </a:solidFill>
                <a:cs typeface="Arial" panose="020B0604020202020204" pitchFamily="34" charset="0"/>
              </a:rPr>
              <a:t>feedback</a:t>
            </a:r>
            <a:r>
              <a:rPr lang="en-GB" sz="2300" i="1" dirty="0" smtClean="0">
                <a:cs typeface="Arial" panose="020B0604020202020204" pitchFamily="34" charset="0"/>
              </a:rPr>
              <a:t>, </a:t>
            </a:r>
            <a:r>
              <a:rPr lang="en-GB" sz="2300" i="1" dirty="0">
                <a:cs typeface="Arial" panose="020B0604020202020204" pitchFamily="34" charset="0"/>
              </a:rPr>
              <a:t>I spent more time on it because </a:t>
            </a:r>
            <a:r>
              <a:rPr lang="en-GB" sz="2300" b="1" i="1" dirty="0">
                <a:solidFill>
                  <a:schemeClr val="accent6">
                    <a:lumMod val="50000"/>
                  </a:schemeClr>
                </a:solidFill>
                <a:cs typeface="Arial" panose="020B0604020202020204" pitchFamily="34" charset="0"/>
              </a:rPr>
              <a:t>I knew where I needed to go with </a:t>
            </a:r>
            <a:r>
              <a:rPr lang="en-GB" sz="2300" b="1" i="1" dirty="0" smtClean="0">
                <a:solidFill>
                  <a:schemeClr val="accent6">
                    <a:lumMod val="50000"/>
                  </a:schemeClr>
                </a:solidFill>
                <a:cs typeface="Arial" panose="020B0604020202020204" pitchFamily="34" charset="0"/>
              </a:rPr>
              <a:t>it</a:t>
            </a:r>
            <a:r>
              <a:rPr lang="en-GB" sz="2300" i="1" dirty="0" smtClean="0">
                <a:cs typeface="Arial" panose="020B0604020202020204" pitchFamily="34" charset="0"/>
              </a:rPr>
              <a:t>’ </a:t>
            </a:r>
            <a:r>
              <a:rPr lang="en-GB" sz="2300" dirty="0" smtClean="0">
                <a:cs typeface="Arial" panose="020B0604020202020204" pitchFamily="34" charset="0"/>
              </a:rPr>
              <a:t> R8 </a:t>
            </a:r>
            <a:endParaRPr lang="en-GB" sz="2300" dirty="0">
              <a:cs typeface="Arial" panose="020B0604020202020204" pitchFamily="34" charset="0"/>
            </a:endParaRPr>
          </a:p>
          <a:p>
            <a:pPr algn="ctr"/>
            <a:endParaRPr lang="en-GB" sz="2200" dirty="0">
              <a:cs typeface="Arial" panose="020B0604020202020204" pitchFamily="34" charset="0"/>
            </a:endParaRPr>
          </a:p>
        </p:txBody>
      </p:sp>
      <p:sp>
        <p:nvSpPr>
          <p:cNvPr id="5" name="Title 1"/>
          <p:cNvSpPr txBox="1">
            <a:spLocks/>
          </p:cNvSpPr>
          <p:nvPr/>
        </p:nvSpPr>
        <p:spPr bwMode="gray">
          <a:xfrm>
            <a:off x="695739" y="824622"/>
            <a:ext cx="8874807"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Enhanced Learning Experience</a:t>
            </a:r>
            <a:endParaRPr lang="en-US" sz="4000" dirty="0"/>
          </a:p>
        </p:txBody>
      </p:sp>
    </p:spTree>
    <p:extLst>
      <p:ext uri="{BB962C8B-B14F-4D97-AF65-F5344CB8AC3E}">
        <p14:creationId xmlns:p14="http://schemas.microsoft.com/office/powerpoint/2010/main" val="1425438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1555</TotalTime>
  <Words>1836</Words>
  <Application>Microsoft Macintosh PowerPoint</Application>
  <PresentationFormat>Widescreen</PresentationFormat>
  <Paragraphs>233</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vt:lpstr>
      <vt:lpstr>MS PGothic</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Student Experience through Dialogic Feed-Forward Assessment  JGHE Celebration of Learning &amp; Teaching in HE Geography</dc:title>
  <dc:creator>Harry West</dc:creator>
  <cp:lastModifiedBy>Harry West</cp:lastModifiedBy>
  <cp:revision>255</cp:revision>
  <dcterms:created xsi:type="dcterms:W3CDTF">2016-11-29T19:23:42Z</dcterms:created>
  <dcterms:modified xsi:type="dcterms:W3CDTF">2017-09-02T08:07:20Z</dcterms:modified>
</cp:coreProperties>
</file>