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9" r:id="rId3"/>
    <p:sldId id="260" r:id="rId4"/>
    <p:sldId id="261" r:id="rId5"/>
    <p:sldId id="262" r:id="rId6"/>
    <p:sldId id="263" r:id="rId7"/>
    <p:sldId id="264" r:id="rId8"/>
    <p:sldId id="265" r:id="rId9"/>
    <p:sldId id="267" r:id="rId10"/>
    <p:sldId id="269" r:id="rId11"/>
    <p:sldId id="270" r:id="rId12"/>
    <p:sldId id="268" r:id="rId13"/>
    <p:sldId id="271" r:id="rId14"/>
    <p:sldId id="273" r:id="rId15"/>
    <p:sldId id="272" r:id="rId16"/>
    <p:sldId id="274"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6"/>
    <p:restoredTop sz="97864" autoAdjust="0"/>
  </p:normalViewPr>
  <p:slideViewPr>
    <p:cSldViewPr snapToGrid="0" snapToObjects="1">
      <p:cViewPr varScale="1">
        <p:scale>
          <a:sx n="95" d="100"/>
          <a:sy n="95" d="100"/>
        </p:scale>
        <p:origin x="-696" y="-11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viewProps" Target="viewProps.xml"/><Relationship Id="rId21" Type="http://schemas.openxmlformats.org/officeDocument/2006/relationships/theme" Target="theme/theme1.xml"/><Relationship Id="rId2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printerSettings" Target="printerSettings/printerSettings1.bin"/><Relationship Id="rId19" Type="http://schemas.openxmlformats.org/officeDocument/2006/relationships/presProps" Target="pres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lang="en-US"/>
          </a:p>
        </p:txBody>
      </p:sp>
      <p:sp>
        <p:nvSpPr>
          <p:cNvPr id="4" name="Date Placeholder 3"/>
          <p:cNvSpPr>
            <a:spLocks noGrp="1"/>
          </p:cNvSpPr>
          <p:nvPr>
            <p:ph type="dt" sz="half" idx="10"/>
          </p:nvPr>
        </p:nvSpPr>
        <p:spPr/>
        <p:txBody>
          <a:bodyPr/>
          <a:lstStyle/>
          <a:p>
            <a:fld id="{6BFECD78-3C8E-49F2-8FAB-59489D168ABB}" type="datetimeFigureOut">
              <a:rPr lang="en-US" smtClean="0"/>
              <a:pPr/>
              <a:t>12/09/17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56013-B943-42BA-886F-6F9D4EB85E9D}" type="slidenum">
              <a:rPr lang="en-US" smtClean="0"/>
              <a:pPr/>
              <a:t>‹#›</a:t>
            </a:fld>
            <a:endParaRPr lang="en-US"/>
          </a:p>
        </p:txBody>
      </p:sp>
    </p:spTree>
    <p:extLst>
      <p:ext uri="{BB962C8B-B14F-4D97-AF65-F5344CB8AC3E}">
        <p14:creationId xmlns:p14="http://schemas.microsoft.com/office/powerpoint/2010/main" val="27020199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6BFECD78-3C8E-49F2-8FAB-59489D168ABB}" type="datetimeFigureOut">
              <a:rPr lang="en-US" smtClean="0"/>
              <a:pPr/>
              <a:t>12/09/17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56013-B943-42BA-886F-6F9D4EB85E9D}" type="slidenum">
              <a:rPr lang="en-US" smtClean="0"/>
              <a:pPr/>
              <a:t>‹#›</a:t>
            </a:fld>
            <a:endParaRPr lang="en-US"/>
          </a:p>
        </p:txBody>
      </p:sp>
    </p:spTree>
    <p:extLst>
      <p:ext uri="{BB962C8B-B14F-4D97-AF65-F5344CB8AC3E}">
        <p14:creationId xmlns:p14="http://schemas.microsoft.com/office/powerpoint/2010/main" val="29494982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6BFECD78-3C8E-49F2-8FAB-59489D168ABB}" type="datetimeFigureOut">
              <a:rPr lang="en-US" smtClean="0"/>
              <a:pPr/>
              <a:t>12/09/17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56013-B943-42BA-886F-6F9D4EB85E9D}" type="slidenum">
              <a:rPr lang="en-US" smtClean="0"/>
              <a:pPr/>
              <a:t>‹#›</a:t>
            </a:fld>
            <a:endParaRPr lang="en-US"/>
          </a:p>
        </p:txBody>
      </p:sp>
    </p:spTree>
    <p:extLst>
      <p:ext uri="{BB962C8B-B14F-4D97-AF65-F5344CB8AC3E}">
        <p14:creationId xmlns:p14="http://schemas.microsoft.com/office/powerpoint/2010/main" val="14279412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idx="1"/>
          </p:nvPr>
        </p:nvSpPr>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6BFECD78-3C8E-49F2-8FAB-59489D168ABB}" type="datetimeFigureOut">
              <a:rPr lang="en-US" smtClean="0"/>
              <a:pPr/>
              <a:t>12/09/17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56013-B943-42BA-886F-6F9D4EB85E9D}" type="slidenum">
              <a:rPr lang="en-US" smtClean="0"/>
              <a:pPr/>
              <a:t>‹#›</a:t>
            </a:fld>
            <a:endParaRPr lang="en-US"/>
          </a:p>
        </p:txBody>
      </p:sp>
    </p:spTree>
    <p:extLst>
      <p:ext uri="{BB962C8B-B14F-4D97-AF65-F5344CB8AC3E}">
        <p14:creationId xmlns:p14="http://schemas.microsoft.com/office/powerpoint/2010/main" val="22759333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p:txBody>
          <a:bodyPr/>
          <a:lstStyle/>
          <a:p>
            <a:fld id="{6BFECD78-3C8E-49F2-8FAB-59489D168ABB}" type="datetimeFigureOut">
              <a:rPr lang="en-US" smtClean="0"/>
              <a:pPr/>
              <a:t>12/09/17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56013-B943-42BA-886F-6F9D4EB85E9D}" type="slidenum">
              <a:rPr lang="en-US" smtClean="0"/>
              <a:pPr/>
              <a:t>‹#›</a:t>
            </a:fld>
            <a:endParaRPr lang="en-US"/>
          </a:p>
        </p:txBody>
      </p:sp>
    </p:spTree>
    <p:extLst>
      <p:ext uri="{BB962C8B-B14F-4D97-AF65-F5344CB8AC3E}">
        <p14:creationId xmlns:p14="http://schemas.microsoft.com/office/powerpoint/2010/main" val="17989526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Date Placeholder 4"/>
          <p:cNvSpPr>
            <a:spLocks noGrp="1"/>
          </p:cNvSpPr>
          <p:nvPr>
            <p:ph type="dt" sz="half" idx="10"/>
          </p:nvPr>
        </p:nvSpPr>
        <p:spPr/>
        <p:txBody>
          <a:bodyPr/>
          <a:lstStyle/>
          <a:p>
            <a:fld id="{6BFECD78-3C8E-49F2-8FAB-59489D168ABB}" type="datetimeFigureOut">
              <a:rPr lang="en-US" smtClean="0"/>
              <a:pPr/>
              <a:t>12/09/17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B56013-B943-42BA-886F-6F9D4EB85E9D}" type="slidenum">
              <a:rPr lang="en-US" smtClean="0"/>
              <a:pPr/>
              <a:t>‹#›</a:t>
            </a:fld>
            <a:endParaRPr lang="en-US"/>
          </a:p>
        </p:txBody>
      </p:sp>
    </p:spTree>
    <p:extLst>
      <p:ext uri="{BB962C8B-B14F-4D97-AF65-F5344CB8AC3E}">
        <p14:creationId xmlns:p14="http://schemas.microsoft.com/office/powerpoint/2010/main" val="10343016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7" name="Date Placeholder 6"/>
          <p:cNvSpPr>
            <a:spLocks noGrp="1"/>
          </p:cNvSpPr>
          <p:nvPr>
            <p:ph type="dt" sz="half" idx="10"/>
          </p:nvPr>
        </p:nvSpPr>
        <p:spPr/>
        <p:txBody>
          <a:bodyPr/>
          <a:lstStyle/>
          <a:p>
            <a:fld id="{6BFECD78-3C8E-49F2-8FAB-59489D168ABB}" type="datetimeFigureOut">
              <a:rPr lang="en-US" smtClean="0"/>
              <a:pPr/>
              <a:t>12/09/17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FB56013-B943-42BA-886F-6F9D4EB85E9D}" type="slidenum">
              <a:rPr lang="en-US" smtClean="0"/>
              <a:pPr/>
              <a:t>‹#›</a:t>
            </a:fld>
            <a:endParaRPr lang="en-US"/>
          </a:p>
        </p:txBody>
      </p:sp>
    </p:spTree>
    <p:extLst>
      <p:ext uri="{BB962C8B-B14F-4D97-AF65-F5344CB8AC3E}">
        <p14:creationId xmlns:p14="http://schemas.microsoft.com/office/powerpoint/2010/main" val="14179409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Date Placeholder 2"/>
          <p:cNvSpPr>
            <a:spLocks noGrp="1"/>
          </p:cNvSpPr>
          <p:nvPr>
            <p:ph type="dt" sz="half" idx="10"/>
          </p:nvPr>
        </p:nvSpPr>
        <p:spPr/>
        <p:txBody>
          <a:bodyPr/>
          <a:lstStyle/>
          <a:p>
            <a:fld id="{6BFECD78-3C8E-49F2-8FAB-59489D168ABB}" type="datetimeFigureOut">
              <a:rPr lang="en-US" smtClean="0"/>
              <a:pPr/>
              <a:t>12/09/17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FB56013-B943-42BA-886F-6F9D4EB85E9D}" type="slidenum">
              <a:rPr lang="en-US" smtClean="0"/>
              <a:pPr/>
              <a:t>‹#›</a:t>
            </a:fld>
            <a:endParaRPr lang="en-US"/>
          </a:p>
        </p:txBody>
      </p:sp>
    </p:spTree>
    <p:extLst>
      <p:ext uri="{BB962C8B-B14F-4D97-AF65-F5344CB8AC3E}">
        <p14:creationId xmlns:p14="http://schemas.microsoft.com/office/powerpoint/2010/main" val="6560677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BFECD78-3C8E-49F2-8FAB-59489D168ABB}" type="datetimeFigureOut">
              <a:rPr lang="en-US" smtClean="0"/>
              <a:pPr/>
              <a:t>12/09/17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FB56013-B943-42BA-886F-6F9D4EB85E9D}" type="slidenum">
              <a:rPr lang="en-US" smtClean="0"/>
              <a:pPr/>
              <a:t>‹#›</a:t>
            </a:fld>
            <a:endParaRPr lang="en-US"/>
          </a:p>
        </p:txBody>
      </p:sp>
    </p:spTree>
    <p:extLst>
      <p:ext uri="{BB962C8B-B14F-4D97-AF65-F5344CB8AC3E}">
        <p14:creationId xmlns:p14="http://schemas.microsoft.com/office/powerpoint/2010/main" val="12491287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6BFECD78-3C8E-49F2-8FAB-59489D168ABB}" type="datetimeFigureOut">
              <a:rPr lang="en-US" smtClean="0"/>
              <a:pPr/>
              <a:t>12/09/17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B56013-B943-42BA-886F-6F9D4EB85E9D}" type="slidenum">
              <a:rPr lang="en-US" smtClean="0"/>
              <a:pPr/>
              <a:t>‹#›</a:t>
            </a:fld>
            <a:endParaRPr lang="en-US"/>
          </a:p>
        </p:txBody>
      </p:sp>
    </p:spTree>
    <p:extLst>
      <p:ext uri="{BB962C8B-B14F-4D97-AF65-F5344CB8AC3E}">
        <p14:creationId xmlns:p14="http://schemas.microsoft.com/office/powerpoint/2010/main" val="27301161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smtClean="0"/>
              <a:t>Drag picture to placeholder or click icon to add</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6BFECD78-3C8E-49F2-8FAB-59489D168ABB}" type="datetimeFigureOut">
              <a:rPr lang="en-US" smtClean="0"/>
              <a:pPr/>
              <a:t>12/09/17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B56013-B943-42BA-886F-6F9D4EB85E9D}" type="slidenum">
              <a:rPr lang="en-US" smtClean="0"/>
              <a:pPr/>
              <a:t>‹#›</a:t>
            </a:fld>
            <a:endParaRPr lang="en-US"/>
          </a:p>
        </p:txBody>
      </p:sp>
    </p:spTree>
    <p:extLst>
      <p:ext uri="{BB962C8B-B14F-4D97-AF65-F5344CB8AC3E}">
        <p14:creationId xmlns:p14="http://schemas.microsoft.com/office/powerpoint/2010/main" val="506574558"/>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GB"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FECD78-3C8E-49F2-8FAB-59489D168ABB}" type="datetimeFigureOut">
              <a:rPr lang="en-US" smtClean="0"/>
              <a:pPr/>
              <a:t>12/09/17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FB56013-B943-42BA-886F-6F9D4EB85E9D}" type="slidenum">
              <a:rPr lang="en-US" smtClean="0"/>
              <a:pPr/>
              <a:t>‹#›</a:t>
            </a:fld>
            <a:endParaRPr lang="en-US"/>
          </a:p>
        </p:txBody>
      </p:sp>
    </p:spTree>
    <p:extLst>
      <p:ext uri="{BB962C8B-B14F-4D97-AF65-F5344CB8AC3E}">
        <p14:creationId xmlns:p14="http://schemas.microsoft.com/office/powerpoint/2010/main" val="2557711237"/>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5.jpg"/><Relationship Id="rId4" Type="http://schemas.openxmlformats.org/officeDocument/2006/relationships/image" Target="../media/image6.jpg"/><Relationship Id="rId5" Type="http://schemas.openxmlformats.org/officeDocument/2006/relationships/image" Target="../media/image7.jpg"/><Relationship Id="rId6" Type="http://schemas.openxmlformats.org/officeDocument/2006/relationships/image" Target="../media/image8.jpg"/><Relationship Id="rId1" Type="http://schemas.openxmlformats.org/officeDocument/2006/relationships/slideLayout" Target="../slideLayouts/slideLayout1.xml"/><Relationship Id="rId2" Type="http://schemas.openxmlformats.org/officeDocument/2006/relationships/image" Target="../media/image4.jpe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jpeg"/><Relationship Id="rId3" Type="http://schemas.openxmlformats.org/officeDocument/2006/relationships/image" Target="../media/image3.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68551" y="2263354"/>
            <a:ext cx="7435810" cy="2400657"/>
          </a:xfrm>
          <a:prstGeom prst="rect">
            <a:avLst/>
          </a:prstGeom>
          <a:noFill/>
        </p:spPr>
        <p:txBody>
          <a:bodyPr wrap="square" rtlCol="0">
            <a:spAutoFit/>
          </a:bodyPr>
          <a:lstStyle/>
          <a:p>
            <a:r>
              <a:rPr lang="en-GB" sz="2000" dirty="0">
                <a:solidFill>
                  <a:schemeClr val="accent1"/>
                </a:solidFill>
              </a:rPr>
              <a:t>Learning Through Successful Feedback: </a:t>
            </a:r>
            <a:endParaRPr lang="en-GB" sz="2000" dirty="0" smtClean="0">
              <a:solidFill>
                <a:schemeClr val="accent1"/>
              </a:solidFill>
            </a:endParaRPr>
          </a:p>
          <a:p>
            <a:r>
              <a:rPr lang="en-US" sz="2000" dirty="0" smtClean="0">
                <a:solidFill>
                  <a:schemeClr val="accent1"/>
                </a:solidFill>
              </a:rPr>
              <a:t>Digital </a:t>
            </a:r>
            <a:r>
              <a:rPr lang="en-US" sz="2000" dirty="0">
                <a:solidFill>
                  <a:schemeClr val="accent1"/>
                </a:solidFill>
              </a:rPr>
              <a:t>Opportunities for Effective Feedback in Architectural </a:t>
            </a:r>
            <a:r>
              <a:rPr lang="en-US" sz="2000" dirty="0" smtClean="0">
                <a:solidFill>
                  <a:schemeClr val="accent1"/>
                </a:solidFill>
              </a:rPr>
              <a:t>Education</a:t>
            </a:r>
            <a:endParaRPr lang="en-GB" sz="2000" dirty="0">
              <a:solidFill>
                <a:schemeClr val="accent1"/>
              </a:solidFill>
            </a:endParaRPr>
          </a:p>
          <a:p>
            <a:endParaRPr lang="en-US" dirty="0"/>
          </a:p>
          <a:p>
            <a:endParaRPr lang="en-US" sz="1600" dirty="0" smtClean="0"/>
          </a:p>
          <a:p>
            <a:endParaRPr lang="en-US" sz="1600" dirty="0"/>
          </a:p>
          <a:p>
            <a:endParaRPr lang="en-US" sz="1600" dirty="0"/>
          </a:p>
          <a:p>
            <a:r>
              <a:rPr lang="en-US" sz="1600" b="1" dirty="0" smtClean="0"/>
              <a:t>Jonathan Bassindale</a:t>
            </a:r>
          </a:p>
          <a:p>
            <a:r>
              <a:rPr lang="en-US" sz="1400" dirty="0" smtClean="0"/>
              <a:t>Architect and Senior Lecturer</a:t>
            </a:r>
          </a:p>
          <a:p>
            <a:r>
              <a:rPr lang="en-US" sz="1400" dirty="0" err="1" smtClean="0"/>
              <a:t>Programme</a:t>
            </a:r>
            <a:r>
              <a:rPr lang="en-US" sz="1400" dirty="0" smtClean="0"/>
              <a:t> Leader BA(</a:t>
            </a:r>
            <a:r>
              <a:rPr lang="en-US" sz="1400" dirty="0" err="1" smtClean="0"/>
              <a:t>Hons</a:t>
            </a:r>
            <a:r>
              <a:rPr lang="en-US" sz="1400" dirty="0" smtClean="0"/>
              <a:t>) Architecture and Planning</a:t>
            </a:r>
          </a:p>
        </p:txBody>
      </p:sp>
      <p:pic>
        <p:nvPicPr>
          <p:cNvPr id="3" name="Picture 2" descr="logo-2.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7101" y="0"/>
            <a:ext cx="1769369" cy="884685"/>
          </a:xfrm>
          <a:prstGeom prst="rect">
            <a:avLst/>
          </a:prstGeom>
        </p:spPr>
      </p:pic>
    </p:spTree>
    <p:extLst>
      <p:ext uri="{BB962C8B-B14F-4D97-AF65-F5344CB8AC3E}">
        <p14:creationId xmlns:p14="http://schemas.microsoft.com/office/powerpoint/2010/main" val="1294474537"/>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58333" y="903111"/>
            <a:ext cx="6935469" cy="5232202"/>
          </a:xfrm>
          <a:prstGeom prst="rect">
            <a:avLst/>
          </a:prstGeom>
          <a:noFill/>
        </p:spPr>
        <p:txBody>
          <a:bodyPr wrap="square" rtlCol="0">
            <a:spAutoFit/>
          </a:bodyPr>
          <a:lstStyle/>
          <a:p>
            <a:r>
              <a:rPr lang="en-US" sz="2800" dirty="0" smtClean="0">
                <a:solidFill>
                  <a:schemeClr val="accent5"/>
                </a:solidFill>
              </a:rPr>
              <a:t>THE DIGITAL MARKING TOOL</a:t>
            </a:r>
          </a:p>
          <a:p>
            <a:pPr marL="285750" indent="-285750">
              <a:buFont typeface="Arial"/>
              <a:buChar char="•"/>
            </a:pPr>
            <a:endParaRPr lang="en-US" dirty="0" smtClean="0"/>
          </a:p>
          <a:p>
            <a:endParaRPr lang="en-US" dirty="0"/>
          </a:p>
          <a:p>
            <a:pPr marL="285750" indent="-285750">
              <a:buFont typeface="Arial"/>
              <a:buChar char="•"/>
            </a:pPr>
            <a:r>
              <a:rPr lang="en-US" dirty="0" smtClean="0"/>
              <a:t>Ability to take photographs.</a:t>
            </a:r>
          </a:p>
          <a:p>
            <a:pPr marL="285750" indent="-285750">
              <a:buFont typeface="Arial"/>
              <a:buChar char="•"/>
            </a:pPr>
            <a:endParaRPr lang="en-US" dirty="0"/>
          </a:p>
          <a:p>
            <a:pPr marL="285750" indent="-285750">
              <a:buFont typeface="Arial"/>
              <a:buChar char="•"/>
            </a:pPr>
            <a:r>
              <a:rPr lang="en-US" dirty="0" smtClean="0"/>
              <a:t>Record voice.</a:t>
            </a:r>
          </a:p>
          <a:p>
            <a:pPr marL="285750" indent="-285750">
              <a:buFont typeface="Arial"/>
              <a:buChar char="•"/>
            </a:pPr>
            <a:endParaRPr lang="en-US" dirty="0"/>
          </a:p>
          <a:p>
            <a:pPr marL="285750" indent="-285750">
              <a:buFont typeface="Arial"/>
              <a:buChar char="•"/>
            </a:pPr>
            <a:r>
              <a:rPr lang="en-US" dirty="0" smtClean="0"/>
              <a:t>Calculate potential marks from rubric.</a:t>
            </a:r>
          </a:p>
          <a:p>
            <a:pPr marL="285750" indent="-285750">
              <a:buFont typeface="Arial"/>
              <a:buChar char="•"/>
            </a:pPr>
            <a:endParaRPr lang="en-US" dirty="0"/>
          </a:p>
          <a:p>
            <a:pPr marL="285750" indent="-285750">
              <a:buFont typeface="Arial"/>
              <a:buChar char="•"/>
            </a:pPr>
            <a:r>
              <a:rPr lang="en-US" dirty="0" smtClean="0"/>
              <a:t>Email feedback directly to the student from the database.</a:t>
            </a:r>
          </a:p>
          <a:p>
            <a:pPr marL="285750" indent="-285750">
              <a:buFont typeface="Arial"/>
              <a:buChar char="•"/>
            </a:pPr>
            <a:endParaRPr lang="en-US" dirty="0"/>
          </a:p>
          <a:p>
            <a:pPr marL="285750" indent="-285750">
              <a:buFont typeface="Arial"/>
              <a:buChar char="•"/>
            </a:pPr>
            <a:r>
              <a:rPr lang="en-US" dirty="0" smtClean="0"/>
              <a:t>Speeds up delivery of feedback.</a:t>
            </a:r>
          </a:p>
          <a:p>
            <a:pPr marL="285750" indent="-285750">
              <a:buFont typeface="Arial"/>
              <a:buChar char="•"/>
            </a:pPr>
            <a:endParaRPr lang="en-US" dirty="0"/>
          </a:p>
          <a:p>
            <a:pPr marL="285750" indent="-285750">
              <a:buFont typeface="Arial"/>
              <a:buChar char="•"/>
            </a:pPr>
            <a:r>
              <a:rPr lang="en-US" dirty="0" err="1" smtClean="0"/>
              <a:t>Professionalises</a:t>
            </a:r>
            <a:r>
              <a:rPr lang="en-US" dirty="0" smtClean="0"/>
              <a:t> and improves consistency by causing behavioral change to the marker.</a:t>
            </a:r>
          </a:p>
          <a:p>
            <a:pPr marL="285750" indent="-285750">
              <a:buFont typeface="Arial"/>
              <a:buChar char="•"/>
            </a:pPr>
            <a:endParaRPr lang="en-US" dirty="0"/>
          </a:p>
          <a:p>
            <a:pPr marL="285750" indent="-285750">
              <a:buFont typeface="Arial"/>
              <a:buChar char="•"/>
            </a:pPr>
            <a:endParaRPr lang="en-US" dirty="0" smtClean="0"/>
          </a:p>
          <a:p>
            <a:endParaRPr lang="en-US" dirty="0" smtClean="0"/>
          </a:p>
        </p:txBody>
      </p:sp>
    </p:spTree>
    <p:extLst>
      <p:ext uri="{BB962C8B-B14F-4D97-AF65-F5344CB8AC3E}">
        <p14:creationId xmlns:p14="http://schemas.microsoft.com/office/powerpoint/2010/main" val="3741622436"/>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58333" y="903111"/>
            <a:ext cx="6935469" cy="5232202"/>
          </a:xfrm>
          <a:prstGeom prst="rect">
            <a:avLst/>
          </a:prstGeom>
          <a:noFill/>
        </p:spPr>
        <p:txBody>
          <a:bodyPr wrap="square" rtlCol="0">
            <a:spAutoFit/>
          </a:bodyPr>
          <a:lstStyle/>
          <a:p>
            <a:r>
              <a:rPr lang="en-US" sz="2800" dirty="0" smtClean="0">
                <a:solidFill>
                  <a:schemeClr val="accent5"/>
                </a:solidFill>
              </a:rPr>
              <a:t>THE PROJECT SO FAR</a:t>
            </a:r>
          </a:p>
          <a:p>
            <a:pPr marL="285750" indent="-285750">
              <a:buFont typeface="Arial"/>
              <a:buChar char="•"/>
            </a:pPr>
            <a:endParaRPr lang="en-US" dirty="0" smtClean="0"/>
          </a:p>
          <a:p>
            <a:endParaRPr lang="en-US" dirty="0"/>
          </a:p>
          <a:p>
            <a:pPr marL="285750" indent="-285750">
              <a:buFont typeface="Arial"/>
              <a:buChar char="•"/>
            </a:pPr>
            <a:r>
              <a:rPr lang="en-US" dirty="0" smtClean="0"/>
              <a:t>Awarded a grant to develop the tool through UWE Learning for All:  </a:t>
            </a:r>
            <a:r>
              <a:rPr lang="en-GB" dirty="0"/>
              <a:t>Learning and Teaching Projects </a:t>
            </a:r>
            <a:endParaRPr lang="en-US" dirty="0" smtClean="0"/>
          </a:p>
          <a:p>
            <a:pPr marL="285750" indent="-285750">
              <a:buFont typeface="Arial"/>
              <a:buChar char="•"/>
            </a:pPr>
            <a:endParaRPr lang="en-US" dirty="0"/>
          </a:p>
          <a:p>
            <a:pPr marL="285750" indent="-285750">
              <a:buFont typeface="Arial"/>
              <a:buChar char="•"/>
            </a:pPr>
            <a:r>
              <a:rPr lang="en-US" dirty="0" smtClean="0"/>
              <a:t>Tested in a number of marking scenarios including with and without the presence of students</a:t>
            </a:r>
          </a:p>
          <a:p>
            <a:pPr marL="285750" indent="-285750">
              <a:buFont typeface="Arial"/>
              <a:buChar char="•"/>
            </a:pPr>
            <a:endParaRPr lang="en-US" dirty="0"/>
          </a:p>
          <a:p>
            <a:pPr marL="285750" indent="-285750">
              <a:buFont typeface="Arial"/>
              <a:buChar char="•"/>
            </a:pPr>
            <a:r>
              <a:rPr lang="en-US" dirty="0" smtClean="0"/>
              <a:t>Mark sheets and voice recordings emailed directly to students</a:t>
            </a:r>
          </a:p>
          <a:p>
            <a:pPr marL="285750" indent="-285750">
              <a:buFont typeface="Arial"/>
              <a:buChar char="•"/>
            </a:pPr>
            <a:endParaRPr lang="en-US" dirty="0"/>
          </a:p>
          <a:p>
            <a:pPr marL="285750" indent="-285750">
              <a:buFont typeface="Arial"/>
              <a:buChar char="•"/>
            </a:pPr>
            <a:r>
              <a:rPr lang="en-GB" dirty="0"/>
              <a:t>S</a:t>
            </a:r>
            <a:r>
              <a:rPr lang="en-GB" dirty="0" smtClean="0"/>
              <a:t>ubsequent </a:t>
            </a:r>
            <a:r>
              <a:rPr lang="en-GB" dirty="0"/>
              <a:t>feedback discussion with </a:t>
            </a:r>
            <a:r>
              <a:rPr lang="en-GB" dirty="0" smtClean="0"/>
              <a:t>students </a:t>
            </a:r>
            <a:r>
              <a:rPr lang="en-GB" dirty="0"/>
              <a:t>was positive about the accessibility of the digital delivery of this feedback, which, they noted, encouraged them to study it in more detail and take more account of the general feedback included with their individual feedback reports. </a:t>
            </a:r>
            <a:r>
              <a:rPr lang="en-US" dirty="0" smtClean="0"/>
              <a:t> </a:t>
            </a:r>
            <a:endParaRPr lang="en-US" dirty="0"/>
          </a:p>
          <a:p>
            <a:pPr marL="285750" indent="-285750">
              <a:buFont typeface="Arial"/>
              <a:buChar char="•"/>
            </a:pPr>
            <a:endParaRPr lang="en-US" dirty="0" smtClean="0"/>
          </a:p>
          <a:p>
            <a:endParaRPr lang="en-US" dirty="0" smtClean="0"/>
          </a:p>
        </p:txBody>
      </p:sp>
    </p:spTree>
    <p:extLst>
      <p:ext uri="{BB962C8B-B14F-4D97-AF65-F5344CB8AC3E}">
        <p14:creationId xmlns:p14="http://schemas.microsoft.com/office/powerpoint/2010/main" val="130248971"/>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p:nvPr/>
        </p:nvPicPr>
        <p:blipFill>
          <a:blip r:embed="rId2" cstate="email">
            <a:extLst>
              <a:ext uri="{28A0092B-C50C-407E-A947-70E740481C1C}">
                <a14:useLocalDpi xmlns:a14="http://schemas.microsoft.com/office/drawing/2010/main" val="0"/>
              </a:ext>
            </a:extLst>
          </a:blip>
          <a:stretch>
            <a:fillRect/>
          </a:stretch>
        </p:blipFill>
        <p:spPr>
          <a:xfrm>
            <a:off x="2066932" y="172327"/>
            <a:ext cx="4560349" cy="6450420"/>
          </a:xfrm>
          <a:prstGeom prst="rect">
            <a:avLst/>
          </a:prstGeom>
        </p:spPr>
      </p:pic>
      <p:pic>
        <p:nvPicPr>
          <p:cNvPr id="13" name="Picture 1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44600" y="162084"/>
            <a:ext cx="4556002" cy="6460663"/>
          </a:xfrm>
          <a:prstGeom prst="rect">
            <a:avLst/>
          </a:prstGeom>
        </p:spPr>
      </p:pic>
      <p:pic>
        <p:nvPicPr>
          <p:cNvPr id="14" name="Picture 1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930400" y="162084"/>
            <a:ext cx="4556002" cy="6460663"/>
          </a:xfrm>
          <a:prstGeom prst="rect">
            <a:avLst/>
          </a:prstGeom>
        </p:spPr>
      </p:pic>
      <p:pic>
        <p:nvPicPr>
          <p:cNvPr id="15" name="Picture 14"/>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616200" y="162084"/>
            <a:ext cx="4556002" cy="6460663"/>
          </a:xfrm>
          <a:prstGeom prst="rect">
            <a:avLst/>
          </a:prstGeom>
        </p:spPr>
      </p:pic>
      <p:pic>
        <p:nvPicPr>
          <p:cNvPr id="16" name="Picture 15"/>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3302000" y="162084"/>
            <a:ext cx="4556002" cy="6460663"/>
          </a:xfrm>
          <a:prstGeom prst="rect">
            <a:avLst/>
          </a:prstGeom>
        </p:spPr>
      </p:pic>
    </p:spTree>
    <p:extLst>
      <p:ext uri="{BB962C8B-B14F-4D97-AF65-F5344CB8AC3E}">
        <p14:creationId xmlns:p14="http://schemas.microsoft.com/office/powerpoint/2010/main" val="257509062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xit" presetSubtype="8" fill="hold" nodeType="clickEffect">
                                  <p:stCondLst>
                                    <p:cond delay="0"/>
                                  </p:stCondLst>
                                  <p:childTnLst>
                                    <p:anim calcmode="lin" valueType="num">
                                      <p:cBhvr additive="base">
                                        <p:cTn id="6" dur="500"/>
                                        <p:tgtEl>
                                          <p:spTgt spid="3"/>
                                        </p:tgtEl>
                                        <p:attrNameLst>
                                          <p:attrName>ppt_x</p:attrName>
                                        </p:attrNameLst>
                                      </p:cBhvr>
                                      <p:tavLst>
                                        <p:tav tm="0">
                                          <p:val>
                                            <p:strVal val="ppt_x"/>
                                          </p:val>
                                        </p:tav>
                                        <p:tav tm="100000">
                                          <p:val>
                                            <p:strVal val="0-ppt_w/2"/>
                                          </p:val>
                                        </p:tav>
                                      </p:tavLst>
                                    </p:anim>
                                    <p:anim calcmode="lin" valueType="num">
                                      <p:cBhvr additive="base">
                                        <p:cTn id="7" dur="500"/>
                                        <p:tgtEl>
                                          <p:spTgt spid="3"/>
                                        </p:tgtEl>
                                        <p:attrNameLst>
                                          <p:attrName>ppt_y</p:attrName>
                                        </p:attrNameLst>
                                      </p:cBhvr>
                                      <p:tavLst>
                                        <p:tav tm="0">
                                          <p:val>
                                            <p:strVal val="ppt_y"/>
                                          </p:val>
                                        </p:tav>
                                        <p:tav tm="100000">
                                          <p:val>
                                            <p:strVal val="ppt_y"/>
                                          </p:val>
                                        </p:tav>
                                      </p:tavLst>
                                    </p:anim>
                                    <p:set>
                                      <p:cBhvr>
                                        <p:cTn id="8" dur="1" fill="hold">
                                          <p:stCondLst>
                                            <p:cond delay="499"/>
                                          </p:stCondLst>
                                        </p:cTn>
                                        <p:tgtEl>
                                          <p:spTgt spid="3"/>
                                        </p:tgtEl>
                                        <p:attrNameLst>
                                          <p:attrName>style.visibility</p:attrName>
                                        </p:attrNameLst>
                                      </p:cBhvr>
                                      <p:to>
                                        <p:strVal val="hidden"/>
                                      </p:to>
                                    </p:set>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nodeType="clickEffect">
                                  <p:stCondLst>
                                    <p:cond delay="0"/>
                                  </p:stCondLst>
                                  <p:childTnLst>
                                    <p:set>
                                      <p:cBhvr>
                                        <p:cTn id="12" dur="1" fill="hold">
                                          <p:stCondLst>
                                            <p:cond delay="0"/>
                                          </p:stCondLst>
                                        </p:cTn>
                                        <p:tgtEl>
                                          <p:spTgt spid="13"/>
                                        </p:tgtEl>
                                        <p:attrNameLst>
                                          <p:attrName>style.visibility</p:attrName>
                                        </p:attrNameLst>
                                      </p:cBhvr>
                                      <p:to>
                                        <p:strVal val="visible"/>
                                      </p:to>
                                    </p:set>
                                    <p:anim calcmode="lin" valueType="num">
                                      <p:cBhvr additive="base">
                                        <p:cTn id="13" dur="500" fill="hold"/>
                                        <p:tgtEl>
                                          <p:spTgt spid="13"/>
                                        </p:tgtEl>
                                        <p:attrNameLst>
                                          <p:attrName>ppt_x</p:attrName>
                                        </p:attrNameLst>
                                      </p:cBhvr>
                                      <p:tavLst>
                                        <p:tav tm="0">
                                          <p:val>
                                            <p:strVal val="1+#ppt_w/2"/>
                                          </p:val>
                                        </p:tav>
                                        <p:tav tm="100000">
                                          <p:val>
                                            <p:strVal val="#ppt_x"/>
                                          </p:val>
                                        </p:tav>
                                      </p:tavLst>
                                    </p:anim>
                                    <p:anim calcmode="lin" valueType="num">
                                      <p:cBhvr additive="base">
                                        <p:cTn id="14" dur="500" fill="hold"/>
                                        <p:tgtEl>
                                          <p:spTgt spid="13"/>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nodeType="clickEffect">
                                  <p:stCondLst>
                                    <p:cond delay="0"/>
                                  </p:stCondLst>
                                  <p:childTnLst>
                                    <p:set>
                                      <p:cBhvr>
                                        <p:cTn id="18" dur="1" fill="hold">
                                          <p:stCondLst>
                                            <p:cond delay="0"/>
                                          </p:stCondLst>
                                        </p:cTn>
                                        <p:tgtEl>
                                          <p:spTgt spid="14"/>
                                        </p:tgtEl>
                                        <p:attrNameLst>
                                          <p:attrName>style.visibility</p:attrName>
                                        </p:attrNameLst>
                                      </p:cBhvr>
                                      <p:to>
                                        <p:strVal val="visible"/>
                                      </p:to>
                                    </p:set>
                                    <p:anim calcmode="lin" valueType="num">
                                      <p:cBhvr additive="base">
                                        <p:cTn id="19" dur="500" fill="hold"/>
                                        <p:tgtEl>
                                          <p:spTgt spid="14"/>
                                        </p:tgtEl>
                                        <p:attrNameLst>
                                          <p:attrName>ppt_x</p:attrName>
                                        </p:attrNameLst>
                                      </p:cBhvr>
                                      <p:tavLst>
                                        <p:tav tm="0">
                                          <p:val>
                                            <p:strVal val="1+#ppt_w/2"/>
                                          </p:val>
                                        </p:tav>
                                        <p:tav tm="100000">
                                          <p:val>
                                            <p:strVal val="#ppt_x"/>
                                          </p:val>
                                        </p:tav>
                                      </p:tavLst>
                                    </p:anim>
                                    <p:anim calcmode="lin" valueType="num">
                                      <p:cBhvr additive="base">
                                        <p:cTn id="20" dur="500" fill="hold"/>
                                        <p:tgtEl>
                                          <p:spTgt spid="14"/>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nodeType="clickEffect">
                                  <p:stCondLst>
                                    <p:cond delay="0"/>
                                  </p:stCondLst>
                                  <p:childTnLst>
                                    <p:set>
                                      <p:cBhvr>
                                        <p:cTn id="24" dur="1" fill="hold">
                                          <p:stCondLst>
                                            <p:cond delay="0"/>
                                          </p:stCondLst>
                                        </p:cTn>
                                        <p:tgtEl>
                                          <p:spTgt spid="15"/>
                                        </p:tgtEl>
                                        <p:attrNameLst>
                                          <p:attrName>style.visibility</p:attrName>
                                        </p:attrNameLst>
                                      </p:cBhvr>
                                      <p:to>
                                        <p:strVal val="visible"/>
                                      </p:to>
                                    </p:set>
                                    <p:anim calcmode="lin" valueType="num">
                                      <p:cBhvr additive="base">
                                        <p:cTn id="25" dur="500" fill="hold"/>
                                        <p:tgtEl>
                                          <p:spTgt spid="15"/>
                                        </p:tgtEl>
                                        <p:attrNameLst>
                                          <p:attrName>ppt_x</p:attrName>
                                        </p:attrNameLst>
                                      </p:cBhvr>
                                      <p:tavLst>
                                        <p:tav tm="0">
                                          <p:val>
                                            <p:strVal val="1+#ppt_w/2"/>
                                          </p:val>
                                        </p:tav>
                                        <p:tav tm="100000">
                                          <p:val>
                                            <p:strVal val="#ppt_x"/>
                                          </p:val>
                                        </p:tav>
                                      </p:tavLst>
                                    </p:anim>
                                    <p:anim calcmode="lin" valueType="num">
                                      <p:cBhvr additive="base">
                                        <p:cTn id="26" dur="500" fill="hold"/>
                                        <p:tgtEl>
                                          <p:spTgt spid="15"/>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2" fill="hold" nodeType="clickEffect">
                                  <p:stCondLst>
                                    <p:cond delay="0"/>
                                  </p:stCondLst>
                                  <p:childTnLst>
                                    <p:set>
                                      <p:cBhvr>
                                        <p:cTn id="30" dur="1" fill="hold">
                                          <p:stCondLst>
                                            <p:cond delay="0"/>
                                          </p:stCondLst>
                                        </p:cTn>
                                        <p:tgtEl>
                                          <p:spTgt spid="16"/>
                                        </p:tgtEl>
                                        <p:attrNameLst>
                                          <p:attrName>style.visibility</p:attrName>
                                        </p:attrNameLst>
                                      </p:cBhvr>
                                      <p:to>
                                        <p:strVal val="visible"/>
                                      </p:to>
                                    </p:set>
                                    <p:anim calcmode="lin" valueType="num">
                                      <p:cBhvr additive="base">
                                        <p:cTn id="31" dur="500" fill="hold"/>
                                        <p:tgtEl>
                                          <p:spTgt spid="16"/>
                                        </p:tgtEl>
                                        <p:attrNameLst>
                                          <p:attrName>ppt_x</p:attrName>
                                        </p:attrNameLst>
                                      </p:cBhvr>
                                      <p:tavLst>
                                        <p:tav tm="0">
                                          <p:val>
                                            <p:strVal val="1+#ppt_w/2"/>
                                          </p:val>
                                        </p:tav>
                                        <p:tav tm="100000">
                                          <p:val>
                                            <p:strVal val="#ppt_x"/>
                                          </p:val>
                                        </p:tav>
                                      </p:tavLst>
                                    </p:anim>
                                    <p:anim calcmode="lin" valueType="num">
                                      <p:cBhvr additive="base">
                                        <p:cTn id="32" dur="500" fill="hold"/>
                                        <p:tgtEl>
                                          <p:spTgt spid="1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58333" y="903111"/>
            <a:ext cx="6935469" cy="4955203"/>
          </a:xfrm>
          <a:prstGeom prst="rect">
            <a:avLst/>
          </a:prstGeom>
          <a:noFill/>
        </p:spPr>
        <p:txBody>
          <a:bodyPr wrap="square" rtlCol="0">
            <a:spAutoFit/>
          </a:bodyPr>
          <a:lstStyle/>
          <a:p>
            <a:r>
              <a:rPr lang="en-US" sz="2800" dirty="0" smtClean="0">
                <a:solidFill>
                  <a:schemeClr val="accent5"/>
                </a:solidFill>
              </a:rPr>
              <a:t>REFLECTIONS: ARE THERE ANY DOWNSIDES?</a:t>
            </a:r>
          </a:p>
          <a:p>
            <a:pPr marL="285750" indent="-285750">
              <a:buFont typeface="Arial"/>
              <a:buChar char="•"/>
            </a:pPr>
            <a:endParaRPr lang="en-US" dirty="0" smtClean="0"/>
          </a:p>
          <a:p>
            <a:endParaRPr lang="en-US" dirty="0"/>
          </a:p>
          <a:p>
            <a:pPr marL="285750" indent="-285750">
              <a:buFont typeface="Arial"/>
              <a:buChar char="•"/>
            </a:pPr>
            <a:r>
              <a:rPr lang="en-GB" dirty="0"/>
              <a:t>The assessors had different levels of success in adjusting to this digital approach, but a general impression was that the quality of feedback offered improved in terms of detail and individual relevance. </a:t>
            </a:r>
            <a:endParaRPr lang="en-GB" dirty="0" smtClean="0"/>
          </a:p>
          <a:p>
            <a:pPr marL="285750" indent="-285750">
              <a:buFont typeface="Arial"/>
              <a:buChar char="•"/>
            </a:pPr>
            <a:endParaRPr lang="en-US" dirty="0"/>
          </a:p>
          <a:p>
            <a:pPr marL="285750" indent="-285750">
              <a:buFont typeface="Arial"/>
              <a:buChar char="•"/>
            </a:pPr>
            <a:r>
              <a:rPr lang="en-GB" dirty="0"/>
              <a:t>Feedback was disseminated by </a:t>
            </a:r>
            <a:r>
              <a:rPr lang="en-GB" dirty="0" smtClean="0"/>
              <a:t>e</a:t>
            </a:r>
            <a:r>
              <a:rPr lang="en-GB" dirty="0"/>
              <a:t>m</a:t>
            </a:r>
            <a:r>
              <a:rPr lang="en-GB" dirty="0" smtClean="0"/>
              <a:t>ail </a:t>
            </a:r>
            <a:r>
              <a:rPr lang="en-GB" dirty="0"/>
              <a:t>to students, which </a:t>
            </a:r>
            <a:r>
              <a:rPr lang="en-GB" dirty="0" smtClean="0"/>
              <a:t>initially caused confusion </a:t>
            </a:r>
            <a:r>
              <a:rPr lang="en-GB" dirty="0"/>
              <a:t>because </a:t>
            </a:r>
            <a:r>
              <a:rPr lang="en-GB" dirty="0" smtClean="0"/>
              <a:t>1</a:t>
            </a:r>
            <a:r>
              <a:rPr lang="en-GB" baseline="30000" dirty="0" smtClean="0"/>
              <a:t>st</a:t>
            </a:r>
            <a:r>
              <a:rPr lang="en-GB" dirty="0" smtClean="0"/>
              <a:t> years </a:t>
            </a:r>
            <a:r>
              <a:rPr lang="en-GB" dirty="0"/>
              <a:t>often do not check their UWE </a:t>
            </a:r>
            <a:r>
              <a:rPr lang="en-GB" dirty="0" smtClean="0"/>
              <a:t>e</a:t>
            </a:r>
            <a:r>
              <a:rPr lang="en-GB" dirty="0"/>
              <a:t>m</a:t>
            </a:r>
            <a:r>
              <a:rPr lang="en-GB" dirty="0" smtClean="0"/>
              <a:t>ail </a:t>
            </a:r>
            <a:r>
              <a:rPr lang="en-GB" dirty="0"/>
              <a:t>accounts. </a:t>
            </a:r>
            <a:endParaRPr lang="en-GB" dirty="0" smtClean="0"/>
          </a:p>
          <a:p>
            <a:pPr marL="285750" indent="-285750">
              <a:buFont typeface="Arial"/>
              <a:buChar char="•"/>
            </a:pPr>
            <a:endParaRPr lang="en-US" dirty="0"/>
          </a:p>
          <a:p>
            <a:pPr marL="285750" indent="-285750">
              <a:buFont typeface="Arial"/>
              <a:buChar char="•"/>
            </a:pPr>
            <a:r>
              <a:rPr lang="en-US" dirty="0" smtClean="0"/>
              <a:t>Hardware and software set-up cost.</a:t>
            </a:r>
          </a:p>
          <a:p>
            <a:pPr marL="285750" indent="-285750">
              <a:buFont typeface="Arial"/>
              <a:buChar char="•"/>
            </a:pPr>
            <a:endParaRPr lang="en-US" dirty="0"/>
          </a:p>
          <a:p>
            <a:pPr marL="285750" indent="-285750">
              <a:buFont typeface="Arial"/>
              <a:buChar char="•"/>
            </a:pPr>
            <a:r>
              <a:rPr lang="en-GB" dirty="0"/>
              <a:t>T</a:t>
            </a:r>
            <a:r>
              <a:rPr lang="en-GB" dirty="0" smtClean="0"/>
              <a:t>ime spent adjusting the database for different marking scenarios.</a:t>
            </a:r>
            <a:endParaRPr lang="en-US" dirty="0"/>
          </a:p>
          <a:p>
            <a:endParaRPr lang="en-US" dirty="0" smtClean="0"/>
          </a:p>
          <a:p>
            <a:endParaRPr lang="en-US" dirty="0" smtClean="0"/>
          </a:p>
        </p:txBody>
      </p:sp>
    </p:spTree>
    <p:extLst>
      <p:ext uri="{BB962C8B-B14F-4D97-AF65-F5344CB8AC3E}">
        <p14:creationId xmlns:p14="http://schemas.microsoft.com/office/powerpoint/2010/main" val="2762787629"/>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26583" y="476239"/>
            <a:ext cx="6935469" cy="5786199"/>
          </a:xfrm>
          <a:prstGeom prst="rect">
            <a:avLst/>
          </a:prstGeom>
          <a:noFill/>
        </p:spPr>
        <p:txBody>
          <a:bodyPr wrap="square" rtlCol="0">
            <a:spAutoFit/>
          </a:bodyPr>
          <a:lstStyle/>
          <a:p>
            <a:r>
              <a:rPr lang="en-US" sz="2800" dirty="0" smtClean="0">
                <a:solidFill>
                  <a:schemeClr val="accent5"/>
                </a:solidFill>
              </a:rPr>
              <a:t>REFLECTIONS: STUDENT VOICE</a:t>
            </a:r>
          </a:p>
          <a:p>
            <a:endParaRPr lang="en-US" dirty="0" smtClean="0">
              <a:solidFill>
                <a:schemeClr val="accent5"/>
              </a:solidFill>
            </a:endParaRPr>
          </a:p>
          <a:p>
            <a:r>
              <a:rPr lang="en-GB" dirty="0" smtClean="0"/>
              <a:t>Comments from Student Focus Group</a:t>
            </a:r>
          </a:p>
          <a:p>
            <a:endParaRPr lang="en-US" dirty="0" smtClean="0">
              <a:solidFill>
                <a:schemeClr val="accent5"/>
              </a:solidFill>
            </a:endParaRPr>
          </a:p>
          <a:p>
            <a:pPr marL="285750" indent="-285750">
              <a:buFont typeface="Arial"/>
              <a:buChar char="•"/>
            </a:pPr>
            <a:r>
              <a:rPr lang="en-GB" dirty="0" smtClean="0"/>
              <a:t>“The feedback is more comprehensive and includes photographs, voice recordings and legible notes.”</a:t>
            </a:r>
          </a:p>
          <a:p>
            <a:pPr marL="285750" indent="-285750">
              <a:buFont typeface="Arial"/>
              <a:buChar char="•"/>
            </a:pPr>
            <a:endParaRPr lang="en-US" dirty="0" smtClean="0"/>
          </a:p>
          <a:p>
            <a:pPr marL="285750" indent="-285750">
              <a:buFont typeface="Arial"/>
              <a:buChar char="•"/>
            </a:pPr>
            <a:r>
              <a:rPr lang="en-GB" dirty="0" smtClean="0"/>
              <a:t>“The ability to link a comment to a specific picture of the presentation has proved to be particularly helpful, as it is normally easy to forget which aspects of the work comments relate to.”</a:t>
            </a:r>
          </a:p>
          <a:p>
            <a:pPr marL="285750" indent="-285750">
              <a:buFont typeface="Arial"/>
              <a:buChar char="•"/>
            </a:pPr>
            <a:endParaRPr lang="en-US" dirty="0" smtClean="0"/>
          </a:p>
          <a:p>
            <a:pPr marL="285750" indent="-285750">
              <a:buFont typeface="Arial"/>
              <a:buChar char="•"/>
            </a:pPr>
            <a:r>
              <a:rPr lang="en-US" dirty="0" smtClean="0"/>
              <a:t>“Quicker feedback; compared to the usual one to two weeks, feedback is received within a couple of days.”</a:t>
            </a:r>
          </a:p>
          <a:p>
            <a:pPr marL="285750" indent="-285750">
              <a:buFont typeface="Arial"/>
              <a:buChar char="•"/>
            </a:pPr>
            <a:endParaRPr lang="en-US" dirty="0" smtClean="0"/>
          </a:p>
          <a:p>
            <a:pPr marL="285750" indent="-285750">
              <a:buFont typeface="Arial"/>
              <a:buChar char="•"/>
            </a:pPr>
            <a:r>
              <a:rPr lang="en-GB" dirty="0" smtClean="0"/>
              <a:t>“It is more useful to have a digital copy rather than a physical copy, which is easier to lose.”</a:t>
            </a:r>
          </a:p>
          <a:p>
            <a:pPr marL="285750" indent="-285750">
              <a:buFont typeface="Arial"/>
              <a:buChar char="•"/>
            </a:pPr>
            <a:endParaRPr lang="en-GB" dirty="0" smtClean="0"/>
          </a:p>
          <a:p>
            <a:pPr marL="285750" indent="-285750">
              <a:buFont typeface="Arial"/>
              <a:buChar char="•"/>
            </a:pPr>
            <a:r>
              <a:rPr lang="en-GB" dirty="0" smtClean="0"/>
              <a:t>“There seems to be more agreeable feedback from different tutors; maybe this is due to the more organised and legible format of the feedback form.”</a:t>
            </a:r>
            <a:endParaRPr lang="en-US" dirty="0" smtClean="0"/>
          </a:p>
        </p:txBody>
      </p:sp>
    </p:spTree>
    <p:extLst>
      <p:ext uri="{BB962C8B-B14F-4D97-AF65-F5344CB8AC3E}">
        <p14:creationId xmlns:p14="http://schemas.microsoft.com/office/powerpoint/2010/main" val="503893280"/>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56733" y="687211"/>
            <a:ext cx="6935469" cy="5232202"/>
          </a:xfrm>
          <a:prstGeom prst="rect">
            <a:avLst/>
          </a:prstGeom>
          <a:noFill/>
        </p:spPr>
        <p:txBody>
          <a:bodyPr wrap="square" rtlCol="0">
            <a:spAutoFit/>
          </a:bodyPr>
          <a:lstStyle/>
          <a:p>
            <a:r>
              <a:rPr lang="en-US" sz="2800" dirty="0" smtClean="0">
                <a:solidFill>
                  <a:schemeClr val="accent5"/>
                </a:solidFill>
              </a:rPr>
              <a:t>REFLECTIONS: CONCLUSIONS &amp; NEXT STEPS</a:t>
            </a:r>
            <a:endParaRPr lang="en-US" dirty="0" smtClean="0"/>
          </a:p>
          <a:p>
            <a:endParaRPr lang="en-US" dirty="0"/>
          </a:p>
          <a:p>
            <a:r>
              <a:rPr lang="en-US" dirty="0" smtClean="0"/>
              <a:t>UWE now has the highest feedback satisfaction scores of any Architecture school for last two years at 92.7% up from 82.7% in 2015. (Guardian League Tables)</a:t>
            </a:r>
          </a:p>
          <a:p>
            <a:endParaRPr lang="en-US" dirty="0"/>
          </a:p>
          <a:p>
            <a:r>
              <a:rPr lang="en-US" dirty="0" smtClean="0"/>
              <a:t>We will continue to innovate to further improve the feedback we give our students.</a:t>
            </a:r>
          </a:p>
          <a:p>
            <a:endParaRPr lang="en-US" dirty="0"/>
          </a:p>
          <a:p>
            <a:r>
              <a:rPr lang="en-US" dirty="0" smtClean="0"/>
              <a:t>There are still some improvements and developments that we are trying to make and hope to instigate.</a:t>
            </a:r>
          </a:p>
          <a:p>
            <a:pPr marL="285750" indent="-285750">
              <a:buFont typeface="Arial"/>
              <a:buChar char="•"/>
            </a:pPr>
            <a:endParaRPr lang="en-US" dirty="0"/>
          </a:p>
          <a:p>
            <a:r>
              <a:rPr lang="en-US" dirty="0" smtClean="0"/>
              <a:t>- The </a:t>
            </a:r>
            <a:r>
              <a:rPr lang="en-US" dirty="0"/>
              <a:t>tool </a:t>
            </a:r>
            <a:r>
              <a:rPr lang="en-US" dirty="0" smtClean="0"/>
              <a:t>only partially connects </a:t>
            </a:r>
            <a:r>
              <a:rPr lang="en-US" dirty="0"/>
              <a:t>with the UWE VLE, Blackboard. </a:t>
            </a:r>
            <a:endParaRPr lang="en-US" dirty="0" smtClean="0"/>
          </a:p>
          <a:p>
            <a:endParaRPr lang="en-US" dirty="0"/>
          </a:p>
          <a:p>
            <a:r>
              <a:rPr lang="en-US" dirty="0" smtClean="0"/>
              <a:t>- Interaction </a:t>
            </a:r>
            <a:r>
              <a:rPr lang="en-US" dirty="0"/>
              <a:t>on the database with students… how far can this go?</a:t>
            </a:r>
          </a:p>
          <a:p>
            <a:endParaRPr lang="en-US" dirty="0"/>
          </a:p>
          <a:p>
            <a:r>
              <a:rPr lang="en-US" dirty="0" smtClean="0"/>
              <a:t>- Possible </a:t>
            </a:r>
            <a:r>
              <a:rPr lang="en-US" dirty="0"/>
              <a:t>research direction into </a:t>
            </a:r>
            <a:r>
              <a:rPr lang="en-US" dirty="0" err="1"/>
              <a:t>digitising</a:t>
            </a:r>
            <a:r>
              <a:rPr lang="en-US" dirty="0"/>
              <a:t> different types of </a:t>
            </a:r>
            <a:r>
              <a:rPr lang="en-US" dirty="0" smtClean="0"/>
              <a:t>feedback</a:t>
            </a:r>
          </a:p>
          <a:p>
            <a:endParaRPr lang="en-US" dirty="0" smtClean="0"/>
          </a:p>
        </p:txBody>
      </p:sp>
    </p:spTree>
    <p:extLst>
      <p:ext uri="{BB962C8B-B14F-4D97-AF65-F5344CB8AC3E}">
        <p14:creationId xmlns:p14="http://schemas.microsoft.com/office/powerpoint/2010/main" val="3098077470"/>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56733" y="2424100"/>
            <a:ext cx="6935469" cy="2185214"/>
          </a:xfrm>
          <a:prstGeom prst="rect">
            <a:avLst/>
          </a:prstGeom>
          <a:noFill/>
        </p:spPr>
        <p:txBody>
          <a:bodyPr wrap="square" rtlCol="0">
            <a:spAutoFit/>
          </a:bodyPr>
          <a:lstStyle/>
          <a:p>
            <a:r>
              <a:rPr lang="en-US" sz="2800" dirty="0" smtClean="0">
                <a:solidFill>
                  <a:schemeClr val="accent5"/>
                </a:solidFill>
              </a:rPr>
              <a:t>THANK YOU</a:t>
            </a:r>
            <a:endParaRPr lang="en-US" dirty="0" smtClean="0"/>
          </a:p>
          <a:p>
            <a:endParaRPr lang="en-US" dirty="0" smtClean="0"/>
          </a:p>
          <a:p>
            <a:endParaRPr lang="en-US" dirty="0"/>
          </a:p>
          <a:p>
            <a:r>
              <a:rPr lang="en-US" dirty="0" err="1" smtClean="0"/>
              <a:t>jonathan.bassindale@uwe.ac.uk</a:t>
            </a:r>
            <a:endParaRPr lang="en-US" dirty="0" smtClean="0"/>
          </a:p>
          <a:p>
            <a:endParaRPr lang="en-US" dirty="0"/>
          </a:p>
          <a:p>
            <a:endParaRPr lang="en-US" dirty="0" smtClean="0"/>
          </a:p>
          <a:p>
            <a:endParaRPr lang="en-US" dirty="0" smtClean="0"/>
          </a:p>
        </p:txBody>
      </p:sp>
    </p:spTree>
    <p:extLst>
      <p:ext uri="{BB962C8B-B14F-4D97-AF65-F5344CB8AC3E}">
        <p14:creationId xmlns:p14="http://schemas.microsoft.com/office/powerpoint/2010/main" val="3237462979"/>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58333" y="630061"/>
            <a:ext cx="6935469" cy="5509201"/>
          </a:xfrm>
          <a:prstGeom prst="rect">
            <a:avLst/>
          </a:prstGeom>
          <a:noFill/>
        </p:spPr>
        <p:txBody>
          <a:bodyPr wrap="square" rtlCol="0">
            <a:spAutoFit/>
          </a:bodyPr>
          <a:lstStyle/>
          <a:p>
            <a:r>
              <a:rPr lang="en-US" sz="2800" dirty="0" smtClean="0">
                <a:solidFill>
                  <a:schemeClr val="accent5"/>
                </a:solidFill>
              </a:rPr>
              <a:t>CONTEXT</a:t>
            </a:r>
          </a:p>
          <a:p>
            <a:endParaRPr lang="en-US" dirty="0"/>
          </a:p>
          <a:p>
            <a:endParaRPr lang="en-US" dirty="0"/>
          </a:p>
          <a:p>
            <a:r>
              <a:rPr lang="en-US" i="1" dirty="0"/>
              <a:t>“Studies have shown that </a:t>
            </a:r>
            <a:r>
              <a:rPr lang="en-US" i="1" dirty="0">
                <a:solidFill>
                  <a:srgbClr val="F79646"/>
                </a:solidFill>
              </a:rPr>
              <a:t>effective assessment and feedback </a:t>
            </a:r>
            <a:r>
              <a:rPr lang="en-US" i="1" dirty="0"/>
              <a:t>can lead to significant learning gains” </a:t>
            </a:r>
          </a:p>
          <a:p>
            <a:r>
              <a:rPr lang="en-US" dirty="0" smtClean="0"/>
              <a:t>(</a:t>
            </a:r>
            <a:r>
              <a:rPr lang="en-US" dirty="0"/>
              <a:t>Black and William, 1998, P.3)</a:t>
            </a:r>
          </a:p>
          <a:p>
            <a:endParaRPr lang="en-US" dirty="0">
              <a:solidFill>
                <a:srgbClr val="F79646"/>
              </a:solidFill>
            </a:endParaRPr>
          </a:p>
          <a:p>
            <a:endParaRPr lang="en-US" dirty="0" smtClean="0">
              <a:solidFill>
                <a:srgbClr val="F79646"/>
              </a:solidFill>
            </a:endParaRPr>
          </a:p>
          <a:p>
            <a:r>
              <a:rPr lang="en-US" dirty="0" smtClean="0">
                <a:solidFill>
                  <a:srgbClr val="F79646"/>
                </a:solidFill>
              </a:rPr>
              <a:t>Assessment </a:t>
            </a:r>
            <a:r>
              <a:rPr lang="en-US" dirty="0">
                <a:solidFill>
                  <a:srgbClr val="F79646"/>
                </a:solidFill>
              </a:rPr>
              <a:t>and Feedback </a:t>
            </a:r>
            <a:r>
              <a:rPr lang="en-US" dirty="0"/>
              <a:t>is monitored by the </a:t>
            </a:r>
            <a:r>
              <a:rPr lang="en-US" dirty="0">
                <a:solidFill>
                  <a:schemeClr val="accent3"/>
                </a:solidFill>
              </a:rPr>
              <a:t>National Student Survey </a:t>
            </a:r>
            <a:r>
              <a:rPr lang="en-US" dirty="0"/>
              <a:t>and directly addressed by five of the 23 questions that make up the survey. The </a:t>
            </a:r>
            <a:r>
              <a:rPr lang="en-US" dirty="0" smtClean="0"/>
              <a:t>2016 </a:t>
            </a:r>
            <a:r>
              <a:rPr lang="en-US" dirty="0"/>
              <a:t>survey shows that nationally these questions score low by comparison with </a:t>
            </a:r>
            <a:r>
              <a:rPr lang="en-US" dirty="0">
                <a:solidFill>
                  <a:srgbClr val="F79646"/>
                </a:solidFill>
              </a:rPr>
              <a:t>all five questions in the six lowest scoring </a:t>
            </a:r>
            <a:r>
              <a:rPr lang="en-US" dirty="0" smtClean="0">
                <a:solidFill>
                  <a:srgbClr val="F79646"/>
                </a:solidFill>
              </a:rPr>
              <a:t>categories</a:t>
            </a:r>
          </a:p>
          <a:p>
            <a:endParaRPr lang="en-US" dirty="0" smtClean="0">
              <a:solidFill>
                <a:srgbClr val="F79646"/>
              </a:solidFill>
            </a:endParaRPr>
          </a:p>
          <a:p>
            <a:r>
              <a:rPr lang="en-US" dirty="0"/>
              <a:t>This trend continues nationally across all participating Architecture schools with </a:t>
            </a:r>
            <a:r>
              <a:rPr lang="en-US" dirty="0">
                <a:solidFill>
                  <a:schemeClr val="accent6"/>
                </a:solidFill>
              </a:rPr>
              <a:t>all five of questions in the seven lowest scoring </a:t>
            </a:r>
            <a:r>
              <a:rPr lang="en-US" dirty="0" smtClean="0">
                <a:solidFill>
                  <a:schemeClr val="accent6"/>
                </a:solidFill>
              </a:rPr>
              <a:t>categories.</a:t>
            </a:r>
            <a:endParaRPr lang="en-US" dirty="0"/>
          </a:p>
          <a:p>
            <a:r>
              <a:rPr lang="en-US" dirty="0" smtClean="0"/>
              <a:t>(</a:t>
            </a:r>
            <a:r>
              <a:rPr lang="en-US" dirty="0"/>
              <a:t>Guardian, </a:t>
            </a:r>
            <a:r>
              <a:rPr lang="en-US" dirty="0" smtClean="0"/>
              <a:t>2016). </a:t>
            </a:r>
          </a:p>
          <a:p>
            <a:endParaRPr lang="en-US" dirty="0" smtClean="0"/>
          </a:p>
          <a:p>
            <a:endParaRPr lang="en-US" dirty="0"/>
          </a:p>
          <a:p>
            <a:r>
              <a:rPr lang="en-US" dirty="0" smtClean="0"/>
              <a:t>NSS Assessment and Feedback questions contribute to TEF Metrics.</a:t>
            </a:r>
            <a:endParaRPr lang="en-US" dirty="0"/>
          </a:p>
        </p:txBody>
      </p:sp>
    </p:spTree>
    <p:extLst>
      <p:ext uri="{BB962C8B-B14F-4D97-AF65-F5344CB8AC3E}">
        <p14:creationId xmlns:p14="http://schemas.microsoft.com/office/powerpoint/2010/main" val="3392955682"/>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56733" y="915811"/>
            <a:ext cx="7120467" cy="4401205"/>
          </a:xfrm>
          <a:prstGeom prst="rect">
            <a:avLst/>
          </a:prstGeom>
          <a:noFill/>
        </p:spPr>
        <p:txBody>
          <a:bodyPr wrap="square" rtlCol="0">
            <a:spAutoFit/>
          </a:bodyPr>
          <a:lstStyle/>
          <a:p>
            <a:r>
              <a:rPr lang="en-US" sz="2800" dirty="0" smtClean="0">
                <a:solidFill>
                  <a:schemeClr val="accent5"/>
                </a:solidFill>
              </a:rPr>
              <a:t>THE ARCHITECTURE COHORT</a:t>
            </a:r>
          </a:p>
          <a:p>
            <a:endParaRPr lang="en-US" dirty="0"/>
          </a:p>
          <a:p>
            <a:endParaRPr lang="en-US" dirty="0"/>
          </a:p>
          <a:p>
            <a:pPr marL="285750" indent="-285750">
              <a:buFont typeface="Arial"/>
              <a:buChar char="•"/>
            </a:pPr>
            <a:r>
              <a:rPr lang="en-US" dirty="0"/>
              <a:t>Total number of students on the shared first year modules </a:t>
            </a:r>
            <a:r>
              <a:rPr lang="en-US" dirty="0" smtClean="0"/>
              <a:t>around </a:t>
            </a:r>
            <a:r>
              <a:rPr lang="en-US" dirty="0" smtClean="0">
                <a:solidFill>
                  <a:srgbClr val="F79646"/>
                </a:solidFill>
              </a:rPr>
              <a:t>225</a:t>
            </a:r>
            <a:r>
              <a:rPr lang="en-US" dirty="0">
                <a:solidFill>
                  <a:srgbClr val="F79646"/>
                </a:solidFill>
              </a:rPr>
              <a:t>.</a:t>
            </a:r>
            <a:r>
              <a:rPr lang="en-US" dirty="0"/>
              <a:t> </a:t>
            </a:r>
            <a:endParaRPr lang="en-GB" dirty="0"/>
          </a:p>
          <a:p>
            <a:pPr marL="285750" indent="-285750">
              <a:buFont typeface="Arial"/>
              <a:buChar char="•"/>
            </a:pPr>
            <a:endParaRPr lang="en-US" dirty="0" smtClean="0"/>
          </a:p>
          <a:p>
            <a:pPr marL="285750" indent="-285750">
              <a:buFont typeface="Arial"/>
              <a:buChar char="•"/>
            </a:pPr>
            <a:r>
              <a:rPr lang="en-US" dirty="0" smtClean="0"/>
              <a:t>Marks are generally generated </a:t>
            </a:r>
            <a:r>
              <a:rPr lang="en-US" dirty="0"/>
              <a:t>by the means of a ‘student review’ or, in common terminology, a ‘</a:t>
            </a:r>
            <a:r>
              <a:rPr lang="en-US" dirty="0" err="1"/>
              <a:t>crit</a:t>
            </a:r>
            <a:r>
              <a:rPr lang="en-US" dirty="0"/>
              <a:t>’</a:t>
            </a:r>
            <a:r>
              <a:rPr lang="en-US" dirty="0" smtClean="0"/>
              <a:t>.</a:t>
            </a:r>
          </a:p>
          <a:p>
            <a:r>
              <a:rPr lang="en-US" dirty="0"/>
              <a:t> </a:t>
            </a:r>
            <a:endParaRPr lang="en-GB" dirty="0"/>
          </a:p>
          <a:p>
            <a:pPr marL="285750" indent="-285750">
              <a:buFont typeface="Arial"/>
              <a:buChar char="•"/>
            </a:pPr>
            <a:r>
              <a:rPr lang="en-US" dirty="0"/>
              <a:t>I</a:t>
            </a:r>
            <a:r>
              <a:rPr lang="en-US" dirty="0" smtClean="0"/>
              <a:t>n </a:t>
            </a:r>
            <a:r>
              <a:rPr lang="en-US" dirty="0"/>
              <a:t>order to fit the assessment into one day, with a review for each student, up to </a:t>
            </a:r>
            <a:r>
              <a:rPr lang="en-US" dirty="0">
                <a:solidFill>
                  <a:srgbClr val="F79646"/>
                </a:solidFill>
              </a:rPr>
              <a:t>sixteen review groups </a:t>
            </a:r>
            <a:r>
              <a:rPr lang="en-US" dirty="0"/>
              <a:t>were formed and each group was marked by a different tutor who marked up to </a:t>
            </a:r>
            <a:r>
              <a:rPr lang="en-US" dirty="0">
                <a:solidFill>
                  <a:srgbClr val="F79646"/>
                </a:solidFill>
              </a:rPr>
              <a:t>fifteen </a:t>
            </a:r>
            <a:r>
              <a:rPr lang="en-US" dirty="0" smtClean="0">
                <a:solidFill>
                  <a:srgbClr val="F79646"/>
                </a:solidFill>
              </a:rPr>
              <a:t>students </a:t>
            </a:r>
            <a:r>
              <a:rPr lang="en-US" dirty="0" smtClean="0"/>
              <a:t>with around </a:t>
            </a:r>
            <a:r>
              <a:rPr lang="en-US" dirty="0" smtClean="0">
                <a:solidFill>
                  <a:schemeClr val="accent6"/>
                </a:solidFill>
              </a:rPr>
              <a:t>20 minutes each.</a:t>
            </a:r>
          </a:p>
          <a:p>
            <a:pPr marL="285750" indent="-285750">
              <a:buFont typeface="Arial"/>
              <a:buChar char="•"/>
            </a:pPr>
            <a:endParaRPr lang="en-US" dirty="0"/>
          </a:p>
          <a:p>
            <a:pPr marL="285750" indent="-285750">
              <a:buFont typeface="Arial"/>
              <a:buChar char="•"/>
            </a:pPr>
            <a:r>
              <a:rPr lang="en-US" dirty="0" smtClean="0"/>
              <a:t>The </a:t>
            </a:r>
            <a:r>
              <a:rPr lang="en-US" dirty="0"/>
              <a:t>review </a:t>
            </a:r>
            <a:r>
              <a:rPr lang="en-US" dirty="0" smtClean="0"/>
              <a:t>was </a:t>
            </a:r>
            <a:r>
              <a:rPr lang="en-US" dirty="0"/>
              <a:t>recorded, and the feedback transmitted, by a printed </a:t>
            </a:r>
            <a:r>
              <a:rPr lang="en-US" dirty="0" err="1"/>
              <a:t>standardised</a:t>
            </a:r>
            <a:r>
              <a:rPr lang="en-US" dirty="0"/>
              <a:t> A4 </a:t>
            </a:r>
            <a:r>
              <a:rPr lang="en-US" dirty="0" smtClean="0"/>
              <a:t>sheet.</a:t>
            </a:r>
            <a:endParaRPr lang="en-US" dirty="0"/>
          </a:p>
        </p:txBody>
      </p:sp>
    </p:spTree>
    <p:extLst>
      <p:ext uri="{BB962C8B-B14F-4D97-AF65-F5344CB8AC3E}">
        <p14:creationId xmlns:p14="http://schemas.microsoft.com/office/powerpoint/2010/main" val="2658098923"/>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75586" y="621315"/>
            <a:ext cx="6935469" cy="4124206"/>
          </a:xfrm>
          <a:prstGeom prst="rect">
            <a:avLst/>
          </a:prstGeom>
          <a:noFill/>
        </p:spPr>
        <p:txBody>
          <a:bodyPr wrap="square" rtlCol="0">
            <a:spAutoFit/>
          </a:bodyPr>
          <a:lstStyle/>
          <a:p>
            <a:r>
              <a:rPr lang="en-US" sz="2800" dirty="0" smtClean="0">
                <a:solidFill>
                  <a:schemeClr val="accent5"/>
                </a:solidFill>
              </a:rPr>
              <a:t>THE PROBLEMS - MODERATION</a:t>
            </a:r>
          </a:p>
          <a:p>
            <a:pPr marL="285750" indent="-285750">
              <a:buFont typeface="Arial"/>
              <a:buChar char="•"/>
            </a:pPr>
            <a:endParaRPr lang="en-US" dirty="0" smtClean="0"/>
          </a:p>
          <a:p>
            <a:pPr marL="285750" indent="-285750">
              <a:buFont typeface="Arial"/>
              <a:buChar char="•"/>
            </a:pPr>
            <a:r>
              <a:rPr lang="en-US" dirty="0"/>
              <a:t>F</a:t>
            </a:r>
            <a:r>
              <a:rPr lang="en-US" dirty="0" smtClean="0"/>
              <a:t>ull </a:t>
            </a:r>
            <a:r>
              <a:rPr lang="en-US" dirty="0"/>
              <a:t>and proper moderation of the </a:t>
            </a:r>
            <a:r>
              <a:rPr lang="en-US" dirty="0" smtClean="0"/>
              <a:t>work is difficult</a:t>
            </a:r>
            <a:r>
              <a:rPr lang="en-US" dirty="0"/>
              <a:t>.</a:t>
            </a:r>
            <a:endParaRPr lang="en-US" dirty="0" smtClean="0"/>
          </a:p>
          <a:p>
            <a:pPr marL="285750" indent="-285750">
              <a:buFont typeface="Arial"/>
              <a:buChar char="•"/>
            </a:pPr>
            <a:endParaRPr lang="en-US" dirty="0"/>
          </a:p>
          <a:p>
            <a:pPr marL="285750" indent="-285750">
              <a:buFont typeface="Arial"/>
              <a:buChar char="•"/>
            </a:pPr>
            <a:r>
              <a:rPr lang="en-US" dirty="0" smtClean="0"/>
              <a:t>Analysis showed </a:t>
            </a:r>
            <a:r>
              <a:rPr lang="en-US" dirty="0" smtClean="0"/>
              <a:t>differences in </a:t>
            </a:r>
            <a:r>
              <a:rPr lang="en-US" dirty="0" smtClean="0"/>
              <a:t>tutor </a:t>
            </a:r>
            <a:r>
              <a:rPr lang="en-US" dirty="0"/>
              <a:t>average </a:t>
            </a:r>
            <a:r>
              <a:rPr lang="en-US" dirty="0" smtClean="0"/>
              <a:t>marks and also the range of marks used.</a:t>
            </a:r>
            <a:endParaRPr lang="en-US" dirty="0" smtClean="0">
              <a:solidFill>
                <a:schemeClr val="accent3"/>
              </a:solidFill>
            </a:endParaRPr>
          </a:p>
          <a:p>
            <a:endParaRPr lang="en-US" dirty="0"/>
          </a:p>
          <a:p>
            <a:pPr marL="285750" indent="-285750">
              <a:buFont typeface="Arial"/>
              <a:buChar char="•"/>
            </a:pPr>
            <a:r>
              <a:rPr lang="en-US" dirty="0"/>
              <a:t>S</a:t>
            </a:r>
            <a:r>
              <a:rPr lang="en-US" dirty="0" smtClean="0"/>
              <a:t>tudents enquire </a:t>
            </a:r>
            <a:r>
              <a:rPr lang="en-US" dirty="0"/>
              <a:t>to the Module Leader about </a:t>
            </a:r>
            <a:r>
              <a:rPr lang="en-US" dirty="0" smtClean="0"/>
              <a:t>their </a:t>
            </a:r>
            <a:r>
              <a:rPr lang="en-US" dirty="0"/>
              <a:t>grades and use the comparison </a:t>
            </a:r>
            <a:r>
              <a:rPr lang="en-US" dirty="0" smtClean="0"/>
              <a:t>to a </a:t>
            </a:r>
            <a:r>
              <a:rPr lang="en-US" dirty="0"/>
              <a:t>peers work </a:t>
            </a:r>
            <a:r>
              <a:rPr lang="en-US" dirty="0" smtClean="0"/>
              <a:t>in </a:t>
            </a:r>
            <a:r>
              <a:rPr lang="en-US" dirty="0"/>
              <a:t>order to question </a:t>
            </a:r>
            <a:r>
              <a:rPr lang="en-US" dirty="0" smtClean="0"/>
              <a:t>their </a:t>
            </a:r>
            <a:r>
              <a:rPr lang="en-US" dirty="0"/>
              <a:t>own grades. </a:t>
            </a:r>
            <a:endParaRPr lang="en-GB" dirty="0"/>
          </a:p>
          <a:p>
            <a:endParaRPr lang="en-GB" dirty="0" smtClean="0"/>
          </a:p>
          <a:p>
            <a:pPr marL="285750" indent="-285750">
              <a:buFont typeface="Arial"/>
              <a:buChar char="•"/>
            </a:pPr>
            <a:r>
              <a:rPr lang="en-US" dirty="0" smtClean="0"/>
              <a:t>The review is not recorded or the work handed in therefore no practical way of finding reasons for these differences and therefore they could not be easily  addressed through moderation. </a:t>
            </a:r>
            <a:endParaRPr lang="en-US" dirty="0"/>
          </a:p>
        </p:txBody>
      </p:sp>
    </p:spTree>
    <p:extLst>
      <p:ext uri="{BB962C8B-B14F-4D97-AF65-F5344CB8AC3E}">
        <p14:creationId xmlns:p14="http://schemas.microsoft.com/office/powerpoint/2010/main" val="3051365720"/>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58333" y="903111"/>
            <a:ext cx="6935469" cy="4124206"/>
          </a:xfrm>
          <a:prstGeom prst="rect">
            <a:avLst/>
          </a:prstGeom>
          <a:noFill/>
        </p:spPr>
        <p:txBody>
          <a:bodyPr wrap="square" rtlCol="0">
            <a:spAutoFit/>
          </a:bodyPr>
          <a:lstStyle/>
          <a:p>
            <a:r>
              <a:rPr lang="en-US" sz="2800" dirty="0" smtClean="0">
                <a:solidFill>
                  <a:schemeClr val="accent5"/>
                </a:solidFill>
              </a:rPr>
              <a:t>THE PROBLEMS - QUALITY</a:t>
            </a:r>
          </a:p>
          <a:p>
            <a:pPr marL="285750" indent="-285750">
              <a:buFont typeface="Arial"/>
              <a:buChar char="•"/>
            </a:pPr>
            <a:endParaRPr lang="en-US" dirty="0" smtClean="0"/>
          </a:p>
          <a:p>
            <a:pPr marL="285750" indent="-285750">
              <a:buFont typeface="Arial"/>
              <a:buChar char="•"/>
            </a:pPr>
            <a:r>
              <a:rPr lang="en-US" dirty="0"/>
              <a:t>Q</a:t>
            </a:r>
            <a:r>
              <a:rPr lang="en-US" dirty="0" smtClean="0"/>
              <a:t>uality </a:t>
            </a:r>
            <a:r>
              <a:rPr lang="en-US" dirty="0"/>
              <a:t>of feedback varied greatly between the tutors</a:t>
            </a:r>
            <a:r>
              <a:rPr lang="en-US" dirty="0" smtClean="0"/>
              <a:t>.</a:t>
            </a:r>
          </a:p>
          <a:p>
            <a:pPr marL="285750" indent="-285750">
              <a:buFont typeface="Arial"/>
              <a:buChar char="•"/>
            </a:pPr>
            <a:endParaRPr lang="en-US" dirty="0"/>
          </a:p>
          <a:p>
            <a:pPr marL="285750" indent="-285750">
              <a:buFont typeface="Arial"/>
              <a:buChar char="•"/>
            </a:pPr>
            <a:r>
              <a:rPr lang="en-US" dirty="0" smtClean="0"/>
              <a:t>Some </a:t>
            </a:r>
            <a:r>
              <a:rPr lang="en-US" dirty="0"/>
              <a:t>of the tutors spend a lot of time making sure that the written feedback is neat, legible, understandable and a full account of the review </a:t>
            </a:r>
            <a:r>
              <a:rPr lang="en-US" dirty="0" smtClean="0"/>
              <a:t>discussion</a:t>
            </a:r>
          </a:p>
          <a:p>
            <a:endParaRPr lang="en-US" dirty="0"/>
          </a:p>
          <a:p>
            <a:pPr marL="285750" indent="-285750">
              <a:buFont typeface="Arial"/>
              <a:buChar char="•"/>
            </a:pPr>
            <a:r>
              <a:rPr lang="en-US" dirty="0" smtClean="0"/>
              <a:t>Other </a:t>
            </a:r>
            <a:r>
              <a:rPr lang="en-US" dirty="0"/>
              <a:t>feedback sheets had problems such as poor handwriting making it difficult to read or only very short written feedback compared with that given by others </a:t>
            </a:r>
            <a:endParaRPr lang="en-US" dirty="0" smtClean="0"/>
          </a:p>
          <a:p>
            <a:pPr marL="285750" indent="-285750">
              <a:buFont typeface="Arial"/>
              <a:buChar char="•"/>
            </a:pPr>
            <a:endParaRPr lang="en-US" dirty="0"/>
          </a:p>
          <a:p>
            <a:pPr marL="285750" indent="-285750">
              <a:buFont typeface="Arial"/>
              <a:buChar char="•"/>
            </a:pPr>
            <a:r>
              <a:rPr lang="en-US" dirty="0" smtClean="0"/>
              <a:t>A </a:t>
            </a:r>
            <a:r>
              <a:rPr lang="en-US" dirty="0"/>
              <a:t>comparison between the two appendices shows very obvious differences</a:t>
            </a:r>
            <a:r>
              <a:rPr lang="en-US" dirty="0" smtClean="0"/>
              <a:t>.</a:t>
            </a:r>
            <a:endParaRPr lang="en-GB" dirty="0"/>
          </a:p>
        </p:txBody>
      </p:sp>
    </p:spTree>
    <p:extLst>
      <p:ext uri="{BB962C8B-B14F-4D97-AF65-F5344CB8AC3E}">
        <p14:creationId xmlns:p14="http://schemas.microsoft.com/office/powerpoint/2010/main" val="3132867090"/>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p:nvPr/>
        </p:nvPicPr>
        <p:blipFill rotWithShape="1">
          <a:blip r:embed="rId2" cstate="email">
            <a:extLst>
              <a:ext uri="{28A0092B-C50C-407E-A947-70E740481C1C}">
                <a14:useLocalDpi xmlns:a14="http://schemas.microsoft.com/office/drawing/2010/main" val="0"/>
              </a:ext>
            </a:extLst>
          </a:blip>
          <a:srcRect t="1704"/>
          <a:stretch/>
        </p:blipFill>
        <p:spPr bwMode="auto">
          <a:xfrm>
            <a:off x="249027" y="471810"/>
            <a:ext cx="4144205" cy="5761943"/>
          </a:xfrm>
          <a:prstGeom prst="rect">
            <a:avLst/>
          </a:prstGeom>
          <a:ln>
            <a:noFill/>
          </a:ln>
          <a:extLst>
            <a:ext uri="{53640926-AAD7-44d8-BBD7-CCE9431645EC}">
              <a14:shadowObscured xmlns:a14="http://schemas.microsoft.com/office/drawing/2010/main"/>
            </a:ext>
          </a:extLst>
        </p:spPr>
      </p:pic>
      <p:pic>
        <p:nvPicPr>
          <p:cNvPr id="4" name="Picture 3"/>
          <p:cNvPicPr/>
          <p:nvPr/>
        </p:nvPicPr>
        <p:blipFill>
          <a:blip r:embed="rId3" cstate="email">
            <a:extLst>
              <a:ext uri="{28A0092B-C50C-407E-A947-70E740481C1C}">
                <a14:useLocalDpi xmlns:a14="http://schemas.microsoft.com/office/drawing/2010/main" val="0"/>
              </a:ext>
            </a:extLst>
          </a:blip>
          <a:stretch>
            <a:fillRect/>
          </a:stretch>
        </p:blipFill>
        <p:spPr>
          <a:xfrm>
            <a:off x="4696514" y="471810"/>
            <a:ext cx="4073605" cy="5761943"/>
          </a:xfrm>
          <a:prstGeom prst="rect">
            <a:avLst/>
          </a:prstGeom>
        </p:spPr>
      </p:pic>
    </p:spTree>
    <p:extLst>
      <p:ext uri="{BB962C8B-B14F-4D97-AF65-F5344CB8AC3E}">
        <p14:creationId xmlns:p14="http://schemas.microsoft.com/office/powerpoint/2010/main" val="2236891518"/>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58333" y="903111"/>
            <a:ext cx="6935469" cy="2462213"/>
          </a:xfrm>
          <a:prstGeom prst="rect">
            <a:avLst/>
          </a:prstGeom>
          <a:noFill/>
        </p:spPr>
        <p:txBody>
          <a:bodyPr wrap="square" rtlCol="0">
            <a:spAutoFit/>
          </a:bodyPr>
          <a:lstStyle/>
          <a:p>
            <a:r>
              <a:rPr lang="en-US" sz="2800" dirty="0" smtClean="0">
                <a:solidFill>
                  <a:schemeClr val="accent5"/>
                </a:solidFill>
              </a:rPr>
              <a:t>THE PROBLEMS – RUBRIC CONSISTANCY</a:t>
            </a:r>
          </a:p>
          <a:p>
            <a:pPr marL="285750" indent="-285750">
              <a:buFont typeface="Arial"/>
              <a:buChar char="•"/>
            </a:pPr>
            <a:endParaRPr lang="en-US" dirty="0" smtClean="0"/>
          </a:p>
          <a:p>
            <a:endParaRPr lang="en-US" dirty="0"/>
          </a:p>
          <a:p>
            <a:pPr marL="285750" indent="-285750">
              <a:buFont typeface="Arial"/>
              <a:buChar char="•"/>
            </a:pPr>
            <a:r>
              <a:rPr lang="en-US" dirty="0"/>
              <a:t>S</a:t>
            </a:r>
            <a:r>
              <a:rPr lang="en-US" dirty="0" smtClean="0"/>
              <a:t>ometimes </a:t>
            </a:r>
            <a:r>
              <a:rPr lang="en-US" dirty="0"/>
              <a:t>difficult to understand how the final mark was reached from </a:t>
            </a:r>
            <a:r>
              <a:rPr lang="en-US" dirty="0" smtClean="0"/>
              <a:t>the rubric </a:t>
            </a:r>
            <a:r>
              <a:rPr lang="en-US" dirty="0"/>
              <a:t>criteria </a:t>
            </a:r>
            <a:r>
              <a:rPr lang="en-US" dirty="0" smtClean="0"/>
              <a:t>selected</a:t>
            </a:r>
          </a:p>
          <a:p>
            <a:pPr marL="285750" indent="-285750">
              <a:buFont typeface="Arial"/>
              <a:buChar char="•"/>
            </a:pPr>
            <a:endParaRPr lang="en-US" dirty="0"/>
          </a:p>
          <a:p>
            <a:pPr marL="285750" indent="-285750">
              <a:buFont typeface="Arial"/>
              <a:buChar char="•"/>
            </a:pPr>
            <a:r>
              <a:rPr lang="en-US" dirty="0" smtClean="0"/>
              <a:t>Students would question how their marks were arrived at if there was inconsistency in the rubric </a:t>
            </a:r>
            <a:endParaRPr lang="en-GB" dirty="0"/>
          </a:p>
        </p:txBody>
      </p:sp>
    </p:spTree>
    <p:extLst>
      <p:ext uri="{BB962C8B-B14F-4D97-AF65-F5344CB8AC3E}">
        <p14:creationId xmlns:p14="http://schemas.microsoft.com/office/powerpoint/2010/main" val="2282665847"/>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32933" y="630061"/>
            <a:ext cx="6935469" cy="5509201"/>
          </a:xfrm>
          <a:prstGeom prst="rect">
            <a:avLst/>
          </a:prstGeom>
          <a:noFill/>
        </p:spPr>
        <p:txBody>
          <a:bodyPr wrap="square" rtlCol="0">
            <a:spAutoFit/>
          </a:bodyPr>
          <a:lstStyle/>
          <a:p>
            <a:r>
              <a:rPr lang="en-US" sz="2800" dirty="0" smtClean="0">
                <a:solidFill>
                  <a:schemeClr val="accent5"/>
                </a:solidFill>
              </a:rPr>
              <a:t>THE DIGITAL MARKING TOOL</a:t>
            </a:r>
          </a:p>
          <a:p>
            <a:pPr marL="285750" indent="-285750">
              <a:buFont typeface="Arial"/>
              <a:buChar char="•"/>
            </a:pPr>
            <a:endParaRPr lang="en-US" dirty="0" smtClean="0"/>
          </a:p>
          <a:p>
            <a:endParaRPr lang="en-US" dirty="0"/>
          </a:p>
          <a:p>
            <a:pPr marL="285750" indent="-285750">
              <a:buFont typeface="Arial"/>
              <a:buChar char="•"/>
            </a:pPr>
            <a:r>
              <a:rPr lang="en-US" dirty="0" smtClean="0"/>
              <a:t>Started from the premise that taking a tablet computer into a review rather than a sheet of paper could provide significant improvements to the current system.</a:t>
            </a:r>
          </a:p>
          <a:p>
            <a:pPr marL="285750" indent="-285750">
              <a:buFont typeface="Arial"/>
              <a:buChar char="•"/>
            </a:pPr>
            <a:endParaRPr lang="en-US" dirty="0"/>
          </a:p>
          <a:p>
            <a:pPr marL="285750" indent="-285750">
              <a:buFont typeface="Arial"/>
              <a:buChar char="•"/>
            </a:pPr>
            <a:r>
              <a:rPr lang="en-US" dirty="0" smtClean="0"/>
              <a:t>A</a:t>
            </a:r>
            <a:r>
              <a:rPr lang="en-GB" dirty="0" err="1" smtClean="0"/>
              <a:t>im</a:t>
            </a:r>
            <a:r>
              <a:rPr lang="en-GB" dirty="0" smtClean="0"/>
              <a:t> to improve efficiency</a:t>
            </a:r>
            <a:r>
              <a:rPr lang="en-GB" dirty="0"/>
              <a:t>, format, and accessibility of formative </a:t>
            </a:r>
            <a:r>
              <a:rPr lang="en-GB" dirty="0" smtClean="0"/>
              <a:t>feedback.</a:t>
            </a:r>
          </a:p>
          <a:p>
            <a:pPr marL="285750" indent="-285750">
              <a:buFont typeface="Arial"/>
              <a:buChar char="•"/>
            </a:pPr>
            <a:endParaRPr lang="en-GB" dirty="0"/>
          </a:p>
          <a:p>
            <a:pPr marL="285750" indent="-285750">
              <a:buFont typeface="Arial"/>
              <a:buChar char="•"/>
            </a:pPr>
            <a:r>
              <a:rPr lang="en-GB" dirty="0" smtClean="0"/>
              <a:t>Aim to enable </a:t>
            </a:r>
            <a:r>
              <a:rPr lang="en-GB" dirty="0"/>
              <a:t>students to </a:t>
            </a:r>
            <a:r>
              <a:rPr lang="en-GB" dirty="0" smtClean="0"/>
              <a:t>effectively </a:t>
            </a:r>
            <a:r>
              <a:rPr lang="en-GB" dirty="0"/>
              <a:t>use and engage with feedback, as well as raising student’s awareness of the extent and quality of feedback they receive. </a:t>
            </a:r>
            <a:endParaRPr lang="en-US" dirty="0" smtClean="0"/>
          </a:p>
          <a:p>
            <a:pPr marL="285750" indent="-285750">
              <a:buFont typeface="Arial"/>
              <a:buChar char="•"/>
            </a:pPr>
            <a:endParaRPr lang="en-US" dirty="0"/>
          </a:p>
          <a:p>
            <a:pPr marL="285750" indent="-285750">
              <a:buFont typeface="Arial"/>
              <a:buChar char="•"/>
            </a:pPr>
            <a:r>
              <a:rPr lang="en-US" dirty="0" err="1" smtClean="0"/>
              <a:t>Filemaker</a:t>
            </a:r>
            <a:r>
              <a:rPr lang="en-US" dirty="0" smtClean="0"/>
              <a:t> Pro used to create the ‘application’.</a:t>
            </a:r>
          </a:p>
          <a:p>
            <a:pPr marL="285750" indent="-285750">
              <a:buFont typeface="Arial"/>
              <a:buChar char="•"/>
            </a:pPr>
            <a:endParaRPr lang="en-US" dirty="0"/>
          </a:p>
          <a:p>
            <a:pPr marL="285750" indent="-285750">
              <a:buFont typeface="Arial"/>
              <a:buChar char="•"/>
            </a:pPr>
            <a:r>
              <a:rPr lang="en-US" dirty="0" smtClean="0"/>
              <a:t>Data is secure through password protection and data is wiped from </a:t>
            </a:r>
            <a:r>
              <a:rPr lang="en-US" dirty="0" err="1" smtClean="0"/>
              <a:t>iPads</a:t>
            </a:r>
            <a:r>
              <a:rPr lang="en-US" dirty="0" smtClean="0"/>
              <a:t> after use. </a:t>
            </a:r>
          </a:p>
          <a:p>
            <a:endParaRPr lang="en-US" dirty="0" smtClean="0"/>
          </a:p>
        </p:txBody>
      </p:sp>
    </p:spTree>
    <p:extLst>
      <p:ext uri="{BB962C8B-B14F-4D97-AF65-F5344CB8AC3E}">
        <p14:creationId xmlns:p14="http://schemas.microsoft.com/office/powerpoint/2010/main" val="2908356558"/>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58333" y="903111"/>
            <a:ext cx="6935469" cy="800219"/>
          </a:xfrm>
          <a:prstGeom prst="rect">
            <a:avLst/>
          </a:prstGeom>
          <a:noFill/>
        </p:spPr>
        <p:txBody>
          <a:bodyPr wrap="square" rtlCol="0">
            <a:spAutoFit/>
          </a:bodyPr>
          <a:lstStyle/>
          <a:p>
            <a:r>
              <a:rPr lang="en-US" sz="2800" dirty="0" smtClean="0">
                <a:solidFill>
                  <a:schemeClr val="accent5"/>
                </a:solidFill>
              </a:rPr>
              <a:t>Let’s take a look….</a:t>
            </a:r>
            <a:endParaRPr lang="en-US" dirty="0" smtClean="0"/>
          </a:p>
          <a:p>
            <a:endParaRPr lang="en-US" dirty="0" smtClean="0"/>
          </a:p>
        </p:txBody>
      </p:sp>
    </p:spTree>
    <p:extLst>
      <p:ext uri="{BB962C8B-B14F-4D97-AF65-F5344CB8AC3E}">
        <p14:creationId xmlns:p14="http://schemas.microsoft.com/office/powerpoint/2010/main" val="126529504"/>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 Black ">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Black .thmx</Template>
  <TotalTime>479</TotalTime>
  <Words>954</Words>
  <Application>Microsoft Macintosh PowerPoint</Application>
  <PresentationFormat>On-screen Show (4:3)</PresentationFormat>
  <Paragraphs>136</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 Black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UWE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Jonathan Bassindale</dc:creator>
  <cp:lastModifiedBy>Jonathan Bassindale</cp:lastModifiedBy>
  <cp:revision>37</cp:revision>
  <dcterms:created xsi:type="dcterms:W3CDTF">2015-03-16T13:38:00Z</dcterms:created>
  <dcterms:modified xsi:type="dcterms:W3CDTF">2017-09-12T07:38:15Z</dcterms:modified>
</cp:coreProperties>
</file>