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3"/>
  </p:notesMasterIdLst>
  <p:sldIdLst>
    <p:sldId id="256" r:id="rId6"/>
    <p:sldId id="260" r:id="rId7"/>
    <p:sldId id="264" r:id="rId8"/>
    <p:sldId id="263" r:id="rId9"/>
    <p:sldId id="265" r:id="rId10"/>
    <p:sldId id="261" r:id="rId11"/>
    <p:sldId id="266" r:id="rId12"/>
    <p:sldId id="267" r:id="rId13"/>
    <p:sldId id="268" r:id="rId14"/>
    <p:sldId id="269" r:id="rId15"/>
    <p:sldId id="270" r:id="rId16"/>
    <p:sldId id="271" r:id="rId17"/>
    <p:sldId id="272" r:id="rId18"/>
    <p:sldId id="273" r:id="rId19"/>
    <p:sldId id="274" r:id="rId20"/>
    <p:sldId id="276" r:id="rId21"/>
    <p:sldId id="275" r:id="rId22"/>
  </p:sldIdLst>
  <p:sldSz cx="9144000" cy="6858000" type="screen4x3"/>
  <p:notesSz cx="9144000" cy="6858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427">
          <p15:clr>
            <a:srgbClr val="A4A3A4"/>
          </p15:clr>
        </p15:guide>
        <p15:guide id="3" orient="horz" pos="983">
          <p15:clr>
            <a:srgbClr val="A4A3A4"/>
          </p15:clr>
        </p15:guide>
        <p15:guide id="4" orient="horz" pos="3838">
          <p15:clr>
            <a:srgbClr val="A4A3A4"/>
          </p15:clr>
        </p15:guide>
        <p15:guide id="5" pos="2880">
          <p15:clr>
            <a:srgbClr val="A4A3A4"/>
          </p15:clr>
        </p15:guide>
        <p15:guide id="6" pos="562">
          <p15:clr>
            <a:srgbClr val="A4A3A4"/>
          </p15:clr>
        </p15:guide>
        <p15:guide id="7" pos="5103">
          <p15:clr>
            <a:srgbClr val="A4A3A4"/>
          </p15:clr>
        </p15:guide>
        <p15:guide id="8" pos="2562">
          <p15:clr>
            <a:srgbClr val="A4A3A4"/>
          </p15:clr>
        </p15:guide>
        <p15:guide id="9" pos="26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98752"/>
    <a:srgbClr val="6DA463"/>
    <a:srgbClr val="1A9DAC"/>
    <a:srgbClr val="A65C45"/>
    <a:srgbClr val="CC7054"/>
    <a:srgbClr val="FFFFFF"/>
    <a:srgbClr val="D6A700"/>
    <a:srgbClr val="958CB2"/>
    <a:srgbClr val="7FB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4" autoAdjust="0"/>
    <p:restoredTop sz="80471" autoAdjust="0"/>
  </p:normalViewPr>
  <p:slideViewPr>
    <p:cSldViewPr showGuides="1">
      <p:cViewPr varScale="1">
        <p:scale>
          <a:sx n="81" d="100"/>
          <a:sy n="81" d="100"/>
        </p:scale>
        <p:origin x="669" y="48"/>
      </p:cViewPr>
      <p:guideLst>
        <p:guide orient="horz" pos="2160"/>
        <p:guide orient="horz" pos="427"/>
        <p:guide orient="horz" pos="983"/>
        <p:guide orient="horz" pos="3838"/>
        <p:guide pos="2880"/>
        <p:guide pos="562"/>
        <p:guide pos="5103"/>
        <p:guide pos="2562"/>
        <p:guide pos="26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Arial" charset="0"/>
                <a:ea typeface="ＭＳ Ｐゴシック" charset="0"/>
                <a:cs typeface="ＭＳ Ｐゴシック" charset="0"/>
              </a:rPr>
              <a:t>PUCA's concern with the impact of densification on pre-existing urban form.</a:t>
            </a:r>
          </a:p>
          <a:p>
            <a:r>
              <a:rPr lang="en-GB" sz="1200" b="0" i="0" u="none" strike="noStrike" kern="1200" baseline="0" dirty="0">
                <a:solidFill>
                  <a:schemeClr val="tx1"/>
                </a:solidFill>
                <a:latin typeface="Arial" charset="0"/>
                <a:ea typeface="ＭＳ Ｐゴシック" charset="0"/>
              </a:rPr>
              <a:t>Conclusions about the politics of managing that … </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2195005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City under siege from densification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47385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Arial" charset="0"/>
                <a:ea typeface="ＭＳ Ｐゴシック" charset="0"/>
                <a:cs typeface="ＭＳ Ｐゴシック" charset="0"/>
              </a:rPr>
              <a:t>“</a:t>
            </a:r>
            <a:r>
              <a:rPr lang="en-GB" sz="1200" i="1" kern="1200" dirty="0">
                <a:solidFill>
                  <a:schemeClr val="tx1"/>
                </a:solidFill>
                <a:effectLst/>
                <a:latin typeface="Arial" charset="0"/>
                <a:ea typeface="ＭＳ Ｐゴシック" charset="0"/>
                <a:cs typeface="ＭＳ Ｐゴシック" charset="0"/>
              </a:rPr>
              <a:t>Bristol City Council will always work proactively with applicants jointly to find solutions which mean that proposals can be approved wherever possible</a:t>
            </a:r>
            <a:r>
              <a:rPr lang="en-GB" sz="1200" kern="1200" dirty="0">
                <a:solidFill>
                  <a:schemeClr val="tx1"/>
                </a:solidFill>
                <a:effectLst/>
                <a:latin typeface="Arial" charset="0"/>
                <a:ea typeface="ＭＳ Ｐゴシック" charset="0"/>
                <a:cs typeface="ＭＳ Ｐゴシック" charset="0"/>
              </a:rPr>
              <a:t>” (BCC, 2014, 7). </a:t>
            </a:r>
          </a:p>
          <a:p>
            <a:endParaRPr lang="en-GB" sz="1200" kern="1200" dirty="0">
              <a:solidFill>
                <a:schemeClr val="tx1"/>
              </a:solidFill>
              <a:effectLst/>
              <a:latin typeface="Arial" charset="0"/>
              <a:ea typeface="ＭＳ Ｐゴシック" charset="0"/>
            </a:endParaRPr>
          </a:p>
          <a:p>
            <a:r>
              <a:rPr lang="en-GB" sz="1200" kern="1200" dirty="0">
                <a:solidFill>
                  <a:schemeClr val="tx1"/>
                </a:solidFill>
                <a:effectLst/>
                <a:latin typeface="Arial" charset="0"/>
                <a:ea typeface="ＭＳ Ｐゴシック" charset="0"/>
                <a:cs typeface="ＭＳ Ｐゴシック" charset="0"/>
              </a:rPr>
              <a:t>during the 2014/15 period 100 dwellings - almost a quarter of small site completions - were garden developments. </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1159216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dirty="0"/>
              <a:t>– HD far easier to regulate and is the focus - </a:t>
            </a:r>
            <a:r>
              <a:rPr lang="en-GB" dirty="0"/>
              <a:t>given its potential contribution towards infrastructure funding etc. </a:t>
            </a:r>
            <a:endParaRPr lang="en-GB" sz="1400" dirty="0"/>
          </a:p>
          <a:p>
            <a:endParaRPr lang="en-GB" dirty="0"/>
          </a:p>
          <a:p>
            <a:r>
              <a:rPr lang="en-GB" sz="1200" b="0" i="1" u="none" strike="noStrike" kern="1200" baseline="0" dirty="0">
                <a:solidFill>
                  <a:schemeClr val="tx1"/>
                </a:solidFill>
                <a:latin typeface="Arial" charset="0"/>
                <a:ea typeface="ＭＳ Ｐゴシック" charset="0"/>
                <a:cs typeface="ＭＳ Ｐゴシック" charset="0"/>
              </a:rPr>
              <a:t>“We are kidding ourselves if we think that by maintaining the built form we are maintaining character”</a:t>
            </a:r>
          </a:p>
          <a:p>
            <a:r>
              <a:rPr lang="en-GB" sz="1200" b="0" i="0" u="none" strike="noStrike" kern="1200" baseline="0" dirty="0">
                <a:solidFill>
                  <a:schemeClr val="tx1"/>
                </a:solidFill>
                <a:latin typeface="Arial" charset="0"/>
                <a:ea typeface="ＭＳ Ｐゴシック" charset="0"/>
                <a:cs typeface="ＭＳ Ｐゴシック" charset="0"/>
              </a:rPr>
              <a:t>(Planning officer)</a:t>
            </a:r>
          </a:p>
          <a:p>
            <a:endParaRPr lang="en-GB" sz="1200" b="0" i="0" u="none" strike="noStrike" kern="1200" baseline="0" dirty="0">
              <a:solidFill>
                <a:schemeClr val="tx1"/>
              </a:solidFill>
              <a:latin typeface="Arial" charset="0"/>
              <a:ea typeface="ＭＳ Ｐゴシック" charset="0"/>
            </a:endParaRPr>
          </a:p>
          <a:p>
            <a:r>
              <a:rPr lang="en-GB" sz="1200" b="0" i="0" u="none" strike="noStrike" kern="1200" baseline="0" dirty="0">
                <a:solidFill>
                  <a:schemeClr val="tx1"/>
                </a:solidFill>
                <a:latin typeface="Arial" charset="0"/>
                <a:ea typeface="ＭＳ Ｐゴシック" charset="0"/>
              </a:rPr>
              <a:t>Regulation – of hard densification much easier </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16</a:t>
            </a:fld>
            <a:endParaRPr lang="en-US" altLang="en-US"/>
          </a:p>
        </p:txBody>
      </p:sp>
    </p:spTree>
    <p:extLst>
      <p:ext uri="{BB962C8B-B14F-4D97-AF65-F5344CB8AC3E}">
        <p14:creationId xmlns:p14="http://schemas.microsoft.com/office/powerpoint/2010/main" val="129785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Densification has been characteristic of many of our urban areas as Peter Bibby describes … </a:t>
            </a:r>
          </a:p>
          <a:p>
            <a:r>
              <a:rPr lang="en-GB" dirty="0"/>
              <a:t>But what is the contribution and impact of soft densification?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12650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have we been densifying? </a:t>
            </a:r>
            <a:br>
              <a:rPr lang="en-GB" dirty="0"/>
            </a:br>
            <a:r>
              <a:rPr lang="en-GB" dirty="0"/>
              <a:t>No rocket science here ...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241226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u="none" strike="noStrike" kern="1200" baseline="0" dirty="0">
                <a:solidFill>
                  <a:schemeClr val="tx1"/>
                </a:solidFill>
                <a:latin typeface="Arial" charset="0"/>
                <a:ea typeface="ＭＳ Ｐゴシック" charset="0"/>
                <a:cs typeface="ＭＳ Ｐゴシック" charset="0"/>
              </a:rPr>
              <a:t>So what has the literature got to say about SD and its impact and contribution </a:t>
            </a:r>
          </a:p>
          <a:p>
            <a:r>
              <a:rPr lang="en-GB" sz="1200" b="0" i="1" u="none" strike="noStrike" kern="1200" baseline="0" dirty="0">
                <a:solidFill>
                  <a:schemeClr val="tx1"/>
                </a:solidFill>
                <a:latin typeface="Arial" charset="0"/>
                <a:ea typeface="ＭＳ Ｐゴシック" charset="0"/>
                <a:cs typeface="ＭＳ Ｐゴシック" charset="0"/>
              </a:rPr>
              <a:t>Firstly, very little … </a:t>
            </a:r>
          </a:p>
          <a:p>
            <a:r>
              <a:rPr lang="en-GB" sz="1200" b="0" i="1" u="none" strike="noStrike" kern="1200" baseline="0" dirty="0">
                <a:solidFill>
                  <a:schemeClr val="tx1"/>
                </a:solidFill>
                <a:latin typeface="Arial" charset="0"/>
                <a:ea typeface="ＭＳ Ｐゴシック" charset="0"/>
                <a:cs typeface="ＭＳ Ｐゴシック" charset="0"/>
              </a:rPr>
              <a:t>NPPF - encourage the reuse of existing resources, including conversion of existing</a:t>
            </a:r>
          </a:p>
          <a:p>
            <a:r>
              <a:rPr lang="en-GB" sz="1200" b="0" i="1" u="none" strike="noStrike" kern="1200" baseline="0" dirty="0">
                <a:solidFill>
                  <a:schemeClr val="tx1"/>
                </a:solidFill>
                <a:latin typeface="Arial" charset="0"/>
                <a:ea typeface="ＭＳ Ｐゴシック" charset="0"/>
                <a:cs typeface="ＭＳ Ｐゴシック" charset="0"/>
              </a:rPr>
              <a:t>buildings</a:t>
            </a:r>
            <a:r>
              <a:rPr lang="en-GB" sz="1200" b="0" i="0" u="none" strike="noStrike" kern="1200" baseline="0" dirty="0">
                <a:solidFill>
                  <a:schemeClr val="tx1"/>
                </a:solidFill>
                <a:latin typeface="Arial" charset="0"/>
                <a:ea typeface="ＭＳ Ｐゴシック" charset="0"/>
                <a:cs typeface="ＭＳ Ｐゴシック" charset="0"/>
              </a:rPr>
              <a:t>;</a:t>
            </a:r>
          </a:p>
          <a:p>
            <a:endParaRPr lang="en-GB" sz="1200" b="0" i="0" u="none" strike="noStrike" kern="1200" baseline="0" dirty="0">
              <a:solidFill>
                <a:schemeClr val="tx1"/>
              </a:solidFill>
              <a:latin typeface="Arial" charset="0"/>
              <a:ea typeface="ＭＳ Ｐゴシック" charset="0"/>
              <a:cs typeface="ＭＳ Ｐゴシック" charset="0"/>
            </a:endParaRPr>
          </a:p>
          <a:p>
            <a:r>
              <a:rPr lang="en-GB" sz="1200" b="0" i="0" u="none" strike="noStrike" kern="1200" baseline="0" dirty="0">
                <a:solidFill>
                  <a:schemeClr val="tx1"/>
                </a:solidFill>
                <a:latin typeface="Arial" charset="0"/>
                <a:ea typeface="ＭＳ Ｐゴシック" charset="0"/>
                <a:cs typeface="ＭＳ Ｐゴシック" charset="0"/>
              </a:rPr>
              <a:t>LPAS should not be avoid being </a:t>
            </a:r>
            <a:r>
              <a:rPr lang="en-GB" sz="1200" b="1" i="0" u="none" strike="noStrike" kern="1200" baseline="0" dirty="0">
                <a:solidFill>
                  <a:schemeClr val="tx1"/>
                </a:solidFill>
                <a:latin typeface="Arial" charset="0"/>
                <a:ea typeface="ＭＳ Ｐゴシック" charset="0"/>
                <a:cs typeface="ＭＳ Ｐゴシック" charset="0"/>
              </a:rPr>
              <a:t>OVERLY PRESECRIPTIVE</a:t>
            </a:r>
            <a:r>
              <a:rPr lang="en-GB" sz="1200" b="0" i="0" u="none" strike="noStrike" kern="1200" baseline="0" dirty="0">
                <a:solidFill>
                  <a:schemeClr val="tx1"/>
                </a:solidFill>
                <a:latin typeface="Arial" charset="0"/>
                <a:ea typeface="ＭＳ Ｐゴシック" charset="0"/>
                <a:cs typeface="ＭＳ Ｐゴシック" charset="0"/>
              </a:rPr>
              <a:t> </a:t>
            </a:r>
          </a:p>
          <a:p>
            <a:endParaRPr lang="en-GB" sz="1200" b="0" i="0" u="none" strike="noStrike" kern="1200" baseline="0" dirty="0">
              <a:solidFill>
                <a:schemeClr val="tx1"/>
              </a:solidFill>
              <a:latin typeface="Arial" charset="0"/>
              <a:ea typeface="ＭＳ Ｐゴシック" charset="0"/>
              <a:cs typeface="ＭＳ Ｐゴシック" charset="0"/>
            </a:endParaRPr>
          </a:p>
          <a:p>
            <a:r>
              <a:rPr lang="en-GB" sz="1200" b="0" i="0" u="none" strike="noStrike" kern="1200" baseline="0" dirty="0">
                <a:solidFill>
                  <a:schemeClr val="tx1"/>
                </a:solidFill>
                <a:latin typeface="Arial" charset="0"/>
                <a:ea typeface="ＭＳ Ｐゴシック" charset="0"/>
                <a:cs typeface="ＭＳ Ｐゴシック" charset="0"/>
              </a:rPr>
              <a:t>The NPPF also states that in order to significantly boost the supply of housing, LPAs should set</a:t>
            </a:r>
          </a:p>
          <a:p>
            <a:r>
              <a:rPr lang="en-GB" sz="1200" b="0" i="0" u="none" strike="noStrike" kern="1200" baseline="0" dirty="0">
                <a:solidFill>
                  <a:schemeClr val="tx1"/>
                </a:solidFill>
                <a:latin typeface="Arial" charset="0"/>
                <a:ea typeface="ＭＳ Ｐゴシック" charset="0"/>
                <a:cs typeface="ＭＳ Ｐゴシック" charset="0"/>
              </a:rPr>
              <a:t>their own approach to housing density that reflects local circumstances. However LPAs are</a:t>
            </a:r>
          </a:p>
          <a:p>
            <a:r>
              <a:rPr lang="en-GB" sz="1200" b="0" i="0" u="none" strike="noStrike" kern="1200" baseline="0" dirty="0">
                <a:solidFill>
                  <a:schemeClr val="tx1"/>
                </a:solidFill>
                <a:latin typeface="Arial" charset="0"/>
                <a:ea typeface="ＭＳ Ｐゴシック" charset="0"/>
                <a:cs typeface="ＭＳ Ｐゴシック" charset="0"/>
              </a:rPr>
              <a:t>encouraged </a:t>
            </a:r>
            <a:r>
              <a:rPr lang="en-GB" sz="1200" b="1" i="0" u="none" strike="noStrike" kern="1200" baseline="0" dirty="0">
                <a:solidFill>
                  <a:schemeClr val="tx1"/>
                </a:solidFill>
                <a:latin typeface="Arial" charset="0"/>
                <a:ea typeface="ＭＳ Ｐゴシック" charset="0"/>
                <a:cs typeface="ＭＳ Ｐゴシック" charset="0"/>
              </a:rPr>
              <a:t>to avoid being unnecessarily prescriptive in density terms</a:t>
            </a:r>
            <a:r>
              <a:rPr lang="en-GB" sz="1200" b="0" i="0" u="none" strike="noStrike" kern="1200" baseline="0" dirty="0">
                <a:solidFill>
                  <a:schemeClr val="tx1"/>
                </a:solidFill>
                <a:latin typeface="Arial" charset="0"/>
                <a:ea typeface="ＭＳ Ｐゴシック" charset="0"/>
                <a:cs typeface="ＭＳ Ｐゴシック" charset="0"/>
              </a:rPr>
              <a:t>, and to concentrate instead on</a:t>
            </a:r>
          </a:p>
          <a:p>
            <a:r>
              <a:rPr lang="en-GB" sz="1200" b="0" i="0" u="none" strike="noStrike" kern="1200" baseline="0" dirty="0">
                <a:solidFill>
                  <a:schemeClr val="tx1"/>
                </a:solidFill>
                <a:latin typeface="Arial" charset="0"/>
                <a:ea typeface="ＭＳ Ｐゴシック" charset="0"/>
                <a:cs typeface="ＭＳ Ｐゴシック" charset="0"/>
              </a:rPr>
              <a:t>the relationship of proposed development to neighbouring buildings and the local area more</a:t>
            </a:r>
          </a:p>
          <a:p>
            <a:r>
              <a:rPr lang="en-GB" sz="1200" b="0" i="0" u="none" strike="noStrike" kern="1200" baseline="0" dirty="0">
                <a:solidFill>
                  <a:schemeClr val="tx1"/>
                </a:solidFill>
                <a:latin typeface="Arial" charset="0"/>
                <a:ea typeface="ＭＳ Ｐゴシック" charset="0"/>
                <a:cs typeface="ＭＳ Ｐゴシック" charset="0"/>
              </a:rPr>
              <a:t>generally in terms of scale, massing, height, landscape, layout, materials, and access.</a:t>
            </a:r>
          </a:p>
          <a:p>
            <a:r>
              <a:rPr lang="en-GB" sz="1200" b="0" i="0" u="none" strike="noStrike" kern="1200" baseline="0" dirty="0">
                <a:solidFill>
                  <a:schemeClr val="tx1"/>
                </a:solidFill>
                <a:latin typeface="Arial" charset="0"/>
                <a:ea typeface="ＭＳ Ｐゴシック" charset="0"/>
                <a:cs typeface="ＭＳ Ｐゴシック" charset="0"/>
              </a:rPr>
              <a:t>The NPPF specifically excludes residential gardens from any calculation of ‘windfall’ sites18</a:t>
            </a:r>
          </a:p>
          <a:p>
            <a:r>
              <a:rPr lang="en-GB" sz="1200" b="0" i="0" u="none" strike="noStrike" kern="1200" baseline="0" dirty="0">
                <a:solidFill>
                  <a:schemeClr val="tx1"/>
                </a:solidFill>
                <a:latin typeface="Arial" charset="0"/>
                <a:ea typeface="ＭＳ Ｐゴシック" charset="0"/>
                <a:cs typeface="ＭＳ Ｐゴシック" charset="0"/>
              </a:rPr>
              <a:t>contributing to strategic housing land supply, and LPAs are encouraged to consider policies to resist</a:t>
            </a:r>
          </a:p>
          <a:p>
            <a:r>
              <a:rPr lang="en-GB" sz="1200" b="0" i="0" u="none" strike="noStrike" kern="1200" baseline="0" dirty="0">
                <a:solidFill>
                  <a:schemeClr val="tx1"/>
                </a:solidFill>
                <a:latin typeface="Arial" charset="0"/>
                <a:ea typeface="ＭＳ Ｐゴシック" charset="0"/>
                <a:cs typeface="ＭＳ Ｐゴシック" charset="0"/>
              </a:rPr>
              <a:t>inappropriate development of residential gardens, for example where development would cause</a:t>
            </a:r>
          </a:p>
          <a:p>
            <a:r>
              <a:rPr lang="en-GB" sz="1200" b="0" i="0" u="none" strike="noStrike" kern="1200" baseline="0" dirty="0">
                <a:solidFill>
                  <a:schemeClr val="tx1"/>
                </a:solidFill>
                <a:latin typeface="Arial" charset="0"/>
                <a:ea typeface="ＭＳ Ｐゴシック" charset="0"/>
                <a:cs typeface="ＭＳ Ｐゴシック" charset="0"/>
              </a:rPr>
              <a:t>harm to the local area. In addition, the definition of ‘previously developed land’, which is favoured</a:t>
            </a:r>
          </a:p>
          <a:p>
            <a:r>
              <a:rPr lang="en-GB" sz="1200" b="0" i="0" u="none" strike="noStrike" kern="1200" baseline="0" dirty="0">
                <a:solidFill>
                  <a:schemeClr val="tx1"/>
                </a:solidFill>
                <a:latin typeface="Arial" charset="0"/>
                <a:ea typeface="ＭＳ Ｐゴシック" charset="0"/>
                <a:cs typeface="ＭＳ Ｐゴシック" charset="0"/>
              </a:rPr>
              <a:t>for development, specifically excludes land in built-up areas such as private residential gardens,</a:t>
            </a:r>
          </a:p>
          <a:p>
            <a:r>
              <a:rPr lang="en-GB" sz="1200" b="0" i="0" u="none" strike="noStrike" kern="1200" baseline="0" dirty="0">
                <a:solidFill>
                  <a:schemeClr val="tx1"/>
                </a:solidFill>
                <a:latin typeface="Arial" charset="0"/>
                <a:ea typeface="ＭＳ Ｐゴシック" charset="0"/>
                <a:cs typeface="ＭＳ Ｐゴシック" charset="0"/>
              </a:rPr>
              <a:t>parks, recreation grounds and allotments. This definition of ‘previously developed land’ highlights</a:t>
            </a:r>
          </a:p>
          <a:p>
            <a:r>
              <a:rPr lang="en-GB" sz="1200" b="0" i="0" u="none" strike="noStrike" kern="1200" baseline="0" dirty="0">
                <a:solidFill>
                  <a:schemeClr val="tx1"/>
                </a:solidFill>
                <a:latin typeface="Arial" charset="0"/>
                <a:ea typeface="ＭＳ Ｐゴシック" charset="0"/>
                <a:cs typeface="ＭＳ Ｐゴシック" charset="0"/>
              </a:rPr>
              <a:t>the alteration to the position prior to 2010 that residential gardens are included in the definition of</a:t>
            </a:r>
          </a:p>
          <a:p>
            <a:r>
              <a:rPr lang="en-GB" sz="1200" b="0" i="0" u="none" strike="noStrike" kern="1200" baseline="0" dirty="0">
                <a:solidFill>
                  <a:schemeClr val="tx1"/>
                </a:solidFill>
                <a:latin typeface="Arial" charset="0"/>
                <a:ea typeface="ＭＳ Ｐゴシック" charset="0"/>
                <a:cs typeface="ＭＳ Ｐゴシック" charset="0"/>
              </a:rPr>
              <a:t>brownfield development and therefore makes garden infill developments more difficult to justify.</a:t>
            </a:r>
          </a:p>
          <a:p>
            <a:r>
              <a:rPr lang="en-GB" sz="1200" b="0" i="0" u="none" strike="noStrike" kern="1200" baseline="0" dirty="0">
                <a:solidFill>
                  <a:schemeClr val="tx1"/>
                </a:solidFill>
                <a:latin typeface="Arial" charset="0"/>
                <a:ea typeface="ＭＳ Ｐゴシック" charset="0"/>
                <a:cs typeface="ＭＳ Ｐゴシック" charset="0"/>
              </a:rPr>
              <a:t>Further notes on the changes in the definition of previously developed land and garden infill may be</a:t>
            </a:r>
          </a:p>
          <a:p>
            <a:r>
              <a:rPr lang="en-GB" sz="1200" b="0" i="0" u="none" strike="noStrike" kern="1200" baseline="0" dirty="0">
                <a:solidFill>
                  <a:schemeClr val="tx1"/>
                </a:solidFill>
                <a:latin typeface="Arial" charset="0"/>
                <a:ea typeface="ＭＳ Ｐゴシック" charset="0"/>
                <a:cs typeface="ＭＳ Ｐゴシック" charset="0"/>
              </a:rPr>
              <a:t>found in the conclusion.</a:t>
            </a:r>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1211071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do we need to densify? </a:t>
            </a:r>
          </a:p>
          <a:p>
            <a:r>
              <a:rPr lang="en-GB" dirty="0"/>
              <a:t>We have extremely high housing demand? Concentrated – as you can see in this graphic from quod – in major urban areas … </a:t>
            </a:r>
          </a:p>
          <a:p>
            <a:r>
              <a:rPr lang="en-GB" dirty="0"/>
              <a:t>Barker’s </a:t>
            </a:r>
          </a:p>
          <a:p>
            <a:r>
              <a:rPr lang="en-GB" dirty="0"/>
              <a:t>We know the expansion of the green belt is controversial so densification needs to occur. </a:t>
            </a:r>
          </a:p>
          <a:p>
            <a:r>
              <a:rPr lang="en-GB" dirty="0"/>
              <a:t>Before I move on to the next slide – is anyone prepared to estimate what proportion of dwellings provided in urban areas of 2001-2011 period came from SD?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3076782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stage of our study was to look nationally …</a:t>
            </a:r>
          </a:p>
          <a:p>
            <a:r>
              <a:rPr lang="en-GB" dirty="0"/>
              <a:t>Method</a:t>
            </a:r>
          </a:p>
          <a:p>
            <a:r>
              <a:rPr lang="en-GB" dirty="0"/>
              <a:t>-</a:t>
            </a:r>
            <a:r>
              <a:rPr lang="en-GB" baseline="0" dirty="0"/>
              <a:t> Using a combination of Postcode Address Files (and </a:t>
            </a:r>
            <a:r>
              <a:rPr lang="en-GB" baseline="0" dirty="0" err="1"/>
              <a:t>prolog</a:t>
            </a:r>
            <a:r>
              <a:rPr lang="en-GB" baseline="0" dirty="0"/>
              <a:t>) with Land Use Change Statistics, changes in densification (attributed to different types of densification) mapped to hectare grid for England</a:t>
            </a:r>
            <a:endParaRPr lang="en-GB" dirty="0"/>
          </a:p>
          <a:p>
            <a:endParaRPr lang="en-GB" dirty="0"/>
          </a:p>
          <a:p>
            <a:r>
              <a:rPr lang="en-GB" dirty="0"/>
              <a:t>Detail and methodology can all be found in the main report.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2711582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Hard, soft and de-densification all occurring. Ealing is a heterogenous suburb. </a:t>
            </a:r>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247269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i="0" u="none" strike="noStrike" kern="1200" cap="none" normalizeH="0" baseline="0" dirty="0" bmk="">
                <a:ln>
                  <a:noFill/>
                </a:ln>
                <a:solidFill>
                  <a:schemeClr val="tx1"/>
                </a:solidFill>
                <a:effectLst/>
                <a:latin typeface="Arial" charset="0"/>
                <a:ea typeface="MS Mincho" panose="02020609040205080304" pitchFamily="49" charset="-128"/>
                <a:cs typeface="Times New Roman" panose="02020603050405020304" pitchFamily="18" charset="0"/>
              </a:rPr>
              <a:t>Top left: </a:t>
            </a:r>
            <a:r>
              <a:rPr lang="en-GB" sz="1200" dirty="0"/>
              <a:t>Single family dwelling converted into five flats</a:t>
            </a:r>
            <a:endParaRPr kumimoji="0" lang="en-US" altLang="en-US" sz="1200" i="0" u="none" strike="noStrike" kern="1200" cap="none" normalizeH="0" baseline="0" dirty="0" bmk="">
              <a:ln>
                <a:noFill/>
              </a:ln>
              <a:solidFill>
                <a:schemeClr val="tx1"/>
              </a:solidFill>
              <a:effectLst/>
              <a:latin typeface="Arial" charset="0"/>
              <a:ea typeface="MS Mincho" panose="02020609040205080304" pitchFamily="49"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i="0" u="none" strike="noStrike" kern="1200" cap="none" normalizeH="0" baseline="0" dirty="0" bmk="">
                <a:ln>
                  <a:noFill/>
                </a:ln>
                <a:solidFill>
                  <a:schemeClr val="tx1"/>
                </a:solidFill>
                <a:effectLst/>
                <a:latin typeface="Arial" charset="0"/>
                <a:ea typeface="MS Mincho" panose="02020609040205080304" pitchFamily="49" charset="-128"/>
                <a:cs typeface="Times New Roman" panose="02020603050405020304" pitchFamily="18" charset="0"/>
              </a:rPr>
              <a:t>Top right: 2 SF dwellings sub-divided into multiple flats, extensive off-street parking.</a:t>
            </a:r>
            <a:r>
              <a:rPr kumimoji="0" lang="en-US" altLang="en-US" sz="1200" i="0" u="none" strike="noStrike" kern="1200" cap="none" normalizeH="0" baseline="0" dirty="0">
                <a:ln>
                  <a:noFill/>
                </a:ln>
                <a:solidFill>
                  <a:schemeClr val="tx1"/>
                </a:solidFill>
                <a:effectLst/>
                <a:latin typeface="Arial" charset="0"/>
                <a:ea typeface="MS Mincho" panose="02020609040205080304" pitchFamily="49" charset="-128"/>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Bottom left: SF dwelling but with densification: </a:t>
            </a:r>
            <a:r>
              <a:rPr kumimoji="0" lang="en-US" altLang="en-US" sz="1200" b="0" i="0" u="none" strike="noStrike" cap="none" normalizeH="0" baseline="0" dirty="0" bmk="">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basement conversion to increase the residential floor plate.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bmk="">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Bottom right: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bmk="">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Sub-</a:t>
            </a:r>
            <a:r>
              <a:rPr kumimoji="0" lang="en-US" altLang="en-US" sz="1200" b="0" i="0" u="none" strike="noStrike" cap="none" normalizeH="0" baseline="0" dirty="0" err="1" bmk="">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terranean</a:t>
            </a:r>
            <a:r>
              <a:rPr kumimoji="0" lang="en-US" altLang="en-US" sz="1200" b="0" i="0" u="none" strike="noStrike" cap="none" normalizeH="0" baseline="0" dirty="0" bmk="">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development </a:t>
            </a:r>
            <a:endParaRPr kumimoji="0" lang="en-GB" altLang="en-US" sz="600" b="0" i="0" u="none" strike="noStrike" cap="none" normalizeH="0" baseline="0" dirty="0">
              <a:ln>
                <a:noFill/>
              </a:ln>
              <a:solidFill>
                <a:schemeClr val="tx1"/>
              </a:solidFill>
              <a:effectLst/>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393512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761593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resentation title slide">
    <p:bg>
      <p:bgPr>
        <a:solidFill>
          <a:srgbClr val="6DA463"/>
        </a:solidFill>
        <a:effectLst/>
      </p:bgPr>
    </p:bg>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3888" y="-1588"/>
            <a:ext cx="2166937" cy="1085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1919288" y="1989138"/>
            <a:ext cx="0" cy="3657600"/>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5" name="Text Placeholder 14"/>
          <p:cNvSpPr>
            <a:spLocks noGrp="1"/>
          </p:cNvSpPr>
          <p:nvPr>
            <p:ph type="body" sz="quarter" idx="14"/>
          </p:nvPr>
        </p:nvSpPr>
        <p:spPr>
          <a:xfrm>
            <a:off x="2325600" y="1886400"/>
            <a:ext cx="6062750" cy="3774848"/>
          </a:xfrm>
          <a:prstGeom prst="rect">
            <a:avLst/>
          </a:prstGeom>
        </p:spPr>
        <p:txBody>
          <a:bodyPr lIns="0" tIns="0" rIns="0" bIns="0"/>
          <a:lstStyle>
            <a:lvl1pPr marL="0" indent="0">
              <a:lnSpc>
                <a:spcPts val="4800"/>
              </a:lnSpc>
              <a:spcBef>
                <a:spcPts val="0"/>
              </a:spcBef>
              <a:buFontTx/>
              <a:buNone/>
              <a:defRPr sz="4400" b="0" i="0">
                <a:solidFill>
                  <a:schemeClr val="bg1"/>
                </a:solidFill>
                <a:latin typeface="Georgia"/>
                <a:ea typeface="Georgia"/>
                <a:cs typeface="Georgia"/>
              </a:defRPr>
            </a:lvl1pPr>
          </a:lstStyle>
          <a:p>
            <a:pPr lvl="0"/>
            <a:r>
              <a:rPr lang="en-GB" dirty="0"/>
              <a:t>Click to edit Master text styles</a:t>
            </a:r>
          </a:p>
        </p:txBody>
      </p:sp>
      <p:sp>
        <p:nvSpPr>
          <p:cNvPr id="18" name="Text Placeholder 14"/>
          <p:cNvSpPr>
            <a:spLocks noGrp="1"/>
          </p:cNvSpPr>
          <p:nvPr>
            <p:ph type="body" sz="quarter" idx="15"/>
          </p:nvPr>
        </p:nvSpPr>
        <p:spPr>
          <a:xfrm>
            <a:off x="640800" y="1972800"/>
            <a:ext cx="1219139" cy="358775"/>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
        <p:nvSpPr>
          <p:cNvPr id="19" name="Text Placeholder 14"/>
          <p:cNvSpPr>
            <a:spLocks noGrp="1"/>
          </p:cNvSpPr>
          <p:nvPr>
            <p:ph type="body" sz="quarter" idx="16"/>
          </p:nvPr>
        </p:nvSpPr>
        <p:spPr>
          <a:xfrm>
            <a:off x="640800" y="2332800"/>
            <a:ext cx="1219139" cy="536400"/>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20" name="Text Placeholder 14"/>
          <p:cNvSpPr>
            <a:spLocks noGrp="1"/>
          </p:cNvSpPr>
          <p:nvPr>
            <p:ph type="body" sz="quarter" idx="17"/>
          </p:nvPr>
        </p:nvSpPr>
        <p:spPr>
          <a:xfrm>
            <a:off x="640800" y="2876400"/>
            <a:ext cx="1219139" cy="695325"/>
          </a:xfrm>
          <a:prstGeom prst="rect">
            <a:avLst/>
          </a:prstGeom>
        </p:spPr>
        <p:txBody>
          <a:bodyPr lIns="0" tIns="0" rIns="0" bIns="0"/>
          <a:lstStyle>
            <a:lvl1pPr marL="0" indent="0">
              <a:lnSpc>
                <a:spcPts val="1300"/>
              </a:lnSpc>
              <a:spcBef>
                <a:spcPts val="0"/>
              </a:spcBef>
              <a:buFontTx/>
              <a:buNone/>
              <a:defRPr sz="1100" b="1" i="0">
                <a:solidFill>
                  <a:schemeClr val="bg1"/>
                </a:solidFill>
                <a:latin typeface="Tahoma"/>
                <a:ea typeface="Tahoma"/>
                <a:cs typeface="Tahoma"/>
              </a:defRPr>
            </a:lvl1pPr>
          </a:lstStyle>
          <a:p>
            <a:pPr lvl="0"/>
            <a:r>
              <a:rPr lang="en-GB" dirty="0"/>
              <a:t>Click to edit Master text styles</a:t>
            </a:r>
          </a:p>
        </p:txBody>
      </p:sp>
      <p:sp>
        <p:nvSpPr>
          <p:cNvPr id="8" name="Text Placeholder 14"/>
          <p:cNvSpPr>
            <a:spLocks noGrp="1"/>
          </p:cNvSpPr>
          <p:nvPr>
            <p:ph type="body" sz="quarter" idx="18"/>
          </p:nvPr>
        </p:nvSpPr>
        <p:spPr>
          <a:xfrm>
            <a:off x="641268" y="5503482"/>
            <a:ext cx="1219139" cy="229774"/>
          </a:xfrm>
          <a:prstGeom prst="rect">
            <a:avLst/>
          </a:prstGeom>
        </p:spPr>
        <p:txBody>
          <a:bodyPr lIns="0" tIns="0" rIns="0" bIns="0"/>
          <a:lstStyle>
            <a:lvl1pPr marL="0" indent="0">
              <a:lnSpc>
                <a:spcPts val="1300"/>
              </a:lnSpc>
              <a:spcBef>
                <a:spcPts val="0"/>
              </a:spcBef>
              <a:buFontTx/>
              <a:buNone/>
              <a:defRPr sz="1100" b="0" i="0">
                <a:solidFill>
                  <a:schemeClr val="bg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203722685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12"/>
          <p:cNvSpPr>
            <a:spLocks noGrp="1"/>
          </p:cNvSpPr>
          <p:nvPr>
            <p:ph type="pic" sz="quarter" idx="13"/>
          </p:nvPr>
        </p:nvSpPr>
        <p:spPr>
          <a:xfrm>
            <a:off x="0" y="906811"/>
            <a:ext cx="9144000" cy="5951190"/>
          </a:xfrm>
          <a:prstGeom prst="rect">
            <a:avLst/>
          </a:prstGeom>
        </p:spPr>
        <p:txBody>
          <a:bodyPr/>
          <a:lstStyle/>
          <a:p>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5"/>
          <p:cNvSpPr>
            <a:spLocks noGrp="1"/>
          </p:cNvSpPr>
          <p:nvPr>
            <p:ph type="body" sz="quarter" idx="10"/>
          </p:nvPr>
        </p:nvSpPr>
        <p:spPr>
          <a:xfrm>
            <a:off x="467545" y="444420"/>
            <a:ext cx="6552727"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a:t>Click to edit Master text styles</a:t>
            </a:r>
          </a:p>
        </p:txBody>
      </p:sp>
      <p:sp>
        <p:nvSpPr>
          <p:cNvPr id="5" name="Picture Placeholder 12"/>
          <p:cNvSpPr>
            <a:spLocks noGrp="1"/>
          </p:cNvSpPr>
          <p:nvPr>
            <p:ph type="pic" sz="quarter" idx="11"/>
          </p:nvPr>
        </p:nvSpPr>
        <p:spPr>
          <a:xfrm>
            <a:off x="6118225" y="1461052"/>
            <a:ext cx="3025775" cy="5396948"/>
          </a:xfrm>
          <a:prstGeom prst="rect">
            <a:avLst/>
          </a:prstGeom>
        </p:spPr>
        <p:txBody>
          <a:bodyPr/>
          <a:lstStyle/>
          <a:p>
            <a:endParaRPr lang="en-US" dirty="0"/>
          </a:p>
        </p:txBody>
      </p:sp>
      <p:sp>
        <p:nvSpPr>
          <p:cNvPr id="6" name="Picture Placeholder 12"/>
          <p:cNvSpPr>
            <a:spLocks noGrp="1"/>
          </p:cNvSpPr>
          <p:nvPr>
            <p:ph type="pic" sz="quarter" idx="12"/>
          </p:nvPr>
        </p:nvSpPr>
        <p:spPr>
          <a:xfrm>
            <a:off x="0" y="1461052"/>
            <a:ext cx="3024188" cy="5396948"/>
          </a:xfrm>
          <a:prstGeom prst="rect">
            <a:avLst/>
          </a:prstGeom>
        </p:spPr>
        <p:txBody>
          <a:bodyPr/>
          <a:lstStyle/>
          <a:p>
            <a:endParaRPr lang="en-US"/>
          </a:p>
        </p:txBody>
      </p:sp>
      <p:sp>
        <p:nvSpPr>
          <p:cNvPr id="7" name="Picture Placeholder 12"/>
          <p:cNvSpPr>
            <a:spLocks noGrp="1"/>
          </p:cNvSpPr>
          <p:nvPr>
            <p:ph type="pic" sz="quarter" idx="13"/>
          </p:nvPr>
        </p:nvSpPr>
        <p:spPr>
          <a:xfrm>
            <a:off x="3059113" y="1461053"/>
            <a:ext cx="3020316" cy="2650572"/>
          </a:xfrm>
          <a:prstGeom prst="rect">
            <a:avLst/>
          </a:prstGeom>
        </p:spPr>
        <p:txBody>
          <a:bodyPr/>
          <a:lstStyle/>
          <a:p>
            <a:endParaRPr lang="en-US"/>
          </a:p>
        </p:txBody>
      </p:sp>
      <p:sp>
        <p:nvSpPr>
          <p:cNvPr id="8" name="Picture Placeholder 12"/>
          <p:cNvSpPr>
            <a:spLocks noGrp="1"/>
          </p:cNvSpPr>
          <p:nvPr>
            <p:ph type="pic" sz="quarter" idx="14"/>
          </p:nvPr>
        </p:nvSpPr>
        <p:spPr>
          <a:xfrm>
            <a:off x="3059113" y="4149725"/>
            <a:ext cx="3020316" cy="2708275"/>
          </a:xfrm>
          <a:prstGeom prst="rect">
            <a:avLst/>
          </a:prstGeom>
        </p:spPr>
        <p:txBody>
          <a:bodyPr/>
          <a:lstStyle/>
          <a:p>
            <a:endParaRPr lang="en-US"/>
          </a:p>
        </p:txBody>
      </p:sp>
    </p:spTree>
    <p:extLst>
      <p:ext uri="{BB962C8B-B14F-4D97-AF65-F5344CB8AC3E}">
        <p14:creationId xmlns:p14="http://schemas.microsoft.com/office/powerpoint/2010/main" val="95454524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5"/>
          <p:cNvSpPr>
            <a:spLocks noGrp="1"/>
          </p:cNvSpPr>
          <p:nvPr>
            <p:ph type="body" sz="quarter" idx="10"/>
          </p:nvPr>
        </p:nvSpPr>
        <p:spPr>
          <a:xfrm>
            <a:off x="467545" y="444420"/>
            <a:ext cx="6624735" cy="608316"/>
          </a:xfrm>
          <a:prstGeom prst="rect">
            <a:avLst/>
          </a:prstGeom>
        </p:spPr>
        <p:txBody>
          <a:bodyPr lIns="0" tIns="0" rIns="0" bIns="0"/>
          <a:lstStyle>
            <a:lvl1pPr marL="0" indent="0">
              <a:lnSpc>
                <a:spcPts val="4200"/>
              </a:lnSpc>
              <a:buFontTx/>
              <a:buNone/>
              <a:defRPr sz="3200" b="0" i="0" baseline="0">
                <a:solidFill>
                  <a:srgbClr val="598752"/>
                </a:solidFill>
                <a:latin typeface="Georgia"/>
                <a:ea typeface="Georgia"/>
                <a:cs typeface="Georgia"/>
              </a:defRPr>
            </a:lvl1pPr>
          </a:lstStyle>
          <a:p>
            <a:pPr lvl="0"/>
            <a:r>
              <a:rPr lang="en-GB"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12"/>
          <p:cNvSpPr>
            <a:spLocks noGrp="1"/>
          </p:cNvSpPr>
          <p:nvPr>
            <p:ph type="pic" sz="quarter" idx="11"/>
          </p:nvPr>
        </p:nvSpPr>
        <p:spPr>
          <a:xfrm>
            <a:off x="3041650" y="1461052"/>
            <a:ext cx="3043238" cy="5396948"/>
          </a:xfrm>
          <a:prstGeom prst="rect">
            <a:avLst/>
          </a:prstGeom>
        </p:spPr>
        <p:txBody>
          <a:bodyPr/>
          <a:lstStyle/>
          <a:p>
            <a:endParaRPr lang="en-US" dirty="0"/>
          </a:p>
        </p:txBody>
      </p:sp>
      <p:sp>
        <p:nvSpPr>
          <p:cNvPr id="6" name="Picture Placeholder 12"/>
          <p:cNvSpPr>
            <a:spLocks noGrp="1"/>
          </p:cNvSpPr>
          <p:nvPr>
            <p:ph type="pic" sz="quarter" idx="13"/>
          </p:nvPr>
        </p:nvSpPr>
        <p:spPr>
          <a:xfrm>
            <a:off x="6121400" y="1461053"/>
            <a:ext cx="3022599" cy="2650572"/>
          </a:xfrm>
          <a:prstGeom prst="rect">
            <a:avLst/>
          </a:prstGeom>
        </p:spPr>
        <p:txBody>
          <a:bodyPr/>
          <a:lstStyle/>
          <a:p>
            <a:endParaRPr lang="en-US" dirty="0"/>
          </a:p>
        </p:txBody>
      </p:sp>
      <p:sp>
        <p:nvSpPr>
          <p:cNvPr id="7" name="Picture Placeholder 12"/>
          <p:cNvSpPr>
            <a:spLocks noGrp="1"/>
          </p:cNvSpPr>
          <p:nvPr>
            <p:ph type="pic" sz="quarter" idx="14"/>
          </p:nvPr>
        </p:nvSpPr>
        <p:spPr>
          <a:xfrm>
            <a:off x="6121400" y="4146550"/>
            <a:ext cx="3022600" cy="2711450"/>
          </a:xfrm>
          <a:prstGeom prst="rect">
            <a:avLst/>
          </a:prstGeom>
        </p:spPr>
        <p:txBody>
          <a:bodyPr/>
          <a:lstStyle/>
          <a:p>
            <a:endParaRPr lang="en-US"/>
          </a:p>
        </p:txBody>
      </p:sp>
      <p:sp>
        <p:nvSpPr>
          <p:cNvPr id="8" name="Text Placeholder 5"/>
          <p:cNvSpPr>
            <a:spLocks noGrp="1"/>
          </p:cNvSpPr>
          <p:nvPr>
            <p:ph type="body" sz="quarter" idx="15" hasCustomPrompt="1"/>
          </p:nvPr>
        </p:nvSpPr>
        <p:spPr>
          <a:xfrm>
            <a:off x="458065" y="1461052"/>
            <a:ext cx="238574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Tree>
    <p:extLst>
      <p:ext uri="{BB962C8B-B14F-4D97-AF65-F5344CB8AC3E}">
        <p14:creationId xmlns:p14="http://schemas.microsoft.com/office/powerpoint/2010/main" val="133900559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12"/>
          <p:cNvSpPr>
            <a:spLocks noGrp="1"/>
          </p:cNvSpPr>
          <p:nvPr>
            <p:ph type="body" sz="quarter" idx="12"/>
          </p:nvPr>
        </p:nvSpPr>
        <p:spPr>
          <a:xfrm>
            <a:off x="1042988" y="1916832"/>
            <a:ext cx="7058025" cy="3528392"/>
          </a:xfrm>
          <a:prstGeom prst="rect">
            <a:avLst/>
          </a:prstGeom>
        </p:spPr>
        <p:txBody>
          <a:bodyPr/>
          <a:lstStyle>
            <a:lvl1pPr marL="0" indent="0">
              <a:lnSpc>
                <a:spcPts val="3600"/>
              </a:lnSpc>
              <a:buNone/>
              <a:defRPr sz="2800" b="0" i="1" baseline="0">
                <a:solidFill>
                  <a:srgbClr val="598752"/>
                </a:solidFill>
                <a:latin typeface="Tahoma" charset="0"/>
              </a:defRPr>
            </a:lvl1pPr>
            <a:lvl2pPr marL="609600" indent="0">
              <a:lnSpc>
                <a:spcPts val="3600"/>
              </a:lnSpc>
              <a:buNone/>
              <a:defRPr sz="2800" b="0" i="1" baseline="0">
                <a:solidFill>
                  <a:srgbClr val="598752"/>
                </a:solidFill>
                <a:latin typeface="Tahoma" charset="0"/>
              </a:defRPr>
            </a:lvl2pPr>
            <a:lvl3pPr marL="1219200" indent="0">
              <a:lnSpc>
                <a:spcPts val="3600"/>
              </a:lnSpc>
              <a:buNone/>
              <a:defRPr sz="2800" b="0" i="1" baseline="0">
                <a:solidFill>
                  <a:srgbClr val="598752"/>
                </a:solidFill>
                <a:latin typeface="Tahoma" charset="0"/>
              </a:defRPr>
            </a:lvl3pPr>
            <a:lvl4pPr marL="1828800" indent="0">
              <a:lnSpc>
                <a:spcPts val="3600"/>
              </a:lnSpc>
              <a:buNone/>
              <a:defRPr sz="2800" b="0" i="1" baseline="0">
                <a:solidFill>
                  <a:srgbClr val="598752"/>
                </a:solidFill>
                <a:latin typeface="Tahoma" charset="0"/>
              </a:defRPr>
            </a:lvl4pPr>
            <a:lvl5pPr marL="2438400" indent="0">
              <a:lnSpc>
                <a:spcPts val="3600"/>
              </a:lnSpc>
              <a:buNone/>
              <a:defRPr sz="2800" b="0" i="1" baseline="0">
                <a:solidFill>
                  <a:srgbClr val="598752"/>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14"/>
          <p:cNvSpPr>
            <a:spLocks noGrp="1"/>
          </p:cNvSpPr>
          <p:nvPr>
            <p:ph type="body" sz="quarter" idx="13"/>
          </p:nvPr>
        </p:nvSpPr>
        <p:spPr>
          <a:xfrm>
            <a:off x="1042988" y="5661025"/>
            <a:ext cx="7058025" cy="1196975"/>
          </a:xfrm>
          <a:prstGeom prst="rect">
            <a:avLst/>
          </a:prstGeom>
        </p:spPr>
        <p:txBody>
          <a:bodyPr/>
          <a:lstStyle>
            <a:lvl1pPr marL="0" indent="0" algn="r">
              <a:lnSpc>
                <a:spcPts val="1800"/>
              </a:lnSpc>
              <a:buNone/>
              <a:defRPr sz="1200" baseline="0">
                <a:solidFill>
                  <a:schemeClr val="tx1"/>
                </a:solidFill>
                <a:latin typeface="Tahoma" charset="0"/>
              </a:defRPr>
            </a:lvl1pPr>
            <a:lvl2pPr marL="609600" indent="0" algn="r">
              <a:lnSpc>
                <a:spcPts val="1800"/>
              </a:lnSpc>
              <a:buNone/>
              <a:defRPr sz="1200" baseline="0">
                <a:solidFill>
                  <a:schemeClr val="tx1"/>
                </a:solidFill>
                <a:latin typeface="Tahoma" charset="0"/>
              </a:defRPr>
            </a:lvl2pPr>
            <a:lvl3pPr marL="1219200" indent="0" algn="r">
              <a:lnSpc>
                <a:spcPts val="1800"/>
              </a:lnSpc>
              <a:buNone/>
              <a:defRPr sz="1200" baseline="0">
                <a:solidFill>
                  <a:schemeClr val="tx1"/>
                </a:solidFill>
                <a:latin typeface="Tahoma" charset="0"/>
              </a:defRPr>
            </a:lvl3pPr>
            <a:lvl4pPr marL="1828800" indent="0" algn="r">
              <a:lnSpc>
                <a:spcPts val="1800"/>
              </a:lnSpc>
              <a:buNone/>
              <a:defRPr sz="1200" baseline="0">
                <a:solidFill>
                  <a:schemeClr val="tx1"/>
                </a:solidFill>
                <a:latin typeface="Tahoma" charset="0"/>
              </a:defRPr>
            </a:lvl4pPr>
            <a:lvl5pPr marL="2438400" indent="0" algn="r">
              <a:lnSpc>
                <a:spcPts val="1800"/>
              </a:lnSpc>
              <a:buNone/>
              <a:defRPr sz="12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5814217"/>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12"/>
          <p:cNvSpPr>
            <a:spLocks noGrp="1"/>
          </p:cNvSpPr>
          <p:nvPr>
            <p:ph type="body" sz="quarter" idx="12" hasCustomPrompt="1"/>
          </p:nvPr>
        </p:nvSpPr>
        <p:spPr>
          <a:xfrm>
            <a:off x="215403" y="2852936"/>
            <a:ext cx="4283969" cy="2592288"/>
          </a:xfrm>
          <a:prstGeom prst="rect">
            <a:avLst/>
          </a:prstGeom>
        </p:spPr>
        <p:txBody>
          <a:bodyPr/>
          <a:lstStyle>
            <a:lvl1pPr marL="0" indent="0" algn="r">
              <a:lnSpc>
                <a:spcPts val="9600"/>
              </a:lnSpc>
              <a:buNone/>
              <a:defRPr sz="13000" b="0" i="0" baseline="0">
                <a:solidFill>
                  <a:srgbClr val="598752"/>
                </a:solidFill>
                <a:latin typeface="Georgia" charset="0"/>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5" name="Text Placeholder 14"/>
          <p:cNvSpPr>
            <a:spLocks noGrp="1"/>
          </p:cNvSpPr>
          <p:nvPr>
            <p:ph type="body" sz="quarter" idx="13"/>
          </p:nvPr>
        </p:nvSpPr>
        <p:spPr>
          <a:xfrm>
            <a:off x="4715395" y="2870014"/>
            <a:ext cx="3601021" cy="2575209"/>
          </a:xfrm>
          <a:prstGeom prst="rect">
            <a:avLst/>
          </a:prstGeom>
        </p:spPr>
        <p:txBody>
          <a:bodyPr/>
          <a:lstStyle>
            <a:lvl1pPr marL="0" indent="0" algn="l">
              <a:lnSpc>
                <a:spcPts val="2200"/>
              </a:lnSpc>
              <a:buNone/>
              <a:defRPr sz="1800" baseline="0">
                <a:solidFill>
                  <a:srgbClr val="598752"/>
                </a:solidFill>
                <a:latin typeface="Georgia" charset="0"/>
              </a:defRPr>
            </a:lvl1pPr>
            <a:lvl2pPr marL="609600" indent="0" algn="l">
              <a:lnSpc>
                <a:spcPts val="2200"/>
              </a:lnSpc>
              <a:buNone/>
              <a:defRPr sz="1800" baseline="0">
                <a:solidFill>
                  <a:srgbClr val="598752"/>
                </a:solidFill>
                <a:latin typeface="Georgia" charset="0"/>
              </a:defRPr>
            </a:lvl2pPr>
            <a:lvl3pPr marL="1219200" indent="0" algn="l">
              <a:lnSpc>
                <a:spcPts val="2200"/>
              </a:lnSpc>
              <a:buNone/>
              <a:defRPr sz="1800" baseline="0">
                <a:solidFill>
                  <a:srgbClr val="598752"/>
                </a:solidFill>
                <a:latin typeface="Georgia" charset="0"/>
              </a:defRPr>
            </a:lvl3pPr>
            <a:lvl4pPr marL="1828800" indent="0" algn="l">
              <a:lnSpc>
                <a:spcPts val="2200"/>
              </a:lnSpc>
              <a:buNone/>
              <a:defRPr sz="1800" baseline="0">
                <a:solidFill>
                  <a:srgbClr val="598752"/>
                </a:solidFill>
                <a:latin typeface="Georgia" charset="0"/>
              </a:defRPr>
            </a:lvl4pPr>
            <a:lvl5pPr marL="2438400" indent="0" algn="l">
              <a:lnSpc>
                <a:spcPts val="2200"/>
              </a:lnSpc>
              <a:buNone/>
              <a:defRPr sz="1800" baseline="0">
                <a:solidFill>
                  <a:srgbClr val="598752"/>
                </a:solidFill>
                <a:latin typeface="Georgi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ext Placeholder 14"/>
          <p:cNvSpPr>
            <a:spLocks noGrp="1"/>
          </p:cNvSpPr>
          <p:nvPr>
            <p:ph type="body" sz="quarter" idx="14"/>
          </p:nvPr>
        </p:nvSpPr>
        <p:spPr>
          <a:xfrm>
            <a:off x="970980" y="5661025"/>
            <a:ext cx="7129412" cy="648295"/>
          </a:xfrm>
          <a:prstGeom prst="rect">
            <a:avLst/>
          </a:prstGeom>
        </p:spPr>
        <p:txBody>
          <a:bodyPr/>
          <a:lstStyle>
            <a:lvl1pPr marL="0" indent="0" algn="r">
              <a:lnSpc>
                <a:spcPts val="1400"/>
              </a:lnSpc>
              <a:buNone/>
              <a:defRPr sz="1000" baseline="0">
                <a:solidFill>
                  <a:schemeClr val="tx1"/>
                </a:solidFill>
                <a:latin typeface="Tahoma" charset="0"/>
              </a:defRPr>
            </a:lvl1pPr>
            <a:lvl2pPr marL="609600" indent="0" algn="r">
              <a:lnSpc>
                <a:spcPts val="1400"/>
              </a:lnSpc>
              <a:buNone/>
              <a:defRPr sz="1000" baseline="0">
                <a:solidFill>
                  <a:schemeClr val="tx1"/>
                </a:solidFill>
                <a:latin typeface="Tahoma" charset="0"/>
              </a:defRPr>
            </a:lvl2pPr>
            <a:lvl3pPr marL="1219200" indent="0" algn="r">
              <a:lnSpc>
                <a:spcPts val="1400"/>
              </a:lnSpc>
              <a:buNone/>
              <a:defRPr sz="1000" baseline="0">
                <a:solidFill>
                  <a:schemeClr val="tx1"/>
                </a:solidFill>
                <a:latin typeface="Tahoma" charset="0"/>
              </a:defRPr>
            </a:lvl3pPr>
            <a:lvl4pPr marL="1828800" indent="0" algn="r">
              <a:lnSpc>
                <a:spcPts val="1400"/>
              </a:lnSpc>
              <a:buNone/>
              <a:defRPr sz="1000" baseline="0">
                <a:solidFill>
                  <a:schemeClr val="tx1"/>
                </a:solidFill>
                <a:latin typeface="Tahoma" charset="0"/>
              </a:defRPr>
            </a:lvl4pPr>
            <a:lvl5pPr marL="2438400" indent="0" algn="r">
              <a:lnSpc>
                <a:spcPts val="1400"/>
              </a:lnSpc>
              <a:buNone/>
              <a:defRPr sz="1000" baseline="0">
                <a:solidFill>
                  <a:schemeClr val="tx1"/>
                </a:solidFill>
                <a:latin typeface="Tahoma"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3130095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0"/>
          </p:nvPr>
        </p:nvSpPr>
        <p:spPr>
          <a:xfrm>
            <a:off x="899591" y="1890713"/>
            <a:ext cx="6515621" cy="1366120"/>
          </a:xfrm>
          <a:prstGeom prst="rect">
            <a:avLst/>
          </a:prstGeom>
        </p:spPr>
        <p:txBody>
          <a:bodyPr lIns="0" tIns="0" rIns="0" bIns="0"/>
          <a:lstStyle>
            <a:lvl1pPr marL="0" indent="0">
              <a:lnSpc>
                <a:spcPts val="4800"/>
              </a:lnSpc>
              <a:spcBef>
                <a:spcPts val="0"/>
              </a:spcBef>
              <a:buFontTx/>
              <a:buNone/>
              <a:defRPr sz="4400" b="0" i="0">
                <a:solidFill>
                  <a:srgbClr val="598752"/>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1"/>
          </p:nvPr>
        </p:nvSpPr>
        <p:spPr>
          <a:xfrm>
            <a:off x="899592" y="4221163"/>
            <a:ext cx="6515620" cy="603104"/>
          </a:xfrm>
          <a:prstGeom prst="rect">
            <a:avLst/>
          </a:prstGeom>
        </p:spPr>
        <p:txBody>
          <a:bodyPr lIns="0" tIns="0" rIns="0" bIns="0"/>
          <a:lstStyle>
            <a:lvl1pPr marL="0" indent="0">
              <a:lnSpc>
                <a:spcPct val="100000"/>
              </a:lnSpc>
              <a:buFontTx/>
              <a:buNone/>
              <a:defRPr sz="1600" b="0" i="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89700"/>
            <a:ext cx="6515621" cy="651068"/>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6" name="Text Placeholder 5"/>
          <p:cNvSpPr>
            <a:spLocks noGrp="1"/>
          </p:cNvSpPr>
          <p:nvPr>
            <p:ph type="body" sz="quarter" idx="11"/>
          </p:nvPr>
        </p:nvSpPr>
        <p:spPr>
          <a:xfrm>
            <a:off x="900113" y="1773238"/>
            <a:ext cx="6551612" cy="4608512"/>
          </a:xfrm>
          <a:prstGeom prst="rect">
            <a:avLst/>
          </a:prstGeom>
        </p:spPr>
        <p:txBody>
          <a:bodyPr/>
          <a:lstStyle>
            <a:lvl1pPr marL="266700" indent="-266700">
              <a:buClr>
                <a:srgbClr val="598752"/>
              </a:buClr>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600">
                <a:latin typeface="Tahoma" panose="020B0604030504040204" pitchFamily="34" charset="0"/>
                <a:ea typeface="Tahoma" panose="020B0604030504040204" pitchFamily="34" charset="0"/>
                <a:cs typeface="Tahoma" panose="020B0604030504040204" pitchFamily="34" charset="0"/>
              </a:defRPr>
            </a:lvl2pPr>
            <a:lvl3pPr marL="8080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34666"/>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Text Placeholder 2"/>
          <p:cNvSpPr>
            <a:spLocks noGrp="1"/>
          </p:cNvSpPr>
          <p:nvPr>
            <p:ph type="body" sz="quarter" idx="11"/>
          </p:nvPr>
        </p:nvSpPr>
        <p:spPr>
          <a:xfrm>
            <a:off x="900113" y="1700213"/>
            <a:ext cx="6551612" cy="4465637"/>
          </a:xfrm>
          <a:prstGeom prst="rect">
            <a:avLst/>
          </a:prstGeom>
        </p:spPr>
        <p:txBody>
          <a:bodyPr/>
          <a:lstStyle>
            <a:lvl1pPr marL="266700" indent="-266700">
              <a:buClr>
                <a:srgbClr val="598752"/>
              </a:buClr>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mj-lt"/>
              <a:buAutoNum type="romanLcPeriod"/>
              <a:defRPr sz="16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600">
                <a:latin typeface="Tahoma" panose="020B0604030504040204" pitchFamily="34" charset="0"/>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7" name="Text Placeholder 5"/>
          <p:cNvSpPr>
            <a:spLocks noGrp="1"/>
          </p:cNvSpPr>
          <p:nvPr>
            <p:ph type="body" sz="quarter" idx="12"/>
          </p:nvPr>
        </p:nvSpPr>
        <p:spPr>
          <a:xfrm>
            <a:off x="4284663"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598752"/>
              </a:buClr>
              <a:buSzTx/>
              <a:buFont typeface="Arial" panose="020B0604020202020204" pitchFamily="34" charset="0"/>
              <a:buChar char="•"/>
              <a:tabLst/>
              <a:defRPr sz="1400" b="0" i="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1338" indent="-274638">
              <a:buClr>
                <a:srgbClr val="598752"/>
              </a:buClr>
              <a:buFont typeface="Courier New" panose="02070309020205020404" pitchFamily="49" charset="0"/>
              <a:buChar char="o"/>
              <a:defRPr sz="1400">
                <a:latin typeface="Tahoma" panose="020B0604030504040204" pitchFamily="34" charset="0"/>
                <a:ea typeface="Tahoma" panose="020B0604030504040204" pitchFamily="34" charset="0"/>
                <a:cs typeface="Tahoma" panose="020B0604030504040204" pitchFamily="34" charset="0"/>
              </a:defRPr>
            </a:lvl2pPr>
            <a:lvl3pPr marL="808038" indent="-1778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163638" indent="-301625">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2" y="692696"/>
            <a:ext cx="6481464"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8" name="Text Placeholder 5"/>
          <p:cNvSpPr>
            <a:spLocks noGrp="1"/>
          </p:cNvSpPr>
          <p:nvPr>
            <p:ph type="body" sz="quarter" idx="11" hasCustomPrompt="1"/>
          </p:nvPr>
        </p:nvSpPr>
        <p:spPr>
          <a:xfrm>
            <a:off x="899592"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baseline="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4284663" y="1628800"/>
            <a:ext cx="3167583"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598752"/>
              </a:buClr>
              <a:buSzTx/>
              <a:buFont typeface="+mj-lt"/>
              <a:buAutoNum type="arabicPeriod"/>
              <a:tabLst/>
              <a:defRPr sz="1400" b="0" i="0" baseline="0">
                <a:solidFill>
                  <a:schemeClr val="tx1"/>
                </a:solidFill>
                <a:latin typeface="Tahoma"/>
                <a:ea typeface="Tahoma"/>
                <a:cs typeface="Tahoma"/>
              </a:defRPr>
            </a:lvl1pPr>
            <a:lvl2pPr marL="541338" indent="-274638">
              <a:buClr>
                <a:srgbClr val="598752"/>
              </a:buClr>
              <a:buFont typeface="+mj-lt"/>
              <a:buAutoNum type="romanLcPeriod"/>
              <a:defRPr sz="1400">
                <a:latin typeface="Tahoma" panose="020B0604030504040204" pitchFamily="34" charset="0"/>
                <a:ea typeface="Tahoma" panose="020B0604030504040204" pitchFamily="34" charset="0"/>
                <a:cs typeface="Tahoma" panose="020B0604030504040204" pitchFamily="34" charset="0"/>
              </a:defRPr>
            </a:lvl2pPr>
            <a:lvl3pPr marL="896938" indent="-266700">
              <a:buClr>
                <a:srgbClr val="598752"/>
              </a:buClr>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Tahoma" panose="020B0604030504040204" pitchFamily="34" charset="0"/>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1"/>
          </p:nvPr>
        </p:nvSpPr>
        <p:spPr>
          <a:xfrm>
            <a:off x="899592" y="1554760"/>
            <a:ext cx="6515620" cy="4538065"/>
          </a:xfrm>
          <a:prstGeom prst="rect">
            <a:avLst/>
          </a:prstGeom>
        </p:spPr>
        <p:txBody>
          <a:bodyPr/>
          <a:lstStyle/>
          <a:p>
            <a:pPr lvl="0"/>
            <a:endParaRPr lang="en-US" noProof="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15213"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p:nvPr>
        </p:nvSpPr>
        <p:spPr>
          <a:xfrm>
            <a:off x="899592" y="1628800"/>
            <a:ext cx="3167583"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400" b="0" i="0" baseline="0">
                <a:solidFill>
                  <a:schemeClr val="tx1"/>
                </a:solidFill>
                <a:latin typeface="Tahoma"/>
                <a:ea typeface="Tahoma"/>
                <a:cs typeface="Tahoma"/>
              </a:defRPr>
            </a:lvl1pPr>
          </a:lstStyle>
          <a:p>
            <a:pPr lvl="0"/>
            <a:r>
              <a:rPr lang="en-GB" dirty="0"/>
              <a:t>Click to edit Master text styles</a:t>
            </a:r>
          </a:p>
        </p:txBody>
      </p:sp>
      <p:sp>
        <p:nvSpPr>
          <p:cNvPr id="5" name="Text Placeholder 5"/>
          <p:cNvSpPr>
            <a:spLocks noGrp="1"/>
          </p:cNvSpPr>
          <p:nvPr>
            <p:ph type="body" sz="quarter" idx="10"/>
          </p:nvPr>
        </p:nvSpPr>
        <p:spPr>
          <a:xfrm>
            <a:off x="899591" y="692696"/>
            <a:ext cx="6515621" cy="646040"/>
          </a:xfrm>
          <a:prstGeom prst="rect">
            <a:avLst/>
          </a:prstGeom>
        </p:spPr>
        <p:txBody>
          <a:bodyPr lIns="0" tIns="0" rIns="0" bIns="0"/>
          <a:lstStyle>
            <a:lvl1pPr marL="0" indent="0">
              <a:lnSpc>
                <a:spcPts val="4200"/>
              </a:lnSpc>
              <a:buFontTx/>
              <a:buNone/>
              <a:defRPr sz="4000" b="0" i="0">
                <a:solidFill>
                  <a:srgbClr val="598752"/>
                </a:solidFill>
                <a:latin typeface="Georgia"/>
                <a:ea typeface="Georgia"/>
                <a:cs typeface="Georgia"/>
              </a:defRPr>
            </a:lvl1pPr>
          </a:lstStyle>
          <a:p>
            <a:pPr lvl="0"/>
            <a:r>
              <a:rPr lang="en-GB" dirty="0"/>
              <a:t>Click to edit Master text styles</a:t>
            </a:r>
          </a:p>
        </p:txBody>
      </p:sp>
      <p:sp>
        <p:nvSpPr>
          <p:cNvPr id="3" name="Chart Placeholder 2"/>
          <p:cNvSpPr>
            <a:spLocks noGrp="1"/>
          </p:cNvSpPr>
          <p:nvPr>
            <p:ph type="chart" sz="quarter" idx="12"/>
          </p:nvPr>
        </p:nvSpPr>
        <p:spPr>
          <a:xfrm>
            <a:off x="4284663" y="1628799"/>
            <a:ext cx="3816350" cy="4464025"/>
          </a:xfrm>
          <a:prstGeom prst="rect">
            <a:avLst/>
          </a:prstGeom>
        </p:spPr>
        <p:txBody>
          <a:bodyPr/>
          <a:lstStyle/>
          <a:p>
            <a:pPr lvl="0"/>
            <a:endParaRPr lang="en-US" noProof="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 id="2147483975" r:id="rId14"/>
  </p:sldLayoutIdLst>
  <p:transition spd="slow">
    <p:fade/>
  </p:transition>
  <p:txStyles>
    <p:titleStyle>
      <a:lvl1pPr algn="ctr" defTabSz="606425" rtl="0" eaLnBrk="0" fontAlgn="base" hangingPunct="0">
        <a:spcBef>
          <a:spcPct val="0"/>
        </a:spcBef>
        <a:spcAft>
          <a:spcPct val="0"/>
        </a:spcAft>
        <a:defRPr sz="5800" kern="1200">
          <a:solidFill>
            <a:schemeClr val="tx1"/>
          </a:solidFill>
          <a:latin typeface="+mj-lt"/>
          <a:ea typeface="ＭＳ Ｐゴシック" charset="0"/>
          <a:cs typeface="ＭＳ Ｐゴシック" charset="0"/>
        </a:defRPr>
      </a:lvl1pPr>
      <a:lvl2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0" fontAlgn="base" hangingPunct="0">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0" fontAlgn="base" hangingPunct="0">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0" fontAlgn="base" hangingPunct="0">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0" fontAlgn="base" hangingPunct="0">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0.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orbi.ulg.ac.be/handle/2268/195017"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4"/>
          </p:nvPr>
        </p:nvSpPr>
        <p:spPr bwMode="auto">
          <a:xfrm>
            <a:off x="2325600" y="1886400"/>
            <a:ext cx="6818400" cy="37748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GB" sz="5400" b="1" dirty="0"/>
              <a:t>The new politics </a:t>
            </a:r>
          </a:p>
          <a:p>
            <a:pPr eaLnBrk="1" hangingPunct="1"/>
            <a:r>
              <a:rPr lang="en-GB" sz="5400" b="1" dirty="0"/>
              <a:t>of </a:t>
            </a:r>
          </a:p>
          <a:p>
            <a:pPr eaLnBrk="1" hangingPunct="1"/>
            <a:r>
              <a:rPr lang="en-GB" sz="5400" b="1" dirty="0"/>
              <a:t>soft densification </a:t>
            </a:r>
          </a:p>
          <a:p>
            <a:pPr eaLnBrk="1" hangingPunct="1"/>
            <a:endParaRPr lang="en-GB" dirty="0"/>
          </a:p>
          <a:p>
            <a:pPr eaLnBrk="1" hangingPunct="1"/>
            <a:endParaRPr lang="en-GB" dirty="0"/>
          </a:p>
          <a:p>
            <a:pPr eaLnBrk="1" hangingPunct="1"/>
            <a:endParaRPr lang="en-GB" dirty="0"/>
          </a:p>
          <a:p>
            <a:pPr eaLnBrk="1" hangingPunct="1">
              <a:spcBef>
                <a:spcPct val="0"/>
              </a:spcBef>
            </a:pPr>
            <a:r>
              <a:rPr lang="en-GB" b="1" dirty="0"/>
              <a:t> </a:t>
            </a:r>
            <a:r>
              <a:rPr lang="en-GB" altLang="en-US" dirty="0">
                <a:ea typeface="ＭＳ Ｐゴシック" charset="-128"/>
              </a:rPr>
              <a:t> </a:t>
            </a:r>
          </a:p>
          <a:p>
            <a:pPr eaLnBrk="1" hangingPunct="1">
              <a:spcBef>
                <a:spcPct val="0"/>
              </a:spcBef>
            </a:pPr>
            <a:endParaRPr lang="en-GB" altLang="en-US" dirty="0">
              <a:ea typeface="ＭＳ Ｐゴシック" charset="-128"/>
            </a:endParaRPr>
          </a:p>
        </p:txBody>
      </p:sp>
      <p:sp>
        <p:nvSpPr>
          <p:cNvPr id="13314" name="Text Placeholder 2"/>
          <p:cNvSpPr>
            <a:spLocks noGrp="1"/>
          </p:cNvSpPr>
          <p:nvPr>
            <p:ph type="body"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endParaRPr lang="en-GB" altLang="en-US" dirty="0">
              <a:ea typeface="ＭＳ Ｐゴシック" charset="-128"/>
            </a:endParaRPr>
          </a:p>
          <a:p>
            <a:pPr>
              <a:spcBef>
                <a:spcPct val="0"/>
              </a:spcBef>
            </a:pPr>
            <a:endParaRPr lang="en-US" altLang="en-US" dirty="0">
              <a:ea typeface="ＭＳ Ｐゴシック" charset="-128"/>
            </a:endParaRPr>
          </a:p>
        </p:txBody>
      </p:sp>
      <p:sp>
        <p:nvSpPr>
          <p:cNvPr id="13316" name="Text Placeholder 4"/>
          <p:cNvSpPr>
            <a:spLocks noGrp="1"/>
          </p:cNvSpPr>
          <p:nvPr>
            <p:ph type="body" sz="quarter" idx="17"/>
          </p:nvPr>
        </p:nvSpPr>
        <p:spPr bwMode="auto">
          <a:xfrm>
            <a:off x="640800" y="1988840"/>
            <a:ext cx="1219139" cy="695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GB" dirty="0"/>
              <a:t>Hannah Hickman,</a:t>
            </a:r>
          </a:p>
          <a:p>
            <a:pPr eaLnBrk="1" hangingPunct="1"/>
            <a:r>
              <a:rPr lang="en-GB" dirty="0"/>
              <a:t>Senior Research Fellow</a:t>
            </a:r>
          </a:p>
          <a:p>
            <a:pPr eaLnBrk="1" hangingPunct="1"/>
            <a:endParaRPr lang="en-GB" dirty="0"/>
          </a:p>
          <a:p>
            <a:pPr eaLnBrk="1" hangingPunct="1"/>
            <a:endParaRPr lang="en-GB" dirty="0"/>
          </a:p>
          <a:p>
            <a:pPr eaLnBrk="1" hangingPunct="1"/>
            <a:r>
              <a:rPr lang="en-GB" dirty="0"/>
              <a:t>Dr Aidan While (University of Sheffield)</a:t>
            </a:r>
          </a:p>
          <a:p>
            <a:pPr eaLnBrk="1" hangingPunct="1"/>
            <a:endParaRPr lang="en-GB" dirty="0"/>
          </a:p>
          <a:p>
            <a:pPr eaLnBrk="1" hangingPunct="1"/>
            <a:r>
              <a:rPr lang="en-GB" dirty="0"/>
              <a:t>Richard Dunning (University of Liverpool)</a:t>
            </a:r>
          </a:p>
          <a:p>
            <a:pPr>
              <a:spcBef>
                <a:spcPct val="0"/>
              </a:spcBef>
            </a:pPr>
            <a:r>
              <a:rPr lang="en-US" altLang="en-US" dirty="0">
                <a:ea typeface="ＭＳ Ｐゴシック" charset="-128"/>
              </a:rPr>
              <a:t>  </a:t>
            </a:r>
          </a:p>
        </p:txBody>
      </p:sp>
      <p:sp>
        <p:nvSpPr>
          <p:cNvPr id="2" name="Text Placeholder 1"/>
          <p:cNvSpPr>
            <a:spLocks noGrp="1"/>
          </p:cNvSpPr>
          <p:nvPr>
            <p:ph type="body" sz="quarter" idx="18"/>
          </p:nvPr>
        </p:nvSpPr>
        <p:spPr/>
        <p:txBody>
          <a:bodyPr/>
          <a:lstStyle/>
          <a:p>
            <a:r>
              <a:rPr lang="en-US" sz="1000" dirty="0"/>
              <a:t>September 2017</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A099B08F-0A47-40B5-A895-641DF9B82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96" y="189330"/>
            <a:ext cx="6123859" cy="5933339"/>
          </a:xfrm>
          <a:prstGeom prst="rect">
            <a:avLst/>
          </a:prstGeom>
        </p:spPr>
      </p:pic>
      <p:pic>
        <p:nvPicPr>
          <p:cNvPr id="4" name="Picture 3">
            <a:extLst>
              <a:ext uri="{FF2B5EF4-FFF2-40B4-BE49-F238E27FC236}">
                <a16:creationId xmlns:a16="http://schemas.microsoft.com/office/drawing/2014/main" id="{413DC9B5-E86B-4CD9-AD23-89FCEE2C5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1546" y="1196752"/>
            <a:ext cx="1612775" cy="4509120"/>
          </a:xfrm>
          <a:prstGeom prst="rect">
            <a:avLst/>
          </a:prstGeom>
        </p:spPr>
      </p:pic>
    </p:spTree>
    <p:extLst>
      <p:ext uri="{BB962C8B-B14F-4D97-AF65-F5344CB8AC3E}">
        <p14:creationId xmlns:p14="http://schemas.microsoft.com/office/powerpoint/2010/main" val="52319061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cintosh HD:Users:richard:Google Drive:PUCA The English experience of ‘soft’ densification:Phase II:Ealing case study:Photos:IMG_0871.JPG">
            <a:extLst>
              <a:ext uri="{FF2B5EF4-FFF2-40B4-BE49-F238E27FC236}">
                <a16:creationId xmlns:a16="http://schemas.microsoft.com/office/drawing/2014/main" id="{4864B3BA-79D5-4BE1-B7C9-B571E80E72E6}"/>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4893" y="3293094"/>
            <a:ext cx="3639715" cy="2735122"/>
          </a:xfrm>
          <a:prstGeom prst="rect">
            <a:avLst/>
          </a:prstGeom>
          <a:noFill/>
          <a:ln>
            <a:noFill/>
          </a:ln>
        </p:spPr>
      </p:pic>
      <p:pic>
        <p:nvPicPr>
          <p:cNvPr id="6" name="Picture 29" descr="Macintosh HD:Users:richard:Google Drive:PUCA The English experience of ‘soft’ densification:Phase II:Ealing case study:Photos:IMG_0912.JPG">
            <a:extLst>
              <a:ext uri="{FF2B5EF4-FFF2-40B4-BE49-F238E27FC236}">
                <a16:creationId xmlns:a16="http://schemas.microsoft.com/office/drawing/2014/main" id="{1FE53EC2-9674-47BD-9F62-49A129AD4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47" y="3293094"/>
            <a:ext cx="3590926" cy="2691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91" descr="Macintosh HD:Users:richard:Google Drive:PUCA The English experience of ‘soft’ densification:Phase II:Ealing case study:Photos:IMG_0908.JPG">
            <a:extLst>
              <a:ext uri="{FF2B5EF4-FFF2-40B4-BE49-F238E27FC236}">
                <a16:creationId xmlns:a16="http://schemas.microsoft.com/office/drawing/2014/main" id="{B96A3F15-ADF8-4563-8ADD-7D2C1EF69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69" y="192903"/>
            <a:ext cx="3667139" cy="2750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2" descr="Macintosh HD:Users:richard:Google Drive:PUCA The English experience of ‘soft’ densification:Phase II:Ealing case study:Photos:IMG_0881.JPG">
            <a:extLst>
              <a:ext uri="{FF2B5EF4-FFF2-40B4-BE49-F238E27FC236}">
                <a16:creationId xmlns:a16="http://schemas.microsoft.com/office/drawing/2014/main" id="{3EA003F0-FE37-4655-9934-ABB234B991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188640"/>
            <a:ext cx="3590925" cy="2695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A51F022F-E6BC-4E5F-9F9F-4AF517467229}"/>
              </a:ext>
            </a:extLst>
          </p:cNvPr>
          <p:cNvSpPr>
            <a:spLocks noChangeArrowheads="1"/>
          </p:cNvSpPr>
          <p:nvPr/>
        </p:nvSpPr>
        <p:spPr bwMode="auto">
          <a:xfrm>
            <a:off x="310047" y="2923762"/>
            <a:ext cx="359092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Pierrepoint Road,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Ealing</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Lat</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51.5144, Long: -0.2734)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6">
            <a:extLst>
              <a:ext uri="{FF2B5EF4-FFF2-40B4-BE49-F238E27FC236}">
                <a16:creationId xmlns:a16="http://schemas.microsoft.com/office/drawing/2014/main" id="{5CBAE91F-EF29-40B7-B644-6F7D9AE44955}"/>
              </a:ext>
            </a:extLst>
          </p:cNvPr>
          <p:cNvSpPr>
            <a:spLocks noChangeArrowheads="1"/>
          </p:cNvSpPr>
          <p:nvPr/>
        </p:nvSpPr>
        <p:spPr bwMode="auto">
          <a:xfrm>
            <a:off x="4797469" y="2948975"/>
            <a:ext cx="36671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Mattock Lane,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Ealing</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Lat</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51.511, Long: -0.3103) </a:t>
            </a:r>
          </a:p>
        </p:txBody>
      </p:sp>
      <p:sp>
        <p:nvSpPr>
          <p:cNvPr id="11" name="Rectangle 10">
            <a:extLst>
              <a:ext uri="{FF2B5EF4-FFF2-40B4-BE49-F238E27FC236}">
                <a16:creationId xmlns:a16="http://schemas.microsoft.com/office/drawing/2014/main" id="{25C33D2C-2993-47A3-9147-A352F0C0D088}"/>
              </a:ext>
            </a:extLst>
          </p:cNvPr>
          <p:cNvSpPr>
            <a:spLocks noChangeArrowheads="1"/>
          </p:cNvSpPr>
          <p:nvPr/>
        </p:nvSpPr>
        <p:spPr bwMode="auto">
          <a:xfrm>
            <a:off x="399615" y="6028216"/>
            <a:ext cx="359092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Amherst Road,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Ealing</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a:t>
            </a:r>
            <a:r>
              <a:rPr kumimoji="0" lang="en-US" altLang="en-US" sz="1200" b="0" i="0" u="none" strike="noStrike" cap="none" normalizeH="0" baseline="0" dirty="0" err="1">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Lat</a:t>
            </a:r>
            <a:r>
              <a:rPr kumimoji="0" lang="en-US" altLang="en-US"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51.5169, Long: -0.3131)</a:t>
            </a:r>
          </a:p>
        </p:txBody>
      </p:sp>
      <p:sp>
        <p:nvSpPr>
          <p:cNvPr id="12" name="Rectangle 11">
            <a:extLst>
              <a:ext uri="{FF2B5EF4-FFF2-40B4-BE49-F238E27FC236}">
                <a16:creationId xmlns:a16="http://schemas.microsoft.com/office/drawing/2014/main" id="{7C3B0ECC-BFB4-4340-915A-CA2CE1B03D41}"/>
              </a:ext>
            </a:extLst>
          </p:cNvPr>
          <p:cNvSpPr/>
          <p:nvPr/>
        </p:nvSpPr>
        <p:spPr>
          <a:xfrm>
            <a:off x="4819986" y="6083380"/>
            <a:ext cx="3644622" cy="276999"/>
          </a:xfrm>
          <a:prstGeom prst="rect">
            <a:avLst/>
          </a:prstGeom>
        </p:spPr>
        <p:txBody>
          <a:bodyPr wrap="square">
            <a:spAutoFit/>
          </a:bodyPr>
          <a:lstStyle/>
          <a:p>
            <a:r>
              <a:rPr lang="en-US" sz="1200" dirty="0">
                <a:latin typeface="Garamond" panose="02020404030301010803" pitchFamily="18" charset="0"/>
                <a:ea typeface="MS Mincho" panose="02020609040205080304" pitchFamily="49" charset="-128"/>
                <a:cs typeface="Times New Roman" panose="02020603050405020304" pitchFamily="18" charset="0"/>
              </a:rPr>
              <a:t>Woodville Road, </a:t>
            </a:r>
            <a:r>
              <a:rPr lang="en-US" sz="1200" dirty="0" err="1">
                <a:latin typeface="Garamond" panose="02020404030301010803" pitchFamily="18" charset="0"/>
                <a:ea typeface="MS Mincho" panose="02020609040205080304" pitchFamily="49" charset="-128"/>
                <a:cs typeface="Times New Roman" panose="02020603050405020304" pitchFamily="18" charset="0"/>
              </a:rPr>
              <a:t>Ealing</a:t>
            </a:r>
            <a:r>
              <a:rPr lang="en-US" sz="1200" dirty="0">
                <a:latin typeface="Garamond" panose="02020404030301010803" pitchFamily="18" charset="0"/>
                <a:ea typeface="MS Mincho" panose="02020609040205080304" pitchFamily="49" charset="-128"/>
                <a:cs typeface="Times New Roman" panose="02020603050405020304" pitchFamily="18" charset="0"/>
              </a:rPr>
              <a:t> (</a:t>
            </a:r>
            <a:r>
              <a:rPr lang="en-US" sz="1200" dirty="0" err="1">
                <a:latin typeface="Garamond" panose="02020404030301010803" pitchFamily="18" charset="0"/>
                <a:ea typeface="MS Mincho" panose="02020609040205080304" pitchFamily="49" charset="-128"/>
                <a:cs typeface="Times New Roman" panose="02020603050405020304" pitchFamily="18" charset="0"/>
              </a:rPr>
              <a:t>Lat</a:t>
            </a:r>
            <a:r>
              <a:rPr lang="en-US" sz="1200" dirty="0">
                <a:latin typeface="Garamond" panose="02020404030301010803" pitchFamily="18" charset="0"/>
                <a:ea typeface="MS Mincho" panose="02020609040205080304" pitchFamily="49" charset="-128"/>
                <a:cs typeface="Times New Roman" panose="02020603050405020304" pitchFamily="18" charset="0"/>
              </a:rPr>
              <a:t>: 51.5183, Long: -0.2999)</a:t>
            </a:r>
            <a:endParaRPr lang="en-GB" sz="1200" dirty="0"/>
          </a:p>
        </p:txBody>
      </p:sp>
    </p:spTree>
    <p:extLst>
      <p:ext uri="{BB962C8B-B14F-4D97-AF65-F5344CB8AC3E}">
        <p14:creationId xmlns:p14="http://schemas.microsoft.com/office/powerpoint/2010/main" val="86007163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EFF080-0D71-498B-8CE6-2F503E3A30D0}"/>
              </a:ext>
            </a:extLst>
          </p:cNvPr>
          <p:cNvSpPr>
            <a:spLocks noGrp="1"/>
          </p:cNvSpPr>
          <p:nvPr>
            <p:ph type="body" sz="quarter" idx="10"/>
          </p:nvPr>
        </p:nvSpPr>
        <p:spPr/>
        <p:txBody>
          <a:bodyPr/>
          <a:lstStyle/>
          <a:p>
            <a:r>
              <a:rPr lang="en-GB" dirty="0"/>
              <a:t>Ealing conclusions</a:t>
            </a:r>
          </a:p>
        </p:txBody>
      </p:sp>
      <p:sp>
        <p:nvSpPr>
          <p:cNvPr id="3" name="Text Placeholder 2">
            <a:extLst>
              <a:ext uri="{FF2B5EF4-FFF2-40B4-BE49-F238E27FC236}">
                <a16:creationId xmlns:a16="http://schemas.microsoft.com/office/drawing/2014/main" id="{50D044D8-6097-4E15-B660-62A1A35E765B}"/>
              </a:ext>
            </a:extLst>
          </p:cNvPr>
          <p:cNvSpPr>
            <a:spLocks noGrp="1"/>
          </p:cNvSpPr>
          <p:nvPr>
            <p:ph type="body" sz="quarter" idx="11"/>
          </p:nvPr>
        </p:nvSpPr>
        <p:spPr>
          <a:xfrm>
            <a:off x="900112" y="1700213"/>
            <a:ext cx="7344295" cy="4465637"/>
          </a:xfrm>
        </p:spPr>
        <p:txBody>
          <a:bodyPr/>
          <a:lstStyle/>
          <a:p>
            <a:pPr marL="285750" indent="-285750">
              <a:buFont typeface="Arial" panose="020B0604020202020204" pitchFamily="34" charset="0"/>
              <a:buChar char="•"/>
            </a:pPr>
            <a:r>
              <a:rPr lang="en-GB" dirty="0"/>
              <a:t>SD recognized as part of Ealing’s history/life - therefore </a:t>
            </a:r>
            <a:r>
              <a:rPr lang="en-GB" b="1" dirty="0"/>
              <a:t>not contentious </a:t>
            </a:r>
          </a:p>
          <a:p>
            <a:pPr marL="285750" indent="-285750">
              <a:buFont typeface="Arial" panose="020B0604020202020204" pitchFamily="34" charset="0"/>
              <a:buChar char="•"/>
            </a:pPr>
            <a:r>
              <a:rPr lang="en-GB" b="1" dirty="0"/>
              <a:t>Garden grabbing </a:t>
            </a:r>
            <a:r>
              <a:rPr lang="en-GB" dirty="0"/>
              <a:t>not really occurring </a:t>
            </a:r>
            <a:endParaRPr lang="en-GB" b="1" dirty="0"/>
          </a:p>
          <a:p>
            <a:pPr marL="285750" indent="-285750">
              <a:buFont typeface="Arial" panose="020B0604020202020204" pitchFamily="34" charset="0"/>
              <a:buChar char="•"/>
            </a:pPr>
            <a:r>
              <a:rPr lang="en-GB" dirty="0"/>
              <a:t>Council policy sits within constraints of NPPF &amp; the London Plan and the council is </a:t>
            </a:r>
            <a:r>
              <a:rPr lang="en-GB" b="1" dirty="0"/>
              <a:t>pro-densification</a:t>
            </a:r>
            <a:endParaRPr lang="en-GB" dirty="0"/>
          </a:p>
          <a:p>
            <a:pPr marL="285750" indent="-285750">
              <a:buFont typeface="Arial" panose="020B0604020202020204" pitchFamily="34" charset="0"/>
              <a:buChar char="•"/>
            </a:pPr>
            <a:r>
              <a:rPr lang="en-GB" dirty="0"/>
              <a:t>Location and type of SD influenced by </a:t>
            </a:r>
            <a:r>
              <a:rPr lang="en-GB" b="1" dirty="0"/>
              <a:t>neighbourhood ‘character</a:t>
            </a:r>
            <a:r>
              <a:rPr lang="en-GB" dirty="0"/>
              <a:t>’, housing morphology, access to transport, access to services &amp; conservation area designations </a:t>
            </a:r>
          </a:p>
          <a:p>
            <a:pPr marL="285750" indent="-285750">
              <a:buFont typeface="Arial" panose="020B0604020202020204" pitchFamily="34" charset="0"/>
              <a:buChar char="•"/>
            </a:pPr>
            <a:r>
              <a:rPr lang="en-GB" dirty="0"/>
              <a:t>Housing </a:t>
            </a:r>
            <a:r>
              <a:rPr lang="en-GB" b="1" dirty="0"/>
              <a:t>economics are abnormal </a:t>
            </a:r>
            <a:r>
              <a:rPr lang="en-GB" dirty="0"/>
              <a:t>in Ealing (balance between SD &amp; DD)</a:t>
            </a:r>
          </a:p>
          <a:p>
            <a:pPr marL="285750" indent="-285750">
              <a:buFont typeface="Arial" panose="020B0604020202020204" pitchFamily="34" charset="0"/>
              <a:buChar char="•"/>
            </a:pPr>
            <a:r>
              <a:rPr lang="en-GB" dirty="0"/>
              <a:t>Council well versed in types of SD, but with </a:t>
            </a:r>
            <a:r>
              <a:rPr lang="en-GB" b="1" dirty="0"/>
              <a:t>limited resource/ideas </a:t>
            </a:r>
            <a:r>
              <a:rPr lang="en-GB" dirty="0"/>
              <a:t>how to shape preferred forms of SD </a:t>
            </a:r>
          </a:p>
          <a:p>
            <a:pPr marL="285750" indent="-285750">
              <a:buFont typeface="Arial" panose="020B0604020202020204" pitchFamily="34" charset="0"/>
              <a:buChar char="•"/>
            </a:pPr>
            <a:r>
              <a:rPr lang="en-GB" dirty="0"/>
              <a:t>SD has had </a:t>
            </a:r>
            <a:r>
              <a:rPr lang="en-GB" b="1" dirty="0"/>
              <a:t>a significant impact upon the character </a:t>
            </a:r>
            <a:r>
              <a:rPr lang="en-GB" dirty="0"/>
              <a:t>(incl. aesthetics) of neighbourhoods in Ealing </a:t>
            </a:r>
          </a:p>
          <a:p>
            <a:pPr marL="285750" indent="-285750">
              <a:buFont typeface="Arial" panose="020B0604020202020204" pitchFamily="34" charset="0"/>
              <a:buChar char="•"/>
            </a:pPr>
            <a:r>
              <a:rPr lang="en-GB" dirty="0"/>
              <a:t>The outcomes of SD are less well known and the cumulative effect has had a </a:t>
            </a:r>
            <a:r>
              <a:rPr lang="en-GB" b="1" dirty="0"/>
              <a:t>greater than expected impact </a:t>
            </a:r>
            <a:r>
              <a:rPr lang="en-GB" dirty="0"/>
              <a:t>on some neighbourhoods and residents, leading to under resourced services and in some cases, to the erosion of the aesthetics or character of a neighbourhood.</a:t>
            </a:r>
          </a:p>
          <a:p>
            <a:endParaRPr lang="en-GB" dirty="0"/>
          </a:p>
        </p:txBody>
      </p:sp>
    </p:spTree>
    <p:extLst>
      <p:ext uri="{BB962C8B-B14F-4D97-AF65-F5344CB8AC3E}">
        <p14:creationId xmlns:p14="http://schemas.microsoft.com/office/powerpoint/2010/main" val="110481146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6.jpg">
            <a:extLst>
              <a:ext uri="{FF2B5EF4-FFF2-40B4-BE49-F238E27FC236}">
                <a16:creationId xmlns:a16="http://schemas.microsoft.com/office/drawing/2014/main" id="{5660769E-9226-4943-8478-05A8AD5D52EE}"/>
              </a:ext>
            </a:extLst>
          </p:cNvPr>
          <p:cNvPicPr>
            <a:picLocks/>
          </p:cNvPicPr>
          <p:nvPr/>
        </p:nvPicPr>
        <p:blipFill>
          <a:blip r:embed="rId3"/>
          <a:srcRect/>
          <a:stretch>
            <a:fillRect/>
          </a:stretch>
        </p:blipFill>
        <p:spPr>
          <a:xfrm>
            <a:off x="395536" y="1196752"/>
            <a:ext cx="8424936" cy="4464496"/>
          </a:xfrm>
          <a:prstGeom prst="rect">
            <a:avLst/>
          </a:prstGeom>
          <a:ln/>
        </p:spPr>
      </p:pic>
    </p:spTree>
    <p:extLst>
      <p:ext uri="{BB962C8B-B14F-4D97-AF65-F5344CB8AC3E}">
        <p14:creationId xmlns:p14="http://schemas.microsoft.com/office/powerpoint/2010/main" val="15593535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43.jpg">
            <a:extLst>
              <a:ext uri="{FF2B5EF4-FFF2-40B4-BE49-F238E27FC236}">
                <a16:creationId xmlns:a16="http://schemas.microsoft.com/office/drawing/2014/main" id="{F084083B-522D-472A-BC3E-4AF4B37D0C99}"/>
              </a:ext>
            </a:extLst>
          </p:cNvPr>
          <p:cNvPicPr/>
          <p:nvPr/>
        </p:nvPicPr>
        <p:blipFill>
          <a:blip r:embed="rId2"/>
          <a:srcRect/>
          <a:stretch>
            <a:fillRect/>
          </a:stretch>
        </p:blipFill>
        <p:spPr>
          <a:xfrm>
            <a:off x="5470554" y="0"/>
            <a:ext cx="3673446" cy="2176954"/>
          </a:xfrm>
          <a:prstGeom prst="rect">
            <a:avLst/>
          </a:prstGeom>
          <a:ln/>
        </p:spPr>
      </p:pic>
      <p:pic>
        <p:nvPicPr>
          <p:cNvPr id="9" name="image06.jpg">
            <a:extLst>
              <a:ext uri="{FF2B5EF4-FFF2-40B4-BE49-F238E27FC236}">
                <a16:creationId xmlns:a16="http://schemas.microsoft.com/office/drawing/2014/main" id="{1E67A14D-F1A3-4E43-A518-BD9CEE81179C}"/>
              </a:ext>
            </a:extLst>
          </p:cNvPr>
          <p:cNvPicPr/>
          <p:nvPr/>
        </p:nvPicPr>
        <p:blipFill>
          <a:blip r:embed="rId3"/>
          <a:srcRect/>
          <a:stretch>
            <a:fillRect/>
          </a:stretch>
        </p:blipFill>
        <p:spPr>
          <a:xfrm>
            <a:off x="67206" y="3182061"/>
            <a:ext cx="4032448" cy="2048365"/>
          </a:xfrm>
          <a:prstGeom prst="rect">
            <a:avLst/>
          </a:prstGeom>
          <a:ln/>
        </p:spPr>
      </p:pic>
      <p:pic>
        <p:nvPicPr>
          <p:cNvPr id="10" name="Picture 9">
            <a:extLst>
              <a:ext uri="{FF2B5EF4-FFF2-40B4-BE49-F238E27FC236}">
                <a16:creationId xmlns:a16="http://schemas.microsoft.com/office/drawing/2014/main" id="{F0D67935-8A2F-45BB-A710-54436D51F8B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635896" y="3453579"/>
            <a:ext cx="5301367" cy="2673030"/>
          </a:xfrm>
          <a:prstGeom prst="rect">
            <a:avLst/>
          </a:prstGeom>
        </p:spPr>
      </p:pic>
      <p:pic>
        <p:nvPicPr>
          <p:cNvPr id="11" name="Picture 10">
            <a:extLst>
              <a:ext uri="{FF2B5EF4-FFF2-40B4-BE49-F238E27FC236}">
                <a16:creationId xmlns:a16="http://schemas.microsoft.com/office/drawing/2014/main" id="{D3FE683F-A287-44FB-AE7C-053C83457BB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91880" y="0"/>
            <a:ext cx="2769870" cy="2813685"/>
          </a:xfrm>
          <a:prstGeom prst="rect">
            <a:avLst/>
          </a:prstGeom>
        </p:spPr>
      </p:pic>
      <p:pic>
        <p:nvPicPr>
          <p:cNvPr id="12" name="image53.jpg">
            <a:extLst>
              <a:ext uri="{FF2B5EF4-FFF2-40B4-BE49-F238E27FC236}">
                <a16:creationId xmlns:a16="http://schemas.microsoft.com/office/drawing/2014/main" id="{EDFD882F-D222-4DCE-BC14-5FC0FE42B3BA}"/>
              </a:ext>
            </a:extLst>
          </p:cNvPr>
          <p:cNvPicPr/>
          <p:nvPr/>
        </p:nvPicPr>
        <p:blipFill>
          <a:blip r:embed="rId6"/>
          <a:srcRect/>
          <a:stretch>
            <a:fillRect/>
          </a:stretch>
        </p:blipFill>
        <p:spPr>
          <a:xfrm>
            <a:off x="35497" y="7745"/>
            <a:ext cx="3456383" cy="2485151"/>
          </a:xfrm>
          <a:prstGeom prst="rect">
            <a:avLst/>
          </a:prstGeom>
          <a:ln/>
        </p:spPr>
      </p:pic>
    </p:spTree>
    <p:extLst>
      <p:ext uri="{BB962C8B-B14F-4D97-AF65-F5344CB8AC3E}">
        <p14:creationId xmlns:p14="http://schemas.microsoft.com/office/powerpoint/2010/main" val="2694264108"/>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0FC8FF-69BF-4F36-B32A-93BBB00B1AE8}"/>
              </a:ext>
            </a:extLst>
          </p:cNvPr>
          <p:cNvSpPr>
            <a:spLocks noGrp="1"/>
          </p:cNvSpPr>
          <p:nvPr>
            <p:ph type="body" sz="quarter" idx="10"/>
          </p:nvPr>
        </p:nvSpPr>
        <p:spPr>
          <a:xfrm>
            <a:off x="467544" y="404664"/>
            <a:ext cx="6515621" cy="634666"/>
          </a:xfrm>
        </p:spPr>
        <p:txBody>
          <a:bodyPr/>
          <a:lstStyle/>
          <a:p>
            <a:r>
              <a:rPr lang="en-GB" dirty="0"/>
              <a:t>Bristol conclusions</a:t>
            </a:r>
          </a:p>
        </p:txBody>
      </p:sp>
      <p:sp>
        <p:nvSpPr>
          <p:cNvPr id="3" name="Text Placeholder 2">
            <a:extLst>
              <a:ext uri="{FF2B5EF4-FFF2-40B4-BE49-F238E27FC236}">
                <a16:creationId xmlns:a16="http://schemas.microsoft.com/office/drawing/2014/main" id="{8E58858D-DF77-4583-A505-CF3FAE4FA2A3}"/>
              </a:ext>
            </a:extLst>
          </p:cNvPr>
          <p:cNvSpPr>
            <a:spLocks noGrp="1"/>
          </p:cNvSpPr>
          <p:nvPr>
            <p:ph type="body" sz="quarter" idx="11"/>
          </p:nvPr>
        </p:nvSpPr>
        <p:spPr>
          <a:xfrm>
            <a:off x="395536" y="1124744"/>
            <a:ext cx="8496944" cy="4465637"/>
          </a:xfrm>
        </p:spPr>
        <p:txBody>
          <a:bodyPr/>
          <a:lstStyle/>
          <a:p>
            <a:pPr marL="285750" indent="-285750">
              <a:buFont typeface="Arial" panose="020B0604020202020204" pitchFamily="34" charset="0"/>
              <a:buChar char="•"/>
            </a:pPr>
            <a:r>
              <a:rPr lang="en-GB" sz="1700" dirty="0"/>
              <a:t>BCC policy position in </a:t>
            </a:r>
            <a:r>
              <a:rPr lang="en-GB" sz="1700" b="1" dirty="0"/>
              <a:t>favour of development </a:t>
            </a:r>
            <a:r>
              <a:rPr lang="en-GB" sz="1700" dirty="0"/>
              <a:t>and densification however not specifically aimed at SD (linguistic vacuum)</a:t>
            </a:r>
          </a:p>
          <a:p>
            <a:pPr marL="560388" lvl="1" indent="-285750">
              <a:buFont typeface="Arial" panose="020B0604020202020204" pitchFamily="34" charset="0"/>
              <a:buChar char="•"/>
            </a:pPr>
            <a:r>
              <a:rPr lang="en-GB" sz="1700" dirty="0"/>
              <a:t>Strong support for small sites and re-use of existing buildings</a:t>
            </a:r>
          </a:p>
          <a:p>
            <a:pPr marL="560388" lvl="1" indent="-285750">
              <a:buFont typeface="Arial" panose="020B0604020202020204" pitchFamily="34" charset="0"/>
              <a:buChar char="•"/>
            </a:pPr>
            <a:r>
              <a:rPr lang="en-GB" sz="1700" dirty="0"/>
              <a:t>Residential sub-division more restrictive</a:t>
            </a:r>
          </a:p>
          <a:p>
            <a:pPr marL="560388" lvl="1" indent="-285750">
              <a:buFont typeface="Arial" panose="020B0604020202020204" pitchFamily="34" charset="0"/>
              <a:buChar char="•"/>
            </a:pPr>
            <a:r>
              <a:rPr lang="en-GB" sz="1700" dirty="0"/>
              <a:t>Garden development policy reflects national policy, but some permissible criteria  </a:t>
            </a:r>
          </a:p>
          <a:p>
            <a:pPr marL="285750" indent="-285750">
              <a:buFont typeface="Arial" panose="020B0604020202020204" pitchFamily="34" charset="0"/>
              <a:buChar char="•"/>
            </a:pPr>
            <a:r>
              <a:rPr lang="en-GB" sz="1700" dirty="0"/>
              <a:t>Clear </a:t>
            </a:r>
            <a:r>
              <a:rPr lang="en-GB" sz="1700" b="1" dirty="0"/>
              <a:t>macro and micro </a:t>
            </a:r>
            <a:r>
              <a:rPr lang="en-GB" sz="1700" dirty="0"/>
              <a:t>(finances of conversion) </a:t>
            </a:r>
            <a:r>
              <a:rPr lang="en-GB" sz="1700" b="1" dirty="0"/>
              <a:t>economic drivers </a:t>
            </a:r>
            <a:r>
              <a:rPr lang="en-GB" sz="1700" dirty="0"/>
              <a:t>for SD </a:t>
            </a:r>
          </a:p>
          <a:p>
            <a:pPr marL="285750" indent="-285750">
              <a:buFont typeface="Arial" panose="020B0604020202020204" pitchFamily="34" charset="0"/>
              <a:buChar char="•"/>
            </a:pPr>
            <a:r>
              <a:rPr lang="en-GB" sz="1700" dirty="0"/>
              <a:t>Politics  </a:t>
            </a:r>
          </a:p>
          <a:p>
            <a:pPr lvl="1">
              <a:buFontTx/>
              <a:buChar char="-"/>
            </a:pPr>
            <a:r>
              <a:rPr lang="en-GB" sz="1700" b="1" dirty="0"/>
              <a:t>Opposition to garden grabbing </a:t>
            </a:r>
            <a:r>
              <a:rPr lang="en-GB" sz="1700" dirty="0"/>
              <a:t>(although many examples of development)</a:t>
            </a:r>
          </a:p>
          <a:p>
            <a:pPr lvl="1">
              <a:buFontTx/>
              <a:buChar char="-"/>
            </a:pPr>
            <a:r>
              <a:rPr lang="en-GB" sz="1700" dirty="0"/>
              <a:t>Small site development and sub-division driven by </a:t>
            </a:r>
            <a:r>
              <a:rPr lang="en-GB" sz="1700" b="1" dirty="0"/>
              <a:t>opposition to green belt/</a:t>
            </a:r>
            <a:r>
              <a:rPr lang="en-GB" sz="1700" dirty="0"/>
              <a:t>green field development, orthodoxy of compact city as environmentally &amp; socially sustainable (incl. supporting public transport)</a:t>
            </a:r>
          </a:p>
          <a:p>
            <a:pPr marL="285750" lvl="1" indent="-285750">
              <a:buFont typeface="Arial" panose="020B0604020202020204" pitchFamily="34" charset="0"/>
              <a:buChar char="•"/>
            </a:pPr>
            <a:r>
              <a:rPr lang="en-GB" sz="1700" dirty="0"/>
              <a:t>Regulation</a:t>
            </a:r>
          </a:p>
          <a:p>
            <a:pPr lvl="1">
              <a:buFontTx/>
              <a:buChar char="-"/>
            </a:pPr>
            <a:r>
              <a:rPr lang="en-GB" sz="1700" dirty="0"/>
              <a:t>Interviewees identified </a:t>
            </a:r>
            <a:r>
              <a:rPr lang="en-GB" sz="1700" b="1" dirty="0"/>
              <a:t>ease of regulating HD </a:t>
            </a:r>
            <a:r>
              <a:rPr lang="en-GB" sz="1700" dirty="0"/>
              <a:t>in comparison to SD, but recognised that there was an (undiscernible) tipping-point for neighbourhoods</a:t>
            </a:r>
          </a:p>
          <a:p>
            <a:pPr lvl="1">
              <a:buFontTx/>
              <a:buChar char="-"/>
            </a:pPr>
            <a:r>
              <a:rPr lang="en-GB" sz="1700" dirty="0"/>
              <a:t>Little to link SD with wider local authority services / infrastructure</a:t>
            </a:r>
          </a:p>
          <a:p>
            <a:pPr marL="285750" indent="-285750">
              <a:buFont typeface="Arial" panose="020B0604020202020204" pitchFamily="34" charset="0"/>
              <a:buChar char="•"/>
            </a:pPr>
            <a:r>
              <a:rPr lang="en-GB" sz="1700" dirty="0"/>
              <a:t>SD more likely where it was </a:t>
            </a:r>
            <a:r>
              <a:rPr lang="en-GB" sz="1700" b="1" dirty="0"/>
              <a:t>complementary to existing urban fabric</a:t>
            </a:r>
            <a:r>
              <a:rPr lang="en-GB" sz="1700" dirty="0"/>
              <a:t>, increasing values and in close proximity to public transport/services. </a:t>
            </a:r>
          </a:p>
          <a:p>
            <a:pPr marL="285750" indent="-285750">
              <a:buFont typeface="Arial" panose="020B0604020202020204" pitchFamily="34" charset="0"/>
              <a:buChar char="•"/>
            </a:pPr>
            <a:r>
              <a:rPr lang="en-GB" sz="1700" dirty="0"/>
              <a:t>Low density – high value neighbourhoods – seemingly protected</a:t>
            </a:r>
          </a:p>
          <a:p>
            <a:pPr marL="285750" indent="-285750">
              <a:buFont typeface="Arial" panose="020B0604020202020204" pitchFamily="34" charset="0"/>
              <a:buChar char="•"/>
            </a:pPr>
            <a:r>
              <a:rPr lang="en-GB" sz="1700" dirty="0"/>
              <a:t>SD more </a:t>
            </a:r>
            <a:r>
              <a:rPr lang="en-GB" sz="1700" b="1" dirty="0"/>
              <a:t>contentious </a:t>
            </a:r>
            <a:r>
              <a:rPr lang="en-GB" sz="1700" dirty="0"/>
              <a:t>than in Ealing.</a:t>
            </a:r>
            <a:endParaRPr lang="en-GB" dirty="0"/>
          </a:p>
        </p:txBody>
      </p:sp>
    </p:spTree>
    <p:extLst>
      <p:ext uri="{BB962C8B-B14F-4D97-AF65-F5344CB8AC3E}">
        <p14:creationId xmlns:p14="http://schemas.microsoft.com/office/powerpoint/2010/main" val="251561496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D457C7-7D1A-410C-9544-919488297A62}"/>
              </a:ext>
            </a:extLst>
          </p:cNvPr>
          <p:cNvSpPr>
            <a:spLocks noGrp="1"/>
          </p:cNvSpPr>
          <p:nvPr>
            <p:ph type="body" sz="quarter" idx="10"/>
          </p:nvPr>
        </p:nvSpPr>
        <p:spPr>
          <a:xfrm>
            <a:off x="611560" y="706102"/>
            <a:ext cx="6515621" cy="634666"/>
          </a:xfrm>
        </p:spPr>
        <p:txBody>
          <a:bodyPr/>
          <a:lstStyle/>
          <a:p>
            <a:r>
              <a:rPr lang="en-GB" dirty="0"/>
              <a:t>Conclusions </a:t>
            </a:r>
          </a:p>
        </p:txBody>
      </p:sp>
      <p:sp>
        <p:nvSpPr>
          <p:cNvPr id="3" name="Text Placeholder 2">
            <a:extLst>
              <a:ext uri="{FF2B5EF4-FFF2-40B4-BE49-F238E27FC236}">
                <a16:creationId xmlns:a16="http://schemas.microsoft.com/office/drawing/2014/main" id="{EA079FC2-BBE1-4DE1-901B-F7AF829BB7B3}"/>
              </a:ext>
            </a:extLst>
          </p:cNvPr>
          <p:cNvSpPr>
            <a:spLocks noGrp="1"/>
          </p:cNvSpPr>
          <p:nvPr>
            <p:ph type="body" sz="quarter" idx="11"/>
          </p:nvPr>
        </p:nvSpPr>
        <p:spPr>
          <a:xfrm>
            <a:off x="251520" y="1340768"/>
            <a:ext cx="8712968" cy="4465637"/>
          </a:xfrm>
        </p:spPr>
        <p:txBody>
          <a:bodyPr/>
          <a:lstStyle/>
          <a:p>
            <a:pPr marL="285750" indent="-285750">
              <a:buFont typeface="Arial" panose="020B0604020202020204" pitchFamily="34" charset="0"/>
              <a:buChar char="•"/>
            </a:pPr>
            <a:r>
              <a:rPr lang="en-GB" sz="1700" dirty="0"/>
              <a:t>The </a:t>
            </a:r>
            <a:r>
              <a:rPr lang="en-GB" sz="1700" b="1" dirty="0"/>
              <a:t>prominence </a:t>
            </a:r>
            <a:r>
              <a:rPr lang="en-GB" sz="1700" dirty="0"/>
              <a:t>of SD reflects a combination of market pressures, national planning policy in favour of development, and support for urban intensification in local planning policies</a:t>
            </a:r>
            <a:endParaRPr lang="en-GB" sz="1700" b="1" dirty="0"/>
          </a:p>
          <a:p>
            <a:pPr marL="285750" indent="-285750">
              <a:buFont typeface="Arial" panose="020B0604020202020204" pitchFamily="34" charset="0"/>
              <a:buChar char="•"/>
            </a:pPr>
            <a:r>
              <a:rPr lang="en-GB" sz="1700" dirty="0"/>
              <a:t>This </a:t>
            </a:r>
            <a:r>
              <a:rPr lang="en-GB" sz="1700" b="1" dirty="0"/>
              <a:t>pro-development national policy </a:t>
            </a:r>
            <a:r>
              <a:rPr lang="en-GB" sz="1700" dirty="0"/>
              <a:t>is creating difficulties in managing SD for LPAs - SD is a governance story of discretionary control, impacted by a range of competing and contradictory policy pressures </a:t>
            </a:r>
          </a:p>
          <a:p>
            <a:pPr marL="285750" indent="-285750">
              <a:buFont typeface="Arial" panose="020B0604020202020204" pitchFamily="34" charset="0"/>
              <a:buChar char="•"/>
            </a:pPr>
            <a:r>
              <a:rPr lang="en-GB" sz="1700" b="1" dirty="0"/>
              <a:t>Control </a:t>
            </a:r>
            <a:r>
              <a:rPr lang="en-GB" sz="1700" dirty="0"/>
              <a:t>has previously focussed on protecting places largely as they are – this is shifting, and it is proving harder to regulate SD</a:t>
            </a:r>
          </a:p>
          <a:p>
            <a:pPr marL="285750" indent="-285750">
              <a:buFont typeface="Arial" panose="020B0604020202020204" pitchFamily="34" charset="0"/>
              <a:buChar char="•"/>
            </a:pPr>
            <a:r>
              <a:rPr lang="en-GB" sz="1700" dirty="0"/>
              <a:t>Whether this is a </a:t>
            </a:r>
            <a:r>
              <a:rPr lang="en-GB" sz="1700" b="1" dirty="0"/>
              <a:t>good or bad </a:t>
            </a:r>
            <a:r>
              <a:rPr lang="en-GB" sz="1700" dirty="0"/>
              <a:t>thing depends on whose interests you are representing: has protection of homeowners shifted in favour of developers? How can a middle ground be achieved? </a:t>
            </a:r>
          </a:p>
          <a:p>
            <a:pPr marL="285750" indent="-285750">
              <a:buFont typeface="Arial" panose="020B0604020202020204" pitchFamily="34" charset="0"/>
              <a:buChar char="•"/>
            </a:pPr>
            <a:r>
              <a:rPr lang="en-GB" sz="1700" dirty="0"/>
              <a:t>The fine grain of urban contexts is leading to varied experiences. Existing </a:t>
            </a:r>
            <a:r>
              <a:rPr lang="en-GB" sz="1700" b="1" dirty="0"/>
              <a:t>urban morphology is </a:t>
            </a:r>
            <a:r>
              <a:rPr lang="en-GB" sz="1700" dirty="0"/>
              <a:t>an important driver, but even places previously ‘regulated out’ are opening up. Existing literature has tended to focus on post sub-urbanisation, but this not the only narrative</a:t>
            </a:r>
          </a:p>
          <a:p>
            <a:pPr marL="285750" indent="-285750">
              <a:buFont typeface="Arial" panose="020B0604020202020204" pitchFamily="34" charset="0"/>
              <a:buChar char="•"/>
            </a:pPr>
            <a:r>
              <a:rPr lang="en-GB" sz="1700" dirty="0"/>
              <a:t>There are significant concerns around the cumulative impacts of SD</a:t>
            </a:r>
            <a:r>
              <a:rPr lang="en-GB" sz="1700" b="1" dirty="0"/>
              <a:t> </a:t>
            </a:r>
            <a:r>
              <a:rPr lang="en-GB" sz="1700" dirty="0"/>
              <a:t>and a </a:t>
            </a:r>
            <a:r>
              <a:rPr lang="en-GB" sz="1700" b="1" dirty="0"/>
              <a:t>linguistic void / policy vacuum </a:t>
            </a:r>
            <a:r>
              <a:rPr lang="en-GB" sz="1700" dirty="0"/>
              <a:t>about how to manage them </a:t>
            </a:r>
          </a:p>
          <a:p>
            <a:pPr marL="285750" indent="-285750">
              <a:buFont typeface="Arial" panose="020B0604020202020204" pitchFamily="34" charset="0"/>
              <a:buChar char="•"/>
            </a:pPr>
            <a:r>
              <a:rPr lang="en-GB" sz="1700" dirty="0"/>
              <a:t>Some </a:t>
            </a:r>
            <a:r>
              <a:rPr lang="en-GB" sz="1700" b="1" dirty="0"/>
              <a:t>readjustment </a:t>
            </a:r>
            <a:r>
              <a:rPr lang="en-GB" sz="1700" dirty="0"/>
              <a:t>in some LPAs emerging to focus on specific areas to manage externalities and impact – current focus on metrics not planning judgement.</a:t>
            </a:r>
          </a:p>
          <a:p>
            <a:pPr marL="0" indent="0">
              <a:buNone/>
            </a:pPr>
            <a:endParaRPr lang="en-GB" sz="1700" dirty="0">
              <a:highlight>
                <a:srgbClr val="FFFF00"/>
              </a:highlight>
            </a:endParaRPr>
          </a:p>
          <a:p>
            <a:endParaRPr lang="en-GB" dirty="0"/>
          </a:p>
        </p:txBody>
      </p:sp>
    </p:spTree>
    <p:extLst>
      <p:ext uri="{BB962C8B-B14F-4D97-AF65-F5344CB8AC3E}">
        <p14:creationId xmlns:p14="http://schemas.microsoft.com/office/powerpoint/2010/main" val="234586214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07B903-1706-4C8C-B2F1-16F58793DCF0}"/>
              </a:ext>
            </a:extLst>
          </p:cNvPr>
          <p:cNvSpPr>
            <a:spLocks noGrp="1"/>
          </p:cNvSpPr>
          <p:nvPr>
            <p:ph type="body" sz="quarter" idx="10"/>
          </p:nvPr>
        </p:nvSpPr>
        <p:spPr/>
        <p:txBody>
          <a:bodyPr/>
          <a:lstStyle/>
          <a:p>
            <a:r>
              <a:rPr lang="en-GB" dirty="0"/>
              <a:t>Research team and acknowledgements</a:t>
            </a:r>
          </a:p>
        </p:txBody>
      </p:sp>
      <p:sp>
        <p:nvSpPr>
          <p:cNvPr id="3" name="Text Placeholder 2">
            <a:extLst>
              <a:ext uri="{FF2B5EF4-FFF2-40B4-BE49-F238E27FC236}">
                <a16:creationId xmlns:a16="http://schemas.microsoft.com/office/drawing/2014/main" id="{2201218F-FB40-4862-948C-177A179B6153}"/>
              </a:ext>
            </a:extLst>
          </p:cNvPr>
          <p:cNvSpPr>
            <a:spLocks noGrp="1"/>
          </p:cNvSpPr>
          <p:nvPr>
            <p:ph type="body" sz="quarter" idx="11"/>
          </p:nvPr>
        </p:nvSpPr>
        <p:spPr>
          <a:xfrm>
            <a:off x="900112" y="1987699"/>
            <a:ext cx="7416303" cy="4465637"/>
          </a:xfrm>
        </p:spPr>
        <p:txBody>
          <a:bodyPr/>
          <a:lstStyle/>
          <a:p>
            <a:pPr marL="285750" indent="-285750">
              <a:buFont typeface="Arial" panose="020B0604020202020204" pitchFamily="34" charset="0"/>
              <a:buChar char="•"/>
            </a:pPr>
            <a:r>
              <a:rPr lang="en-GB" dirty="0"/>
              <a:t>The interdisciplinary research team was led by Jean-Marie </a:t>
            </a:r>
            <a:r>
              <a:rPr lang="en-GB" dirty="0" err="1"/>
              <a:t>Halleux</a:t>
            </a:r>
            <a:r>
              <a:rPr lang="en-GB" dirty="0"/>
              <a:t> and John </a:t>
            </a:r>
            <a:r>
              <a:rPr lang="en-GB" dirty="0" err="1"/>
              <a:t>Henneberry</a:t>
            </a:r>
            <a:r>
              <a:rPr lang="en-GB" dirty="0"/>
              <a:t>. John </a:t>
            </a:r>
            <a:r>
              <a:rPr lang="en-GB" dirty="0" err="1"/>
              <a:t>Henneberry</a:t>
            </a:r>
            <a:r>
              <a:rPr lang="en-GB" dirty="0"/>
              <a:t> is Professor of Property Development Studies in the Department of Urban Studies and Planning at the University of Sheffield. Jean-Marie </a:t>
            </a:r>
            <a:r>
              <a:rPr lang="en-GB" dirty="0" err="1"/>
              <a:t>Halleux</a:t>
            </a:r>
            <a:r>
              <a:rPr lang="en-GB" dirty="0"/>
              <a:t> is Chair of economic geography at ECOGEO at the </a:t>
            </a:r>
            <a:r>
              <a:rPr lang="en-GB" dirty="0" err="1"/>
              <a:t>Université</a:t>
            </a:r>
            <a:r>
              <a:rPr lang="en-GB" dirty="0"/>
              <a:t> de Liège. </a:t>
            </a:r>
          </a:p>
          <a:p>
            <a:pPr marL="285750" indent="-285750">
              <a:buFont typeface="Arial" panose="020B0604020202020204" pitchFamily="34" charset="0"/>
              <a:buChar char="•"/>
            </a:pPr>
            <a:r>
              <a:rPr lang="en-GB" dirty="0"/>
              <a:t>The research in Phase I was undertaken by Peter Bibby and Andrew Philips. </a:t>
            </a:r>
          </a:p>
          <a:p>
            <a:pPr marL="285750" indent="-285750">
              <a:buFont typeface="Arial" panose="020B0604020202020204" pitchFamily="34" charset="0"/>
              <a:buChar char="•"/>
            </a:pPr>
            <a:r>
              <a:rPr lang="en-GB" dirty="0"/>
              <a:t>The research in Phase II was undertaken by Hannah Hickman, Richard Dunning and Aidan While.</a:t>
            </a:r>
          </a:p>
          <a:p>
            <a:pPr marL="285750" indent="-285750">
              <a:buFont typeface="Arial" panose="020B0604020202020204" pitchFamily="34" charset="0"/>
              <a:buChar char="•"/>
            </a:pPr>
            <a:r>
              <a:rPr lang="en-GB" dirty="0"/>
              <a:t>This research was funded by </a:t>
            </a:r>
            <a:r>
              <a:rPr lang="en-GB" i="1" dirty="0"/>
              <a:t>Plan </a:t>
            </a:r>
            <a:r>
              <a:rPr lang="en-GB" i="1" dirty="0" err="1"/>
              <a:t>Urbanisme</a:t>
            </a:r>
            <a:r>
              <a:rPr lang="en-GB" i="1" dirty="0"/>
              <a:t> Construction Architecture</a:t>
            </a:r>
            <a:r>
              <a:rPr lang="en-GB" dirty="0"/>
              <a:t>, an agency of the French government. We are grateful for the resources they provided to conduct this research and for the interviewees who freely gave up their time.</a:t>
            </a:r>
          </a:p>
          <a:p>
            <a:pPr marL="0" indent="0">
              <a:buNone/>
            </a:pPr>
            <a:endParaRPr lang="en-GB" dirty="0"/>
          </a:p>
          <a:p>
            <a:pPr marL="0" indent="0">
              <a:buNone/>
            </a:pPr>
            <a:r>
              <a:rPr lang="en-GB" dirty="0"/>
              <a:t>The full project report can be downloaded at: </a:t>
            </a:r>
          </a:p>
          <a:p>
            <a:pPr marL="0" indent="0">
              <a:buNone/>
            </a:pPr>
            <a:r>
              <a:rPr lang="en-GB" dirty="0">
                <a:hlinkClick r:id="rId2"/>
              </a:rPr>
              <a:t>http://orbi.ulg.ac.be/handle/2268/195017</a:t>
            </a: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6718020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Placeholder 1"/>
          <p:cNvSpPr>
            <a:spLocks noGrp="1"/>
          </p:cNvSpPr>
          <p:nvPr>
            <p:ph type="body" sz="quarter" idx="10"/>
          </p:nvPr>
        </p:nvSpPr>
        <p:spPr bwMode="auto">
          <a:xfrm>
            <a:off x="899591" y="692696"/>
            <a:ext cx="6515621"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spcBef>
                <a:spcPct val="0"/>
              </a:spcBef>
            </a:pPr>
            <a:r>
              <a:rPr lang="en-US" altLang="en-US" dirty="0">
                <a:ea typeface="ＭＳ Ｐゴシック" charset="-128"/>
              </a:rPr>
              <a:t>Presentation Structure </a:t>
            </a:r>
          </a:p>
        </p:txBody>
      </p:sp>
      <p:sp>
        <p:nvSpPr>
          <p:cNvPr id="14338" name="Text Placeholder 2"/>
          <p:cNvSpPr>
            <a:spLocks noGrp="1"/>
          </p:cNvSpPr>
          <p:nvPr>
            <p:ph type="body" sz="quarter" idx="11"/>
          </p:nvPr>
        </p:nvSpPr>
        <p:spPr bwMode="auto">
          <a:xfrm>
            <a:off x="899592" y="1844824"/>
            <a:ext cx="6984776" cy="603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285750" indent="-285750">
              <a:buFont typeface="Arial" panose="020B0604020202020204" pitchFamily="34" charset="0"/>
              <a:buChar char="•"/>
            </a:pPr>
            <a:r>
              <a:rPr lang="en-GB" dirty="0"/>
              <a:t>The concept of soft-densification </a:t>
            </a:r>
            <a:endParaRPr lang="en-GB" i="1" dirty="0"/>
          </a:p>
          <a:p>
            <a:pPr marL="285750" indent="-285750">
              <a:buFont typeface="Arial" panose="020B0604020202020204" pitchFamily="34" charset="0"/>
              <a:buChar char="•"/>
            </a:pPr>
            <a:r>
              <a:rPr lang="en-GB" dirty="0"/>
              <a:t>Contemporary discussion of soft densification</a:t>
            </a:r>
          </a:p>
          <a:p>
            <a:pPr marL="285750" indent="-285750">
              <a:buFont typeface="Arial" panose="020B0604020202020204" pitchFamily="34" charset="0"/>
              <a:buChar char="•"/>
            </a:pPr>
            <a:r>
              <a:rPr lang="en-GB" dirty="0"/>
              <a:t>The English experience – a study for PUCA (</a:t>
            </a:r>
            <a:r>
              <a:rPr lang="en-GB" i="1" dirty="0"/>
              <a:t>Plan </a:t>
            </a:r>
            <a:r>
              <a:rPr lang="en-GB" i="1" dirty="0" err="1"/>
              <a:t>Urbanisme</a:t>
            </a:r>
            <a:r>
              <a:rPr lang="en-GB" i="1" dirty="0"/>
              <a:t> Construction Architecture)</a:t>
            </a:r>
            <a:endParaRPr lang="en-GB" dirty="0"/>
          </a:p>
          <a:p>
            <a:pPr marL="1273175" lvl="1"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The pressures of housing demand</a:t>
            </a:r>
          </a:p>
          <a:p>
            <a:pPr marL="1273175" lvl="1"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Phase 1 – a quantitative overview of English densification between 2001-11</a:t>
            </a:r>
          </a:p>
          <a:p>
            <a:pPr marL="1273175" lvl="1" indent="-285750">
              <a:buFont typeface="Arial" panose="020B0604020202020204" pitchFamily="34" charset="0"/>
              <a:buChar char="•"/>
            </a:pPr>
            <a:r>
              <a:rPr lang="en-GB" sz="1600" dirty="0">
                <a:latin typeface="Tahoma" panose="020B0604030504040204" pitchFamily="34" charset="0"/>
                <a:ea typeface="Tahoma" panose="020B0604030504040204" pitchFamily="34" charset="0"/>
                <a:cs typeface="Tahoma" panose="020B0604030504040204" pitchFamily="34" charset="0"/>
              </a:rPr>
              <a:t>Phase 2 – case studies of Ealing and Bristol</a:t>
            </a:r>
          </a:p>
          <a:p>
            <a:pPr marL="285750" indent="-285750">
              <a:buFont typeface="Arial" panose="020B0604020202020204" pitchFamily="34" charset="0"/>
              <a:buChar char="•"/>
            </a:pPr>
            <a:r>
              <a:rPr lang="en-GB" dirty="0"/>
              <a:t>Conclusions</a:t>
            </a:r>
          </a:p>
          <a:p>
            <a:endParaRPr lang="en-GB" altLang="en-US" b="1" dirty="0">
              <a:ea typeface="ＭＳ Ｐゴシック" charset="-128"/>
            </a:endParaRPr>
          </a:p>
          <a:p>
            <a:endParaRPr lang="en-US" altLang="en-US" dirty="0">
              <a:ea typeface="ＭＳ Ｐゴシック" charset="-128"/>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95A112-E41F-4F71-AB44-95F7CDD22F60}"/>
              </a:ext>
            </a:extLst>
          </p:cNvPr>
          <p:cNvSpPr>
            <a:spLocks noGrp="1"/>
          </p:cNvSpPr>
          <p:nvPr>
            <p:ph type="body" sz="quarter" idx="10"/>
          </p:nvPr>
        </p:nvSpPr>
        <p:spPr>
          <a:xfrm>
            <a:off x="899591" y="692696"/>
            <a:ext cx="7272809" cy="634666"/>
          </a:xfrm>
        </p:spPr>
        <p:txBody>
          <a:bodyPr/>
          <a:lstStyle/>
          <a:p>
            <a:r>
              <a:rPr lang="en-GB" dirty="0"/>
              <a:t>The concept of soft densification</a:t>
            </a:r>
          </a:p>
        </p:txBody>
      </p:sp>
      <p:sp>
        <p:nvSpPr>
          <p:cNvPr id="3" name="Text Placeholder 2">
            <a:extLst>
              <a:ext uri="{FF2B5EF4-FFF2-40B4-BE49-F238E27FC236}">
                <a16:creationId xmlns:a16="http://schemas.microsoft.com/office/drawing/2014/main" id="{2BCCA4A4-154D-49C5-9125-DBB8DB672976}"/>
              </a:ext>
            </a:extLst>
          </p:cNvPr>
          <p:cNvSpPr>
            <a:spLocks noGrp="1"/>
          </p:cNvSpPr>
          <p:nvPr>
            <p:ph type="body" sz="quarter" idx="11"/>
          </p:nvPr>
        </p:nvSpPr>
        <p:spPr>
          <a:xfrm>
            <a:off x="900112" y="1700213"/>
            <a:ext cx="7488311" cy="4465637"/>
          </a:xfrm>
        </p:spPr>
        <p:txBody>
          <a:bodyPr/>
          <a:lstStyle/>
          <a:p>
            <a:pPr marL="342900" indent="-342900">
              <a:buFont typeface="Arial" panose="020B0604020202020204" pitchFamily="34" charset="0"/>
              <a:buChar char="•"/>
            </a:pPr>
            <a:r>
              <a:rPr lang="en-GB" sz="2000" dirty="0"/>
              <a:t>“There has been very little significant physical expansion of urban areas in England in the last 20 years or longer.  Densification of development has occurred both on the urban brownfield sites (previously developed land) favoured by policy and, less frequently, on urban green field sites (previously undeveloped land within cities).” (Bibby et al., 2016)</a:t>
            </a:r>
          </a:p>
          <a:p>
            <a:endParaRPr lang="en-GB" sz="800" dirty="0"/>
          </a:p>
          <a:p>
            <a:pPr marL="342900" indent="-342900">
              <a:buFont typeface="Arial" panose="020B0604020202020204" pitchFamily="34" charset="0"/>
              <a:buChar char="•"/>
            </a:pPr>
            <a:r>
              <a:rPr lang="en-GB" sz="2000" dirty="0"/>
              <a:t>Soft densification occurs through: </a:t>
            </a:r>
          </a:p>
          <a:p>
            <a:pPr lvl="1"/>
            <a:r>
              <a:rPr lang="en-GB" dirty="0"/>
              <a:t>Internal subdivision of houses into flats</a:t>
            </a:r>
          </a:p>
          <a:p>
            <a:pPr lvl="1"/>
            <a:r>
              <a:rPr lang="en-GB" dirty="0"/>
              <a:t>Extension/reconfiguration of properties to provide new units</a:t>
            </a:r>
          </a:p>
          <a:p>
            <a:pPr lvl="1"/>
            <a:r>
              <a:rPr lang="en-GB" dirty="0"/>
              <a:t>Auxiliary dwellings on residential “garden infill”</a:t>
            </a:r>
          </a:p>
          <a:p>
            <a:pPr lvl="1"/>
            <a:r>
              <a:rPr lang="en-GB" dirty="0"/>
              <a:t>Division of house plots (villa-suburbs to multiple high-status dwellings / low rise-apartments)</a:t>
            </a:r>
          </a:p>
          <a:p>
            <a:pPr lvl="1"/>
            <a:r>
              <a:rPr lang="en-GB" dirty="0"/>
              <a:t>Infill development on spare or undeveloped plots</a:t>
            </a:r>
          </a:p>
          <a:p>
            <a:pPr lvl="1"/>
            <a:r>
              <a:rPr lang="en-GB" dirty="0"/>
              <a:t>Change of use from non-residential (construction/subdivision).</a:t>
            </a:r>
          </a:p>
          <a:p>
            <a:pPr marL="0" indent="0">
              <a:buNone/>
            </a:pPr>
            <a:endParaRPr lang="en-GB" dirty="0"/>
          </a:p>
        </p:txBody>
      </p:sp>
    </p:spTree>
    <p:extLst>
      <p:ext uri="{BB962C8B-B14F-4D97-AF65-F5344CB8AC3E}">
        <p14:creationId xmlns:p14="http://schemas.microsoft.com/office/powerpoint/2010/main" val="6487306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F62E2-C438-4EDC-A948-4ADCE091713F}"/>
              </a:ext>
            </a:extLst>
          </p:cNvPr>
          <p:cNvSpPr>
            <a:spLocks noGrp="1"/>
          </p:cNvSpPr>
          <p:nvPr>
            <p:ph type="body" sz="quarter" idx="10"/>
          </p:nvPr>
        </p:nvSpPr>
        <p:spPr>
          <a:xfrm>
            <a:off x="899591" y="692696"/>
            <a:ext cx="7776865" cy="634666"/>
          </a:xfrm>
        </p:spPr>
        <p:txBody>
          <a:bodyPr/>
          <a:lstStyle/>
          <a:p>
            <a:r>
              <a:rPr lang="en-GB" dirty="0"/>
              <a:t>Relevant planning policy history</a:t>
            </a:r>
          </a:p>
        </p:txBody>
      </p:sp>
      <p:sp>
        <p:nvSpPr>
          <p:cNvPr id="3" name="Text Placeholder 2">
            <a:extLst>
              <a:ext uri="{FF2B5EF4-FFF2-40B4-BE49-F238E27FC236}">
                <a16:creationId xmlns:a16="http://schemas.microsoft.com/office/drawing/2014/main" id="{B1122898-8902-4693-8389-9F57625A6EDA}"/>
              </a:ext>
            </a:extLst>
          </p:cNvPr>
          <p:cNvSpPr>
            <a:spLocks noGrp="1"/>
          </p:cNvSpPr>
          <p:nvPr>
            <p:ph type="body" sz="quarter" idx="11"/>
          </p:nvPr>
        </p:nvSpPr>
        <p:spPr>
          <a:xfrm>
            <a:off x="900113" y="1700213"/>
            <a:ext cx="7056264" cy="4465637"/>
          </a:xfrm>
        </p:spPr>
        <p:txBody>
          <a:bodyPr/>
          <a:lstStyle/>
          <a:p>
            <a:pPr marL="342900" indent="-342900">
              <a:buFont typeface="Arial" panose="020B0604020202020204" pitchFamily="34" charset="0"/>
              <a:buChar char="•"/>
            </a:pPr>
            <a:r>
              <a:rPr lang="en-GB" sz="2000" dirty="0"/>
              <a:t>Long tradition of attempts to prevent urban sprawl</a:t>
            </a:r>
          </a:p>
          <a:p>
            <a:pPr lvl="1"/>
            <a:r>
              <a:rPr lang="en-GB" dirty="0"/>
              <a:t>1944: Abercrombie plans a green belt for London</a:t>
            </a:r>
          </a:p>
          <a:p>
            <a:pPr lvl="1"/>
            <a:r>
              <a:rPr lang="en-GB" dirty="0"/>
              <a:t>1946: New Towns Act concentrated dispersal to new towns</a:t>
            </a:r>
          </a:p>
          <a:p>
            <a:pPr lvl="1"/>
            <a:r>
              <a:rPr lang="en-GB" dirty="0"/>
              <a:t>1955: England policy rolled out to check ‘ the unrestricted sprawl of the built up areas, and of safe-guarding the countryside against further encroachment…by the formal designation of clearly defined green belts’ (Min. of Housing &amp; Local Govt 42/55)</a:t>
            </a:r>
          </a:p>
          <a:p>
            <a:pPr lvl="1"/>
            <a:r>
              <a:rPr lang="en-GB" dirty="0"/>
              <a:t>1980’s: Green belt policy expanded to encourage urban regeneration</a:t>
            </a:r>
          </a:p>
          <a:p>
            <a:pPr lvl="1"/>
            <a:r>
              <a:rPr lang="en-GB" dirty="0"/>
              <a:t>1990’s: Urban containment meets sustainable development (e.g. PPG3), Compact City dominates policy, 60% development on brownfield (2000)</a:t>
            </a:r>
          </a:p>
          <a:p>
            <a:pPr marL="342900" indent="-342900">
              <a:buFont typeface="Arial" panose="020B0604020202020204" pitchFamily="34" charset="0"/>
              <a:buChar char="•"/>
            </a:pPr>
            <a:r>
              <a:rPr lang="en-GB" sz="2000" dirty="0"/>
              <a:t>Current strong national policy stance towards densification </a:t>
            </a:r>
          </a:p>
          <a:p>
            <a:pPr marL="0" indent="0">
              <a:buNone/>
            </a:pPr>
            <a:endParaRPr lang="en-GB" dirty="0"/>
          </a:p>
        </p:txBody>
      </p:sp>
    </p:spTree>
    <p:extLst>
      <p:ext uri="{BB962C8B-B14F-4D97-AF65-F5344CB8AC3E}">
        <p14:creationId xmlns:p14="http://schemas.microsoft.com/office/powerpoint/2010/main" val="27390535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49592C-8D32-464E-89F8-DC4FD9A4B2B6}"/>
              </a:ext>
            </a:extLst>
          </p:cNvPr>
          <p:cNvSpPr>
            <a:spLocks noGrp="1"/>
          </p:cNvSpPr>
          <p:nvPr>
            <p:ph type="body" sz="quarter" idx="10"/>
          </p:nvPr>
        </p:nvSpPr>
        <p:spPr>
          <a:xfrm>
            <a:off x="899591" y="620688"/>
            <a:ext cx="6515621" cy="634666"/>
          </a:xfrm>
        </p:spPr>
        <p:txBody>
          <a:bodyPr/>
          <a:lstStyle/>
          <a:p>
            <a:r>
              <a:rPr lang="en-GB" dirty="0"/>
              <a:t>Contemporary debate(s) about soft densification </a:t>
            </a:r>
          </a:p>
        </p:txBody>
      </p:sp>
      <p:sp>
        <p:nvSpPr>
          <p:cNvPr id="3" name="Text Placeholder 2">
            <a:extLst>
              <a:ext uri="{FF2B5EF4-FFF2-40B4-BE49-F238E27FC236}">
                <a16:creationId xmlns:a16="http://schemas.microsoft.com/office/drawing/2014/main" id="{58505C33-C021-4691-AA1E-654C5A6819CB}"/>
              </a:ext>
            </a:extLst>
          </p:cNvPr>
          <p:cNvSpPr>
            <a:spLocks noGrp="1"/>
          </p:cNvSpPr>
          <p:nvPr>
            <p:ph type="body" sz="quarter" idx="11"/>
          </p:nvPr>
        </p:nvSpPr>
        <p:spPr>
          <a:xfrm>
            <a:off x="900112" y="1700213"/>
            <a:ext cx="7632328" cy="4465637"/>
          </a:xfrm>
        </p:spPr>
        <p:txBody>
          <a:bodyPr/>
          <a:lstStyle/>
          <a:p>
            <a:pPr marL="285750" indent="-285750">
              <a:buFont typeface="Arial" panose="020B0604020202020204" pitchFamily="34" charset="0"/>
              <a:buChar char="•"/>
            </a:pPr>
            <a:r>
              <a:rPr lang="en-GB" dirty="0"/>
              <a:t>Densification and sustainable urban development is a </a:t>
            </a:r>
            <a:r>
              <a:rPr lang="en-GB" b="1" dirty="0"/>
              <a:t>strong narrative </a:t>
            </a:r>
            <a:r>
              <a:rPr lang="en-GB" dirty="0"/>
              <a:t>in the EU &amp; USA</a:t>
            </a:r>
          </a:p>
          <a:p>
            <a:pPr marL="285750" indent="-285750">
              <a:buFont typeface="Arial" panose="020B0604020202020204" pitchFamily="34" charset="0"/>
              <a:buChar char="•"/>
            </a:pPr>
            <a:r>
              <a:rPr lang="en-GB" dirty="0"/>
              <a:t>The issue of 'soft' densification and its particular impact and regulation - </a:t>
            </a:r>
            <a:r>
              <a:rPr lang="en-GB" b="1" dirty="0"/>
              <a:t>depends on context and morphology </a:t>
            </a:r>
            <a:r>
              <a:rPr lang="en-GB" dirty="0"/>
              <a:t>(</a:t>
            </a:r>
            <a:r>
              <a:rPr lang="en-GB" dirty="0" err="1"/>
              <a:t>Touati</a:t>
            </a:r>
            <a:r>
              <a:rPr lang="en-GB" dirty="0"/>
              <a:t>, 2015)</a:t>
            </a:r>
          </a:p>
          <a:p>
            <a:pPr marL="285750" indent="-285750">
              <a:buFont typeface="Arial" panose="020B0604020202020204" pitchFamily="34" charset="0"/>
              <a:buChar char="•"/>
            </a:pPr>
            <a:r>
              <a:rPr lang="en-GB" dirty="0"/>
              <a:t>Literature on SD has a tendency </a:t>
            </a:r>
            <a:r>
              <a:rPr lang="en-GB" b="1" dirty="0"/>
              <a:t>to focus on suburbs </a:t>
            </a:r>
            <a:r>
              <a:rPr lang="en-GB" dirty="0"/>
              <a:t>– and the diversity of 'suburban densification regimes' (</a:t>
            </a:r>
            <a:r>
              <a:rPr lang="en-GB" dirty="0" err="1"/>
              <a:t>Charmes</a:t>
            </a:r>
            <a:r>
              <a:rPr lang="en-GB" dirty="0"/>
              <a:t> &amp; </a:t>
            </a:r>
            <a:r>
              <a:rPr lang="en-GB" dirty="0" err="1"/>
              <a:t>Keil</a:t>
            </a:r>
            <a:r>
              <a:rPr lang="en-GB" dirty="0"/>
              <a:t>, 2015)</a:t>
            </a:r>
          </a:p>
          <a:p>
            <a:pPr marL="285750" indent="-285750">
              <a:buFont typeface="Arial" panose="020B0604020202020204" pitchFamily="34" charset="0"/>
              <a:buChar char="•"/>
            </a:pPr>
            <a:r>
              <a:rPr lang="en-GB" b="1" dirty="0"/>
              <a:t>Politics </a:t>
            </a:r>
            <a:r>
              <a:rPr lang="en-GB" dirty="0"/>
              <a:t>around the regulation of soft densification are influenced by </a:t>
            </a:r>
            <a:r>
              <a:rPr lang="en-GB" b="1" dirty="0"/>
              <a:t>garden-grabbing </a:t>
            </a:r>
            <a:r>
              <a:rPr lang="en-GB" dirty="0"/>
              <a:t>debates, the </a:t>
            </a:r>
            <a:r>
              <a:rPr lang="en-GB" b="1" dirty="0"/>
              <a:t>impact and attitude </a:t>
            </a:r>
            <a:r>
              <a:rPr lang="en-GB" dirty="0"/>
              <a:t>of existing residents, and issues around </a:t>
            </a:r>
            <a:r>
              <a:rPr lang="en-GB" b="1" dirty="0"/>
              <a:t>infrastructure </a:t>
            </a:r>
            <a:r>
              <a:rPr lang="en-GB" dirty="0"/>
              <a:t>provision</a:t>
            </a:r>
          </a:p>
          <a:p>
            <a:pPr marL="285750" indent="-285750">
              <a:buFont typeface="Arial" panose="020B0604020202020204" pitchFamily="34" charset="0"/>
              <a:buChar char="•"/>
            </a:pPr>
            <a:r>
              <a:rPr lang="en-GB" dirty="0"/>
              <a:t>In the </a:t>
            </a:r>
            <a:r>
              <a:rPr lang="en-GB" b="1" i="1" dirty="0"/>
              <a:t>English context</a:t>
            </a:r>
            <a:r>
              <a:rPr lang="en-GB" dirty="0"/>
              <a:t>, densification broadly is driven by a broadly pro-development policy / presumption in favour of development</a:t>
            </a:r>
          </a:p>
          <a:p>
            <a:pPr marL="285750" indent="-285750">
              <a:buFont typeface="Arial" panose="020B0604020202020204" pitchFamily="34" charset="0"/>
              <a:buChar char="•"/>
            </a:pPr>
            <a:r>
              <a:rPr lang="en-GB" dirty="0"/>
              <a:t>But, there is a </a:t>
            </a:r>
            <a:r>
              <a:rPr lang="en-GB" b="1" dirty="0"/>
              <a:t>void </a:t>
            </a:r>
            <a:r>
              <a:rPr lang="en-GB" dirty="0"/>
              <a:t>regarding SD in the NPPF:</a:t>
            </a:r>
          </a:p>
          <a:p>
            <a:pPr marL="560388" lvl="1" indent="-285750">
              <a:buFont typeface="Arial" panose="020B0604020202020204" pitchFamily="34" charset="0"/>
              <a:buChar char="•"/>
            </a:pPr>
            <a:r>
              <a:rPr lang="en-GB" dirty="0"/>
              <a:t>tacit support for SD but little prescription </a:t>
            </a:r>
          </a:p>
          <a:p>
            <a:pPr marL="560388" lvl="1" indent="-285750">
              <a:buFont typeface="Arial" panose="020B0604020202020204" pitchFamily="34" charset="0"/>
              <a:buChar char="•"/>
            </a:pPr>
            <a:r>
              <a:rPr lang="en-GB" dirty="0"/>
              <a:t>but presumption in favour of SD was questioned by the Coalition government in 2010 – gardens no longer within the definition of brownfield sites – now there is discussion of post garden-grabbing politics?</a:t>
            </a:r>
          </a:p>
          <a:p>
            <a:pPr marL="560388" lvl="1" indent="-285750">
              <a:buFont typeface="Arial" panose="020B0604020202020204" pitchFamily="34" charset="0"/>
              <a:buChar char="•"/>
            </a:pPr>
            <a:r>
              <a:rPr lang="en-GB" dirty="0"/>
              <a:t>therefore it is the local political context where </a:t>
            </a:r>
            <a:r>
              <a:rPr lang="en-GB" b="1" dirty="0"/>
              <a:t>pressures </a:t>
            </a:r>
            <a:r>
              <a:rPr lang="en-GB" dirty="0"/>
              <a:t>around SD emerge.</a:t>
            </a:r>
          </a:p>
          <a:p>
            <a:pPr marL="0" indent="0">
              <a:buNone/>
            </a:pPr>
            <a:endParaRPr lang="en-GB" dirty="0"/>
          </a:p>
        </p:txBody>
      </p:sp>
    </p:spTree>
    <p:extLst>
      <p:ext uri="{BB962C8B-B14F-4D97-AF65-F5344CB8AC3E}">
        <p14:creationId xmlns:p14="http://schemas.microsoft.com/office/powerpoint/2010/main" val="225529324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F1F97E-FDF4-4CBE-8C48-C54212281C65}"/>
              </a:ext>
            </a:extLst>
          </p:cNvPr>
          <p:cNvSpPr>
            <a:spLocks noGrp="1"/>
          </p:cNvSpPr>
          <p:nvPr>
            <p:ph type="body" sz="quarter" idx="10"/>
          </p:nvPr>
        </p:nvSpPr>
        <p:spPr>
          <a:xfrm>
            <a:off x="720675" y="332656"/>
            <a:ext cx="6515621" cy="651068"/>
          </a:xfrm>
        </p:spPr>
        <p:txBody>
          <a:bodyPr/>
          <a:lstStyle/>
          <a:p>
            <a:r>
              <a:rPr lang="en-GB" sz="3200" dirty="0"/>
              <a:t>The spatial distribution</a:t>
            </a:r>
          </a:p>
          <a:p>
            <a:r>
              <a:rPr lang="en-GB" sz="3200" dirty="0"/>
              <a:t>of housing demand</a:t>
            </a:r>
          </a:p>
        </p:txBody>
      </p:sp>
      <p:sp>
        <p:nvSpPr>
          <p:cNvPr id="3" name="Text Placeholder 2">
            <a:extLst>
              <a:ext uri="{FF2B5EF4-FFF2-40B4-BE49-F238E27FC236}">
                <a16:creationId xmlns:a16="http://schemas.microsoft.com/office/drawing/2014/main" id="{D769EC39-4FCE-4944-A63C-FE086A9D77EC}"/>
              </a:ext>
            </a:extLst>
          </p:cNvPr>
          <p:cNvSpPr>
            <a:spLocks noGrp="1"/>
          </p:cNvSpPr>
          <p:nvPr>
            <p:ph type="body" sz="quarter" idx="11"/>
          </p:nvPr>
        </p:nvSpPr>
        <p:spPr>
          <a:xfrm>
            <a:off x="395537" y="1773238"/>
            <a:ext cx="4464496" cy="4608512"/>
          </a:xfrm>
        </p:spPr>
        <p:txBody>
          <a:bodyPr/>
          <a:lstStyle/>
          <a:p>
            <a:endParaRPr lang="en-GB" dirty="0"/>
          </a:p>
          <a:p>
            <a:r>
              <a:rPr lang="en-GB" dirty="0"/>
              <a:t>English housing need driven by backlog of households (stock) and newly arising households (flow) </a:t>
            </a:r>
          </a:p>
          <a:p>
            <a:endParaRPr lang="en-GB" sz="800" dirty="0"/>
          </a:p>
          <a:p>
            <a:r>
              <a:rPr lang="en-GB" dirty="0"/>
              <a:t>Barker Review (2004) – 250,000 new homes p.a. – largely uncontested today</a:t>
            </a:r>
          </a:p>
          <a:p>
            <a:endParaRPr lang="en-GB" sz="800" dirty="0"/>
          </a:p>
          <a:p>
            <a:r>
              <a:rPr lang="en-GB" dirty="0"/>
              <a:t>Demand is spatially uneven:</a:t>
            </a:r>
          </a:p>
          <a:p>
            <a:pPr lvl="1"/>
            <a:r>
              <a:rPr lang="en-GB" dirty="0"/>
              <a:t>Attributed to backlog (quality vs quantity)</a:t>
            </a:r>
          </a:p>
          <a:p>
            <a:pPr lvl="1"/>
            <a:r>
              <a:rPr lang="en-GB" dirty="0"/>
              <a:t>Attributed to population growth </a:t>
            </a:r>
          </a:p>
          <a:p>
            <a:pPr lvl="1"/>
            <a:endParaRPr lang="en-GB" sz="800" dirty="0"/>
          </a:p>
          <a:p>
            <a:r>
              <a:rPr lang="en-GB" dirty="0"/>
              <a:t>Housing Crises not Housing Crisis</a:t>
            </a:r>
          </a:p>
          <a:p>
            <a:pPr marL="0" indent="0">
              <a:buNone/>
            </a:pPr>
            <a:endParaRPr lang="en-GB" dirty="0"/>
          </a:p>
          <a:p>
            <a:r>
              <a:rPr lang="en-GB" dirty="0"/>
              <a:t>Pressure to increasing housing supply has reinforced the orientation of English planning policy towards urban containment and urban densification</a:t>
            </a:r>
          </a:p>
          <a:p>
            <a:endParaRPr lang="en-GB" dirty="0"/>
          </a:p>
        </p:txBody>
      </p:sp>
      <p:pic>
        <p:nvPicPr>
          <p:cNvPr id="4" name="Picture 3">
            <a:extLst>
              <a:ext uri="{FF2B5EF4-FFF2-40B4-BE49-F238E27FC236}">
                <a16:creationId xmlns:a16="http://schemas.microsoft.com/office/drawing/2014/main" id="{70D26AAB-E1FE-4B75-B91A-9B1B884B5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0"/>
            <a:ext cx="3816424" cy="6858000"/>
          </a:xfrm>
          <a:prstGeom prst="rect">
            <a:avLst/>
          </a:prstGeom>
        </p:spPr>
      </p:pic>
    </p:spTree>
    <p:extLst>
      <p:ext uri="{BB962C8B-B14F-4D97-AF65-F5344CB8AC3E}">
        <p14:creationId xmlns:p14="http://schemas.microsoft.com/office/powerpoint/2010/main" val="263877988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7FCAE-BD5A-4DB4-BB2F-EF789575FCBD}"/>
              </a:ext>
            </a:extLst>
          </p:cNvPr>
          <p:cNvSpPr>
            <a:spLocks noGrp="1"/>
          </p:cNvSpPr>
          <p:nvPr>
            <p:ph type="body" sz="quarter" idx="10"/>
          </p:nvPr>
        </p:nvSpPr>
        <p:spPr/>
        <p:txBody>
          <a:bodyPr/>
          <a:lstStyle/>
          <a:p>
            <a:r>
              <a:rPr lang="en-GB" dirty="0"/>
              <a:t>Phase 1 (Peter Bibby et al)</a:t>
            </a:r>
          </a:p>
        </p:txBody>
      </p:sp>
      <p:sp>
        <p:nvSpPr>
          <p:cNvPr id="3" name="Text Placeholder 2">
            <a:extLst>
              <a:ext uri="{FF2B5EF4-FFF2-40B4-BE49-F238E27FC236}">
                <a16:creationId xmlns:a16="http://schemas.microsoft.com/office/drawing/2014/main" id="{897BD238-34D6-4137-B1A1-CF83DF2302DD}"/>
              </a:ext>
            </a:extLst>
          </p:cNvPr>
          <p:cNvSpPr>
            <a:spLocks noGrp="1"/>
          </p:cNvSpPr>
          <p:nvPr>
            <p:ph type="body" sz="quarter" idx="11"/>
          </p:nvPr>
        </p:nvSpPr>
        <p:spPr>
          <a:xfrm>
            <a:off x="900112" y="1700213"/>
            <a:ext cx="7344295" cy="4465637"/>
          </a:xfrm>
        </p:spPr>
        <p:txBody>
          <a:bodyPr/>
          <a:lstStyle/>
          <a:p>
            <a:pPr marL="285750" indent="-285750">
              <a:buFont typeface="Arial" panose="020B0604020202020204" pitchFamily="34" charset="0"/>
              <a:buChar char="•"/>
            </a:pPr>
            <a:r>
              <a:rPr lang="en-GB" dirty="0"/>
              <a:t>Quantitative overview of soft densification in England (2001 to 2011) </a:t>
            </a:r>
          </a:p>
          <a:p>
            <a:pPr marL="285750" indent="-285750">
              <a:buFont typeface="Arial" panose="020B0604020202020204" pitchFamily="34" charset="0"/>
              <a:buChar char="•"/>
            </a:pPr>
            <a:r>
              <a:rPr lang="en-GB" dirty="0"/>
              <a:t>Using a combination of Postcode Address Files with Land Use Change Statistics, changes in densification (attributed to different types of densification) mapped to hectare grid for England</a:t>
            </a:r>
          </a:p>
          <a:p>
            <a:pPr marL="285750" indent="-285750">
              <a:buFont typeface="Arial" panose="020B0604020202020204" pitchFamily="34" charset="0"/>
              <a:buChar char="•"/>
            </a:pPr>
            <a:r>
              <a:rPr lang="en-GB" b="1" dirty="0"/>
              <a:t>SD accounted 29% of total number of dwellings developed in urban areas, or 17% of the entire increase in the dwelling stock</a:t>
            </a:r>
            <a:r>
              <a:rPr lang="en-GB" dirty="0"/>
              <a:t>. </a:t>
            </a:r>
          </a:p>
          <a:p>
            <a:pPr marL="285750" indent="-285750">
              <a:buFont typeface="Arial" panose="020B0604020202020204" pitchFamily="34" charset="0"/>
              <a:buChar char="•"/>
            </a:pPr>
            <a:r>
              <a:rPr lang="en-GB" dirty="0"/>
              <a:t>38% of units arising from SD were result of internal reorganisation of buildings, including conversion and subdivision of buildings formerly in non-residential use. </a:t>
            </a:r>
          </a:p>
          <a:p>
            <a:pPr marL="285750" indent="-285750">
              <a:buFont typeface="Arial" panose="020B0604020202020204" pitchFamily="34" charset="0"/>
              <a:buChar char="•"/>
            </a:pPr>
            <a:r>
              <a:rPr lang="en-GB" dirty="0"/>
              <a:t>SD particularly prevalent within single family residential neighbourhoods (which accounted for 32% of the total increase in dwellings), with over 60% of additional dwellings arising from infill developments (mostly on vacant plots or on sites previously in non-residential use). </a:t>
            </a:r>
          </a:p>
          <a:p>
            <a:pPr marL="285750" indent="-285750">
              <a:buFont typeface="Arial" panose="020B0604020202020204" pitchFamily="34" charset="0"/>
              <a:buChar char="•"/>
            </a:pPr>
            <a:r>
              <a:rPr lang="en-GB" dirty="0"/>
              <a:t>De-densification: Some areas became less densely developed because of the reinstatement of formerly sub-divided single dwellings or the combination of previously separate dwellings (suburban gentrification). </a:t>
            </a:r>
          </a:p>
        </p:txBody>
      </p:sp>
    </p:spTree>
    <p:extLst>
      <p:ext uri="{BB962C8B-B14F-4D97-AF65-F5344CB8AC3E}">
        <p14:creationId xmlns:p14="http://schemas.microsoft.com/office/powerpoint/2010/main" val="114401510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49E0DFEA-8721-4BDA-AA58-CE68F0740151}"/>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827584" y="188640"/>
            <a:ext cx="4968552" cy="5904756"/>
          </a:xfrm>
          <a:prstGeom prst="rect">
            <a:avLst/>
          </a:prstGeom>
        </p:spPr>
      </p:pic>
    </p:spTree>
    <p:extLst>
      <p:ext uri="{BB962C8B-B14F-4D97-AF65-F5344CB8AC3E}">
        <p14:creationId xmlns:p14="http://schemas.microsoft.com/office/powerpoint/2010/main" val="359790267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77F029-2D64-4548-951B-D400F59A7FE9}"/>
              </a:ext>
            </a:extLst>
          </p:cNvPr>
          <p:cNvSpPr>
            <a:spLocks noGrp="1"/>
          </p:cNvSpPr>
          <p:nvPr>
            <p:ph type="body" sz="quarter" idx="10"/>
          </p:nvPr>
        </p:nvSpPr>
        <p:spPr/>
        <p:txBody>
          <a:bodyPr/>
          <a:lstStyle/>
          <a:p>
            <a:r>
              <a:rPr lang="en-GB" dirty="0"/>
              <a:t>Phase 2 case studies</a:t>
            </a:r>
          </a:p>
        </p:txBody>
      </p:sp>
      <p:sp>
        <p:nvSpPr>
          <p:cNvPr id="3" name="Text Placeholder 2">
            <a:extLst>
              <a:ext uri="{FF2B5EF4-FFF2-40B4-BE49-F238E27FC236}">
                <a16:creationId xmlns:a16="http://schemas.microsoft.com/office/drawing/2014/main" id="{1AB64E88-4AD1-4762-AF7B-5E67CADDF0A0}"/>
              </a:ext>
            </a:extLst>
          </p:cNvPr>
          <p:cNvSpPr>
            <a:spLocks noGrp="1"/>
          </p:cNvSpPr>
          <p:nvPr>
            <p:ph type="body" sz="quarter" idx="11"/>
          </p:nvPr>
        </p:nvSpPr>
        <p:spPr>
          <a:xfrm>
            <a:off x="900112" y="1700213"/>
            <a:ext cx="7128271" cy="4465637"/>
          </a:xfrm>
        </p:spPr>
        <p:txBody>
          <a:bodyPr/>
          <a:lstStyle/>
          <a:p>
            <a:pPr marL="0" indent="0">
              <a:buNone/>
            </a:pPr>
            <a:r>
              <a:rPr lang="en-GB" sz="2000" dirty="0"/>
              <a:t>Method:</a:t>
            </a:r>
          </a:p>
          <a:p>
            <a:pPr lvl="1"/>
            <a:r>
              <a:rPr lang="en-GB" sz="1700" dirty="0"/>
              <a:t>Desk based policy and literature analysis; interviews with residents, estate agents, developers and planning officers; and, site visits </a:t>
            </a:r>
          </a:p>
          <a:p>
            <a:pPr marL="0" indent="0">
              <a:buNone/>
            </a:pPr>
            <a:r>
              <a:rPr lang="en-GB" sz="2000" dirty="0"/>
              <a:t>Ealing: </a:t>
            </a:r>
          </a:p>
          <a:p>
            <a:pPr lvl="1"/>
            <a:r>
              <a:rPr lang="en-GB" sz="1700" dirty="0"/>
              <a:t>Suburban local authority area </a:t>
            </a:r>
          </a:p>
          <a:p>
            <a:pPr lvl="1"/>
            <a:r>
              <a:rPr lang="en-GB" sz="1700" dirty="0"/>
              <a:t>Experienced concurrently significant soft densification and de-conversion of existing stock in the period 2001 to 2011</a:t>
            </a:r>
          </a:p>
          <a:p>
            <a:pPr lvl="1"/>
            <a:r>
              <a:rPr lang="en-GB" sz="1700" dirty="0"/>
              <a:t>Long history of densification and in-migration</a:t>
            </a:r>
          </a:p>
          <a:p>
            <a:pPr lvl="1"/>
            <a:r>
              <a:rPr lang="en-GB" sz="1700" dirty="0"/>
              <a:t>Housing pressure radiating from central London</a:t>
            </a:r>
          </a:p>
          <a:p>
            <a:pPr marL="0" indent="0">
              <a:buNone/>
            </a:pPr>
            <a:r>
              <a:rPr lang="en-GB" sz="2000" dirty="0"/>
              <a:t>Bristol:</a:t>
            </a:r>
          </a:p>
          <a:p>
            <a:pPr lvl="1"/>
            <a:r>
              <a:rPr lang="en-GB" sz="1700" dirty="0"/>
              <a:t>City unitary authority</a:t>
            </a:r>
          </a:p>
          <a:p>
            <a:pPr lvl="1"/>
            <a:r>
              <a:rPr lang="en-GB" sz="1700" dirty="0"/>
              <a:t>Experienced a high level of housing growth with significant densification and relatively little de-conversion 2001 to 2011</a:t>
            </a:r>
          </a:p>
          <a:p>
            <a:pPr lvl="1"/>
            <a:r>
              <a:rPr lang="en-GB" sz="1700" dirty="0"/>
              <a:t>Housing pressure radiating from London</a:t>
            </a:r>
          </a:p>
          <a:p>
            <a:pPr lvl="1"/>
            <a:r>
              <a:rPr lang="en-GB" sz="1700" dirty="0"/>
              <a:t>Pro-densification planning framework</a:t>
            </a:r>
          </a:p>
          <a:p>
            <a:pPr marL="0" indent="0">
              <a:buNone/>
            </a:pPr>
            <a:endParaRPr lang="en-GB" dirty="0"/>
          </a:p>
        </p:txBody>
      </p:sp>
    </p:spTree>
    <p:extLst>
      <p:ext uri="{BB962C8B-B14F-4D97-AF65-F5344CB8AC3E}">
        <p14:creationId xmlns:p14="http://schemas.microsoft.com/office/powerpoint/2010/main" val="1246710905"/>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56E99604-B34A-AB45-82E2-A2F6C5EC15CC}" vid="{C3811B3D-AE0C-294C-BC2C-607328485A3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037ba92a-5764-4297-b5f7-6ea117412624" xsi:nil="true"/>
    <Document_x0020_Type xmlns="3a4ab234-afbc-41ab-b2db-358d80304e46" xsi:nil="true"/>
    <_dlc_DocIdUrl xmlns="037ba92a-5764-4297-b5f7-6ea117412624">
      <Url xsi:nil="true"/>
      <Description xsi:nil="true"/>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D0915-772B-47C0-A05C-693EE729FC30}">
  <ds:schemaRefs>
    <ds:schemaRef ds:uri="http://purl.org/dc/terms/"/>
    <ds:schemaRef ds:uri="http://schemas.openxmlformats.org/package/2006/metadata/core-properties"/>
    <ds:schemaRef ds:uri="http://schemas.microsoft.com/office/2006/documentManagement/types"/>
    <ds:schemaRef ds:uri="3a4ab234-afbc-41ab-b2db-358d80304e46"/>
    <ds:schemaRef ds:uri="037ba92a-5764-4297-b5f7-6ea11741262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2C558D5-D3B0-4C71-9384-EEE23A78F9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47C73D-47DE-4219-8648-0ABE762168FC}">
  <ds:schemaRefs>
    <ds:schemaRef ds:uri="http://schemas.microsoft.com/sharepoint/events"/>
  </ds:schemaRefs>
</ds:datastoreItem>
</file>

<file path=customXml/itemProps4.xml><?xml version="1.0" encoding="utf-8"?>
<ds:datastoreItem xmlns:ds="http://schemas.openxmlformats.org/officeDocument/2006/customXml" ds:itemID="{74B3521B-AA36-4667-A127-D764D0C76C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new template SUNSHINE YELLOW with UWE logo bottom STANDARD</Template>
  <TotalTime>17538</TotalTime>
  <Words>2234</Words>
  <Application>Microsoft Office PowerPoint</Application>
  <PresentationFormat>On-screen Show (4:3)</PresentationFormat>
  <Paragraphs>197</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Mincho</vt:lpstr>
      <vt:lpstr>ＭＳ Ｐゴシック</vt:lpstr>
      <vt:lpstr>Arial</vt:lpstr>
      <vt:lpstr>Calibri</vt:lpstr>
      <vt:lpstr>Courier New</vt:lpstr>
      <vt:lpstr>Garamond</vt:lpstr>
      <vt:lpstr>Georgia</vt:lpstr>
      <vt:lpstr>Tahoma</vt:lpstr>
      <vt:lpstr>Times New Roman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Hannah Hickman</cp:lastModifiedBy>
  <cp:revision>111</cp:revision>
  <cp:lastPrinted>2016-04-26T08:55:24Z</cp:lastPrinted>
  <dcterms:created xsi:type="dcterms:W3CDTF">2016-04-27T08:32:31Z</dcterms:created>
  <dcterms:modified xsi:type="dcterms:W3CDTF">2017-09-12T07:00:30Z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9f1c7b12-dd58-4e15-8ad0-f59962c2d6d1</vt:lpwstr>
  </property>
  <property fmtid="{D5CDD505-2E9C-101B-9397-08002B2CF9AE}" pid="3" name="ContentTypeId">
    <vt:lpwstr>0x01010072FC3F4283AECA48BCBDDFCF4103160C</vt:lpwstr>
  </property>
</Properties>
</file>