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6858000" cy="9144000"/>
  <p:defaultTextStyle>
    <a:defPPr>
      <a:defRPr lang="en-US"/>
    </a:defPPr>
    <a:lvl1pPr marL="0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190303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2380606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3570909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4761212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5951515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6pPr>
    <a:lvl7pPr marL="7141818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7pPr>
    <a:lvl8pPr marL="8332121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8pPr>
    <a:lvl9pPr marL="9522424" algn="l" defTabSz="2380606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16128">
          <p15:clr>
            <a:srgbClr val="A4A3A4"/>
          </p15:clr>
        </p15:guide>
        <p15:guide id="3" orient="horz" pos="9537">
          <p15:clr>
            <a:srgbClr val="A4A3A4"/>
          </p15:clr>
        </p15:guide>
        <p15:guide id="4" pos="6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EFC"/>
    <a:srgbClr val="BAC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3" autoAdjust="0"/>
    <p:restoredTop sz="96433" autoAdjust="0"/>
  </p:normalViewPr>
  <p:slideViewPr>
    <p:cSldViewPr snapToGrid="0">
      <p:cViewPr varScale="1">
        <p:scale>
          <a:sx n="37" d="100"/>
          <a:sy n="37" d="100"/>
        </p:scale>
        <p:origin x="4896" y="168"/>
      </p:cViewPr>
      <p:guideLst>
        <p:guide orient="horz" pos="9072"/>
        <p:guide pos="16128"/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AB2E9-3568-4939-AD20-F42726F09D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1CFC8-37EC-494B-A841-287649776134}" type="pres">
      <dgm:prSet presAssocID="{425AB2E9-3568-4939-AD20-F42726F09D0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2E1A9E1-0E2B-4599-8D03-2A69A1547115}" type="presOf" srcId="{425AB2E9-3568-4939-AD20-F42726F09D02}" destId="{4351CFC8-37EC-494B-A841-287649776134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43000"/>
            <a:ext cx="217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5214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0428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85642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0856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76070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71284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66498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61712" algn="l" defTabSz="59042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9975" y="1143000"/>
            <a:ext cx="2178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21587302" y="-1"/>
            <a:ext cx="6065163" cy="3027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987" tIns="29521" rIns="154987" bIns="29521" rtlCol="0" anchor="t"/>
          <a:lstStyle/>
          <a:p>
            <a:pPr lvl="0">
              <a:spcBef>
                <a:spcPts val="678"/>
              </a:spcBef>
            </a:pPr>
            <a:r>
              <a:rPr sz="5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678"/>
              </a:spcBef>
            </a:pP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170"/>
              </a:spcBef>
            </a:pPr>
            <a:endParaRPr sz="34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78"/>
              </a:spcBef>
            </a:pPr>
            <a:r>
              <a:rPr sz="50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678"/>
              </a:spcBef>
            </a:pP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3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37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1356"/>
              </a:spcBef>
            </a:pP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click the Bullets button on the Home tab.</a:t>
            </a:r>
          </a:p>
          <a:p>
            <a:pPr lvl="0">
              <a:spcBef>
                <a:spcPts val="1356"/>
              </a:spcBef>
            </a:pP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make a copy of what you need and drag it into place. PowerPoint’s Smart Guides will help you align it with everything else.</a:t>
            </a:r>
          </a:p>
          <a:p>
            <a:pPr lvl="0">
              <a:spcBef>
                <a:spcPts val="1356"/>
              </a:spcBef>
            </a:pP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3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37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564374" y="3765777"/>
            <a:ext cx="14703041" cy="59452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948" y="5214884"/>
            <a:ext cx="6237817" cy="117755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556948" y="6543839"/>
            <a:ext cx="6237817" cy="2513557"/>
          </a:xfrm>
          <a:solidFill>
            <a:schemeClr val="tx2">
              <a:lumMod val="10000"/>
              <a:lumOff val="90000"/>
            </a:schemeClr>
          </a:solidFill>
        </p:spPr>
        <p:txBody>
          <a:bodyPr lIns="236171" rIns="236171" anchor="ctr">
            <a:noAutofit/>
          </a:bodyPr>
          <a:lstStyle>
            <a:lvl1pPr marL="0" indent="0">
              <a:spcBef>
                <a:spcPts val="678"/>
              </a:spcBef>
              <a:buFont typeface="Arial" panose="020B0604020202020204" pitchFamily="34" charset="0"/>
              <a:buNone/>
              <a:defRPr sz="2500" baseline="0"/>
            </a:lvl1pPr>
            <a:lvl2pPr marL="322891" indent="-322891">
              <a:spcBef>
                <a:spcPts val="678"/>
              </a:spcBef>
              <a:buFont typeface="Arial" panose="020B0604020202020204" pitchFamily="34" charset="0"/>
              <a:buChar char="•"/>
              <a:defRPr sz="2500"/>
            </a:lvl2pPr>
            <a:lvl3pPr marL="322891" indent="-322891">
              <a:spcBef>
                <a:spcPts val="678"/>
              </a:spcBef>
              <a:buFont typeface="Arial" panose="020B0604020202020204" pitchFamily="34" charset="0"/>
              <a:buChar char="•"/>
              <a:defRPr sz="2500"/>
            </a:lvl3pPr>
            <a:lvl4pPr marL="0" indent="0">
              <a:spcBef>
                <a:spcPts val="678"/>
              </a:spcBef>
              <a:buNone/>
              <a:defRPr sz="2500"/>
            </a:lvl4pPr>
            <a:lvl5pPr marL="0" indent="0">
              <a:spcBef>
                <a:spcPts val="678"/>
              </a:spcBef>
              <a:buNone/>
              <a:defRPr sz="2500"/>
            </a:lvl5pPr>
            <a:lvl6pPr marL="0" indent="0">
              <a:spcBef>
                <a:spcPts val="678"/>
              </a:spcBef>
              <a:buNone/>
              <a:defRPr sz="2500"/>
            </a:lvl6pPr>
            <a:lvl7pPr marL="0" indent="0">
              <a:spcBef>
                <a:spcPts val="678"/>
              </a:spcBef>
              <a:buNone/>
              <a:defRPr sz="2500"/>
            </a:lvl7pPr>
            <a:lvl8pPr marL="0" indent="0">
              <a:spcBef>
                <a:spcPts val="678"/>
              </a:spcBef>
              <a:buNone/>
              <a:defRPr sz="2500"/>
            </a:lvl8pPr>
            <a:lvl9pPr marL="0" indent="0">
              <a:spcBef>
                <a:spcPts val="678"/>
              </a:spcBef>
              <a:buNone/>
              <a:defRPr sz="2500"/>
            </a:lvl9pPr>
          </a:lstStyle>
          <a:p>
            <a:pPr lvl="0"/>
            <a:r>
              <a:rPr lang="en-US" dirty="0"/>
              <a:t>Type your question or a statement of the problem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556948" y="9655947"/>
            <a:ext cx="6237817" cy="117755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556948" y="10917613"/>
            <a:ext cx="6237817" cy="2582483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56948" y="13752156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556948" y="15123166"/>
            <a:ext cx="6237817" cy="5544357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56948" y="21052994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556948" y="22381948"/>
            <a:ext cx="6237817" cy="6712061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574492" y="5214885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7574492" y="6543839"/>
            <a:ext cx="6237817" cy="6250890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7574492" y="13180201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7574492" y="14509155"/>
            <a:ext cx="6237817" cy="6158368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574492" y="21052994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7574492" y="22381948"/>
            <a:ext cx="6237817" cy="6712061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4569758" y="5214885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14569758" y="6543839"/>
            <a:ext cx="6237817" cy="6728883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14569758" y="13719404"/>
            <a:ext cx="6237817" cy="4174838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4569758" y="18183215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14569758" y="19512168"/>
            <a:ext cx="6237817" cy="3996549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14569758" y="23660436"/>
            <a:ext cx="6237817" cy="112148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23617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1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34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14569758" y="24989390"/>
            <a:ext cx="6237817" cy="4104619"/>
          </a:xfrm>
        </p:spPr>
        <p:txBody>
          <a:bodyPr lIns="59043" tIns="118086"/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5724497" y="2"/>
            <a:ext cx="5662304" cy="3534471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59043" tIns="295214" rIns="59043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696" userDrawn="1">
          <p15:clr>
            <a:srgbClr val="A4A3A4"/>
          </p15:clr>
        </p15:guide>
        <p15:guide id="2" pos="215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21386800" cy="4626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rtlCol="0" anchor="ctr"/>
          <a:lstStyle/>
          <a:p>
            <a:pPr algn="ctr"/>
            <a:endParaRPr lang="en-US" sz="41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64374" y="630888"/>
            <a:ext cx="14703425" cy="2733554"/>
          </a:xfrm>
          <a:prstGeom prst="rect">
            <a:avLst/>
          </a:prstGeom>
        </p:spPr>
        <p:txBody>
          <a:bodyPr vert="horz" lIns="59043" tIns="29521" rIns="59043" bIns="29521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374" y="5537311"/>
            <a:ext cx="20265478" cy="21735696"/>
          </a:xfrm>
          <a:prstGeom prst="rect">
            <a:avLst/>
          </a:prstGeom>
        </p:spPr>
        <p:txBody>
          <a:bodyPr vert="horz" lIns="59043" tIns="29521" rIns="59043" bIns="295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6948" y="29540690"/>
            <a:ext cx="4812030" cy="420555"/>
          </a:xfrm>
          <a:prstGeom prst="rect">
            <a:avLst/>
          </a:prstGeom>
        </p:spPr>
        <p:txBody>
          <a:bodyPr vert="horz" lIns="59043" tIns="29521" rIns="59043" bIns="2952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8978" y="29540690"/>
            <a:ext cx="10648845" cy="420555"/>
          </a:xfrm>
          <a:prstGeom prst="rect">
            <a:avLst/>
          </a:prstGeom>
        </p:spPr>
        <p:txBody>
          <a:bodyPr vert="horz" lIns="59043" tIns="29521" rIns="59043" bIns="2952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17822" y="29540690"/>
            <a:ext cx="4812030" cy="420555"/>
          </a:xfrm>
          <a:prstGeom prst="rect">
            <a:avLst/>
          </a:prstGeom>
        </p:spPr>
        <p:txBody>
          <a:bodyPr vert="horz" lIns="59043" tIns="29521" rIns="59043" bIns="2952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3574720"/>
            <a:ext cx="21386800" cy="10513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9043" tIns="29521" rIns="59043" bIns="29521" rtlCol="0" anchor="ctr"/>
          <a:lstStyle/>
          <a:p>
            <a:pPr algn="ctr"/>
            <a:endParaRPr lang="en-US" sz="41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74719"/>
            <a:ext cx="213868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2479798" rtl="0" eaLnBrk="1" latinLnBrk="0" hangingPunct="1">
        <a:lnSpc>
          <a:spcPct val="90000"/>
        </a:lnSpc>
        <a:spcBef>
          <a:spcPct val="0"/>
        </a:spcBef>
        <a:buNone/>
        <a:defRPr sz="6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312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19949" indent="-258312" algn="l" defTabSz="2479798" rtl="0" eaLnBrk="1" latinLnBrk="0" hangingPunct="1">
        <a:lnSpc>
          <a:spcPct val="100000"/>
        </a:lnSpc>
        <a:spcBef>
          <a:spcPts val="678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9899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79798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19697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59596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99495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39394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79293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919192" algn="l" defTabSz="2479798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840" userDrawn="1">
          <p15:clr>
            <a:srgbClr val="A4A3A4"/>
          </p15:clr>
        </p15:guide>
        <p15:guide id="3" pos="31416" userDrawn="1">
          <p15:clr>
            <a:srgbClr val="A4A3A4"/>
          </p15:clr>
        </p15:guide>
        <p15:guide id="4" pos="1612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189222" y="19204173"/>
            <a:ext cx="10292409" cy="1090226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err="1"/>
          </a:p>
        </p:txBody>
      </p:sp>
      <p:sp>
        <p:nvSpPr>
          <p:cNvPr id="34" name="Rectangle 33"/>
          <p:cNvSpPr/>
          <p:nvPr/>
        </p:nvSpPr>
        <p:spPr>
          <a:xfrm>
            <a:off x="274492" y="11141098"/>
            <a:ext cx="10292409" cy="591127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err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759" y="341168"/>
            <a:ext cx="20779882" cy="3468414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75"/>
              </a:spcAft>
            </a:pPr>
            <a:r>
              <a:rPr lang="en-GB" sz="48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Assessment of the </a:t>
            </a:r>
            <a:r>
              <a:rPr lang="en-GB" sz="4800" b="1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Tibial</a:t>
            </a:r>
            <a:r>
              <a:rPr lang="en-GB" sz="48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 Tuberosity-Trochlear Groove Distance in Trochlear Dysplasia - a new radiographic method</a:t>
            </a:r>
            <a:br>
              <a:rPr lang="en-GB" sz="4800" b="1" dirty="0">
                <a:solidFill>
                  <a:srgbClr val="002060"/>
                </a:solidFill>
                <a:latin typeface="Segoe UI Semibold" panose="020B0702040204020203" pitchFamily="34" charset="0"/>
              </a:rPr>
            </a:br>
            <a:br>
              <a:rPr lang="en-GB" sz="4800" b="1" dirty="0">
                <a:solidFill>
                  <a:srgbClr val="002060"/>
                </a:solidFill>
                <a:latin typeface="Segoe UI Semibold" panose="020B0702040204020203" pitchFamily="34" charset="0"/>
              </a:rPr>
            </a:br>
            <a:endParaRPr lang="en-US" sz="4800" b="1" dirty="0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205575" y="4381057"/>
            <a:ext cx="10233420" cy="614927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Background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10892827" y="4355432"/>
            <a:ext cx="10175814" cy="685384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Methods</a:t>
            </a:r>
          </a:p>
        </p:txBody>
      </p:sp>
      <p:graphicFrame>
        <p:nvGraphicFramePr>
          <p:cNvPr id="72" name="Content Placeholder 71" descr="Horizontal Bullet List" title="SmartArt"/>
          <p:cNvGraphicFramePr>
            <a:graphicFrameLocks noGrp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978333337"/>
              </p:ext>
            </p:extLst>
          </p:nvPr>
        </p:nvGraphicFramePr>
        <p:xfrm>
          <a:off x="-17347983" y="17165183"/>
          <a:ext cx="6237817" cy="671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222" y="5380540"/>
            <a:ext cx="10292409" cy="54149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59043" tIns="29521" rIns="59043" bIns="29521" rtlCol="0">
            <a:spAutoFit/>
          </a:bodyPr>
          <a:lstStyle/>
          <a:p>
            <a:pPr defTabSz="2479798">
              <a:spcBef>
                <a:spcPts val="1200"/>
              </a:spcBef>
              <a:spcAft>
                <a:spcPts val="1200"/>
              </a:spcAft>
              <a:buClr>
                <a:prstClr val="white">
                  <a:lumMod val="65000"/>
                </a:prstClr>
              </a:buClr>
            </a:pPr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The </a:t>
            </a:r>
            <a:r>
              <a:rPr lang="en-GB" sz="2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tibial</a:t>
            </a:r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 tuberosity - trochlea groove distance (TT-TG, below left) is an important radiological measurement in the assessment of patellofemoral instability, and the planning of its surgical treatment. </a:t>
            </a:r>
          </a:p>
          <a:p>
            <a:pPr defTabSz="2479798">
              <a:spcBef>
                <a:spcPts val="1200"/>
              </a:spcBef>
              <a:spcAft>
                <a:spcPts val="1200"/>
              </a:spcAft>
              <a:buClr>
                <a:prstClr val="white">
                  <a:lumMod val="65000"/>
                </a:prstClr>
              </a:buClr>
            </a:pPr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A distance exceeding 15-20mm is abnormal, and is a risk factor for instability. It is difficult or impossible to identify the trochlear groove component of the TT-TG in the setting of trochlear dysplasia, which is a common contributing abnormality in patellofemoral instability.</a:t>
            </a:r>
          </a:p>
          <a:p>
            <a:pPr defTabSz="2479798">
              <a:spcBef>
                <a:spcPts val="1200"/>
              </a:spcBef>
              <a:spcAft>
                <a:spcPts val="1200"/>
              </a:spcAft>
              <a:buClr>
                <a:prstClr val="white">
                  <a:lumMod val="65000"/>
                </a:prstClr>
              </a:buClr>
            </a:pPr>
            <a:r>
              <a:rPr lang="en-GB" sz="2800" b="1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question: In the setting of trochlear dysplasia, how can TT-TG be assessed?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3299" y="14524176"/>
            <a:ext cx="10242493" cy="5091221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068213" y="1989159"/>
            <a:ext cx="599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Weston Area Healthcare Trust</a:t>
            </a:r>
            <a:endParaRPr lang="en-GB" sz="3200" dirty="0" err="1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126" y="2654475"/>
            <a:ext cx="1020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R </a:t>
            </a:r>
            <a:r>
              <a:rPr lang="en-US" sz="3600" b="1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Keehan</a:t>
            </a:r>
            <a:r>
              <a:rPr lang="en-US" sz="36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, A Gill, L Smith, R Ahmad, J Eldridge</a:t>
            </a:r>
            <a:endParaRPr lang="en-GB" sz="3600" b="1" dirty="0" err="1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19563" y="3048758"/>
            <a:ext cx="594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a.gill.2013@my.bristol.ac.uk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"/>
          <a:stretch/>
        </p:blipFill>
        <p:spPr bwMode="auto">
          <a:xfrm>
            <a:off x="480844" y="19599348"/>
            <a:ext cx="9709164" cy="101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 Placeholder 68"/>
          <p:cNvSpPr txBox="1">
            <a:spLocks/>
          </p:cNvSpPr>
          <p:nvPr/>
        </p:nvSpPr>
        <p:spPr bwMode="ltGray">
          <a:xfrm>
            <a:off x="231856" y="17494932"/>
            <a:ext cx="10207139" cy="1495941"/>
          </a:xfrm>
          <a:prstGeom prst="rect">
            <a:avLst/>
          </a:prstGeo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lIns="236171" tIns="29521" rIns="236171" bIns="29521" rtlCol="0" anchor="ctr">
            <a:no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500063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500063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Mid inter-epicondylar line trochlea intersection (MIELTI)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60639" y="11141098"/>
            <a:ext cx="10143104" cy="5030944"/>
            <a:chOff x="381162" y="10690666"/>
            <a:chExt cx="10143104" cy="503094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62" y="10887111"/>
              <a:ext cx="4996899" cy="4817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475" y="10887111"/>
              <a:ext cx="4968791" cy="4834499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rgbClr val="F0FEFC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Speech Bubble: Rectangle 1"/>
            <p:cNvSpPr/>
            <p:nvPr/>
          </p:nvSpPr>
          <p:spPr>
            <a:xfrm flipH="1">
              <a:off x="4417552" y="10690666"/>
              <a:ext cx="2275845" cy="2613695"/>
            </a:xfrm>
            <a:prstGeom prst="wedgeRectCallout">
              <a:avLst>
                <a:gd name="adj1" fmla="val -101433"/>
                <a:gd name="adj2" fmla="val 18606"/>
              </a:avLst>
            </a:prstGeom>
            <a:solidFill>
              <a:schemeClr val="bg1"/>
            </a:solidFill>
            <a:ln w="635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Dysplastic knee with absent trochlear groove. </a:t>
              </a:r>
            </a:p>
            <a:p>
              <a:endParaRPr lang="en-GB" sz="2000" dirty="0">
                <a:solidFill>
                  <a:srgbClr val="002060"/>
                </a:solidFill>
                <a:latin typeface="Segoe UI Semibold" panose="020B0702040204020203" pitchFamily="34" charset="0"/>
              </a:endParaRPr>
            </a:p>
            <a:p>
              <a:r>
                <a:rPr lang="en-GB" sz="20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The TT-TG distance cannot be measured.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921180" y="5380540"/>
            <a:ext cx="10232965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30 non-dysplastic knee MRIs from a consecutive series of 92</a:t>
            </a: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Exclusions:</a:t>
            </a: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 Trochlear dysplasia, sulcus angles &gt;135°, Osgood </a:t>
            </a:r>
            <a:r>
              <a:rPr lang="en-GB" sz="2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Schlatter’s</a:t>
            </a:r>
            <a:endParaRPr lang="en-GB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 disease, metalwork/movement artefacts, patella tendon </a:t>
            </a:r>
            <a:r>
              <a:rPr lang="en-GB" sz="2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tibial</a:t>
            </a:r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   </a:t>
            </a: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 attachments not demonstrated</a:t>
            </a:r>
          </a:p>
          <a:p>
            <a:endParaRPr lang="en-GB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3 independent observers (medical student, orthopaedic registrar, orthopaedic consultant)</a:t>
            </a:r>
          </a:p>
          <a:p>
            <a:endParaRPr lang="en-GB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Blinded measurements of TT-TG and TT-MIELTI measured by each observer on each of the 30 MRIs</a:t>
            </a:r>
          </a:p>
          <a:p>
            <a:endParaRPr lang="en-GB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1 re-measurement of TT-TG and TT-MIELTI on all 30 MRIs by medical student</a:t>
            </a:r>
            <a:endParaRPr lang="en-GB" sz="28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34826" y="19170676"/>
            <a:ext cx="7749887" cy="8629580"/>
            <a:chOff x="2285799" y="18161533"/>
            <a:chExt cx="7749887" cy="86295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799" y="21218225"/>
              <a:ext cx="6099254" cy="557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ctangular Callout 56"/>
            <p:cNvSpPr/>
            <p:nvPr/>
          </p:nvSpPr>
          <p:spPr>
            <a:xfrm>
              <a:off x="6693397" y="18161533"/>
              <a:ext cx="3342289" cy="4403558"/>
            </a:xfrm>
            <a:prstGeom prst="wedgeRectCallout">
              <a:avLst>
                <a:gd name="adj1" fmla="val -97620"/>
                <a:gd name="adj2" fmla="val 45751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8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The mid inter-</a:t>
              </a:r>
              <a:r>
                <a:rPr lang="en-GB" sz="1800" dirty="0" err="1">
                  <a:solidFill>
                    <a:srgbClr val="002060"/>
                  </a:solidFill>
                  <a:latin typeface="Segoe UI Semibold" panose="020B0702040204020203" pitchFamily="34" charset="0"/>
                </a:rPr>
                <a:t>epicondylar</a:t>
              </a:r>
              <a:r>
                <a:rPr lang="en-GB" sz="18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 line trochlea intersection (MIELTI) is located by extending a perpendicular line from the mid point of the inter-</a:t>
              </a:r>
              <a:r>
                <a:rPr lang="en-GB" sz="1800" dirty="0" err="1">
                  <a:solidFill>
                    <a:srgbClr val="002060"/>
                  </a:solidFill>
                  <a:latin typeface="Segoe UI Semibold" panose="020B0702040204020203" pitchFamily="34" charset="0"/>
                </a:rPr>
                <a:t>epicondylar</a:t>
              </a:r>
              <a:r>
                <a:rPr lang="en-GB" sz="18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 line to the bony surface of the trochlea. </a:t>
              </a:r>
            </a:p>
            <a:p>
              <a:endParaRPr lang="en-GB" sz="1800" dirty="0">
                <a:solidFill>
                  <a:srgbClr val="002060"/>
                </a:solidFill>
                <a:latin typeface="Segoe UI Semibold" panose="020B0702040204020203" pitchFamily="34" charset="0"/>
              </a:endParaRPr>
            </a:p>
            <a:p>
              <a:r>
                <a:rPr lang="en-GB" sz="18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The MRI slice selected is that just distal to the </a:t>
              </a:r>
              <a:r>
                <a:rPr lang="en-GB" sz="1800" dirty="0" err="1">
                  <a:solidFill>
                    <a:srgbClr val="002060"/>
                  </a:solidFill>
                  <a:latin typeface="Segoe UI Semibold" panose="020B0702040204020203" pitchFamily="34" charset="0"/>
                </a:rPr>
                <a:t>diaphyseal</a:t>
              </a:r>
              <a:r>
                <a:rPr lang="en-GB" sz="1800" dirty="0">
                  <a:solidFill>
                    <a:srgbClr val="002060"/>
                  </a:solidFill>
                  <a:latin typeface="Segoe UI Semibold" panose="020B0702040204020203" pitchFamily="34" charset="0"/>
                </a:rPr>
                <a:t> cortical bone, at a level where the trochlear articular cartilage is well defined and articular cartilage is present on both posterior condyles.</a:t>
              </a:r>
            </a:p>
          </p:txBody>
        </p:sp>
      </p:grpSp>
      <p:sp>
        <p:nvSpPr>
          <p:cNvPr id="74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10883296" y="11976463"/>
            <a:ext cx="10175814" cy="599090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Results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883298" y="12838363"/>
            <a:ext cx="1023296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We used the intra-class correlation coefficient (ICC) statistical test:</a:t>
            </a:r>
          </a:p>
          <a:p>
            <a:pPr lvl="0" algn="just"/>
            <a:r>
              <a:rPr lang="en-GB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A value 0.75-0.90 demonstrates ‘good’ to ‘excellent’ reliability</a:t>
            </a:r>
          </a:p>
        </p:txBody>
      </p:sp>
      <p:sp>
        <p:nvSpPr>
          <p:cNvPr id="76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10940447" y="20052406"/>
            <a:ext cx="10175814" cy="599090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Conclusions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892827" y="20975573"/>
            <a:ext cx="10232965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The TT-MIELTI appears to compare reliably with the TT-TG when measured by a range of observers who have varying expertise.</a:t>
            </a:r>
          </a:p>
          <a:p>
            <a:endParaRPr lang="en-US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The TT-MIELTI may therefore be a useful alternative to the TT-TG in the assessment and management of patellar instability with associated trochlear dysplasia. </a:t>
            </a:r>
          </a:p>
          <a:p>
            <a:endParaRPr lang="en-US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Segoe UI Semibold" panose="020B0702040204020203" pitchFamily="34" charset="0"/>
              </a:rPr>
              <a:t>Further study is required to assess the usefulness of this landmark in the clinical setting with dysplastic knees.</a:t>
            </a:r>
          </a:p>
          <a:p>
            <a:endParaRPr lang="en-US" sz="2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883296" y="27244112"/>
            <a:ext cx="1023296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7607" indent="-147607">
              <a:buAutoNum type="arabicPeriod"/>
            </a:pPr>
            <a:r>
              <a:rPr lang="en-US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Patellofemoral instability: Diagnosis and Management. Current issues in Sport and Exercise Medicine Chapter 3. Michael Hamlin.</a:t>
            </a: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 ISBN 978-953-51-1031-6, Published: May 15, 2013</a:t>
            </a:r>
          </a:p>
          <a:p>
            <a:pPr marL="147607" indent="-147607">
              <a:buAutoNum type="arabicPeriod"/>
            </a:pP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The </a:t>
            </a:r>
            <a:r>
              <a:rPr lang="en-GB" altLang="en-US" sz="1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tibial</a:t>
            </a: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-tuberosity trochlear groove distance: a comparative study between CT and MRI scanning. P.B. </a:t>
            </a:r>
            <a:r>
              <a:rPr lang="en-GB" altLang="en-US" sz="1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Schoettle</a:t>
            </a: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 et al.  The Knee 13 (2006) 26–3128</a:t>
            </a:r>
          </a:p>
          <a:p>
            <a:pPr marL="147607" indent="-147607">
              <a:buFont typeface="Arial" panose="020B0604020202020204" pitchFamily="34" charset="0"/>
              <a:buAutoNum type="arabicPeriod"/>
            </a:pP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Patellar instability in Indian population: relevance of </a:t>
            </a:r>
            <a:r>
              <a:rPr lang="en-GB" altLang="en-US" sz="1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tibial</a:t>
            </a: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 tuberosity and trochlear groove distance. S Kulkarni et al. SICOT J. 2016 (2), 14: 1-4</a:t>
            </a:r>
          </a:p>
          <a:p>
            <a:pPr marL="147607" indent="-147607">
              <a:buFont typeface="Arial" panose="020B0604020202020204" pitchFamily="34" charset="0"/>
              <a:buAutoNum type="arabicPeriod"/>
            </a:pPr>
            <a:r>
              <a:rPr lang="en-US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Reconstruction of the medial patellofemoral ligament for treatment of patellofemoral instability: a systematic review.</a:t>
            </a:r>
            <a:r>
              <a:rPr lang="en-GB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Buckens</a:t>
            </a:r>
            <a:r>
              <a:rPr lang="en-US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 CF, Saris DB. Am J Sports Med. 2010 Jan;38(1):181-8.</a:t>
            </a:r>
          </a:p>
          <a:p>
            <a:pPr marL="147607" indent="-147607">
              <a:buFont typeface="Arial" panose="020B0604020202020204" pitchFamily="34" charset="0"/>
              <a:buAutoNum type="arabicPeriod"/>
            </a:pPr>
            <a:r>
              <a:rPr lang="en-US" altLang="en-US" sz="1800" dirty="0">
                <a:solidFill>
                  <a:srgbClr val="002060"/>
                </a:solidFill>
                <a:latin typeface="Segoe UI Semibold" panose="020B0702040204020203" pitchFamily="34" charset="0"/>
              </a:rPr>
              <a:t>Epidemiology and natural history of acute patellar dislocation. Fithian DC, Paxton EW, Stone ML, Silva P, Davis DK, Elias DA, White LM. Am J Sports Med. 2004 Jul-Aug;32(5):1114-21. </a:t>
            </a:r>
            <a:endParaRPr lang="en-GB" sz="1800" dirty="0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79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10949978" y="26332201"/>
            <a:ext cx="10175814" cy="599090"/>
          </a:xfrm>
          <a:solidFill>
            <a:schemeClr val="bg1"/>
          </a:solidFill>
          <a:ln w="1270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sz="35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References</a:t>
            </a:r>
          </a:p>
        </p:txBody>
      </p:sp>
      <p:sp>
        <p:nvSpPr>
          <p:cNvPr id="80" name="Content Placeholder 11"/>
          <p:cNvSpPr>
            <a:spLocks noGrp="1"/>
          </p:cNvSpPr>
          <p:nvPr>
            <p:ph sz="quarter" idx="25"/>
          </p:nvPr>
        </p:nvSpPr>
        <p:spPr>
          <a:xfrm>
            <a:off x="388746" y="16155066"/>
            <a:ext cx="4968792" cy="838611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Standard TT-TG measurement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5"/>
          </p:nvPr>
        </p:nvSpPr>
        <p:spPr>
          <a:xfrm>
            <a:off x="619821" y="19811369"/>
            <a:ext cx="3422790" cy="642885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method using MIELTI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22676" y="2537866"/>
            <a:ext cx="404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University of Bristol</a:t>
            </a:r>
            <a:endParaRPr lang="en-GB" sz="3200" dirty="0" err="1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poster</Template>
  <TotalTime>0</TotalTime>
  <Words>579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Segoe UI Semibold</vt:lpstr>
      <vt:lpstr>Tw Cen MT</vt:lpstr>
      <vt:lpstr>Science Poster</vt:lpstr>
      <vt:lpstr>Assessment of the Tibial Tuberosity-Trochlear Groove Distance in Trochlear Dysplasia - a new radiographic method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2017-02-13T13:18:36Z</dcterms:created>
  <dcterms:modified xsi:type="dcterms:W3CDTF">2017-11-13T14:28:04Z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