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65" r:id="rId4"/>
    <p:sldId id="260" r:id="rId5"/>
    <p:sldId id="263" r:id="rId6"/>
    <p:sldId id="258" r:id="rId7"/>
    <p:sldId id="264" r:id="rId8"/>
    <p:sldId id="280" r:id="rId9"/>
    <p:sldId id="281" r:id="rId10"/>
    <p:sldId id="283" r:id="rId11"/>
    <p:sldId id="282" r:id="rId12"/>
    <p:sldId id="284" r:id="rId13"/>
    <p:sldId id="266" r:id="rId14"/>
    <p:sldId id="267" r:id="rId15"/>
    <p:sldId id="273" r:id="rId16"/>
    <p:sldId id="269" r:id="rId17"/>
    <p:sldId id="285" r:id="rId18"/>
    <p:sldId id="271"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1"/>
    <p:restoredTop sz="63166"/>
  </p:normalViewPr>
  <p:slideViewPr>
    <p:cSldViewPr snapToGrid="0" snapToObjects="1">
      <p:cViewPr varScale="1">
        <p:scale>
          <a:sx n="73" d="100"/>
          <a:sy n="73" d="100"/>
        </p:scale>
        <p:origin x="2058" y="72"/>
      </p:cViewPr>
      <p:guideLst/>
    </p:cSldViewPr>
  </p:slideViewPr>
  <p:notesTextViewPr>
    <p:cViewPr>
      <p:scale>
        <a:sx n="1" d="1"/>
        <a:sy n="1" d="1"/>
      </p:scale>
      <p:origin x="0" y="0"/>
    </p:cViewPr>
  </p:notesTextViewPr>
  <p:sorterViewPr>
    <p:cViewPr>
      <p:scale>
        <a:sx n="100" d="100"/>
        <a:sy n="100" d="100"/>
      </p:scale>
      <p:origin x="0" y="-600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010A8-DDE5-154A-9832-7259EC643CB1}"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B7EB9-DFCA-044A-B77C-BD3EC0B97B0E}" type="slidenum">
              <a:rPr lang="en-US" smtClean="0"/>
              <a:t>‹#›</a:t>
            </a:fld>
            <a:endParaRPr lang="en-US"/>
          </a:p>
        </p:txBody>
      </p:sp>
    </p:spTree>
    <p:extLst>
      <p:ext uri="{BB962C8B-B14F-4D97-AF65-F5344CB8AC3E}">
        <p14:creationId xmlns:p14="http://schemas.microsoft.com/office/powerpoint/2010/main" val="445884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lifebankusa.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1</a:t>
            </a:fld>
            <a:endParaRPr lang="en-US"/>
          </a:p>
        </p:txBody>
      </p:sp>
    </p:spTree>
    <p:extLst>
      <p:ext uri="{BB962C8B-B14F-4D97-AF65-F5344CB8AC3E}">
        <p14:creationId xmlns:p14="http://schemas.microsoft.com/office/powerpoint/2010/main" val="2053101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Donation of umbilical cord blood affords another site for exploring how donor relations are gendered.  Cord blood is construed as the mother’s tissue within the UK regulatory context and can be donated for use in the treatment of blood disorders, such as leukaemia, sickle cell disease and Thalassemia. Since the 1990s, it has become widely used in place of bone marrow transplants. It is estimated that since 1998, 20% of stem cell transplants carried out to treat blood disorders have been from umbilical cord blood, and in Japan, the proportion is closer to 50% (</a:t>
            </a:r>
            <a:r>
              <a:rPr lang="en-GB" sz="1200" kern="1200" dirty="0" err="1">
                <a:solidFill>
                  <a:schemeClr val="tx1"/>
                </a:solidFill>
                <a:effectLst/>
                <a:latin typeface="+mn-lt"/>
                <a:ea typeface="+mn-ea"/>
                <a:cs typeface="+mn-cs"/>
              </a:rPr>
              <a:t>Gluckman</a:t>
            </a:r>
            <a:r>
              <a:rPr lang="en-GB" sz="1200" kern="1200" dirty="0">
                <a:solidFill>
                  <a:schemeClr val="tx1"/>
                </a:solidFill>
                <a:effectLst/>
                <a:latin typeface="+mn-lt"/>
                <a:ea typeface="+mn-ea"/>
                <a:cs typeface="+mn-cs"/>
              </a:rPr>
              <a:t> 2009).  In the UK, public cord blood banks were established in areas where a high proportion of the population of pregnant women were from BME groups since it is these groups for whom a bone marrow match was more likely to be difficult to obtain. Or rather, the claim that there is unmet need amongst BME groups took on the status of fact in the shaping of governance arrangements for the sector (Williams 2015).  As part of a strategy to improve the availability of cord blood for transplantation, these groups have been targeted for recruitment.  </a:t>
            </a:r>
          </a:p>
          <a:p>
            <a:r>
              <a:rPr lang="en-GB" sz="1200" kern="1200" dirty="0">
                <a:solidFill>
                  <a:schemeClr val="tx1"/>
                </a:solidFill>
                <a:effectLst/>
                <a:latin typeface="+mn-lt"/>
                <a:ea typeface="+mn-ea"/>
                <a:cs typeface="+mn-cs"/>
              </a:rPr>
              <a:t>However, it has been suggested that the expansion of cord blood banking services and awareness of the therapeutic uses of cord blood mean that other women who are not targeted for public cord blood bank donation articulate what Machin, Brown </a:t>
            </a:r>
            <a:r>
              <a:rPr lang="en-GB" sz="1200" i="1" kern="1200" dirty="0">
                <a:solidFill>
                  <a:schemeClr val="tx1"/>
                </a:solidFill>
                <a:effectLst/>
                <a:latin typeface="+mn-lt"/>
                <a:ea typeface="+mn-ea"/>
                <a:cs typeface="+mn-cs"/>
              </a:rPr>
              <a:t>et al. </a:t>
            </a:r>
            <a:r>
              <a:rPr lang="en-GB" sz="1200" kern="1200" dirty="0">
                <a:solidFill>
                  <a:schemeClr val="tx1"/>
                </a:solidFill>
                <a:effectLst/>
                <a:latin typeface="+mn-lt"/>
                <a:ea typeface="+mn-ea"/>
                <a:cs typeface="+mn-cs"/>
              </a:rPr>
              <a:t>(2012) call a ‘right to donate.’ Women’s expectations about cord blood donation appeared to outstrip the infrastructure for collection by public banks.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suggested previously that commercial or ‘private’ cord banks are promoting a kind of ‘hoarding’ of biological materials by encouraging parents to withdraw their donation from public circulation. Instead, an individualised form of saving for the future - protecting one’s family from potential unknown risks as a kind of insurance - is the basis of ‘donation’ and storage (References removed for review). In this way, banking is viewed as a way for mothers to invest in the future and in so doing act as responsible parents in ways that that cohere with other gendered expectations surrounding motherhood.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discussion highlights the gendered aspects of donation practices surrounding peripheral blood and cord blood stem cells. In all these sites, a woman’s status as mother, or as potential mother, shapes donation experiences and expectations about the ‘right to donate’ and about the assumption of responsibilities to donate or store tissues.  Reproduction (rather than production) defines these relationships, and gendered notions of donors as (potential) mothers and of maternal responsibility profoundly shape the process of donation. As in </a:t>
            </a:r>
            <a:r>
              <a:rPr lang="en-GB" sz="1200" kern="1200" dirty="0" err="1">
                <a:solidFill>
                  <a:schemeClr val="tx1"/>
                </a:solidFill>
                <a:effectLst/>
                <a:latin typeface="+mn-lt"/>
                <a:ea typeface="+mn-ea"/>
                <a:cs typeface="+mn-cs"/>
              </a:rPr>
              <a:t>Almeling’s</a:t>
            </a:r>
            <a:r>
              <a:rPr lang="en-GB" sz="1200" kern="1200" dirty="0">
                <a:solidFill>
                  <a:schemeClr val="tx1"/>
                </a:solidFill>
                <a:effectLst/>
                <a:latin typeface="+mn-lt"/>
                <a:ea typeface="+mn-ea"/>
                <a:cs typeface="+mn-cs"/>
              </a:rPr>
              <a:t> discussion above, it is </a:t>
            </a:r>
            <a:r>
              <a:rPr lang="en-GB" sz="1200" b="1" kern="1200" dirty="0">
                <a:solidFill>
                  <a:schemeClr val="tx1"/>
                </a:solidFill>
                <a:effectLst/>
                <a:latin typeface="+mn-lt"/>
                <a:ea typeface="+mn-ea"/>
                <a:cs typeface="+mn-cs"/>
              </a:rPr>
              <a:t>women’s connections to others that crucially influence how donation is understood</a:t>
            </a:r>
            <a:r>
              <a:rPr lang="en-GB" sz="1200" kern="1200" dirty="0">
                <a:solidFill>
                  <a:schemeClr val="tx1"/>
                </a:solidFill>
                <a:effectLst/>
                <a:latin typeface="+mn-lt"/>
                <a:ea typeface="+mn-ea"/>
                <a:cs typeface="+mn-cs"/>
              </a:rPr>
              <a:t>, whereas for men, donation is also about their market provision and participation. </a:t>
            </a:r>
            <a:endParaRPr lang="en-GB" dirty="0"/>
          </a:p>
        </p:txBody>
      </p:sp>
      <p:sp>
        <p:nvSpPr>
          <p:cNvPr id="4" name="Slide Number Placeholder 3"/>
          <p:cNvSpPr>
            <a:spLocks noGrp="1"/>
          </p:cNvSpPr>
          <p:nvPr>
            <p:ph type="sldNum" sz="quarter" idx="10"/>
          </p:nvPr>
        </p:nvSpPr>
        <p:spPr/>
        <p:txBody>
          <a:bodyPr/>
          <a:lstStyle/>
          <a:p>
            <a:fld id="{5E6B7EB9-DFCA-044A-B77C-BD3EC0B97B0E}" type="slidenum">
              <a:rPr lang="en-US" smtClean="0"/>
              <a:t>10</a:t>
            </a:fld>
            <a:endParaRPr lang="en-US"/>
          </a:p>
        </p:txBody>
      </p:sp>
    </p:spTree>
    <p:extLst>
      <p:ext uri="{BB962C8B-B14F-4D97-AF65-F5344CB8AC3E}">
        <p14:creationId xmlns:p14="http://schemas.microsoft.com/office/powerpoint/2010/main" val="20722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‘Both products of conception - Waste tissues’ </a:t>
            </a:r>
          </a:p>
          <a:p>
            <a:r>
              <a:rPr lang="en-GB" sz="1200" kern="1200" dirty="0">
                <a:solidFill>
                  <a:schemeClr val="tx1"/>
                </a:solidFill>
                <a:effectLst/>
                <a:latin typeface="+mn-lt"/>
                <a:ea typeface="+mn-ea"/>
                <a:cs typeface="+mn-cs"/>
              </a:rPr>
              <a:t>While embryo donors who undergo IVF treatment are constructed as helping others (other women or scientists), that is, as being donors motivated more by altruism, women donors of foetal tissue were seen as ‘different types of donor’ from women donors of embryos. In our research on foetal tissue donation, women donating foetal tissue were more likely to be represented as ‘unthinking’ with no long-term commitment to research or abortion care (i.e. medical science and practice). Women seeking pregnancy termination often did so in difficult circumstances and were thought to ‘just want to get the abortion over.’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These women were also keen to know that the </a:t>
            </a:r>
            <a:r>
              <a:rPr lang="en-GB" sz="1200" kern="1200" dirty="0" err="1">
                <a:solidFill>
                  <a:schemeClr val="tx1"/>
                </a:solidFill>
                <a:effectLst/>
                <a:latin typeface="+mn-lt"/>
                <a:ea typeface="+mn-ea"/>
                <a:cs typeface="+mn-cs"/>
              </a:rPr>
              <a:t>fetus</a:t>
            </a:r>
            <a:r>
              <a:rPr lang="en-GB" sz="1200" kern="1200" dirty="0">
                <a:solidFill>
                  <a:schemeClr val="tx1"/>
                </a:solidFill>
                <a:effectLst/>
                <a:latin typeface="+mn-lt"/>
                <a:ea typeface="+mn-ea"/>
                <a:cs typeface="+mn-cs"/>
              </a:rPr>
              <a:t> did not ‘live’ after the abortion. The </a:t>
            </a:r>
            <a:r>
              <a:rPr lang="en-GB" sz="1200" b="1" kern="1200" dirty="0">
                <a:solidFill>
                  <a:schemeClr val="tx1"/>
                </a:solidFill>
                <a:effectLst/>
                <a:latin typeface="+mn-lt"/>
                <a:ea typeface="+mn-ea"/>
                <a:cs typeface="+mn-cs"/>
              </a:rPr>
              <a:t>separation</a:t>
            </a:r>
            <a:r>
              <a:rPr lang="en-GB" sz="1200" kern="1200" dirty="0">
                <a:solidFill>
                  <a:schemeClr val="tx1"/>
                </a:solidFill>
                <a:effectLst/>
                <a:latin typeface="+mn-lt"/>
                <a:ea typeface="+mn-ea"/>
                <a:cs typeface="+mn-cs"/>
              </a:rPr>
              <a:t> of the material from them was important – in terms of traceability and identity.</a:t>
            </a:r>
            <a:endParaRPr lang="en-GB" dirty="0"/>
          </a:p>
        </p:txBody>
      </p:sp>
      <p:sp>
        <p:nvSpPr>
          <p:cNvPr id="4" name="Slide Number Placeholder 3"/>
          <p:cNvSpPr>
            <a:spLocks noGrp="1"/>
          </p:cNvSpPr>
          <p:nvPr>
            <p:ph type="sldNum" sz="quarter" idx="10"/>
          </p:nvPr>
        </p:nvSpPr>
        <p:spPr/>
        <p:txBody>
          <a:bodyPr/>
          <a:lstStyle/>
          <a:p>
            <a:fld id="{5E6B7EB9-DFCA-044A-B77C-BD3EC0B97B0E}" type="slidenum">
              <a:rPr lang="en-US" smtClean="0"/>
              <a:t>11</a:t>
            </a:fld>
            <a:endParaRPr lang="en-US"/>
          </a:p>
        </p:txBody>
      </p:sp>
    </p:spTree>
    <p:extLst>
      <p:ext uri="{BB962C8B-B14F-4D97-AF65-F5344CB8AC3E}">
        <p14:creationId xmlns:p14="http://schemas.microsoft.com/office/powerpoint/2010/main" val="1902830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Comparison and contrast between aborted foetal tissue donation and placental tissue donation reveals how gender dynamics shape donation of these tissues that are both derived from pregnancy.  While the ambiguities surrounding the identity of the ‘donor’ of foetal tissue (mother or foetus), the nature of the placenta’s formation during pregnancy creates ambiguities in the regulatory, medical and donor conceptions of it. The </a:t>
            </a:r>
            <a:r>
              <a:rPr lang="en-US" sz="1200" kern="1200" dirty="0">
                <a:solidFill>
                  <a:schemeClr val="tx1"/>
                </a:solidFill>
                <a:effectLst/>
                <a:latin typeface="+mn-lt"/>
                <a:ea typeface="+mn-ea"/>
                <a:cs typeface="+mn-cs"/>
              </a:rPr>
              <a:t>placenta is commonly presented in medical literature as genotypically </a:t>
            </a:r>
            <a:r>
              <a:rPr lang="en-US" sz="1200" kern="1200" dirty="0" err="1">
                <a:solidFill>
                  <a:schemeClr val="tx1"/>
                </a:solidFill>
                <a:effectLst/>
                <a:latin typeface="+mn-lt"/>
                <a:ea typeface="+mn-ea"/>
                <a:cs typeface="+mn-cs"/>
              </a:rPr>
              <a:t>foetal</a:t>
            </a:r>
            <a:r>
              <a:rPr lang="en-US" sz="1200" kern="1200" dirty="0">
                <a:solidFill>
                  <a:schemeClr val="tx1"/>
                </a:solidFill>
                <a:effectLst/>
                <a:latin typeface="+mn-lt"/>
                <a:ea typeface="+mn-ea"/>
                <a:cs typeface="+mn-cs"/>
              </a:rPr>
              <a:t> tissue, however the placenta is composed of both maternal and </a:t>
            </a:r>
            <a:r>
              <a:rPr lang="en-US" sz="1200" kern="1200" dirty="0" err="1">
                <a:solidFill>
                  <a:schemeClr val="tx1"/>
                </a:solidFill>
                <a:effectLst/>
                <a:latin typeface="+mn-lt"/>
                <a:ea typeface="+mn-ea"/>
                <a:cs typeface="+mn-cs"/>
              </a:rPr>
              <a:t>foetal</a:t>
            </a:r>
            <a:r>
              <a:rPr lang="en-US" sz="1200" kern="1200" dirty="0">
                <a:solidFill>
                  <a:schemeClr val="tx1"/>
                </a:solidFill>
                <a:effectLst/>
                <a:latin typeface="+mn-lt"/>
                <a:ea typeface="+mn-ea"/>
                <a:cs typeface="+mn-cs"/>
              </a:rPr>
              <a:t> tissue: although the umbilical cord and membranes are </a:t>
            </a:r>
            <a:r>
              <a:rPr lang="en-US" sz="1200" kern="1200" dirty="0" err="1">
                <a:solidFill>
                  <a:schemeClr val="tx1"/>
                </a:solidFill>
                <a:effectLst/>
                <a:latin typeface="+mn-lt"/>
                <a:ea typeface="+mn-ea"/>
                <a:cs typeface="+mn-cs"/>
              </a:rPr>
              <a:t>foetal</a:t>
            </a:r>
            <a:r>
              <a:rPr lang="en-US" sz="1200" kern="1200" dirty="0">
                <a:solidFill>
                  <a:schemeClr val="tx1"/>
                </a:solidFill>
                <a:effectLst/>
                <a:latin typeface="+mn-lt"/>
                <a:ea typeface="+mn-ea"/>
                <a:cs typeface="+mn-cs"/>
              </a:rPr>
              <a:t>, the placental bed includes maternal and </a:t>
            </a:r>
            <a:r>
              <a:rPr lang="en-US" sz="1200" kern="1200" dirty="0" err="1">
                <a:solidFill>
                  <a:schemeClr val="tx1"/>
                </a:solidFill>
                <a:effectLst/>
                <a:latin typeface="+mn-lt"/>
                <a:ea typeface="+mn-ea"/>
                <a:cs typeface="+mn-cs"/>
              </a:rPr>
              <a:t>foetal</a:t>
            </a:r>
            <a:r>
              <a:rPr lang="en-US" sz="1200" kern="1200" dirty="0">
                <a:solidFill>
                  <a:schemeClr val="tx1"/>
                </a:solidFill>
                <a:effectLst/>
                <a:latin typeface="+mn-lt"/>
                <a:ea typeface="+mn-ea"/>
                <a:cs typeface="+mn-cs"/>
              </a:rPr>
              <a:t> tissues in close proximity.</a:t>
            </a:r>
          </a:p>
          <a:p>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donation of the placenta is presented in some contexts as free of the ethical controversies that surround the donation of other materials derived from pregnancy, such as embryonic or foetal material, and thus term placental material is valued in part for the perceived lack of ethical controversy surrounding donation and use. Like umbilical cord blood, donation of placentas to biobanks for storage for future personal use is also advertised by commercial banking companies in the US (see </a:t>
            </a:r>
            <a:r>
              <a:rPr lang="en-GB" sz="1200" kern="1200" dirty="0">
                <a:solidFill>
                  <a:schemeClr val="tx1"/>
                </a:solidFill>
                <a:effectLst/>
                <a:latin typeface="+mn-lt"/>
                <a:ea typeface="+mn-ea"/>
                <a:cs typeface="+mn-cs"/>
                <a:hlinkClick r:id="rId3"/>
              </a:rPr>
              <a:t>https://www.lifebankusa.com</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 study of one UK biobank established over twenty years ago found that the placenta collection was seen as ‘a unique archive of the </a:t>
            </a:r>
            <a:r>
              <a:rPr lang="en-GB" sz="1200" i="1" kern="1200" dirty="0">
                <a:solidFill>
                  <a:schemeClr val="tx1"/>
                </a:solidFill>
                <a:effectLst/>
                <a:latin typeface="+mn-lt"/>
                <a:ea typeface="+mn-ea"/>
                <a:cs typeface="+mn-cs"/>
              </a:rPr>
              <a:t>connection </a:t>
            </a:r>
            <a:r>
              <a:rPr lang="en-GB" sz="1200" kern="1200" dirty="0">
                <a:solidFill>
                  <a:schemeClr val="tx1"/>
                </a:solidFill>
                <a:effectLst/>
                <a:latin typeface="+mn-lt"/>
                <a:ea typeface="+mn-ea"/>
                <a:cs typeface="+mn-cs"/>
              </a:rPr>
              <a:t>between the mother and the child during pregnancy’, as a kind of </a:t>
            </a:r>
            <a:r>
              <a:rPr lang="en-GB" sz="1200" b="1" kern="1200" dirty="0">
                <a:solidFill>
                  <a:schemeClr val="tx1"/>
                </a:solidFill>
                <a:effectLst/>
                <a:latin typeface="+mn-lt"/>
                <a:ea typeface="+mn-ea"/>
                <a:cs typeface="+mn-cs"/>
              </a:rPr>
              <a:t>‘connective tissue’, </a:t>
            </a:r>
            <a:r>
              <a:rPr lang="en-GB" sz="1200" kern="1200" dirty="0">
                <a:solidFill>
                  <a:schemeClr val="tx1"/>
                </a:solidFill>
                <a:effectLst/>
                <a:latin typeface="+mn-lt"/>
                <a:ea typeface="+mn-ea"/>
                <a:cs typeface="+mn-cs"/>
              </a:rPr>
              <a:t>‘a distinctive kind of bio-banked material precisely because it is </a:t>
            </a:r>
            <a:r>
              <a:rPr lang="en-GB" sz="1200" i="1" kern="1200" dirty="0">
                <a:solidFill>
                  <a:schemeClr val="tx1"/>
                </a:solidFill>
                <a:effectLst/>
                <a:latin typeface="+mn-lt"/>
                <a:ea typeface="+mn-ea"/>
                <a:cs typeface="+mn-cs"/>
              </a:rPr>
              <a:t>more than</a:t>
            </a:r>
            <a:r>
              <a:rPr lang="en-GB" sz="1200" kern="1200" dirty="0">
                <a:solidFill>
                  <a:schemeClr val="tx1"/>
                </a:solidFill>
                <a:effectLst/>
                <a:latin typeface="+mn-lt"/>
                <a:ea typeface="+mn-ea"/>
                <a:cs typeface="+mn-cs"/>
              </a:rPr>
              <a:t> foetal material’ (Reference removed for review). Its scientific value related to what it could tell researchers about a child’s future health and the ‘foetal environment’. For women donors, its meaning related to the experience of childbirth and it was understood as a biographical object.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Analysis of the discursive framing of biological materials derived from pregnancy as in need of ‘efficient’ use suggests that the gendered construction of the responsible mother now includes her role as a wise saver of potentially valuable biological materials for her family’s benefit.  Comparing foetal tissue and term placental tissue donation reveals some similarities, and striking differences, in how these materials from pregnancy are valued. First, despite foetal tissue and placental tissue both being the products of conception, the circumstances of their collection are distinct: for foetal tissue donation, tissues are collected at the termination of a pregnancy; for term placental tissue donation, tissues are collected at the culmination of a pregnancy. In both cases the perceived wastefulness of reproductive tissues is the basis for efficiency gains secured via donation. However, ‘socially responsible’ mothers donating placental tissue for the potential benefit of (their) child’s health occupy different social positions and relations from those of women donating foetal tissue for stem cell science after an abortion</a:t>
            </a:r>
            <a:r>
              <a:rPr lang="en-GB" sz="1200" b="1" kern="1200" dirty="0">
                <a:solidFill>
                  <a:schemeClr val="tx1"/>
                </a:solidFill>
                <a:effectLst/>
                <a:latin typeface="+mn-lt"/>
                <a:ea typeface="+mn-ea"/>
                <a:cs typeface="+mn-cs"/>
              </a:rPr>
              <a:t>. In donating placenta, mothers express the connection with their child and with making a contribution that is deemed valuable because it represents this </a:t>
            </a:r>
            <a:r>
              <a:rPr lang="en-GB" sz="1200" b="1" i="1" kern="1200" dirty="0">
                <a:solidFill>
                  <a:schemeClr val="tx1"/>
                </a:solidFill>
                <a:effectLst/>
                <a:latin typeface="+mn-lt"/>
                <a:ea typeface="+mn-ea"/>
                <a:cs typeface="+mn-cs"/>
              </a:rPr>
              <a:t>connection</a:t>
            </a:r>
            <a:r>
              <a:rPr lang="en-GB" sz="1200" b="1" kern="1200" dirty="0">
                <a:solidFill>
                  <a:schemeClr val="tx1"/>
                </a:solidFill>
                <a:effectLst/>
                <a:latin typeface="+mn-lt"/>
                <a:ea typeface="+mn-ea"/>
                <a:cs typeface="+mn-cs"/>
              </a:rPr>
              <a:t> (and in the case of placental biobanks, entails their participation in a community of donors). Whereas for women who have elected to abort their pregnancy – </a:t>
            </a:r>
            <a:r>
              <a:rPr lang="en-GB" sz="1200" b="1" i="1" kern="1200" dirty="0">
                <a:solidFill>
                  <a:schemeClr val="tx1"/>
                </a:solidFill>
                <a:effectLst/>
                <a:latin typeface="+mn-lt"/>
                <a:ea typeface="+mn-ea"/>
                <a:cs typeface="+mn-cs"/>
              </a:rPr>
              <a:t>separation</a:t>
            </a:r>
            <a:r>
              <a:rPr lang="en-GB" sz="1200" b="1" kern="1200" dirty="0">
                <a:solidFill>
                  <a:schemeClr val="tx1"/>
                </a:solidFill>
                <a:effectLst/>
                <a:latin typeface="+mn-lt"/>
                <a:ea typeface="+mn-ea"/>
                <a:cs typeface="+mn-cs"/>
              </a:rPr>
              <a:t> from the foetus is key and despite the high numbers of women undergoing abortion, their social position can be characterised by marginalisation. </a:t>
            </a:r>
            <a:r>
              <a:rPr lang="en-GB" sz="1200" kern="1200" dirty="0">
                <a:solidFill>
                  <a:schemeClr val="tx1"/>
                </a:solidFill>
                <a:effectLst/>
                <a:latin typeface="+mn-lt"/>
                <a:ea typeface="+mn-ea"/>
                <a:cs typeface="+mn-cs"/>
              </a:rPr>
              <a:t>In these circumstances donation construed as a means of recompense is very different. Underpinning both experiences, however, are highly gendered meanings and valuations of motherhood, pregnancy, childbirth and abortion in which term placental material is deemed to originate from a ‘desired’ pregnancy while aborted foetal tissue is from an ‘undesirable’ pregnancy.  In this case, understanding how pregnancy is laden with moral and social values surrounding motherhood is critical to understanding how the donation of foetal and placental tissue donation are shaped by gender dynamics.  </a:t>
            </a:r>
          </a:p>
          <a:p>
            <a:endParaRPr lang="en-GB" dirty="0"/>
          </a:p>
        </p:txBody>
      </p:sp>
      <p:sp>
        <p:nvSpPr>
          <p:cNvPr id="4" name="Slide Number Placeholder 3"/>
          <p:cNvSpPr>
            <a:spLocks noGrp="1"/>
          </p:cNvSpPr>
          <p:nvPr>
            <p:ph type="sldNum" sz="quarter" idx="10"/>
          </p:nvPr>
        </p:nvSpPr>
        <p:spPr/>
        <p:txBody>
          <a:bodyPr/>
          <a:lstStyle/>
          <a:p>
            <a:fld id="{5E6B7EB9-DFCA-044A-B77C-BD3EC0B97B0E}" type="slidenum">
              <a:rPr lang="en-US" smtClean="0"/>
              <a:t>12</a:t>
            </a:fld>
            <a:endParaRPr lang="en-US"/>
          </a:p>
        </p:txBody>
      </p:sp>
    </p:spTree>
    <p:extLst>
      <p:ext uri="{BB962C8B-B14F-4D97-AF65-F5344CB8AC3E}">
        <p14:creationId xmlns:p14="http://schemas.microsoft.com/office/powerpoint/2010/main" val="2550282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13</a:t>
            </a:fld>
            <a:endParaRPr lang="en-US"/>
          </a:p>
        </p:txBody>
      </p:sp>
    </p:spTree>
    <p:extLst>
      <p:ext uri="{BB962C8B-B14F-4D97-AF65-F5344CB8AC3E}">
        <p14:creationId xmlns:p14="http://schemas.microsoft.com/office/powerpoint/2010/main" val="887664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14</a:t>
            </a:fld>
            <a:endParaRPr lang="en-US"/>
          </a:p>
        </p:txBody>
      </p:sp>
    </p:spTree>
    <p:extLst>
      <p:ext uri="{BB962C8B-B14F-4D97-AF65-F5344CB8AC3E}">
        <p14:creationId xmlns:p14="http://schemas.microsoft.com/office/powerpoint/2010/main" val="40166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Breastmilk is seen as risky per se - milk donated to milk banks is seen as a biohazard; as noted above, women donating milk are subject to a range of tests and restrictions, all suggesting risks to be mediated. </a:t>
            </a:r>
            <a:r>
              <a:rPr lang="en-GB" dirty="0">
                <a:effectLst/>
              </a:rPr>
              <a:t> </a:t>
            </a:r>
          </a:p>
          <a:p>
            <a:endParaRPr lang="en-GB"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small body of research has attempted to quantify the potential risks of informal donation (</a:t>
            </a:r>
            <a:r>
              <a:rPr lang="en-GB" sz="1200" kern="1200" dirty="0" err="1">
                <a:solidFill>
                  <a:schemeClr val="tx1"/>
                </a:solidFill>
                <a:effectLst/>
                <a:latin typeface="+mn-lt"/>
                <a:ea typeface="+mn-ea"/>
                <a:cs typeface="+mn-cs"/>
              </a:rPr>
              <a:t>Keim</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2013) and it has been written about in contested terms (Steele et al 2015).  Potential risks include disease transmission, microbial contamination (related to poor storage and handling) and those from medication or substance use.  Some assumptions in the assessments of risk have been challenged (Gribble and </a:t>
            </a:r>
            <a:r>
              <a:rPr lang="en-GB" sz="1200" kern="1200" dirty="0" err="1">
                <a:solidFill>
                  <a:schemeClr val="tx1"/>
                </a:solidFill>
                <a:effectLst/>
                <a:latin typeface="+mn-lt"/>
                <a:ea typeface="+mn-ea"/>
                <a:cs typeface="+mn-cs"/>
              </a:rPr>
              <a:t>Hausman</a:t>
            </a:r>
            <a:r>
              <a:rPr lang="en-GB" sz="1200" kern="1200" dirty="0">
                <a:solidFill>
                  <a:schemeClr val="tx1"/>
                </a:solidFill>
                <a:effectLst/>
                <a:latin typeface="+mn-lt"/>
                <a:ea typeface="+mn-ea"/>
                <a:cs typeface="+mn-cs"/>
              </a:rPr>
              <a:t> 2012, </a:t>
            </a:r>
            <a:r>
              <a:rPr lang="en-GB" sz="1200" kern="1200" dirty="0" err="1">
                <a:solidFill>
                  <a:schemeClr val="tx1"/>
                </a:solidFill>
                <a:effectLst/>
                <a:latin typeface="+mn-lt"/>
                <a:ea typeface="+mn-ea"/>
                <a:cs typeface="+mn-cs"/>
              </a:rPr>
              <a:t>Geraghty</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et al.</a:t>
            </a:r>
            <a:r>
              <a:rPr lang="en-GB" sz="1200" kern="1200" dirty="0">
                <a:solidFill>
                  <a:schemeClr val="tx1"/>
                </a:solidFill>
                <a:effectLst/>
                <a:latin typeface="+mn-lt"/>
                <a:ea typeface="+mn-ea"/>
                <a:cs typeface="+mn-cs"/>
              </a:rPr>
              <a:t> 2011), with on-going research in the US assessing how women think about, make sense of and mediate the risks in the absence of evidence-based healthcare guidance (</a:t>
            </a:r>
            <a:r>
              <a:rPr lang="en-GB" sz="1200" kern="1200" dirty="0" err="1">
                <a:solidFill>
                  <a:schemeClr val="tx1"/>
                </a:solidFill>
                <a:effectLst/>
                <a:latin typeface="+mn-lt"/>
                <a:ea typeface="+mn-ea"/>
                <a:cs typeface="+mn-cs"/>
              </a:rPr>
              <a:t>Palmquist</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Doehler</a:t>
            </a:r>
            <a:r>
              <a:rPr lang="en-GB" sz="1200" kern="1200" dirty="0">
                <a:solidFill>
                  <a:schemeClr val="tx1"/>
                </a:solidFill>
                <a:effectLst/>
                <a:latin typeface="+mn-lt"/>
                <a:ea typeface="+mn-ea"/>
                <a:cs typeface="+mn-cs"/>
              </a:rPr>
              <a:t> 2014). Internet sites facilitating milk sharing offer advice on informed choice, donor screening, safe handling and home pasteurisation; the ‘Four pillars of safe breastmilk sharing’ from the organisation Eats on </a:t>
            </a:r>
            <a:r>
              <a:rPr lang="en-GB" sz="1200" kern="1200" dirty="0" err="1">
                <a:solidFill>
                  <a:schemeClr val="tx1"/>
                </a:solidFill>
                <a:effectLst/>
                <a:latin typeface="+mn-lt"/>
                <a:ea typeface="+mn-ea"/>
                <a:cs typeface="+mn-cs"/>
              </a:rPr>
              <a:t>Feets</a:t>
            </a:r>
            <a:r>
              <a:rPr lang="en-GB" sz="1200" kern="1200" dirty="0">
                <a:solidFill>
                  <a:schemeClr val="tx1"/>
                </a:solidFill>
                <a:effectLst/>
                <a:latin typeface="+mn-lt"/>
                <a:ea typeface="+mn-ea"/>
                <a:cs typeface="+mn-cs"/>
              </a:rPr>
              <a:t> (one of the two largest milk sharing groups).  These are drawn on in the American Academy of Nursing on Policy’s ‘Position statement’ for health professionals (2016).  Aside from that available via the Internet, no advice or similar discussion has been offered to women in the UK.  </a:t>
            </a:r>
          </a:p>
          <a:p>
            <a:pPr lvl="1"/>
            <a:r>
              <a:rPr lang="en-GB" sz="3100" dirty="0" smtClean="0"/>
              <a:t>from a woman expressing milk from her breasts to the ‘product’ in a milk bank – called PDHM (Pasteurised Donor Human Milk) or BDM (Banked Donor Milk).  </a:t>
            </a:r>
          </a:p>
          <a:p>
            <a:pPr lvl="1"/>
            <a:r>
              <a:rPr lang="en-GB" sz="3100" dirty="0" smtClean="0"/>
              <a:t>The process of medicalisation, in which breastmilk becomes a </a:t>
            </a:r>
            <a:r>
              <a:rPr lang="en-GB" sz="3100" dirty="0" err="1" smtClean="0"/>
              <a:t>prescribable</a:t>
            </a:r>
            <a:r>
              <a:rPr lang="en-GB" sz="3100" dirty="0" smtClean="0"/>
              <a:t> therapy for neonates, is one in which the women who produce the milk are gradually ‘eradicated’ (Hassan, 2010 in </a:t>
            </a:r>
            <a:r>
              <a:rPr lang="en-GB" sz="3100" dirty="0" err="1" smtClean="0"/>
              <a:t>Palmquist</a:t>
            </a:r>
            <a:r>
              <a:rPr lang="en-GB" sz="3100" dirty="0" smtClean="0"/>
              <a:t>, 2015). </a:t>
            </a:r>
          </a:p>
          <a:p>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15</a:t>
            </a:fld>
            <a:endParaRPr lang="en-US"/>
          </a:p>
        </p:txBody>
      </p:sp>
    </p:spTree>
    <p:extLst>
      <p:ext uri="{BB962C8B-B14F-4D97-AF65-F5344CB8AC3E}">
        <p14:creationId xmlns:p14="http://schemas.microsoft.com/office/powerpoint/2010/main" val="88239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Products of conception as ‘waste tissue’ (</a:t>
            </a:r>
            <a:r>
              <a:rPr lang="en-GB" sz="1200" dirty="0" err="1"/>
              <a:t>Waldby</a:t>
            </a:r>
            <a:r>
              <a:rPr lang="en-GB" sz="1200" dirty="0"/>
              <a:t>, </a:t>
            </a:r>
            <a:r>
              <a:rPr lang="en-GB" sz="1200" dirty="0" err="1"/>
              <a:t>Ariss</a:t>
            </a:r>
            <a:r>
              <a:rPr lang="en-GB" sz="1200" dirty="0"/>
              <a:t>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16</a:t>
            </a:fld>
            <a:endParaRPr lang="en-US"/>
          </a:p>
        </p:txBody>
      </p:sp>
    </p:spTree>
    <p:extLst>
      <p:ext uri="{BB962C8B-B14F-4D97-AF65-F5344CB8AC3E}">
        <p14:creationId xmlns:p14="http://schemas.microsoft.com/office/powerpoint/2010/main" val="104369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bring together insights from donation for different purposes – research, transplantation and feeding – in order to illustrate how gender dynamics shape the </a:t>
            </a:r>
            <a:r>
              <a:rPr lang="en-GB" i="1" dirty="0"/>
              <a:t>value</a:t>
            </a:r>
            <a:r>
              <a:rPr lang="en-GB" dirty="0"/>
              <a:t> of these donated materials</a:t>
            </a:r>
          </a:p>
          <a:p>
            <a:endParaRPr lang="en-GB" dirty="0"/>
          </a:p>
        </p:txBody>
      </p:sp>
      <p:sp>
        <p:nvSpPr>
          <p:cNvPr id="4" name="Slide Number Placeholder 3"/>
          <p:cNvSpPr>
            <a:spLocks noGrp="1"/>
          </p:cNvSpPr>
          <p:nvPr>
            <p:ph type="sldNum" sz="quarter" idx="10"/>
          </p:nvPr>
        </p:nvSpPr>
        <p:spPr/>
        <p:txBody>
          <a:bodyPr/>
          <a:lstStyle/>
          <a:p>
            <a:fld id="{5E6B7EB9-DFCA-044A-B77C-BD3EC0B97B0E}" type="slidenum">
              <a:rPr lang="en-US" smtClean="0"/>
              <a:t>17</a:t>
            </a:fld>
            <a:endParaRPr lang="en-US"/>
          </a:p>
        </p:txBody>
      </p:sp>
    </p:spTree>
    <p:extLst>
      <p:ext uri="{BB962C8B-B14F-4D97-AF65-F5344CB8AC3E}">
        <p14:creationId xmlns:p14="http://schemas.microsoft.com/office/powerpoint/2010/main" val="1819515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GB" sz="1200" dirty="0"/>
              <a:t>Our paper makes clear that such general appeals to the donation do not adequately reflect the social realities of donation, in which donating is intimately connected to gendered presumptions and norms. </a:t>
            </a:r>
          </a:p>
          <a:p>
            <a:pPr>
              <a:lnSpc>
                <a:spcPct val="110000"/>
              </a:lnSpc>
            </a:pPr>
            <a:r>
              <a:rPr lang="en-GB" sz="1200" dirty="0"/>
              <a:t>A sociology of donation therefore needs to be sensitive to gender differences and to the gendered assumptions that shape the dynamics of donation. </a:t>
            </a:r>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18</a:t>
            </a:fld>
            <a:endParaRPr lang="en-US"/>
          </a:p>
        </p:txBody>
      </p:sp>
    </p:spTree>
    <p:extLst>
      <p:ext uri="{BB962C8B-B14F-4D97-AF65-F5344CB8AC3E}">
        <p14:creationId xmlns:p14="http://schemas.microsoft.com/office/powerpoint/2010/main" val="7999247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E6B7EB9-DFCA-044A-B77C-BD3EC0B97B0E}" type="slidenum">
              <a:rPr lang="en-US" smtClean="0"/>
              <a:t>19</a:t>
            </a:fld>
            <a:endParaRPr lang="en-US"/>
          </a:p>
        </p:txBody>
      </p:sp>
    </p:spTree>
    <p:extLst>
      <p:ext uri="{BB962C8B-B14F-4D97-AF65-F5344CB8AC3E}">
        <p14:creationId xmlns:p14="http://schemas.microsoft.com/office/powerpoint/2010/main" val="108786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2</a:t>
            </a:fld>
            <a:endParaRPr lang="en-US"/>
          </a:p>
        </p:txBody>
      </p:sp>
    </p:spTree>
    <p:extLst>
      <p:ext uri="{BB962C8B-B14F-4D97-AF65-F5344CB8AC3E}">
        <p14:creationId xmlns:p14="http://schemas.microsoft.com/office/powerpoint/2010/main" val="50501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disparities</a:t>
            </a:r>
            <a:r>
              <a:rPr lang="en-US" baseline="0" dirty="0"/>
              <a:t> between proportions of men and women donating specific tissues</a:t>
            </a:r>
          </a:p>
          <a:p>
            <a:r>
              <a:rPr lang="en-US" baseline="0" dirty="0"/>
              <a:t>This is in general and across comparative country contexts</a:t>
            </a:r>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3</a:t>
            </a:fld>
            <a:endParaRPr lang="en-US"/>
          </a:p>
        </p:txBody>
      </p:sp>
    </p:spTree>
    <p:extLst>
      <p:ext uri="{BB962C8B-B14F-4D97-AF65-F5344CB8AC3E}">
        <p14:creationId xmlns:p14="http://schemas.microsoft.com/office/powerpoint/2010/main" val="166865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Voluntary</a:t>
            </a:r>
            <a:r>
              <a:rPr lang="en-US" baseline="0" dirty="0"/>
              <a:t> donation = tied to citizenship and community belonging</a:t>
            </a:r>
          </a:p>
          <a:p>
            <a:r>
              <a:rPr lang="en-US" baseline="0" dirty="0"/>
              <a:t>This assumption (care of members of society towards each other) shapes donation practice </a:t>
            </a:r>
            <a:r>
              <a:rPr lang="mr-IN" baseline="0" dirty="0"/>
              <a:t>–</a:t>
            </a:r>
            <a:r>
              <a:rPr lang="en-US" baseline="0" dirty="0"/>
              <a:t> from appeals for donors to the handling and processing of donated materials</a:t>
            </a:r>
          </a:p>
          <a:p>
            <a:r>
              <a:rPr lang="en-US" baseline="0" dirty="0"/>
              <a:t>Donation deeply gendered </a:t>
            </a:r>
            <a:r>
              <a:rPr lang="mr-IN" baseline="0" dirty="0"/>
              <a:t>–</a:t>
            </a:r>
            <a:r>
              <a:rPr lang="en-US" baseline="0" dirty="0"/>
              <a:t> despite general appeals to the ‘gift’ and universal notions of altruism</a:t>
            </a:r>
          </a:p>
          <a:p>
            <a:r>
              <a:rPr lang="en-US" baseline="0" dirty="0"/>
              <a:t>Gendered aspects often under-acknowledged, even in critical literature on donation</a:t>
            </a:r>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4</a:t>
            </a:fld>
            <a:endParaRPr lang="en-US"/>
          </a:p>
        </p:txBody>
      </p:sp>
    </p:spTree>
    <p:extLst>
      <p:ext uri="{BB962C8B-B14F-4D97-AF65-F5344CB8AC3E}">
        <p14:creationId xmlns:p14="http://schemas.microsoft.com/office/powerpoint/2010/main" val="233630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Biovalue</a:t>
            </a:r>
            <a:r>
              <a:rPr lang="en-US" dirty="0"/>
              <a:t> = ‘the surplus</a:t>
            </a:r>
            <a:r>
              <a:rPr lang="en-US" baseline="0" dirty="0"/>
              <a:t> value of vitality and instrumental knowledge that can be placed at the disposal of the human subject’ </a:t>
            </a:r>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5</a:t>
            </a:fld>
            <a:endParaRPr lang="en-US"/>
          </a:p>
        </p:txBody>
      </p:sp>
    </p:spTree>
    <p:extLst>
      <p:ext uri="{BB962C8B-B14F-4D97-AF65-F5344CB8AC3E}">
        <p14:creationId xmlns:p14="http://schemas.microsoft.com/office/powerpoint/2010/main" val="1665219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Her comparative approach enables her to think through how, in the context of the commercial market for gametes, different business models and pricing structures developed for these exchanges. In the recruitment of egg donors, having the ‘right motivation’ to donate means demonstrating altruistic motivations – the narratives of ‘giving and helping’ others were emphasised in recruitment drives. In contrast, strategies for recruiting and marketing by sperm banks emphasised financial incentives as men were thought to be motivated by money to donate sperm (</a:t>
            </a:r>
            <a:r>
              <a:rPr lang="en-GB" sz="1200" kern="1200" dirty="0" err="1">
                <a:solidFill>
                  <a:schemeClr val="tx1"/>
                </a:solidFill>
                <a:effectLst/>
                <a:latin typeface="+mn-lt"/>
                <a:ea typeface="+mn-ea"/>
                <a:cs typeface="+mn-cs"/>
              </a:rPr>
              <a:t>Almeling</a:t>
            </a:r>
            <a:r>
              <a:rPr lang="en-GB" sz="1200" kern="1200" dirty="0">
                <a:solidFill>
                  <a:schemeClr val="tx1"/>
                </a:solidFill>
                <a:effectLst/>
                <a:latin typeface="+mn-lt"/>
                <a:ea typeface="+mn-ea"/>
                <a:cs typeface="+mn-cs"/>
              </a:rPr>
              <a:t> 2011).  Building on existing gender analysis of gamete donation (see </a:t>
            </a:r>
            <a:r>
              <a:rPr lang="en-GB" sz="1200" kern="1200" dirty="0" err="1">
                <a:solidFill>
                  <a:schemeClr val="tx1"/>
                </a:solidFill>
                <a:effectLst/>
                <a:latin typeface="+mn-lt"/>
                <a:ea typeface="+mn-ea"/>
                <a:cs typeface="+mn-cs"/>
              </a:rPr>
              <a:t>Strathern</a:t>
            </a:r>
            <a:r>
              <a:rPr lang="en-GB" sz="1200" kern="1200" dirty="0">
                <a:solidFill>
                  <a:schemeClr val="tx1"/>
                </a:solidFill>
                <a:effectLst/>
                <a:latin typeface="+mn-lt"/>
                <a:ea typeface="+mn-ea"/>
                <a:cs typeface="+mn-cs"/>
              </a:rPr>
              <a:t>, Franklin and </a:t>
            </a:r>
            <a:r>
              <a:rPr lang="en-GB" sz="1200" kern="1200" dirty="0" err="1">
                <a:solidFill>
                  <a:schemeClr val="tx1"/>
                </a:solidFill>
                <a:effectLst/>
                <a:latin typeface="+mn-lt"/>
                <a:ea typeface="+mn-ea"/>
                <a:cs typeface="+mn-cs"/>
              </a:rPr>
              <a:t>Spallone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Almeling’s</a:t>
            </a:r>
            <a:r>
              <a:rPr lang="en-GB" sz="1200" kern="1200" dirty="0">
                <a:solidFill>
                  <a:schemeClr val="tx1"/>
                </a:solidFill>
                <a:effectLst/>
                <a:latin typeface="+mn-lt"/>
                <a:ea typeface="+mn-ea"/>
                <a:cs typeface="+mn-cs"/>
              </a:rPr>
              <a:t> analysis highlights how both the economic and cultural valuations of sperm and eggs are intertwined and are structured by gender differences.  </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Other</a:t>
            </a:r>
            <a:r>
              <a:rPr lang="en-US" baseline="0" dirty="0"/>
              <a:t> studies (particularly in relation to egg donation) have also highlighted how gender and other social and economic inequalities shape patterns of donation. Others have looked at issues of payment vs donation and ideas about sharing. Some who are willing to donate, blood, for ex, are less willing to donate for research than they are for therapy.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give examples in our paper that suggest that although gender dynamics are critical for understanding the differences between men and women’s donation of materials such as gametes, organs and blood, a gender-sensitive analysis is also necessary for understanding how different ethical valuations shape the donation of ‘women’s tissues’ such as placenta, </a:t>
            </a:r>
            <a:r>
              <a:rPr lang="en-GB" sz="1200" kern="1200" dirty="0" err="1">
                <a:solidFill>
                  <a:schemeClr val="tx1"/>
                </a:solidFill>
                <a:effectLst/>
                <a:latin typeface="+mn-lt"/>
                <a:ea typeface="+mn-ea"/>
                <a:cs typeface="+mn-cs"/>
              </a:rPr>
              <a:t>fetal</a:t>
            </a:r>
            <a:r>
              <a:rPr lang="en-GB" sz="1200" kern="1200" dirty="0">
                <a:solidFill>
                  <a:schemeClr val="tx1"/>
                </a:solidFill>
                <a:effectLst/>
                <a:latin typeface="+mn-lt"/>
                <a:ea typeface="+mn-ea"/>
                <a:cs typeface="+mn-cs"/>
              </a:rPr>
              <a:t> tissue and breastmilk. In this sense, donation is a social practice informed by presumptions about the body, kinship, community, and exchange that are inextricable from how gendered notions of maternity, femininity, and relations with others – as well as gender difference – is made. As we will discuss below, the donation of foetal tissue, placenta and umbilical cord blood makes women donor’s connections to an ‘other’ important. The relational status of these tissues means that women’s connection to others is considered a matter of regulatory, social and economic significance in ways that are both different from donations of other tissues as well as donations from men’s bodies. We highlight however that these differences are not simply ‘biological’ but profoundly shaped by gendered expectations surrounding motherhood and maternal responsibility.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E6B7EB9-DFCA-044A-B77C-BD3EC0B97B0E}" type="slidenum">
              <a:rPr lang="en-US" smtClean="0"/>
              <a:t>6</a:t>
            </a:fld>
            <a:endParaRPr lang="en-US"/>
          </a:p>
        </p:txBody>
      </p:sp>
    </p:spTree>
    <p:extLst>
      <p:ext uri="{BB962C8B-B14F-4D97-AF65-F5344CB8AC3E}">
        <p14:creationId xmlns:p14="http://schemas.microsoft.com/office/powerpoint/2010/main" val="1195058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Tissues collected for fertility therapy may later be used for research</a:t>
            </a:r>
          </a:p>
          <a:p>
            <a:pPr lvl="0"/>
            <a:r>
              <a:rPr lang="en-US" dirty="0"/>
              <a:t>Biological materials provided during clinical care may be transformed into research resources</a:t>
            </a:r>
          </a:p>
          <a:p>
            <a:pPr lvl="0"/>
            <a:endParaRPr lang="en-US" dirty="0"/>
          </a:p>
          <a:p>
            <a:pPr lvl="0"/>
            <a:r>
              <a:rPr lang="en-US" dirty="0"/>
              <a:t>Examples:</a:t>
            </a:r>
          </a:p>
          <a:p>
            <a:pPr lvl="0"/>
            <a:r>
              <a:rPr lang="en-US" dirty="0" err="1"/>
              <a:t>Foetal</a:t>
            </a:r>
            <a:r>
              <a:rPr lang="en-US" baseline="0" dirty="0"/>
              <a:t> tissue used to treat diabetes and Parkinson’s disease, placental tissue a source of grafts for treating ophthalmic disorder, placental tissue is the focus of experimental treatments for a range of skin conditions, breastmilk used in studies of environmental toxin exposure and for breast cancer research</a:t>
            </a:r>
          </a:p>
          <a:p>
            <a:pPr lvl="0"/>
            <a:endParaRPr lang="en-US" baseline="0" dirty="0"/>
          </a:p>
          <a:p>
            <a:pPr lvl="0"/>
            <a:r>
              <a:rPr lang="en-US" baseline="0" dirty="0"/>
              <a:t>These donated materials may be used in multiple ways: our discussion focuses on how gender shapes the initial dynamics of donation of a range of tissues for specific uses.</a:t>
            </a:r>
          </a:p>
          <a:p>
            <a:pPr lvl="0"/>
            <a:endParaRPr lang="en-US" baseline="0" dirty="0"/>
          </a:p>
          <a:p>
            <a:pPr lvl="0"/>
            <a:r>
              <a:rPr lang="en-US" baseline="0" dirty="0">
                <a:solidFill>
                  <a:srgbClr val="FF0000"/>
                </a:solidFill>
              </a:rPr>
              <a:t>Our work has looked at:</a:t>
            </a:r>
          </a:p>
          <a:p>
            <a:pPr lvl="0"/>
            <a:endParaRPr lang="en-US" baseline="0" dirty="0">
              <a:solidFill>
                <a:srgbClr val="FF0000"/>
              </a:solidFill>
            </a:endParaRPr>
          </a:p>
          <a:p>
            <a:pPr marL="171450" lvl="0" indent="-171450">
              <a:buFontTx/>
              <a:buChar char="-"/>
            </a:pPr>
            <a:r>
              <a:rPr lang="en-US" baseline="0" dirty="0">
                <a:solidFill>
                  <a:srgbClr val="FF0000"/>
                </a:solidFill>
              </a:rPr>
              <a:t>The research use of aborted </a:t>
            </a:r>
            <a:r>
              <a:rPr lang="en-US" baseline="0" dirty="0" err="1">
                <a:solidFill>
                  <a:srgbClr val="FF0000"/>
                </a:solidFill>
              </a:rPr>
              <a:t>foetal</a:t>
            </a:r>
            <a:r>
              <a:rPr lang="en-US" baseline="0" dirty="0">
                <a:solidFill>
                  <a:srgbClr val="FF0000"/>
                </a:solidFill>
              </a:rPr>
              <a:t> tissue in stem cell science and in a placental research biobank, highlighting how gendered understandings of maternity shape the social and ethical value attributed to these tissues</a:t>
            </a:r>
          </a:p>
          <a:p>
            <a:pPr marL="171450" lvl="0" indent="-171450">
              <a:buFontTx/>
              <a:buChar char="-"/>
            </a:pPr>
            <a:r>
              <a:rPr lang="en-US" baseline="0" dirty="0">
                <a:solidFill>
                  <a:srgbClr val="FF0000"/>
                </a:solidFill>
              </a:rPr>
              <a:t>Therapeutic applications </a:t>
            </a:r>
            <a:r>
              <a:rPr lang="mr-IN" baseline="0" dirty="0">
                <a:solidFill>
                  <a:srgbClr val="FF0000"/>
                </a:solidFill>
              </a:rPr>
              <a:t>–</a:t>
            </a:r>
            <a:r>
              <a:rPr lang="en-US" baseline="0" dirty="0">
                <a:solidFill>
                  <a:srgbClr val="FF0000"/>
                </a:solidFill>
              </a:rPr>
              <a:t> how gendered notions of ‘risk’ construct women as blood donors and are features of the cord blood economy</a:t>
            </a:r>
          </a:p>
          <a:p>
            <a:pPr marL="171450" lvl="0" indent="-171450">
              <a:buFontTx/>
              <a:buChar char="-"/>
            </a:pPr>
            <a:r>
              <a:rPr lang="en-US" baseline="0" dirty="0">
                <a:solidFill>
                  <a:srgbClr val="FF0000"/>
                </a:solidFill>
              </a:rPr>
              <a:t>Breastmilk donation for infant feeding, considering how maternal donation of breastmilk is only visible when it moves between unrelated mothers and infants</a:t>
            </a:r>
          </a:p>
          <a:p>
            <a:pPr marL="0" lvl="0" indent="0">
              <a:buFontTx/>
              <a:buNone/>
            </a:pPr>
            <a:endParaRPr lang="en-US" baseline="0" dirty="0"/>
          </a:p>
          <a:p>
            <a:pPr marL="0" lvl="0" indent="0">
              <a:buFontTx/>
              <a:buNone/>
            </a:pPr>
            <a:endParaRPr lang="en-US" dirty="0"/>
          </a:p>
          <a:p>
            <a:endParaRPr lang="en-US" dirty="0"/>
          </a:p>
        </p:txBody>
      </p:sp>
      <p:sp>
        <p:nvSpPr>
          <p:cNvPr id="4" name="Slide Number Placeholder 3"/>
          <p:cNvSpPr>
            <a:spLocks noGrp="1"/>
          </p:cNvSpPr>
          <p:nvPr>
            <p:ph type="sldNum" sz="quarter" idx="10"/>
          </p:nvPr>
        </p:nvSpPr>
        <p:spPr/>
        <p:txBody>
          <a:bodyPr/>
          <a:lstStyle/>
          <a:p>
            <a:fld id="{5E6B7EB9-DFCA-044A-B77C-BD3EC0B97B0E}" type="slidenum">
              <a:rPr lang="en-US" smtClean="0"/>
              <a:t>7</a:t>
            </a:fld>
            <a:endParaRPr lang="en-US"/>
          </a:p>
        </p:txBody>
      </p:sp>
    </p:spTree>
    <p:extLst>
      <p:ext uri="{BB962C8B-B14F-4D97-AF65-F5344CB8AC3E}">
        <p14:creationId xmlns:p14="http://schemas.microsoft.com/office/powerpoint/2010/main" val="60677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r>
              <a:rPr lang="en-GB" dirty="0"/>
              <a:t>Brief description of the five different studies here</a:t>
            </a:r>
          </a:p>
          <a:p>
            <a:endParaRPr lang="en-GB" dirty="0"/>
          </a:p>
          <a:p>
            <a:r>
              <a:rPr lang="en-GB" dirty="0"/>
              <a:t>Across different sites  - five different types of tissue.</a:t>
            </a:r>
          </a:p>
          <a:p>
            <a:r>
              <a:rPr lang="en-GB" dirty="0"/>
              <a:t>3 different uses for these donations</a:t>
            </a:r>
          </a:p>
        </p:txBody>
      </p:sp>
      <p:sp>
        <p:nvSpPr>
          <p:cNvPr id="4" name="Slide Number Placeholder 3"/>
          <p:cNvSpPr>
            <a:spLocks noGrp="1"/>
          </p:cNvSpPr>
          <p:nvPr>
            <p:ph type="sldNum" sz="quarter" idx="10"/>
          </p:nvPr>
        </p:nvSpPr>
        <p:spPr/>
        <p:txBody>
          <a:bodyPr/>
          <a:lstStyle/>
          <a:p>
            <a:fld id="{5E6B7EB9-DFCA-044A-B77C-BD3EC0B97B0E}" type="slidenum">
              <a:rPr lang="en-US" smtClean="0"/>
              <a:t>8</a:t>
            </a:fld>
            <a:endParaRPr lang="en-US"/>
          </a:p>
        </p:txBody>
      </p:sp>
    </p:spTree>
    <p:extLst>
      <p:ext uri="{BB962C8B-B14F-4D97-AF65-F5344CB8AC3E}">
        <p14:creationId xmlns:p14="http://schemas.microsoft.com/office/powerpoint/2010/main" val="377699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Theories about the ‘connections’ between the maternal and foetal body and the consequence of these underpin understandings of both blood and plasma donation and transfusion. They also shape the value attached to materials from different bodies. Male blood and plasma is construed as having higher therapeutic as well as market value and is made more readily available for commodification.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Since 2003, male preference policy in the UK means that female plasma is discarded – believed to be more risky for transfusion because women who have been pregnant are thought to have higher levels of antibodies and more likely that someone transfused with female plasma will have and adverse reaction (TRALI)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contrast men’s plasma is highly valued and the product Anti-D produced from male plasma within the US/global products industry is administered to all pregnant women who are Rh- regardless of whether or not they need it because the NHS considers it too inefficient (expensive) to test women to find out the blood group of their </a:t>
            </a:r>
            <a:r>
              <a:rPr lang="en-GB" sz="1200" kern="1200" dirty="0" err="1">
                <a:solidFill>
                  <a:schemeClr val="tx1"/>
                </a:solidFill>
                <a:effectLst/>
                <a:latin typeface="+mn-lt"/>
                <a:ea typeface="+mn-ea"/>
                <a:cs typeface="+mn-cs"/>
              </a:rPr>
              <a:t>fetus</a:t>
            </a:r>
            <a:r>
              <a:rPr lang="en-GB" sz="1200" kern="1200" dirty="0">
                <a:solidFill>
                  <a:schemeClr val="tx1"/>
                </a:solidFill>
                <a:effectLst/>
                <a:latin typeface="+mn-lt"/>
                <a:ea typeface="+mn-ea"/>
                <a:cs typeface="+mn-cs"/>
              </a:rPr>
              <a:t> and whether there is a risk of Haemolytic Disease of the Foetus and </a:t>
            </a:r>
            <a:r>
              <a:rPr lang="en-GB" sz="1200" kern="1200" dirty="0" err="1">
                <a:solidFill>
                  <a:schemeClr val="tx1"/>
                </a:solidFill>
                <a:effectLst/>
                <a:latin typeface="+mn-lt"/>
                <a:ea typeface="+mn-ea"/>
                <a:cs typeface="+mn-cs"/>
              </a:rPr>
              <a:t>Newborn</a:t>
            </a:r>
            <a:r>
              <a:rPr lang="en-GB" sz="1200" kern="1200" dirty="0">
                <a:solidFill>
                  <a:schemeClr val="tx1"/>
                </a:solidFill>
                <a:effectLst/>
                <a:latin typeface="+mn-lt"/>
                <a:ea typeface="+mn-ea"/>
                <a:cs typeface="+mn-cs"/>
              </a:rPr>
              <a:t> (HDFN).  In this instance women are exposed to risk of being transfused by a blood product from male plasma because maternal responsibilities to the wider population take precedence over their own health. </a:t>
            </a:r>
          </a:p>
          <a:p>
            <a:endParaRPr lang="en-GB" dirty="0"/>
          </a:p>
        </p:txBody>
      </p:sp>
      <p:sp>
        <p:nvSpPr>
          <p:cNvPr id="4" name="Slide Number Placeholder 3"/>
          <p:cNvSpPr>
            <a:spLocks noGrp="1"/>
          </p:cNvSpPr>
          <p:nvPr>
            <p:ph type="sldNum" sz="quarter" idx="10"/>
          </p:nvPr>
        </p:nvSpPr>
        <p:spPr/>
        <p:txBody>
          <a:bodyPr/>
          <a:lstStyle/>
          <a:p>
            <a:fld id="{5E6B7EB9-DFCA-044A-B77C-BD3EC0B97B0E}" type="slidenum">
              <a:rPr lang="en-US" smtClean="0"/>
              <a:t>9</a:t>
            </a:fld>
            <a:endParaRPr lang="en-US"/>
          </a:p>
        </p:txBody>
      </p:sp>
    </p:spTree>
    <p:extLst>
      <p:ext uri="{BB962C8B-B14F-4D97-AF65-F5344CB8AC3E}">
        <p14:creationId xmlns:p14="http://schemas.microsoft.com/office/powerpoint/2010/main" val="960551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10F20EC-DB82-794F-AF43-87B5428FC9C6}"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1155725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F20EC-DB82-794F-AF43-87B5428FC9C6}"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27514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F20EC-DB82-794F-AF43-87B5428FC9C6}"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75652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0F20EC-DB82-794F-AF43-87B5428FC9C6}"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293563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0F20EC-DB82-794F-AF43-87B5428FC9C6}"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115568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0F20EC-DB82-794F-AF43-87B5428FC9C6}"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1835659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10F20EC-DB82-794F-AF43-87B5428FC9C6}"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1174740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0F20EC-DB82-794F-AF43-87B5428FC9C6}"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2042450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0F20EC-DB82-794F-AF43-87B5428FC9C6}"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2081511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0F20EC-DB82-794F-AF43-87B5428FC9C6}"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144997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0F20EC-DB82-794F-AF43-87B5428FC9C6}"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A41CE-5857-DC4F-BCFB-87F738228D34}" type="slidenum">
              <a:rPr lang="en-US" smtClean="0"/>
              <a:t>‹#›</a:t>
            </a:fld>
            <a:endParaRPr lang="en-US"/>
          </a:p>
        </p:txBody>
      </p:sp>
    </p:spTree>
    <p:extLst>
      <p:ext uri="{BB962C8B-B14F-4D97-AF65-F5344CB8AC3E}">
        <p14:creationId xmlns:p14="http://schemas.microsoft.com/office/powerpoint/2010/main" val="127533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F20EC-DB82-794F-AF43-87B5428FC9C6}"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A41CE-5857-DC4F-BCFB-87F738228D34}" type="slidenum">
              <a:rPr lang="en-US" smtClean="0"/>
              <a:t>‹#›</a:t>
            </a:fld>
            <a:endParaRPr lang="en-US"/>
          </a:p>
        </p:txBody>
      </p:sp>
    </p:spTree>
    <p:extLst>
      <p:ext uri="{BB962C8B-B14F-4D97-AF65-F5344CB8AC3E}">
        <p14:creationId xmlns:p14="http://schemas.microsoft.com/office/powerpoint/2010/main" val="582714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ulie.kent@uwe.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sally.dowling@uwe.ac.uk" TargetMode="External"/><Relationship Id="rId4" Type="http://schemas.openxmlformats.org/officeDocument/2006/relationships/hyperlink" Target="mailto:m.fannin@bristol.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t>Gender dynamics in the donation field: human tissue donation for research, therapy and feeding</a:t>
            </a:r>
          </a:p>
        </p:txBody>
      </p:sp>
      <p:sp>
        <p:nvSpPr>
          <p:cNvPr id="3" name="Subtitle 2"/>
          <p:cNvSpPr>
            <a:spLocks noGrp="1"/>
          </p:cNvSpPr>
          <p:nvPr>
            <p:ph type="subTitle" idx="1"/>
          </p:nvPr>
        </p:nvSpPr>
        <p:spPr>
          <a:xfrm>
            <a:off x="1524000" y="4457062"/>
            <a:ext cx="9144000" cy="1655762"/>
          </a:xfrm>
        </p:spPr>
        <p:txBody>
          <a:bodyPr/>
          <a:lstStyle/>
          <a:p>
            <a:r>
              <a:rPr lang="en-US" dirty="0"/>
              <a:t>Prof Julie Kent (UWE, Bristol)</a:t>
            </a:r>
          </a:p>
          <a:p>
            <a:r>
              <a:rPr lang="en-US" dirty="0" err="1"/>
              <a:t>Dr</a:t>
            </a:r>
            <a:r>
              <a:rPr lang="en-US" dirty="0"/>
              <a:t> Maria Fannin (University of Bristol)</a:t>
            </a:r>
          </a:p>
          <a:p>
            <a:r>
              <a:rPr lang="en-US" dirty="0" err="1"/>
              <a:t>Dr</a:t>
            </a:r>
            <a:r>
              <a:rPr lang="en-US" dirty="0"/>
              <a:t> Sally Dowling (UWE, Bristol)</a:t>
            </a:r>
          </a:p>
          <a:p>
            <a:endParaRPr lang="en-US" dirty="0"/>
          </a:p>
        </p:txBody>
      </p:sp>
      <p:pic>
        <p:nvPicPr>
          <p:cNvPr id="5" name="Picture 4">
            <a:extLst>
              <a:ext uri="{FF2B5EF4-FFF2-40B4-BE49-F238E27FC236}">
                <a16:creationId xmlns="" xmlns:a16="http://schemas.microsoft.com/office/drawing/2014/main" id="{0EA7BF73-B655-48A9-BFE6-08D2B54186F4}"/>
              </a:ext>
            </a:extLst>
          </p:cNvPr>
          <p:cNvPicPr>
            <a:picLocks noChangeAspect="1"/>
          </p:cNvPicPr>
          <p:nvPr/>
        </p:nvPicPr>
        <p:blipFill>
          <a:blip r:embed="rId3"/>
          <a:stretch>
            <a:fillRect/>
          </a:stretch>
        </p:blipFill>
        <p:spPr>
          <a:xfrm>
            <a:off x="0" y="5157787"/>
            <a:ext cx="1530349" cy="1530349"/>
          </a:xfrm>
          <a:prstGeom prst="rect">
            <a:avLst/>
          </a:prstGeom>
        </p:spPr>
      </p:pic>
      <p:pic>
        <p:nvPicPr>
          <p:cNvPr id="7" name="Picture 6">
            <a:extLst>
              <a:ext uri="{FF2B5EF4-FFF2-40B4-BE49-F238E27FC236}">
                <a16:creationId xmlns="" xmlns:a16="http://schemas.microsoft.com/office/drawing/2014/main" id="{D4295293-0824-46F3-B343-61F830AB2BD5}"/>
              </a:ext>
            </a:extLst>
          </p:cNvPr>
          <p:cNvPicPr>
            <a:picLocks noChangeAspect="1"/>
          </p:cNvPicPr>
          <p:nvPr/>
        </p:nvPicPr>
        <p:blipFill>
          <a:blip r:embed="rId4"/>
          <a:stretch>
            <a:fillRect/>
          </a:stretch>
        </p:blipFill>
        <p:spPr>
          <a:xfrm>
            <a:off x="8558212" y="5458297"/>
            <a:ext cx="3407967" cy="1013941"/>
          </a:xfrm>
          <a:prstGeom prst="rect">
            <a:avLst/>
          </a:prstGeom>
        </p:spPr>
      </p:pic>
    </p:spTree>
    <p:extLst>
      <p:ext uri="{BB962C8B-B14F-4D97-AF65-F5344CB8AC3E}">
        <p14:creationId xmlns:p14="http://schemas.microsoft.com/office/powerpoint/2010/main" val="1871712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C83F9E-A056-4ABA-A175-9C094524BD29}"/>
              </a:ext>
            </a:extLst>
          </p:cNvPr>
          <p:cNvSpPr>
            <a:spLocks noGrp="1"/>
          </p:cNvSpPr>
          <p:nvPr>
            <p:ph type="title"/>
          </p:nvPr>
        </p:nvSpPr>
        <p:spPr/>
        <p:txBody>
          <a:bodyPr>
            <a:normAutofit/>
          </a:bodyPr>
          <a:lstStyle/>
          <a:p>
            <a:r>
              <a:rPr lang="en-GB" sz="4000" dirty="0"/>
              <a:t>(2) Umbilical cord blood for </a:t>
            </a:r>
            <a:r>
              <a:rPr lang="en-GB" sz="4000" i="1" dirty="0"/>
              <a:t>transplantation</a:t>
            </a:r>
          </a:p>
        </p:txBody>
      </p:sp>
      <p:sp>
        <p:nvSpPr>
          <p:cNvPr id="3" name="Content Placeholder 2">
            <a:extLst>
              <a:ext uri="{FF2B5EF4-FFF2-40B4-BE49-F238E27FC236}">
                <a16:creationId xmlns="" xmlns:a16="http://schemas.microsoft.com/office/drawing/2014/main" id="{4160CAB2-681F-439A-807E-F1C46BCFEAFA}"/>
              </a:ext>
            </a:extLst>
          </p:cNvPr>
          <p:cNvSpPr>
            <a:spLocks noGrp="1"/>
          </p:cNvSpPr>
          <p:nvPr>
            <p:ph sz="half" idx="1"/>
          </p:nvPr>
        </p:nvSpPr>
        <p:spPr/>
        <p:txBody>
          <a:bodyPr>
            <a:normAutofit fontScale="85000" lnSpcReduction="10000"/>
          </a:bodyPr>
          <a:lstStyle/>
          <a:p>
            <a:r>
              <a:rPr lang="en-GB" dirty="0"/>
              <a:t>A woman’s  ‘right’ to donate cord blood to benefit their family (Machin et al 2012)</a:t>
            </a:r>
          </a:p>
          <a:p>
            <a:r>
              <a:rPr lang="en-GB" dirty="0"/>
              <a:t>Private Cord blood banking as a form of ‘hoarding’ and privatised risk (Fannin  )</a:t>
            </a:r>
          </a:p>
          <a:p>
            <a:r>
              <a:rPr lang="en-GB" dirty="0"/>
              <a:t>Cord blood donation within an ideology of intensive mothering (Haw 2016)</a:t>
            </a:r>
          </a:p>
          <a:p>
            <a:r>
              <a:rPr lang="en-GB" dirty="0"/>
              <a:t>Maternal responsibility and women’s reproductive potential to become mothers constructs donation in the blood and UBC field.</a:t>
            </a:r>
          </a:p>
          <a:p>
            <a:endParaRPr lang="en-GB" dirty="0"/>
          </a:p>
          <a:p>
            <a:endParaRPr lang="en-GB" dirty="0"/>
          </a:p>
          <a:p>
            <a:endParaRPr lang="en-GB" dirty="0"/>
          </a:p>
          <a:p>
            <a:endParaRPr lang="en-GB" dirty="0"/>
          </a:p>
        </p:txBody>
      </p:sp>
      <p:pic>
        <p:nvPicPr>
          <p:cNvPr id="6" name="Content Placeholder 5">
            <a:extLst>
              <a:ext uri="{FF2B5EF4-FFF2-40B4-BE49-F238E27FC236}">
                <a16:creationId xmlns="" xmlns:a16="http://schemas.microsoft.com/office/drawing/2014/main" id="{FA24E5A7-6201-4D84-9302-CC02EBB7420A}"/>
              </a:ext>
            </a:extLst>
          </p:cNvPr>
          <p:cNvPicPr>
            <a:picLocks noGrp="1" noChangeAspect="1"/>
          </p:cNvPicPr>
          <p:nvPr>
            <p:ph sz="half" idx="2"/>
          </p:nvPr>
        </p:nvPicPr>
        <p:blipFill>
          <a:blip r:embed="rId3"/>
          <a:stretch>
            <a:fillRect/>
          </a:stretch>
        </p:blipFill>
        <p:spPr>
          <a:xfrm>
            <a:off x="6315321" y="1512567"/>
            <a:ext cx="4428879" cy="3381767"/>
          </a:xfrm>
          <a:prstGeom prst="rect">
            <a:avLst/>
          </a:prstGeom>
        </p:spPr>
      </p:pic>
      <p:pic>
        <p:nvPicPr>
          <p:cNvPr id="8" name="Picture 7">
            <a:extLst>
              <a:ext uri="{FF2B5EF4-FFF2-40B4-BE49-F238E27FC236}">
                <a16:creationId xmlns="" xmlns:a16="http://schemas.microsoft.com/office/drawing/2014/main" id="{D5CECC1F-5C54-48BA-8186-20D5A0563133}"/>
              </a:ext>
            </a:extLst>
          </p:cNvPr>
          <p:cNvPicPr>
            <a:picLocks noChangeAspect="1"/>
          </p:cNvPicPr>
          <p:nvPr/>
        </p:nvPicPr>
        <p:blipFill>
          <a:blip r:embed="rId4"/>
          <a:stretch>
            <a:fillRect/>
          </a:stretch>
        </p:blipFill>
        <p:spPr>
          <a:xfrm>
            <a:off x="7377235" y="5345433"/>
            <a:ext cx="2305050" cy="1057275"/>
          </a:xfrm>
          <a:prstGeom prst="rect">
            <a:avLst/>
          </a:prstGeom>
        </p:spPr>
      </p:pic>
    </p:spTree>
    <p:extLst>
      <p:ext uri="{BB962C8B-B14F-4D97-AF65-F5344CB8AC3E}">
        <p14:creationId xmlns:p14="http://schemas.microsoft.com/office/powerpoint/2010/main" val="3917955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259D13-92CD-42FC-A90B-BDBDD5CC94A4}"/>
              </a:ext>
            </a:extLst>
          </p:cNvPr>
          <p:cNvSpPr>
            <a:spLocks noGrp="1"/>
          </p:cNvSpPr>
          <p:nvPr>
            <p:ph type="title"/>
          </p:nvPr>
        </p:nvSpPr>
        <p:spPr/>
        <p:txBody>
          <a:bodyPr>
            <a:normAutofit/>
          </a:bodyPr>
          <a:lstStyle/>
          <a:p>
            <a:r>
              <a:rPr lang="en-GB" sz="4000" dirty="0"/>
              <a:t>(3) Aborted </a:t>
            </a:r>
            <a:r>
              <a:rPr lang="en-GB" sz="4000" dirty="0" err="1"/>
              <a:t>fetal</a:t>
            </a:r>
            <a:r>
              <a:rPr lang="en-GB" sz="4000" dirty="0"/>
              <a:t> tissue in bioscience </a:t>
            </a:r>
            <a:r>
              <a:rPr lang="en-GB" sz="4000" i="1" dirty="0"/>
              <a:t>research</a:t>
            </a:r>
            <a:r>
              <a:rPr lang="en-GB" sz="4000" dirty="0"/>
              <a:t> </a:t>
            </a:r>
          </a:p>
        </p:txBody>
      </p:sp>
      <p:sp>
        <p:nvSpPr>
          <p:cNvPr id="3" name="Content Placeholder 2">
            <a:extLst>
              <a:ext uri="{FF2B5EF4-FFF2-40B4-BE49-F238E27FC236}">
                <a16:creationId xmlns="" xmlns:a16="http://schemas.microsoft.com/office/drawing/2014/main" id="{62E2278A-7B49-40A9-A86E-4AC00A82CEF3}"/>
              </a:ext>
            </a:extLst>
          </p:cNvPr>
          <p:cNvSpPr>
            <a:spLocks noGrp="1"/>
          </p:cNvSpPr>
          <p:nvPr>
            <p:ph sz="half" idx="1"/>
          </p:nvPr>
        </p:nvSpPr>
        <p:spPr/>
        <p:txBody>
          <a:bodyPr>
            <a:normAutofit fontScale="92500" lnSpcReduction="10000"/>
          </a:bodyPr>
          <a:lstStyle/>
          <a:p>
            <a:r>
              <a:rPr lang="en-GB" dirty="0"/>
              <a:t>Women donors of </a:t>
            </a:r>
            <a:r>
              <a:rPr lang="en-GB" dirty="0" err="1"/>
              <a:t>fetal</a:t>
            </a:r>
            <a:r>
              <a:rPr lang="en-GB" dirty="0"/>
              <a:t> tissue distinct from embryo donors (Kent 2008)</a:t>
            </a:r>
          </a:p>
          <a:p>
            <a:r>
              <a:rPr lang="en-GB" dirty="0"/>
              <a:t>Constructed as ‘unthinking’, uncommitted to medical research</a:t>
            </a:r>
          </a:p>
          <a:p>
            <a:r>
              <a:rPr lang="en-GB" dirty="0"/>
              <a:t>Women seeking abortion ‘ wasteful’ (</a:t>
            </a:r>
            <a:r>
              <a:rPr lang="en-GB" dirty="0" err="1"/>
              <a:t>Ariss</a:t>
            </a:r>
            <a:r>
              <a:rPr lang="en-GB" dirty="0"/>
              <a:t> 2003), morally suspect (Kent 2007)</a:t>
            </a:r>
          </a:p>
          <a:p>
            <a:r>
              <a:rPr lang="en-GB" dirty="0"/>
              <a:t>Tissue donation – ‘do good and redeem oneself’, tissue itself ‘contaminated’ </a:t>
            </a:r>
          </a:p>
        </p:txBody>
      </p:sp>
      <p:pic>
        <p:nvPicPr>
          <p:cNvPr id="8" name="Content Placeholder 7">
            <a:extLst>
              <a:ext uri="{FF2B5EF4-FFF2-40B4-BE49-F238E27FC236}">
                <a16:creationId xmlns="" xmlns:a16="http://schemas.microsoft.com/office/drawing/2014/main" id="{FC7EB9E2-1E40-40F6-885E-FB842FD99056}"/>
              </a:ext>
            </a:extLst>
          </p:cNvPr>
          <p:cNvPicPr>
            <a:picLocks noGrp="1"/>
          </p:cNvPicPr>
          <p:nvPr>
            <p:ph sz="half" idx="2"/>
          </p:nvPr>
        </p:nvPicPr>
        <p:blipFill rotWithShape="1">
          <a:blip r:embed="rId3"/>
          <a:srcRect l="27639" t="19705" r="27311" b="4852"/>
          <a:stretch/>
        </p:blipFill>
        <p:spPr bwMode="auto">
          <a:xfrm>
            <a:off x="6453350" y="1825625"/>
            <a:ext cx="461929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6897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5EAFA1-9FEF-447B-AD25-112E1CB5D4A5}"/>
              </a:ext>
            </a:extLst>
          </p:cNvPr>
          <p:cNvSpPr>
            <a:spLocks noGrp="1"/>
          </p:cNvSpPr>
          <p:nvPr>
            <p:ph type="title"/>
          </p:nvPr>
        </p:nvSpPr>
        <p:spPr/>
        <p:txBody>
          <a:bodyPr>
            <a:normAutofit/>
          </a:bodyPr>
          <a:lstStyle/>
          <a:p>
            <a:r>
              <a:rPr lang="en-GB" sz="4000" dirty="0"/>
              <a:t>(4) Placenta tissue for </a:t>
            </a:r>
            <a:r>
              <a:rPr lang="en-GB" sz="4000" i="1" dirty="0"/>
              <a:t>research </a:t>
            </a:r>
            <a:r>
              <a:rPr lang="en-GB" sz="4000" dirty="0"/>
              <a:t>and biobanking</a:t>
            </a:r>
          </a:p>
        </p:txBody>
      </p:sp>
      <p:sp>
        <p:nvSpPr>
          <p:cNvPr id="3" name="Content Placeholder 2">
            <a:extLst>
              <a:ext uri="{FF2B5EF4-FFF2-40B4-BE49-F238E27FC236}">
                <a16:creationId xmlns="" xmlns:a16="http://schemas.microsoft.com/office/drawing/2014/main" id="{E8FE2C8D-D963-47E7-AF8E-1B5587507564}"/>
              </a:ext>
            </a:extLst>
          </p:cNvPr>
          <p:cNvSpPr>
            <a:spLocks noGrp="1"/>
          </p:cNvSpPr>
          <p:nvPr>
            <p:ph sz="half" idx="1"/>
          </p:nvPr>
        </p:nvSpPr>
        <p:spPr/>
        <p:txBody>
          <a:bodyPr/>
          <a:lstStyle/>
          <a:p>
            <a:r>
              <a:rPr lang="en-GB" dirty="0"/>
              <a:t>Placental donation constructed as ethically uncontroversial</a:t>
            </a:r>
          </a:p>
          <a:p>
            <a:r>
              <a:rPr lang="en-GB" dirty="0"/>
              <a:t>Placenta understood as a kind of ‘connective tissue’ (Fannin &amp; Kent 2012) </a:t>
            </a:r>
          </a:p>
          <a:p>
            <a:r>
              <a:rPr lang="en-GB" dirty="0"/>
              <a:t>More than foetal material.</a:t>
            </a:r>
          </a:p>
          <a:p>
            <a:endParaRPr lang="en-GB" dirty="0"/>
          </a:p>
        </p:txBody>
      </p:sp>
      <p:pic>
        <p:nvPicPr>
          <p:cNvPr id="6" name="Content Placeholder 5">
            <a:extLst>
              <a:ext uri="{FF2B5EF4-FFF2-40B4-BE49-F238E27FC236}">
                <a16:creationId xmlns="" xmlns:a16="http://schemas.microsoft.com/office/drawing/2014/main" id="{18F408E5-50CD-4309-9193-59BE9E57F06E}"/>
              </a:ext>
            </a:extLst>
          </p:cNvPr>
          <p:cNvPicPr>
            <a:picLocks noGrp="1" noChangeAspect="1"/>
          </p:cNvPicPr>
          <p:nvPr>
            <p:ph sz="half" idx="2"/>
          </p:nvPr>
        </p:nvPicPr>
        <p:blipFill>
          <a:blip r:embed="rId3"/>
          <a:stretch>
            <a:fillRect/>
          </a:stretch>
        </p:blipFill>
        <p:spPr>
          <a:xfrm>
            <a:off x="7162304" y="1411288"/>
            <a:ext cx="3201392" cy="4351338"/>
          </a:xfrm>
        </p:spPr>
      </p:pic>
      <p:pic>
        <p:nvPicPr>
          <p:cNvPr id="8" name="Picture 7">
            <a:extLst>
              <a:ext uri="{FF2B5EF4-FFF2-40B4-BE49-F238E27FC236}">
                <a16:creationId xmlns="" xmlns:a16="http://schemas.microsoft.com/office/drawing/2014/main" id="{39F70D70-B7C8-481E-87FF-5B122B346367}"/>
              </a:ext>
            </a:extLst>
          </p:cNvPr>
          <p:cNvPicPr>
            <a:picLocks noChangeAspect="1"/>
          </p:cNvPicPr>
          <p:nvPr/>
        </p:nvPicPr>
        <p:blipFill>
          <a:blip r:embed="rId4"/>
          <a:stretch>
            <a:fillRect/>
          </a:stretch>
        </p:blipFill>
        <p:spPr>
          <a:xfrm>
            <a:off x="5710158" y="4554286"/>
            <a:ext cx="1143160" cy="1800476"/>
          </a:xfrm>
          <a:prstGeom prst="rect">
            <a:avLst/>
          </a:prstGeom>
        </p:spPr>
      </p:pic>
    </p:spTree>
    <p:extLst>
      <p:ext uri="{BB962C8B-B14F-4D97-AF65-F5344CB8AC3E}">
        <p14:creationId xmlns:p14="http://schemas.microsoft.com/office/powerpoint/2010/main" val="2920768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(5) Breastmilk for infant </a:t>
            </a:r>
            <a:r>
              <a:rPr lang="en-US" sz="4000" i="1" dirty="0"/>
              <a:t>feeding</a:t>
            </a:r>
          </a:p>
        </p:txBody>
      </p:sp>
      <p:sp>
        <p:nvSpPr>
          <p:cNvPr id="3" name="Content Placeholder 2"/>
          <p:cNvSpPr>
            <a:spLocks noGrp="1"/>
          </p:cNvSpPr>
          <p:nvPr>
            <p:ph sz="half" idx="1"/>
          </p:nvPr>
        </p:nvSpPr>
        <p:spPr/>
        <p:txBody>
          <a:bodyPr>
            <a:normAutofit fontScale="85000" lnSpcReduction="10000"/>
          </a:bodyPr>
          <a:lstStyle/>
          <a:p>
            <a:r>
              <a:rPr lang="en-GB" dirty="0"/>
              <a:t>Breastfeeding widely acknowledged as optimum way to feed infants (WHO, 2003; </a:t>
            </a:r>
            <a:r>
              <a:rPr lang="en-GB" i="1" dirty="0"/>
              <a:t>Lancet </a:t>
            </a:r>
            <a:r>
              <a:rPr lang="en-GB" dirty="0"/>
              <a:t>Series papers, 2016)</a:t>
            </a:r>
          </a:p>
          <a:p>
            <a:r>
              <a:rPr lang="en-GB" dirty="0"/>
              <a:t>Focus here is on the use of breastmilk for </a:t>
            </a:r>
            <a:r>
              <a:rPr lang="en-GB" i="1" dirty="0"/>
              <a:t>nutritional</a:t>
            </a:r>
            <a:r>
              <a:rPr lang="en-GB" dirty="0"/>
              <a:t> purposes and on the donation of breastmilk through milk banking and milk sharing</a:t>
            </a:r>
          </a:p>
          <a:p>
            <a:r>
              <a:rPr lang="en-US" dirty="0"/>
              <a:t>Milk is donated to milk banks but is also increasingly ‘shared’ via websites and social media</a:t>
            </a:r>
          </a:p>
          <a:p>
            <a:r>
              <a:rPr lang="en-GB" dirty="0"/>
              <a:t>Breastmilk is sold online and for purposes other than feeding babies</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324599" y="1461294"/>
            <a:ext cx="3810000" cy="2540000"/>
          </a:xfrm>
          <a:prstGeom prst="rect">
            <a:avLst/>
          </a:prstGeom>
        </p:spPr>
      </p:pic>
      <p:pic>
        <p:nvPicPr>
          <p:cNvPr id="6" name="Picture 5"/>
          <p:cNvPicPr>
            <a:picLocks noChangeAspect="1"/>
          </p:cNvPicPr>
          <p:nvPr/>
        </p:nvPicPr>
        <p:blipFill>
          <a:blip r:embed="rId4"/>
          <a:stretch>
            <a:fillRect/>
          </a:stretch>
        </p:blipFill>
        <p:spPr>
          <a:xfrm>
            <a:off x="8667750" y="3244519"/>
            <a:ext cx="3165426" cy="3118181"/>
          </a:xfrm>
          <a:prstGeom prst="rect">
            <a:avLst/>
          </a:prstGeom>
        </p:spPr>
      </p:pic>
    </p:spTree>
    <p:extLst>
      <p:ext uri="{BB962C8B-B14F-4D97-AF65-F5344CB8AC3E}">
        <p14:creationId xmlns:p14="http://schemas.microsoft.com/office/powerpoint/2010/main" val="390767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How breastmilk donation has been perceived</a:t>
            </a:r>
          </a:p>
        </p:txBody>
      </p:sp>
      <p:sp>
        <p:nvSpPr>
          <p:cNvPr id="3" name="Content Placeholder 2"/>
          <p:cNvSpPr>
            <a:spLocks noGrp="1"/>
          </p:cNvSpPr>
          <p:nvPr>
            <p:ph idx="1"/>
          </p:nvPr>
        </p:nvSpPr>
        <p:spPr>
          <a:xfrm>
            <a:off x="838200" y="1543050"/>
            <a:ext cx="10515600" cy="4954731"/>
          </a:xfrm>
        </p:spPr>
        <p:txBody>
          <a:bodyPr>
            <a:normAutofit fontScale="77500" lnSpcReduction="20000"/>
          </a:bodyPr>
          <a:lstStyle/>
          <a:p>
            <a:pPr>
              <a:lnSpc>
                <a:spcPct val="110000"/>
              </a:lnSpc>
            </a:pPr>
            <a:r>
              <a:rPr lang="en-GB" sz="3400" dirty="0"/>
              <a:t>Often the emphasis is on:</a:t>
            </a:r>
          </a:p>
          <a:p>
            <a:pPr lvl="1"/>
            <a:r>
              <a:rPr lang="en-GB" dirty="0"/>
              <a:t>the importance of the ‘mother-to-mother’ aspects of donation</a:t>
            </a:r>
          </a:p>
          <a:p>
            <a:pPr lvl="1">
              <a:lnSpc>
                <a:spcPct val="110000"/>
              </a:lnSpc>
            </a:pPr>
            <a:r>
              <a:rPr lang="en-GB" dirty="0"/>
              <a:t>the appeal to women’s generosity; references to ‘the milk of human kindness’, emphasising the relational aspects of donation</a:t>
            </a:r>
          </a:p>
          <a:p>
            <a:pPr>
              <a:lnSpc>
                <a:spcPct val="110000"/>
              </a:lnSpc>
            </a:pPr>
            <a:r>
              <a:rPr lang="en-GB" sz="3400" dirty="0"/>
              <a:t>Suspicion around women’s milk </a:t>
            </a:r>
          </a:p>
          <a:p>
            <a:pPr lvl="1"/>
            <a:r>
              <a:rPr lang="en-GB" dirty="0"/>
              <a:t>early concerns about wet nurses (morals, lifestyle, diet) </a:t>
            </a:r>
          </a:p>
          <a:p>
            <a:pPr lvl="1">
              <a:lnSpc>
                <a:spcPct val="110000"/>
              </a:lnSpc>
            </a:pPr>
            <a:r>
              <a:rPr lang="en-GB" dirty="0"/>
              <a:t>present day fears about disease transmission</a:t>
            </a:r>
          </a:p>
          <a:p>
            <a:r>
              <a:rPr lang="en-GB" sz="3400" dirty="0"/>
              <a:t>The early development of milk banking (particularly in the US) drew on</a:t>
            </a:r>
          </a:p>
          <a:p>
            <a:pPr lvl="1"/>
            <a:r>
              <a:rPr lang="en-GB" dirty="0"/>
              <a:t>specific constructs of femininity, </a:t>
            </a:r>
          </a:p>
          <a:p>
            <a:pPr lvl="1"/>
            <a:r>
              <a:rPr lang="en-GB" dirty="0"/>
              <a:t>‘gendered vision of caring’ and </a:t>
            </a:r>
          </a:p>
          <a:p>
            <a:pPr lvl="1"/>
            <a:r>
              <a:rPr lang="en-GB" dirty="0"/>
              <a:t>language of ‘intimate relationships and uncompensated caring’ (Swanson,2014: 168).  </a:t>
            </a:r>
          </a:p>
          <a:p>
            <a:pPr>
              <a:lnSpc>
                <a:spcPct val="110000"/>
              </a:lnSpc>
            </a:pPr>
            <a:r>
              <a:rPr lang="en-GB" sz="3400" dirty="0"/>
              <a:t>Donating breastmilk is seen as a ‘maternal gift’; attempts in the US in the 1980s to charge for breastmilk were perceived by donating women as ‘commodifying motherhood’ (Swanson, 2014: 182).  </a:t>
            </a:r>
          </a:p>
          <a:p>
            <a:pPr lvl="1"/>
            <a:endParaRPr lang="en-US" sz="2900" dirty="0"/>
          </a:p>
        </p:txBody>
      </p:sp>
    </p:spTree>
    <p:extLst>
      <p:ext uri="{BB962C8B-B14F-4D97-AF65-F5344CB8AC3E}">
        <p14:creationId xmlns:p14="http://schemas.microsoft.com/office/powerpoint/2010/main" val="620060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Milk sharing and risk</a:t>
            </a:r>
          </a:p>
        </p:txBody>
      </p:sp>
      <p:sp>
        <p:nvSpPr>
          <p:cNvPr id="3" name="Content Placeholder 2"/>
          <p:cNvSpPr>
            <a:spLocks noGrp="1"/>
          </p:cNvSpPr>
          <p:nvPr>
            <p:ph idx="1"/>
          </p:nvPr>
        </p:nvSpPr>
        <p:spPr>
          <a:xfrm>
            <a:off x="838200" y="1690688"/>
            <a:ext cx="10515600" cy="4351338"/>
          </a:xfrm>
        </p:spPr>
        <p:txBody>
          <a:bodyPr>
            <a:noAutofit/>
          </a:bodyPr>
          <a:lstStyle/>
          <a:p>
            <a:r>
              <a:rPr lang="en-US" dirty="0"/>
              <a:t>Breastmilk is seen as risky per se</a:t>
            </a:r>
          </a:p>
          <a:p>
            <a:pPr lvl="1"/>
            <a:r>
              <a:rPr lang="en-US" sz="2800" dirty="0"/>
              <a:t>Evident in the screening processes and restrictions on donation</a:t>
            </a:r>
          </a:p>
          <a:p>
            <a:r>
              <a:rPr lang="en-GB" dirty="0" err="1"/>
              <a:t>L</a:t>
            </a:r>
            <a:r>
              <a:rPr lang="en-GB" dirty="0" err="1" smtClean="0"/>
              <a:t>language</a:t>
            </a:r>
            <a:r>
              <a:rPr lang="en-GB" dirty="0" smtClean="0"/>
              <a:t> </a:t>
            </a:r>
            <a:r>
              <a:rPr lang="en-GB" dirty="0"/>
              <a:t>that implies that a mother’s milk might even be a risk to her own child by suggesting that milk which has not been processed by </a:t>
            </a:r>
            <a:r>
              <a:rPr lang="en-GB" dirty="0" smtClean="0"/>
              <a:t>a milk </a:t>
            </a:r>
            <a:r>
              <a:rPr lang="en-GB" dirty="0"/>
              <a:t>bank is not safe</a:t>
            </a:r>
          </a:p>
          <a:p>
            <a:r>
              <a:rPr lang="en-GB" dirty="0"/>
              <a:t>Milk banks depersonalise breastmilk </a:t>
            </a:r>
            <a:r>
              <a:rPr lang="en-GB" dirty="0" smtClean="0"/>
              <a:t>(from breastmilk to PDHM)</a:t>
            </a:r>
            <a:endParaRPr lang="en-GB" dirty="0"/>
          </a:p>
          <a:p>
            <a:r>
              <a:rPr lang="en-GB" dirty="0" smtClean="0"/>
              <a:t>Informal </a:t>
            </a:r>
            <a:r>
              <a:rPr lang="en-GB" dirty="0"/>
              <a:t>milk donation highlights the dichotomy between ‘’breastmilk-as-medicine” and ‘breastfeeding-as-pollutant” (</a:t>
            </a:r>
            <a:r>
              <a:rPr lang="en-GB" dirty="0" err="1"/>
              <a:t>Palmquist</a:t>
            </a:r>
            <a:r>
              <a:rPr lang="en-GB" dirty="0"/>
              <a:t>, 2015: 30)</a:t>
            </a:r>
          </a:p>
          <a:p>
            <a:r>
              <a:rPr lang="en-GB" dirty="0"/>
              <a:t>Public health bodies in some countries warn against milk sharing (and selling) </a:t>
            </a:r>
            <a:r>
              <a:rPr lang="mr-IN" dirty="0"/>
              <a:t>–</a:t>
            </a:r>
            <a:r>
              <a:rPr lang="en-GB" dirty="0"/>
              <a:t> focus is on ‘danger’ and ‘risk</a:t>
            </a:r>
            <a:r>
              <a:rPr lang="en-GB" dirty="0" smtClean="0"/>
              <a:t>’</a:t>
            </a:r>
          </a:p>
          <a:p>
            <a:endParaRPr lang="en-US" sz="2000" dirty="0"/>
          </a:p>
        </p:txBody>
      </p:sp>
    </p:spTree>
    <p:extLst>
      <p:ext uri="{BB962C8B-B14F-4D97-AF65-F5344CB8AC3E}">
        <p14:creationId xmlns:p14="http://schemas.microsoft.com/office/powerpoint/2010/main" val="364115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
            </a:r>
            <a:br>
              <a:rPr lang="en-GB" sz="3600" b="1" dirty="0"/>
            </a:br>
            <a:r>
              <a:rPr lang="en-GB" sz="3600" dirty="0"/>
              <a:t>Conclusions (1):  motherhood, maternity and  responsibility  </a:t>
            </a:r>
            <a:br>
              <a:rPr lang="en-GB" sz="3600" dirty="0"/>
            </a:br>
            <a:endParaRPr lang="en-US" sz="3600" dirty="0"/>
          </a:p>
        </p:txBody>
      </p:sp>
      <p:sp>
        <p:nvSpPr>
          <p:cNvPr id="3" name="Content Placeholder 2"/>
          <p:cNvSpPr>
            <a:spLocks noGrp="1"/>
          </p:cNvSpPr>
          <p:nvPr>
            <p:ph idx="1"/>
          </p:nvPr>
        </p:nvSpPr>
        <p:spPr>
          <a:xfrm>
            <a:off x="838200" y="1690688"/>
            <a:ext cx="10515600" cy="4755284"/>
          </a:xfrm>
        </p:spPr>
        <p:txBody>
          <a:bodyPr>
            <a:noAutofit/>
          </a:bodyPr>
          <a:lstStyle/>
          <a:p>
            <a:pPr>
              <a:lnSpc>
                <a:spcPct val="100000"/>
              </a:lnSpc>
              <a:spcBef>
                <a:spcPts val="0"/>
              </a:spcBef>
            </a:pPr>
            <a:r>
              <a:rPr lang="en-GB" dirty="0"/>
              <a:t>We argue that the dynamics of donation and the </a:t>
            </a:r>
            <a:r>
              <a:rPr lang="en-GB" i="1" dirty="0"/>
              <a:t>valuation</a:t>
            </a:r>
            <a:r>
              <a:rPr lang="en-GB" dirty="0"/>
              <a:t> of these materials are shaped by gendered concepts of maternity/parenting, responsibility and </a:t>
            </a:r>
            <a:r>
              <a:rPr lang="en-GB" i="1" dirty="0"/>
              <a:t>risk</a:t>
            </a:r>
            <a:r>
              <a:rPr lang="en-GB" dirty="0"/>
              <a:t>. </a:t>
            </a:r>
            <a:endParaRPr lang="en-GB" dirty="0" smtClean="0"/>
          </a:p>
          <a:p>
            <a:pPr>
              <a:lnSpc>
                <a:spcPct val="100000"/>
              </a:lnSpc>
              <a:spcBef>
                <a:spcPts val="0"/>
              </a:spcBef>
            </a:pPr>
            <a:r>
              <a:rPr lang="en-GB" dirty="0" smtClean="0"/>
              <a:t>In five different sites, donation practices are shaped by gendered dynamics of </a:t>
            </a:r>
            <a:r>
              <a:rPr lang="en-GB" i="1" dirty="0" smtClean="0"/>
              <a:t>motherhood</a:t>
            </a:r>
            <a:r>
              <a:rPr lang="en-GB" dirty="0" smtClean="0"/>
              <a:t> and </a:t>
            </a:r>
            <a:r>
              <a:rPr lang="en-GB" i="1" dirty="0" smtClean="0"/>
              <a:t>maternal responsibility</a:t>
            </a:r>
            <a:r>
              <a:rPr lang="en-GB" dirty="0" smtClean="0"/>
              <a:t>. </a:t>
            </a:r>
          </a:p>
          <a:p>
            <a:pPr>
              <a:lnSpc>
                <a:spcPct val="100000"/>
              </a:lnSpc>
              <a:spcBef>
                <a:spcPts val="0"/>
              </a:spcBef>
            </a:pPr>
            <a:r>
              <a:rPr lang="en-GB" dirty="0" smtClean="0"/>
              <a:t>Tissues </a:t>
            </a:r>
            <a:r>
              <a:rPr lang="en-GB" dirty="0"/>
              <a:t>generated by pregnancy are </a:t>
            </a:r>
            <a:r>
              <a:rPr lang="en-GB" i="1" dirty="0"/>
              <a:t>co-produced </a:t>
            </a:r>
            <a:r>
              <a:rPr lang="en-GB" dirty="0"/>
              <a:t>and challenge presumptions of ‘self’ and ‘other’ which shapes understandings of donation. </a:t>
            </a:r>
          </a:p>
          <a:p>
            <a:pPr>
              <a:lnSpc>
                <a:spcPct val="100000"/>
              </a:lnSpc>
              <a:spcBef>
                <a:spcPts val="0"/>
              </a:spcBef>
            </a:pPr>
            <a:r>
              <a:rPr lang="en-GB" dirty="0"/>
              <a:t>Donation practices structured by relations of </a:t>
            </a:r>
            <a:r>
              <a:rPr lang="en-GB" i="1" dirty="0"/>
              <a:t>connection</a:t>
            </a:r>
            <a:r>
              <a:rPr lang="en-GB" dirty="0"/>
              <a:t> and </a:t>
            </a:r>
            <a:r>
              <a:rPr lang="en-GB" i="1" dirty="0"/>
              <a:t>separation</a:t>
            </a:r>
            <a:r>
              <a:rPr lang="en-GB" dirty="0"/>
              <a:t>  </a:t>
            </a:r>
          </a:p>
          <a:p>
            <a:pPr>
              <a:lnSpc>
                <a:spcPct val="100000"/>
              </a:lnSpc>
              <a:spcBef>
                <a:spcPts val="0"/>
              </a:spcBef>
            </a:pPr>
            <a:r>
              <a:rPr lang="en-GB" dirty="0"/>
              <a:t>Proxy generational donation </a:t>
            </a:r>
          </a:p>
          <a:p>
            <a:pPr>
              <a:lnSpc>
                <a:spcPct val="100000"/>
              </a:lnSpc>
              <a:spcBef>
                <a:spcPts val="0"/>
              </a:spcBef>
            </a:pPr>
            <a:r>
              <a:rPr lang="en-GB" dirty="0"/>
              <a:t>Invisibility of breastmilk ‘donation’ for feeding own child</a:t>
            </a:r>
          </a:p>
        </p:txBody>
      </p:sp>
    </p:spTree>
    <p:extLst>
      <p:ext uri="{BB962C8B-B14F-4D97-AF65-F5344CB8AC3E}">
        <p14:creationId xmlns:p14="http://schemas.microsoft.com/office/powerpoint/2010/main" val="1181716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47AB6-7EFF-4F14-8858-79BDC8EC76E0}"/>
              </a:ext>
            </a:extLst>
          </p:cNvPr>
          <p:cNvSpPr>
            <a:spLocks noGrp="1"/>
          </p:cNvSpPr>
          <p:nvPr>
            <p:ph type="title"/>
          </p:nvPr>
        </p:nvSpPr>
        <p:spPr/>
        <p:txBody>
          <a:bodyPr>
            <a:normAutofit/>
          </a:bodyPr>
          <a:lstStyle/>
          <a:p>
            <a:r>
              <a:rPr lang="en-GB" sz="4000" dirty="0"/>
              <a:t>Conclusions (2) Gendering risk </a:t>
            </a:r>
          </a:p>
        </p:txBody>
      </p:sp>
      <p:sp>
        <p:nvSpPr>
          <p:cNvPr id="3" name="Content Placeholder 2">
            <a:extLst>
              <a:ext uri="{FF2B5EF4-FFF2-40B4-BE49-F238E27FC236}">
                <a16:creationId xmlns="" xmlns:a16="http://schemas.microsoft.com/office/drawing/2014/main" id="{5AE997D8-8E7F-4929-8479-B4B8833A58C1}"/>
              </a:ext>
            </a:extLst>
          </p:cNvPr>
          <p:cNvSpPr>
            <a:spLocks noGrp="1"/>
          </p:cNvSpPr>
          <p:nvPr>
            <p:ph idx="1"/>
          </p:nvPr>
        </p:nvSpPr>
        <p:spPr/>
        <p:txBody>
          <a:bodyPr>
            <a:normAutofit/>
          </a:bodyPr>
          <a:lstStyle/>
          <a:p>
            <a:r>
              <a:rPr lang="en-GB" dirty="0"/>
              <a:t>Viewing donation as a gendered practice is also important for understanding how concepts of risk, safety and benefit shape the donation field.  </a:t>
            </a:r>
          </a:p>
          <a:p>
            <a:r>
              <a:rPr lang="en-GB" dirty="0"/>
              <a:t>Biomedical approaches view </a:t>
            </a:r>
            <a:r>
              <a:rPr lang="en-GB" u="sng" dirty="0"/>
              <a:t>women’s bodies as particularly risky </a:t>
            </a:r>
            <a:r>
              <a:rPr lang="en-GB" dirty="0"/>
              <a:t>and their care as informed by calculations of risk (Weir, 2006; Lupton, 1999). Women’s tissue ‘more risky’. </a:t>
            </a:r>
          </a:p>
          <a:p>
            <a:r>
              <a:rPr lang="en-GB" dirty="0"/>
              <a:t>Gendered understandings of women’s bodies as fluid or leaky are viewed as ‘matter out of place’ and thus more difficult to contain and regulate. Informal breastmilk exchange seen as ‘risk laden’.  </a:t>
            </a:r>
          </a:p>
          <a:p>
            <a:pPr>
              <a:lnSpc>
                <a:spcPct val="110000"/>
              </a:lnSpc>
            </a:pPr>
            <a:endParaRPr lang="en-GB" dirty="0"/>
          </a:p>
        </p:txBody>
      </p:sp>
    </p:spTree>
    <p:extLst>
      <p:ext uri="{BB962C8B-B14F-4D97-AF65-F5344CB8AC3E}">
        <p14:creationId xmlns:p14="http://schemas.microsoft.com/office/powerpoint/2010/main" val="1429027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Conclusions (3): Responsibility, giving and care</a:t>
            </a:r>
          </a:p>
        </p:txBody>
      </p:sp>
      <p:sp>
        <p:nvSpPr>
          <p:cNvPr id="3" name="Content Placeholder 2"/>
          <p:cNvSpPr>
            <a:spLocks noGrp="1"/>
          </p:cNvSpPr>
          <p:nvPr>
            <p:ph idx="1"/>
          </p:nvPr>
        </p:nvSpPr>
        <p:spPr>
          <a:xfrm>
            <a:off x="838200" y="1543050"/>
            <a:ext cx="10515600" cy="4633913"/>
          </a:xfrm>
        </p:spPr>
        <p:txBody>
          <a:bodyPr>
            <a:noAutofit/>
          </a:bodyPr>
          <a:lstStyle/>
          <a:p>
            <a:pPr>
              <a:lnSpc>
                <a:spcPct val="100000"/>
              </a:lnSpc>
              <a:spcBef>
                <a:spcPts val="0"/>
              </a:spcBef>
            </a:pPr>
            <a:r>
              <a:rPr lang="en-GB" dirty="0"/>
              <a:t>Donation for research, therapy or feeding is not informed by identical notions of giving;</a:t>
            </a:r>
          </a:p>
          <a:p>
            <a:pPr>
              <a:lnSpc>
                <a:spcPct val="100000"/>
              </a:lnSpc>
              <a:spcBef>
                <a:spcPts val="0"/>
              </a:spcBef>
            </a:pPr>
            <a:r>
              <a:rPr lang="en-GB" dirty="0"/>
              <a:t>Gendered norms and expectations surrounding citizenship, parental responsibility, and public benefit. </a:t>
            </a:r>
          </a:p>
          <a:p>
            <a:pPr>
              <a:lnSpc>
                <a:spcPct val="100000"/>
              </a:lnSpc>
              <a:spcBef>
                <a:spcPts val="0"/>
              </a:spcBef>
            </a:pPr>
            <a:r>
              <a:rPr lang="en-GB" dirty="0"/>
              <a:t>Responsible women, mothers care for others, ‘women’s sense of responsible custody’ construct calls for donation and research participation (Cooper &amp; </a:t>
            </a:r>
            <a:r>
              <a:rPr lang="en-GB" dirty="0" err="1"/>
              <a:t>Waldby</a:t>
            </a:r>
            <a:r>
              <a:rPr lang="en-GB" dirty="0"/>
              <a:t> 2014)</a:t>
            </a:r>
          </a:p>
          <a:p>
            <a:pPr>
              <a:lnSpc>
                <a:spcPct val="100000"/>
              </a:lnSpc>
              <a:spcBef>
                <a:spcPts val="0"/>
              </a:spcBef>
            </a:pPr>
            <a:r>
              <a:rPr lang="en-GB" dirty="0"/>
              <a:t>General claims to altruism, sharing, and universal concepts of 'the gift’ fail to recognise gendering of donation practices. </a:t>
            </a:r>
          </a:p>
          <a:p>
            <a:pPr>
              <a:lnSpc>
                <a:spcPct val="100000"/>
              </a:lnSpc>
              <a:spcBef>
                <a:spcPts val="0"/>
              </a:spcBef>
            </a:pPr>
            <a:r>
              <a:rPr lang="en-GB" dirty="0"/>
              <a:t>Donation imagined as the ‘stranger’s gift’, maternal –infant exchange naturalised mothering. </a:t>
            </a:r>
          </a:p>
          <a:p>
            <a:pPr>
              <a:lnSpc>
                <a:spcPct val="100000"/>
              </a:lnSpc>
              <a:spcBef>
                <a:spcPts val="0"/>
              </a:spcBef>
            </a:pPr>
            <a:endParaRPr lang="en-US" sz="2400" dirty="0"/>
          </a:p>
        </p:txBody>
      </p:sp>
    </p:spTree>
    <p:extLst>
      <p:ext uri="{BB962C8B-B14F-4D97-AF65-F5344CB8AC3E}">
        <p14:creationId xmlns:p14="http://schemas.microsoft.com/office/powerpoint/2010/main" val="1613284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Further information/references available from:</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Prof Julie Kent </a:t>
            </a:r>
            <a:r>
              <a:rPr lang="mr-IN" dirty="0"/>
              <a:t>–</a:t>
            </a:r>
            <a:r>
              <a:rPr lang="en-US" dirty="0"/>
              <a:t> </a:t>
            </a:r>
            <a:r>
              <a:rPr lang="en-US" dirty="0">
                <a:hlinkClick r:id="rId3"/>
              </a:rPr>
              <a:t>julie.kent@uwe.ac.uk</a:t>
            </a:r>
            <a:endParaRPr lang="en-US" dirty="0"/>
          </a:p>
          <a:p>
            <a:pPr marL="0" indent="0">
              <a:buNone/>
            </a:pPr>
            <a:r>
              <a:rPr lang="en-US" dirty="0" err="1"/>
              <a:t>Dr</a:t>
            </a:r>
            <a:r>
              <a:rPr lang="en-US" dirty="0"/>
              <a:t> Maria Fannin - </a:t>
            </a:r>
            <a:r>
              <a:rPr lang="en-US" dirty="0">
                <a:hlinkClick r:id="rId4"/>
              </a:rPr>
              <a:t>m.fannin@bristol.ac.uk</a:t>
            </a:r>
            <a:endParaRPr lang="en-US" dirty="0"/>
          </a:p>
          <a:p>
            <a:pPr marL="0" indent="0">
              <a:buNone/>
            </a:pPr>
            <a:r>
              <a:rPr lang="en-US" dirty="0" err="1"/>
              <a:t>Dr</a:t>
            </a:r>
            <a:r>
              <a:rPr lang="en-US" dirty="0"/>
              <a:t> Sally Dowling </a:t>
            </a:r>
            <a:r>
              <a:rPr lang="mr-IN" dirty="0"/>
              <a:t>–</a:t>
            </a:r>
            <a:r>
              <a:rPr lang="en-US" dirty="0"/>
              <a:t> </a:t>
            </a:r>
            <a:r>
              <a:rPr lang="en-US" dirty="0">
                <a:hlinkClick r:id="rId5"/>
              </a:rPr>
              <a:t>sally.dowling@uwe.ac.uk</a:t>
            </a:r>
            <a:r>
              <a:rPr lang="en-US" dirty="0"/>
              <a:t>  </a:t>
            </a:r>
          </a:p>
        </p:txBody>
      </p:sp>
    </p:spTree>
    <p:extLst>
      <p:ext uri="{BB962C8B-B14F-4D97-AF65-F5344CB8AC3E}">
        <p14:creationId xmlns:p14="http://schemas.microsoft.com/office/powerpoint/2010/main" val="1409470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Background</a:t>
            </a:r>
          </a:p>
        </p:txBody>
      </p:sp>
      <p:sp>
        <p:nvSpPr>
          <p:cNvPr id="4" name="Rectangle 1"/>
          <p:cNvSpPr>
            <a:spLocks noGrp="1" noChangeArrowheads="1"/>
          </p:cNvSpPr>
          <p:nvPr>
            <p:ph idx="1"/>
          </p:nvPr>
        </p:nvSpPr>
        <p:spPr bwMode="auto">
          <a:xfrm>
            <a:off x="838200" y="1070595"/>
            <a:ext cx="10515600"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endParaRPr kumimoji="0" lang="en-GB" altLang="x-none" b="0" i="0" u="none" strike="noStrike" cap="none" normalizeH="0" baseline="0" dirty="0" smtClean="0">
              <a:ln>
                <a:noFill/>
              </a:ln>
              <a:solidFill>
                <a:schemeClr val="tx1"/>
              </a:solidFill>
              <a:effectLst/>
            </a:endParaRPr>
          </a:p>
          <a:p>
            <a:pPr eaLnBrk="0" fontAlgn="base" hangingPunct="0">
              <a:lnSpc>
                <a:spcPct val="100000"/>
              </a:lnSpc>
              <a:spcBef>
                <a:spcPct val="0"/>
              </a:spcBef>
              <a:spcAft>
                <a:spcPct val="0"/>
              </a:spcAft>
            </a:pPr>
            <a:r>
              <a:rPr kumimoji="0" lang="en-GB" altLang="x-none" b="0" i="0" u="none" strike="noStrike" cap="none" normalizeH="0" baseline="0" dirty="0" smtClean="0">
                <a:ln>
                  <a:noFill/>
                </a:ln>
                <a:solidFill>
                  <a:schemeClr val="tx1"/>
                </a:solidFill>
                <a:effectLst/>
              </a:rPr>
              <a:t>Our </a:t>
            </a:r>
            <a:r>
              <a:rPr kumimoji="0" lang="en-GB" altLang="x-none" b="0" i="0" u="none" strike="noStrike" cap="none" normalizeH="0" baseline="0" dirty="0">
                <a:ln>
                  <a:noFill/>
                </a:ln>
                <a:solidFill>
                  <a:schemeClr val="tx1"/>
                </a:solidFill>
                <a:effectLst/>
              </a:rPr>
              <a:t>work provides</a:t>
            </a:r>
            <a:r>
              <a:rPr kumimoji="0" lang="en-GB" altLang="x-none" b="0" i="0" u="none" strike="noStrike" cap="none" normalizeH="0" dirty="0">
                <a:ln>
                  <a:noFill/>
                </a:ln>
                <a:solidFill>
                  <a:schemeClr val="tx1"/>
                </a:solidFill>
                <a:effectLst/>
              </a:rPr>
              <a:t> an opportunity for analysis of how gender is performed in </a:t>
            </a:r>
            <a:r>
              <a:rPr lang="en-GB" altLang="x-none" dirty="0"/>
              <a:t>a number of different</a:t>
            </a:r>
            <a:r>
              <a:rPr kumimoji="0" lang="en-GB" altLang="x-none" b="0" i="0" u="none" strike="noStrike" cap="none" normalizeH="0" dirty="0">
                <a:ln>
                  <a:noFill/>
                </a:ln>
                <a:solidFill>
                  <a:schemeClr val="tx1"/>
                </a:solidFill>
                <a:effectLst/>
              </a:rPr>
              <a:t> sites</a:t>
            </a:r>
          </a:p>
          <a:p>
            <a:pPr eaLnBrk="0" fontAlgn="base" hangingPunct="0">
              <a:lnSpc>
                <a:spcPct val="100000"/>
              </a:lnSpc>
              <a:spcBef>
                <a:spcPct val="0"/>
              </a:spcBef>
              <a:spcAft>
                <a:spcPct val="0"/>
              </a:spcAft>
            </a:pPr>
            <a:r>
              <a:rPr lang="en-GB" altLang="x-none" baseline="0" dirty="0"/>
              <a:t>We draw on research conducted separately and collaborat</a:t>
            </a:r>
            <a:r>
              <a:rPr lang="en-GB" altLang="x-none" dirty="0"/>
              <a:t>ively and attempt to a) synthesise findings and b) develop a comparative approach across the sites we have studied. </a:t>
            </a:r>
            <a:endParaRPr kumimoji="0" lang="en-GB" altLang="x-none"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x-none" altLang="x-none" b="0" i="0" u="none" strike="noStrike" cap="none" normalizeH="0" baseline="0" dirty="0">
                <a:ln>
                  <a:noFill/>
                </a:ln>
                <a:solidFill>
                  <a:schemeClr val="tx1"/>
                </a:solidFill>
                <a:effectLst/>
              </a:rPr>
              <a:t>To structure our discussion, we address three specific questions: </a:t>
            </a:r>
          </a:p>
          <a:p>
            <a:pPr marL="914400" lvl="1" indent="-457200" eaLnBrk="0" fontAlgn="base" hangingPunct="0">
              <a:lnSpc>
                <a:spcPct val="100000"/>
              </a:lnSpc>
              <a:spcBef>
                <a:spcPct val="0"/>
              </a:spcBef>
              <a:spcAft>
                <a:spcPct val="0"/>
              </a:spcAft>
              <a:buFont typeface="+mj-lt"/>
              <a:buAutoNum type="arabicPeriod"/>
            </a:pPr>
            <a:r>
              <a:rPr kumimoji="0" lang="x-none" altLang="x-none" b="0" i="0" u="none" strike="noStrike" cap="none" normalizeH="0" baseline="0" dirty="0">
                <a:ln>
                  <a:noFill/>
                </a:ln>
                <a:solidFill>
                  <a:schemeClr val="tx1"/>
                </a:solidFill>
                <a:effectLst/>
              </a:rPr>
              <a:t>Why is gender important in developing a sociology of donation?</a:t>
            </a:r>
          </a:p>
          <a:p>
            <a:pPr marL="914400" lvl="1" indent="-457200" eaLnBrk="0" fontAlgn="base" hangingPunct="0">
              <a:lnSpc>
                <a:spcPct val="100000"/>
              </a:lnSpc>
              <a:spcBef>
                <a:spcPct val="0"/>
              </a:spcBef>
              <a:spcAft>
                <a:spcPct val="0"/>
              </a:spcAft>
              <a:buFont typeface="+mj-lt"/>
              <a:buAutoNum type="arabicPeriod"/>
            </a:pPr>
            <a:r>
              <a:rPr kumimoji="0" lang="x-none" altLang="x-none" b="0" i="0" u="none" strike="noStrike" cap="none" normalizeH="0" baseline="0" dirty="0">
                <a:ln>
                  <a:noFill/>
                </a:ln>
                <a:solidFill>
                  <a:schemeClr val="tx1"/>
                </a:solidFill>
                <a:effectLst/>
              </a:rPr>
              <a:t>How might comparisons of findings from our research on different types of bodily tissue illuminate gender dynamics in this area?</a:t>
            </a:r>
          </a:p>
          <a:p>
            <a:pPr marL="914400" lvl="1" indent="-457200" eaLnBrk="0" fontAlgn="base" hangingPunct="0">
              <a:lnSpc>
                <a:spcPct val="100000"/>
              </a:lnSpc>
              <a:spcBef>
                <a:spcPct val="0"/>
              </a:spcBef>
              <a:spcAft>
                <a:spcPct val="0"/>
              </a:spcAft>
              <a:buFont typeface="+mj-lt"/>
              <a:buAutoNum type="arabicPeriod"/>
            </a:pPr>
            <a:r>
              <a:rPr kumimoji="0" lang="x-none" altLang="x-none" b="0" i="0" u="none" strike="noStrike" cap="none" normalizeH="0" baseline="0" dirty="0">
                <a:ln>
                  <a:noFill/>
                </a:ln>
                <a:solidFill>
                  <a:schemeClr val="tx1"/>
                </a:solidFill>
                <a:effectLst/>
              </a:rPr>
              <a:t>Why is it important to think about concepts of risk, safety and benefit, i</a:t>
            </a:r>
            <a:r>
              <a:rPr kumimoji="0" lang="en-GB" altLang="x-none" b="0" i="0" u="none" strike="noStrike" cap="none" normalizeH="0" baseline="0" dirty="0">
                <a:ln>
                  <a:noFill/>
                </a:ln>
                <a:solidFill>
                  <a:schemeClr val="tx1"/>
                </a:solidFill>
                <a:effectLst/>
              </a:rPr>
              <a:t>n</a:t>
            </a:r>
            <a:r>
              <a:rPr kumimoji="0" lang="x-none" altLang="x-none" b="0" i="0" u="none" strike="noStrike" cap="none" normalizeH="0" baseline="0" dirty="0">
                <a:ln>
                  <a:noFill/>
                </a:ln>
                <a:solidFill>
                  <a:schemeClr val="tx1"/>
                </a:solidFill>
                <a:effectLst/>
              </a:rPr>
              <a:t> relation to human tissue donation, as gendered?</a:t>
            </a:r>
          </a:p>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934182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is gender important in developing a sociology of donation?</a:t>
            </a:r>
          </a:p>
        </p:txBody>
      </p:sp>
      <p:sp>
        <p:nvSpPr>
          <p:cNvPr id="3" name="Content Placeholder 2"/>
          <p:cNvSpPr>
            <a:spLocks noGrp="1"/>
          </p:cNvSpPr>
          <p:nvPr>
            <p:ph idx="1"/>
          </p:nvPr>
        </p:nvSpPr>
        <p:spPr>
          <a:xfrm>
            <a:off x="838200" y="2168525"/>
            <a:ext cx="10515600" cy="4351338"/>
          </a:xfrm>
        </p:spPr>
        <p:txBody>
          <a:bodyPr/>
          <a:lstStyle/>
          <a:p>
            <a:r>
              <a:rPr lang="en-US" dirty="0"/>
              <a:t>Literature comparing donation rates of men and women suggests that more women donate organs than men and more men are the recipients of donated organs than women.</a:t>
            </a:r>
          </a:p>
          <a:p>
            <a:r>
              <a:rPr lang="en-US" dirty="0"/>
              <a:t>Research is needed to understand more about how donors view donation and how social and cultural dynamics </a:t>
            </a:r>
            <a:r>
              <a:rPr lang="mr-IN" dirty="0"/>
              <a:t>–</a:t>
            </a:r>
            <a:r>
              <a:rPr lang="en-US" dirty="0"/>
              <a:t> such as gender -  inform views on, and participation in, donation.</a:t>
            </a:r>
          </a:p>
          <a:p>
            <a:r>
              <a:rPr lang="en-US" dirty="0"/>
              <a:t>Concepts used to discuss donation need to be examined from a gender perspective. </a:t>
            </a:r>
          </a:p>
        </p:txBody>
      </p:sp>
    </p:spTree>
    <p:extLst>
      <p:ext uri="{BB962C8B-B14F-4D97-AF65-F5344CB8AC3E}">
        <p14:creationId xmlns:p14="http://schemas.microsoft.com/office/powerpoint/2010/main" val="206550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Beyond universalizing myths</a:t>
            </a:r>
          </a:p>
        </p:txBody>
      </p:sp>
      <p:sp>
        <p:nvSpPr>
          <p:cNvPr id="3" name="Content Placeholder 2"/>
          <p:cNvSpPr>
            <a:spLocks noGrp="1"/>
          </p:cNvSpPr>
          <p:nvPr>
            <p:ph idx="1"/>
          </p:nvPr>
        </p:nvSpPr>
        <p:spPr/>
        <p:txBody>
          <a:bodyPr>
            <a:normAutofit/>
          </a:bodyPr>
          <a:lstStyle/>
          <a:p>
            <a:r>
              <a:rPr lang="en-US" dirty="0"/>
              <a:t>Donation of human tissues associated with altruism and care, with giving without expectation of return</a:t>
            </a:r>
          </a:p>
          <a:p>
            <a:r>
              <a:rPr lang="en-US" dirty="0"/>
              <a:t>Appeals to gift giving (</a:t>
            </a:r>
            <a:r>
              <a:rPr lang="en-US" dirty="0" err="1"/>
              <a:t>Titmuss</a:t>
            </a:r>
            <a:r>
              <a:rPr lang="en-US" dirty="0"/>
              <a:t>, 1970), idea that voluntary donation builds social solidarity</a:t>
            </a:r>
            <a:endParaRPr lang="en-GB" dirty="0"/>
          </a:p>
          <a:p>
            <a:r>
              <a:rPr lang="en-GB" dirty="0"/>
              <a:t>We see it as a</a:t>
            </a:r>
            <a:r>
              <a:rPr lang="en-US" dirty="0"/>
              <a:t> deeply gendered practice and </a:t>
            </a:r>
            <a:r>
              <a:rPr lang="en-US" dirty="0" err="1"/>
              <a:t>analyse</a:t>
            </a:r>
            <a:r>
              <a:rPr lang="en-US" dirty="0"/>
              <a:t> donation through this lens, important for understanding:</a:t>
            </a:r>
          </a:p>
          <a:p>
            <a:pPr lvl="1"/>
            <a:r>
              <a:rPr lang="en-US" dirty="0"/>
              <a:t>Ethical valuations</a:t>
            </a:r>
          </a:p>
          <a:p>
            <a:pPr lvl="1"/>
            <a:r>
              <a:rPr lang="en-US" dirty="0"/>
              <a:t>Moral hierarchies</a:t>
            </a:r>
          </a:p>
          <a:p>
            <a:pPr lvl="1"/>
            <a:r>
              <a:rPr lang="en-US" dirty="0"/>
              <a:t>Notions of risk </a:t>
            </a:r>
          </a:p>
          <a:p>
            <a:pPr marL="0" indent="0">
              <a:buNone/>
            </a:pPr>
            <a:r>
              <a:rPr lang="en-US" dirty="0"/>
              <a:t>(associated with donation and donated materials)</a:t>
            </a:r>
          </a:p>
          <a:p>
            <a:endParaRPr lang="en-US" dirty="0"/>
          </a:p>
        </p:txBody>
      </p:sp>
    </p:spTree>
    <p:extLst>
      <p:ext uri="{BB962C8B-B14F-4D97-AF65-F5344CB8AC3E}">
        <p14:creationId xmlns:p14="http://schemas.microsoft.com/office/powerpoint/2010/main" val="927342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p:spPr>
        <p:txBody>
          <a:bodyPr>
            <a:noAutofit/>
          </a:bodyPr>
          <a:lstStyle/>
          <a:p>
            <a:r>
              <a:rPr lang="x-none" altLang="x-none" sz="3600" dirty="0"/>
              <a:t>How might comparisons of findings from our research on different types of bodily tissue illuminate gender dynamics in this area?</a:t>
            </a:r>
            <a:br>
              <a:rPr lang="x-none" altLang="x-none" sz="3600" dirty="0"/>
            </a:br>
            <a:endParaRPr lang="en-US" sz="3600" dirty="0"/>
          </a:p>
        </p:txBody>
      </p:sp>
      <p:sp>
        <p:nvSpPr>
          <p:cNvPr id="3" name="Content Placeholder 2"/>
          <p:cNvSpPr>
            <a:spLocks noGrp="1"/>
          </p:cNvSpPr>
          <p:nvPr>
            <p:ph idx="1"/>
          </p:nvPr>
        </p:nvSpPr>
        <p:spPr/>
        <p:txBody>
          <a:bodyPr/>
          <a:lstStyle/>
          <a:p>
            <a:r>
              <a:rPr lang="en-US" dirty="0"/>
              <a:t>We examine how expectations and norms surrounding the donation of aborted </a:t>
            </a:r>
            <a:r>
              <a:rPr lang="en-US" dirty="0" err="1"/>
              <a:t>foetal</a:t>
            </a:r>
            <a:r>
              <a:rPr lang="en-US" dirty="0"/>
              <a:t> tissue, placental tissue, umbilical cord blood, breastmilk and blood are gendered</a:t>
            </a:r>
          </a:p>
          <a:p>
            <a:r>
              <a:rPr lang="en-US" dirty="0"/>
              <a:t>Once separated from the sexed body these donated tissues are valued differently</a:t>
            </a:r>
          </a:p>
          <a:p>
            <a:r>
              <a:rPr lang="en-US" dirty="0"/>
              <a:t>Value = ‘exchange value’ within human tissue markets but also ‘</a:t>
            </a:r>
            <a:r>
              <a:rPr lang="en-US" dirty="0" err="1"/>
              <a:t>biovalue</a:t>
            </a:r>
            <a:r>
              <a:rPr lang="en-US" dirty="0"/>
              <a:t>’ (</a:t>
            </a:r>
            <a:r>
              <a:rPr lang="en-US" dirty="0" err="1"/>
              <a:t>Waldby</a:t>
            </a:r>
            <a:r>
              <a:rPr lang="en-US" dirty="0"/>
              <a:t>, 2000; </a:t>
            </a:r>
            <a:r>
              <a:rPr lang="en-US" dirty="0" err="1"/>
              <a:t>Waldby</a:t>
            </a:r>
            <a:r>
              <a:rPr lang="en-US" dirty="0"/>
              <a:t> and Mitchell, 2006)</a:t>
            </a:r>
          </a:p>
          <a:p>
            <a:r>
              <a:rPr lang="en-US" dirty="0"/>
              <a:t>This framework allows us to discuss different presumptions of ‘risk’ are attached to donated materials as well as how ethical valuations (‘just waste’ or ‘precious resource’) shape thinking about donation</a:t>
            </a:r>
          </a:p>
        </p:txBody>
      </p:sp>
    </p:spTree>
    <p:extLst>
      <p:ext uri="{BB962C8B-B14F-4D97-AF65-F5344CB8AC3E}">
        <p14:creationId xmlns:p14="http://schemas.microsoft.com/office/powerpoint/2010/main" val="257824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Comparative approaches to gamete donation</a:t>
            </a:r>
          </a:p>
        </p:txBody>
      </p:sp>
      <p:sp>
        <p:nvSpPr>
          <p:cNvPr id="3" name="Content Placeholder 2"/>
          <p:cNvSpPr>
            <a:spLocks noGrp="1"/>
          </p:cNvSpPr>
          <p:nvPr>
            <p:ph idx="1"/>
          </p:nvPr>
        </p:nvSpPr>
        <p:spPr/>
        <p:txBody>
          <a:bodyPr/>
          <a:lstStyle/>
          <a:p>
            <a:r>
              <a:rPr lang="en-US" dirty="0"/>
              <a:t>‘Does the social process of assigning value to the human body vary based on the sex and gender of the body being commodified?’ (</a:t>
            </a:r>
            <a:r>
              <a:rPr lang="en-US" dirty="0" err="1"/>
              <a:t>Almeling</a:t>
            </a:r>
            <a:r>
              <a:rPr lang="en-US" dirty="0"/>
              <a:t> 2009:45)</a:t>
            </a:r>
          </a:p>
          <a:p>
            <a:r>
              <a:rPr lang="en-US" dirty="0"/>
              <a:t>She compared egg and sperm donors in the US</a:t>
            </a:r>
          </a:p>
          <a:p>
            <a:pPr lvl="1"/>
            <a:r>
              <a:rPr lang="en-US" dirty="0"/>
              <a:t>Egg donors were expected to be altruistic</a:t>
            </a:r>
          </a:p>
          <a:p>
            <a:pPr lvl="1"/>
            <a:r>
              <a:rPr lang="en-US" dirty="0"/>
              <a:t>Sperm donors were expected to be donating for money</a:t>
            </a:r>
          </a:p>
          <a:p>
            <a:r>
              <a:rPr lang="en-US" dirty="0"/>
              <a:t>Her work highlights how the respective values of eggs and sperm as commodities draws on gender stereotypes and asymmetries between the two types of transactions (both part of a commercial market)</a:t>
            </a:r>
          </a:p>
        </p:txBody>
      </p:sp>
    </p:spTree>
    <p:extLst>
      <p:ext uri="{BB962C8B-B14F-4D97-AF65-F5344CB8AC3E}">
        <p14:creationId xmlns:p14="http://schemas.microsoft.com/office/powerpoint/2010/main" val="924737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Starting points</a:t>
            </a:r>
          </a:p>
        </p:txBody>
      </p:sp>
      <p:sp>
        <p:nvSpPr>
          <p:cNvPr id="3" name="Content Placeholder 2"/>
          <p:cNvSpPr>
            <a:spLocks noGrp="1"/>
          </p:cNvSpPr>
          <p:nvPr>
            <p:ph idx="1"/>
          </p:nvPr>
        </p:nvSpPr>
        <p:spPr/>
        <p:txBody>
          <a:bodyPr>
            <a:normAutofit/>
          </a:bodyPr>
          <a:lstStyle/>
          <a:p>
            <a:pPr marL="914400" lvl="1" indent="-457200">
              <a:buAutoNum type="arabicPeriod"/>
            </a:pPr>
            <a:r>
              <a:rPr lang="en-US" sz="2800" dirty="0" smtClean="0"/>
              <a:t>Need </a:t>
            </a:r>
            <a:r>
              <a:rPr lang="en-US" sz="2800" dirty="0"/>
              <a:t>to distinguish between different donation practices:</a:t>
            </a:r>
          </a:p>
          <a:p>
            <a:pPr marL="914400" lvl="1" indent="-457200">
              <a:buAutoNum type="arabicPeriod"/>
            </a:pPr>
            <a:r>
              <a:rPr lang="en-US" sz="2800" dirty="0"/>
              <a:t>Different sources (donors)</a:t>
            </a:r>
          </a:p>
          <a:p>
            <a:pPr marL="914400" lvl="1" indent="-457200">
              <a:buAutoNum type="arabicPeriod"/>
            </a:pPr>
            <a:r>
              <a:rPr lang="en-US" sz="2800" dirty="0"/>
              <a:t>Different types of donated material (bodily tissues)</a:t>
            </a:r>
          </a:p>
          <a:p>
            <a:pPr marL="914400" lvl="1" indent="-457200">
              <a:buAutoNum type="arabicPeriod"/>
            </a:pPr>
            <a:r>
              <a:rPr lang="en-US" sz="2800" dirty="0"/>
              <a:t>Need to distinguish between different </a:t>
            </a:r>
            <a:r>
              <a:rPr lang="en-US" sz="2800" i="1" dirty="0"/>
              <a:t>uses</a:t>
            </a:r>
            <a:r>
              <a:rPr lang="en-US" sz="2800" dirty="0"/>
              <a:t> of material </a:t>
            </a:r>
            <a:r>
              <a:rPr lang="en-US" dirty="0"/>
              <a:t>– </a:t>
            </a:r>
          </a:p>
          <a:p>
            <a:pPr lvl="2"/>
            <a:r>
              <a:rPr lang="en-US" sz="2800" dirty="0"/>
              <a:t>research, </a:t>
            </a:r>
          </a:p>
          <a:p>
            <a:pPr lvl="2"/>
            <a:r>
              <a:rPr lang="en-US" sz="2800" dirty="0"/>
              <a:t>therapy and </a:t>
            </a:r>
          </a:p>
          <a:p>
            <a:pPr lvl="2"/>
            <a:r>
              <a:rPr lang="en-US" sz="2800" dirty="0"/>
              <a:t>feeding (these may be overlapping)</a:t>
            </a:r>
          </a:p>
          <a:p>
            <a:pPr marL="457200" lvl="1" indent="0">
              <a:buNone/>
            </a:pPr>
            <a:endParaRPr lang="en-US" dirty="0"/>
          </a:p>
        </p:txBody>
      </p:sp>
    </p:spTree>
    <p:extLst>
      <p:ext uri="{BB962C8B-B14F-4D97-AF65-F5344CB8AC3E}">
        <p14:creationId xmlns:p14="http://schemas.microsoft.com/office/powerpoint/2010/main" val="590015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8A11CD-95BE-42AE-8DC5-537F5A8721F2}"/>
              </a:ext>
            </a:extLst>
          </p:cNvPr>
          <p:cNvSpPr>
            <a:spLocks noGrp="1"/>
          </p:cNvSpPr>
          <p:nvPr>
            <p:ph type="title"/>
          </p:nvPr>
        </p:nvSpPr>
        <p:spPr/>
        <p:txBody>
          <a:bodyPr>
            <a:normAutofit/>
          </a:bodyPr>
          <a:lstStyle/>
          <a:p>
            <a:r>
              <a:rPr lang="en-GB" sz="4000" dirty="0"/>
              <a:t>Developing comparative approaches</a:t>
            </a:r>
          </a:p>
        </p:txBody>
      </p:sp>
      <p:sp>
        <p:nvSpPr>
          <p:cNvPr id="3" name="Content Placeholder 2">
            <a:extLst>
              <a:ext uri="{FF2B5EF4-FFF2-40B4-BE49-F238E27FC236}">
                <a16:creationId xmlns="" xmlns:a16="http://schemas.microsoft.com/office/drawing/2014/main" id="{10AB06BF-8113-4841-90D4-2EDCAD854AD4}"/>
              </a:ext>
            </a:extLst>
          </p:cNvPr>
          <p:cNvSpPr>
            <a:spLocks noGrp="1"/>
          </p:cNvSpPr>
          <p:nvPr>
            <p:ph idx="1"/>
          </p:nvPr>
        </p:nvSpPr>
        <p:spPr/>
        <p:txBody>
          <a:bodyPr/>
          <a:lstStyle/>
          <a:p>
            <a:pPr lvl="1"/>
            <a:endParaRPr lang="en-US" dirty="0"/>
          </a:p>
          <a:p>
            <a:pPr marL="914400" lvl="1" indent="-457200">
              <a:buFont typeface="+mj-lt"/>
              <a:buAutoNum type="arabicPeriod"/>
            </a:pPr>
            <a:r>
              <a:rPr lang="en-US" sz="2800" dirty="0"/>
              <a:t>Peripheral blood and umbilical cord blood used </a:t>
            </a:r>
            <a:r>
              <a:rPr lang="en-US" sz="2800" b="1" dirty="0"/>
              <a:t>therapeutically</a:t>
            </a:r>
            <a:r>
              <a:rPr lang="en-US" sz="2800" dirty="0"/>
              <a:t> and in research</a:t>
            </a:r>
          </a:p>
          <a:p>
            <a:pPr marL="914400" lvl="1" indent="-457200">
              <a:buFont typeface="+mj-lt"/>
              <a:buAutoNum type="arabicPeriod"/>
            </a:pPr>
            <a:endParaRPr lang="en-US" sz="2800" dirty="0"/>
          </a:p>
          <a:p>
            <a:pPr marL="914400" lvl="1" indent="-457200">
              <a:buFont typeface="+mj-lt"/>
              <a:buAutoNum type="arabicPeriod"/>
            </a:pPr>
            <a:r>
              <a:rPr lang="en-US" sz="2800" dirty="0" err="1"/>
              <a:t>Foetal</a:t>
            </a:r>
            <a:r>
              <a:rPr lang="en-US" sz="2800" dirty="0"/>
              <a:t> and placental tissue used in </a:t>
            </a:r>
            <a:r>
              <a:rPr lang="en-US" sz="2800" b="1" dirty="0"/>
              <a:t>research</a:t>
            </a:r>
          </a:p>
          <a:p>
            <a:pPr marL="914400" lvl="1" indent="-457200">
              <a:buFont typeface="+mj-lt"/>
              <a:buAutoNum type="arabicPeriod"/>
            </a:pPr>
            <a:endParaRPr lang="en-US" sz="2800" b="1" dirty="0"/>
          </a:p>
          <a:p>
            <a:pPr marL="914400" lvl="1" indent="-457200">
              <a:buFont typeface="+mj-lt"/>
              <a:buAutoNum type="arabicPeriod"/>
            </a:pPr>
            <a:r>
              <a:rPr lang="en-US" sz="2800" dirty="0"/>
              <a:t>Breastmilk used primarily for infant </a:t>
            </a:r>
            <a:r>
              <a:rPr lang="en-US" sz="2800" b="1" dirty="0"/>
              <a:t>feeding</a:t>
            </a:r>
            <a:r>
              <a:rPr lang="en-US" sz="2800" dirty="0"/>
              <a:t> but also collected for research </a:t>
            </a:r>
            <a:endParaRPr lang="en-US" dirty="0"/>
          </a:p>
          <a:p>
            <a:endParaRPr lang="en-GB" dirty="0"/>
          </a:p>
        </p:txBody>
      </p:sp>
    </p:spTree>
    <p:extLst>
      <p:ext uri="{BB962C8B-B14F-4D97-AF65-F5344CB8AC3E}">
        <p14:creationId xmlns:p14="http://schemas.microsoft.com/office/powerpoint/2010/main" val="311851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57ED80-1FDA-442D-91FB-FBAC9B32004B}"/>
              </a:ext>
            </a:extLst>
          </p:cNvPr>
          <p:cNvSpPr>
            <a:spLocks noGrp="1"/>
          </p:cNvSpPr>
          <p:nvPr>
            <p:ph type="title"/>
          </p:nvPr>
        </p:nvSpPr>
        <p:spPr/>
        <p:txBody>
          <a:bodyPr>
            <a:normAutofit/>
          </a:bodyPr>
          <a:lstStyle/>
          <a:p>
            <a:r>
              <a:rPr lang="en-GB" sz="4000" dirty="0"/>
              <a:t>(1)Blood for </a:t>
            </a:r>
            <a:r>
              <a:rPr lang="en-GB" sz="4000" i="1" dirty="0"/>
              <a:t>transfusion</a:t>
            </a:r>
            <a:endParaRPr lang="en-GB" sz="4000" dirty="0"/>
          </a:p>
        </p:txBody>
      </p:sp>
      <p:sp>
        <p:nvSpPr>
          <p:cNvPr id="3" name="Content Placeholder 2">
            <a:extLst>
              <a:ext uri="{FF2B5EF4-FFF2-40B4-BE49-F238E27FC236}">
                <a16:creationId xmlns="" xmlns:a16="http://schemas.microsoft.com/office/drawing/2014/main" id="{CF33C150-F988-4042-A2C2-577F07B7B507}"/>
              </a:ext>
            </a:extLst>
          </p:cNvPr>
          <p:cNvSpPr>
            <a:spLocks noGrp="1"/>
          </p:cNvSpPr>
          <p:nvPr>
            <p:ph sz="half" idx="1"/>
          </p:nvPr>
        </p:nvSpPr>
        <p:spPr/>
        <p:txBody>
          <a:bodyPr>
            <a:normAutofit fontScale="77500" lnSpcReduction="20000"/>
          </a:bodyPr>
          <a:lstStyle/>
          <a:p>
            <a:pPr marL="0" indent="0">
              <a:buNone/>
            </a:pPr>
            <a:r>
              <a:rPr lang="en-GB" dirty="0"/>
              <a:t>Within transfusion science ‘gendered bodies are both naturalised and made invisible in a discourse which relies heavily on universalising myths that seek to value blood and plasma as a social and public good, and ties donation to citizenship and solidarity purporting that all donations are valued equally’ (Kent &amp; Farrell 2013).</a:t>
            </a:r>
          </a:p>
          <a:p>
            <a:pPr marL="0" indent="0">
              <a:buNone/>
            </a:pPr>
            <a:r>
              <a:rPr lang="en-GB" dirty="0"/>
              <a:t>Techniques for sorting, screening, testing and matching </a:t>
            </a:r>
            <a:r>
              <a:rPr lang="en-GB" i="1" dirty="0"/>
              <a:t>produce</a:t>
            </a:r>
            <a:r>
              <a:rPr lang="en-GB" dirty="0"/>
              <a:t> categories of racial and ethnic difference and gender difference.</a:t>
            </a:r>
          </a:p>
          <a:p>
            <a:pPr marL="0" indent="0">
              <a:buNone/>
            </a:pPr>
            <a:r>
              <a:rPr lang="en-GB" dirty="0"/>
              <a:t>In so doing categories of risk and moral hierarchies are constructed.</a:t>
            </a:r>
          </a:p>
          <a:p>
            <a:pPr marL="0" indent="0">
              <a:buNone/>
            </a:pPr>
            <a:r>
              <a:rPr lang="en-GB" dirty="0"/>
              <a:t>Women donors are constructed as more ‘risky’ bodies.</a:t>
            </a:r>
          </a:p>
        </p:txBody>
      </p:sp>
      <p:pic>
        <p:nvPicPr>
          <p:cNvPr id="6" name="Content Placeholder 5">
            <a:extLst>
              <a:ext uri="{FF2B5EF4-FFF2-40B4-BE49-F238E27FC236}">
                <a16:creationId xmlns="" xmlns:a16="http://schemas.microsoft.com/office/drawing/2014/main" id="{9B765A1A-B86F-431C-AAC0-0B013D2521AC}"/>
              </a:ext>
            </a:extLst>
          </p:cNvPr>
          <p:cNvPicPr>
            <a:picLocks noGrp="1" noChangeAspect="1"/>
          </p:cNvPicPr>
          <p:nvPr>
            <p:ph sz="half" idx="2"/>
          </p:nvPr>
        </p:nvPicPr>
        <p:blipFill>
          <a:blip r:embed="rId3"/>
          <a:stretch>
            <a:fillRect/>
          </a:stretch>
        </p:blipFill>
        <p:spPr>
          <a:xfrm>
            <a:off x="6172200" y="2286636"/>
            <a:ext cx="5181600" cy="3429316"/>
          </a:xfrm>
        </p:spPr>
      </p:pic>
    </p:spTree>
    <p:extLst>
      <p:ext uri="{BB962C8B-B14F-4D97-AF65-F5344CB8AC3E}">
        <p14:creationId xmlns:p14="http://schemas.microsoft.com/office/powerpoint/2010/main" val="37356852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2206</Words>
  <Application>Microsoft Office PowerPoint</Application>
  <PresentationFormat>Widescreen</PresentationFormat>
  <Paragraphs>203</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Mangal</vt:lpstr>
      <vt:lpstr>Office Theme</vt:lpstr>
      <vt:lpstr>Gender dynamics in the donation field: human tissue donation for research, therapy and feeding</vt:lpstr>
      <vt:lpstr>Background</vt:lpstr>
      <vt:lpstr>Why is gender important in developing a sociology of donation?</vt:lpstr>
      <vt:lpstr>Beyond universalizing myths</vt:lpstr>
      <vt:lpstr>How might comparisons of findings from our research on different types of bodily tissue illuminate gender dynamics in this area? </vt:lpstr>
      <vt:lpstr>Comparative approaches to gamete donation</vt:lpstr>
      <vt:lpstr>Starting points</vt:lpstr>
      <vt:lpstr>Developing comparative approaches</vt:lpstr>
      <vt:lpstr>(1)Blood for transfusion</vt:lpstr>
      <vt:lpstr>(2) Umbilical cord blood for transplantation</vt:lpstr>
      <vt:lpstr>(3) Aborted fetal tissue in bioscience research </vt:lpstr>
      <vt:lpstr>(4) Placenta tissue for research and biobanking</vt:lpstr>
      <vt:lpstr>(5) Breastmilk for infant feeding</vt:lpstr>
      <vt:lpstr>How breastmilk donation has been perceived</vt:lpstr>
      <vt:lpstr>Milk sharing and risk</vt:lpstr>
      <vt:lpstr> Conclusions (1):  motherhood, maternity and  responsibility   </vt:lpstr>
      <vt:lpstr>Conclusions (2) Gendering risk </vt:lpstr>
      <vt:lpstr>Conclusions (3): Responsibility, giving and care</vt:lpstr>
      <vt:lpstr>Further information/references available from: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Gender dynamics in the donation field: human tissue donation for research, therapy and feeding</dc:title>
  <dc:creator>Sally Dowling</dc:creator>
  <cp:lastModifiedBy>Sally Dowling</cp:lastModifiedBy>
  <cp:revision>57</cp:revision>
  <cp:lastPrinted>2017-08-31T08:55:33Z</cp:lastPrinted>
  <dcterms:created xsi:type="dcterms:W3CDTF">2017-07-13T10:18:11Z</dcterms:created>
  <dcterms:modified xsi:type="dcterms:W3CDTF">2018-02-12T11:51:29Z</dcterms:modified>
</cp:coreProperties>
</file>