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1" r:id="rId3"/>
    <p:sldId id="265" r:id="rId4"/>
    <p:sldId id="258" r:id="rId5"/>
    <p:sldId id="266" r:id="rId6"/>
    <p:sldId id="267" r:id="rId7"/>
    <p:sldId id="26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5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6E7AB-B3A1-4747-A1C8-37B4543F362F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960BA-C119-42AA-B80C-B8F4957BC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357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5639D-BCD4-4BD9-AB60-304A9A1572EC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C8F9F-3216-41EF-90C4-D76833FFC6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3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Name Here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628650" y="1162051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Affiliations to disclose</a:t>
            </a:r>
            <a:r>
              <a:rPr lang="en-US" sz="28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†</a:t>
            </a:r>
            <a:r>
              <a:rPr lang="en-US" dirty="0"/>
              <a:t>:</a:t>
            </a:r>
          </a:p>
        </p:txBody>
      </p:sp>
      <p:sp>
        <p:nvSpPr>
          <p:cNvPr id="17" name="Content Placeholder 2"/>
          <p:cNvSpPr txBox="1">
            <a:spLocks/>
          </p:cNvSpPr>
          <p:nvPr userDrawn="1"/>
        </p:nvSpPr>
        <p:spPr>
          <a:xfrm>
            <a:off x="628650" y="4222975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Funding for speaker to attend:</a:t>
            </a:r>
          </a:p>
        </p:txBody>
      </p:sp>
      <p:sp>
        <p:nvSpPr>
          <p:cNvPr id="19" name="Content Placeholder 2"/>
          <p:cNvSpPr txBox="1">
            <a:spLocks/>
          </p:cNvSpPr>
          <p:nvPr userDrawn="1"/>
        </p:nvSpPr>
        <p:spPr>
          <a:xfrm>
            <a:off x="1134835" y="4873128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Self-funded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 userDrawn="1"/>
        </p:nvSpPr>
        <p:spPr>
          <a:xfrm>
            <a:off x="1134834" y="5388842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Institution (non-industry) funded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 userDrawn="1"/>
        </p:nvSpPr>
        <p:spPr>
          <a:xfrm>
            <a:off x="1134834" y="5904556"/>
            <a:ext cx="225334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Sponsored by: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729340" y="4873128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 userDrawn="1"/>
        </p:nvSpPr>
        <p:spPr>
          <a:xfrm>
            <a:off x="729340" y="5388842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 userDrawn="1"/>
        </p:nvSpPr>
        <p:spPr>
          <a:xfrm>
            <a:off x="729340" y="5904556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 userDrawn="1"/>
        </p:nvSpPr>
        <p:spPr>
          <a:xfrm>
            <a:off x="628650" y="1651291"/>
            <a:ext cx="7886699" cy="2154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651000"/>
            <a:ext cx="7886700" cy="21558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Enter </a:t>
            </a:r>
            <a:r>
              <a:rPr lang="en-US" dirty="0" err="1"/>
              <a:t>Organisation</a:t>
            </a:r>
            <a:r>
              <a:rPr lang="en-US" dirty="0"/>
              <a:t> / Relationship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3388180" y="5904556"/>
            <a:ext cx="5127170" cy="372836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Enter Company Name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2" hasCustomPrompt="1"/>
          </p:nvPr>
        </p:nvSpPr>
        <p:spPr>
          <a:xfrm>
            <a:off x="728663" y="4873624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729114" y="5384268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8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29791" y="5906553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595812"/>
            <a:ext cx="4416425" cy="220664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Enter X in appropriate box</a:t>
            </a:r>
            <a:endParaRPr lang="en-GB" dirty="0"/>
          </a:p>
        </p:txBody>
      </p:sp>
      <p:sp>
        <p:nvSpPr>
          <p:cNvPr id="22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628649" y="3889692"/>
            <a:ext cx="7886700" cy="220664"/>
          </a:xfrm>
        </p:spPr>
        <p:txBody>
          <a:bodyPr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† All financial ties (over the last two years) that you may have with any business organization with respect to the subjects mentioned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78077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8361"/>
            <a:ext cx="6449483" cy="8732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61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3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6455066" cy="8735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205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85962"/>
            <a:ext cx="3868340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6205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85962"/>
            <a:ext cx="3887391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6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71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84728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1495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4928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46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76791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0701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699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28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873211"/>
          </a:xfrm>
          <a:prstGeom prst="rect">
            <a:avLst/>
          </a:prstGeom>
          <a:solidFill>
            <a:srgbClr val="023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0"/>
            <a:ext cx="6453444" cy="873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62050"/>
            <a:ext cx="7886700" cy="542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681" y="188700"/>
            <a:ext cx="1876732" cy="49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2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2" r:id="rId2"/>
    <p:sldLayoutId id="2147483661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AC08-108C-4BE0-83B8-D297E735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GB" altLang="zh-CN" b="1" dirty="0"/>
          </a:p>
          <a:p>
            <a:pPr algn="ctr"/>
            <a:r>
              <a:rPr lang="en-GB" altLang="zh-CN" b="1" dirty="0"/>
              <a:t>Non-invasive Parameter for Assessing Urine Flow Rate in Frequency Domain to Differentiate DU with BOO in Male</a:t>
            </a:r>
            <a:endParaRPr lang="en-US" altLang="zh-CN" b="1" dirty="0"/>
          </a:p>
          <a:p>
            <a:r>
              <a:rPr lang="en-US" dirty="0"/>
              <a:t>   </a:t>
            </a:r>
          </a:p>
          <a:p>
            <a:r>
              <a:rPr lang="en-US" dirty="0"/>
              <a:t>Presentation by</a:t>
            </a:r>
          </a:p>
          <a:p>
            <a:pPr algn="ctr"/>
            <a:r>
              <a:rPr lang="en-US" sz="3600" b="1" dirty="0"/>
              <a:t>Rui Li</a:t>
            </a:r>
          </a:p>
          <a:p>
            <a:pPr algn="ctr"/>
            <a:endParaRPr lang="en-US" b="1" dirty="0"/>
          </a:p>
          <a:p>
            <a:pPr algn="r"/>
            <a:r>
              <a:rPr lang="en-GB" sz="2000" b="1" dirty="0"/>
              <a:t>Supervisors: Prof </a:t>
            </a:r>
            <a:r>
              <a:rPr lang="en-GB" sz="2000" b="1" dirty="0" err="1"/>
              <a:t>Quanmin</a:t>
            </a:r>
            <a:r>
              <a:rPr lang="en-GB" sz="2000" b="1" dirty="0"/>
              <a:t> Zhu</a:t>
            </a:r>
          </a:p>
          <a:p>
            <a:pPr algn="r"/>
            <a:r>
              <a:rPr lang="en-GB" sz="2000" b="1" dirty="0"/>
              <a:t>Mr Andrew </a:t>
            </a:r>
            <a:r>
              <a:rPr lang="en-GB" sz="2000" b="1" dirty="0" err="1"/>
              <a:t>Gammie</a:t>
            </a:r>
            <a:endParaRPr lang="en-GB" sz="2000" b="1" dirty="0"/>
          </a:p>
          <a:p>
            <a:pPr algn="r"/>
            <a:r>
              <a:rPr lang="en-GB" sz="2000" b="1" dirty="0"/>
              <a:t>Dr Mokhtar Nibouche</a:t>
            </a:r>
          </a:p>
          <a:p>
            <a:pPr algn="r"/>
            <a:endParaRPr lang="en-GB" sz="2000" dirty="0"/>
          </a:p>
          <a:p>
            <a:pPr algn="r"/>
            <a:r>
              <a:rPr lang="en-GB" sz="1400" dirty="0"/>
              <a:t>This project is </a:t>
            </a:r>
            <a:r>
              <a:rPr lang="en-US" sz="1400" dirty="0"/>
              <a:t>partially supported by a grant from Astellas Pharma</a:t>
            </a:r>
            <a:r>
              <a:rPr lang="en-GB" sz="1400" dirty="0"/>
              <a:t> </a:t>
            </a:r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B77420B2-A3F9-4E3B-8F6E-6F1C436A6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5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374627D-E365-4734-B1B6-DC196C462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7">
            <a:extLst>
              <a:ext uri="{FF2B5EF4-FFF2-40B4-BE49-F238E27FC236}">
                <a16:creationId xmlns:a16="http://schemas.microsoft.com/office/drawing/2014/main" id="{691D084F-290C-45A4-8F36-E0D71C7B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2485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A0F2B-A8C1-4720-BB32-D734177CD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GB" sz="2000" dirty="0"/>
          </a:p>
          <a:p>
            <a:pPr algn="just"/>
            <a:r>
              <a:rPr lang="en-GB" sz="2000" dirty="0"/>
              <a:t>Detrusor underactivity (DU)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One third elder patients in both gender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PFS to diagnose, cannot be differentiate with BOO non-invasively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Weaker </a:t>
            </a:r>
            <a:r>
              <a:rPr lang="en-GB" sz="2000" dirty="0"/>
              <a:t>detrusor contractility, more frequent detrusor contractions and abdominal straining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‘DU/BOO patterns’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Analysis urine flow rate in frequency domain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ICS standardization: frequency difference (</a:t>
            </a:r>
            <a:r>
              <a:rPr lang="en-GB" sz="2000" dirty="0" err="1"/>
              <a:t>Gammie</a:t>
            </a:r>
            <a:r>
              <a:rPr lang="en-GB" sz="2000" dirty="0"/>
              <a:t> et al.)</a:t>
            </a:r>
          </a:p>
          <a:p>
            <a:pPr marL="1028700" lvl="1" indent="-342900" algn="just"/>
            <a:r>
              <a:rPr lang="en-GB" sz="1600" dirty="0"/>
              <a:t>Detrusor contraction (BOO and normal): 0.1Hz</a:t>
            </a:r>
          </a:p>
          <a:p>
            <a:pPr marL="1028700" lvl="1" indent="-342900" algn="just"/>
            <a:r>
              <a:rPr lang="en-GB" sz="1600" dirty="0"/>
              <a:t>Abdominal straining (DU): 1Hz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F857D98C-E9A1-43E2-A649-0CB2514DFE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481C4059-704A-4256-8E9E-2C581E75F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9B95F10-00EA-4C81-88B8-E68BF594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55746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AC3D77-6E59-4A0A-806D-9E3CAD2B2FE5}"/>
              </a:ext>
            </a:extLst>
          </p:cNvPr>
          <p:cNvSpPr txBox="1"/>
          <p:nvPr/>
        </p:nvSpPr>
        <p:spPr>
          <a:xfrm>
            <a:off x="497135" y="1186789"/>
            <a:ext cx="8434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Peak counting analysis: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Apply filter with specified cut-off frequencies on urine flow rate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Count peak number in raw/filtered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Ratio of peak number in 1Hz/0.1Hz filtered curve</a:t>
            </a:r>
          </a:p>
        </p:txBody>
      </p:sp>
      <p:pic>
        <p:nvPicPr>
          <p:cNvPr id="5" name="Content Placeholder 2">
            <a:extLst>
              <a:ext uri="{FF2B5EF4-FFF2-40B4-BE49-F238E27FC236}">
                <a16:creationId xmlns:a16="http://schemas.microsoft.com/office/drawing/2014/main" id="{A2623EA4-205F-48CF-9FE2-E8F12D6E0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7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3B715A9E-9F73-4B63-A31C-614C7DBEC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91D89E3-76FD-4B6E-A802-55384F7FE814}"/>
              </a:ext>
            </a:extLst>
          </p:cNvPr>
          <p:cNvSpPr txBox="1"/>
          <p:nvPr/>
        </p:nvSpPr>
        <p:spPr>
          <a:xfrm>
            <a:off x="497135" y="3195496"/>
            <a:ext cx="79344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Filter specifications: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ripple on passband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Sharp roll-off on cut-off frequency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Constant value on group delay 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-40 dB attenuation on stopband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Minimum order designed</a:t>
            </a:r>
          </a:p>
          <a:p>
            <a:r>
              <a:rPr lang="en-GB" dirty="0"/>
              <a:t>Kaiser window filter was chosen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EE75CD-A367-4AE4-9527-5B8D3431F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1566" y="3095476"/>
            <a:ext cx="3390053" cy="2575735"/>
          </a:xfrm>
          <a:prstGeom prst="rect">
            <a:avLst/>
          </a:prstGeom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F8DDD54E-8FD3-47C1-A188-036BEE23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80167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74DC8FB-0846-49AE-9C0B-88860A29F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E43998-97C9-45EE-9AD5-EF07B88DDA76}"/>
              </a:ext>
            </a:extLst>
          </p:cNvPr>
          <p:cNvSpPr txBox="1"/>
          <p:nvPr/>
        </p:nvSpPr>
        <p:spPr>
          <a:xfrm>
            <a:off x="394017" y="1386842"/>
            <a:ext cx="45622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/>
              <a:t>Analysis result for peak counting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Peak numbers much reduced in 0.1Hz filtered curve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Artefact still remain in 1Hz filtered curve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A further quantitative analytical method for frequency is required</a:t>
            </a:r>
          </a:p>
        </p:txBody>
      </p:sp>
      <p:pic>
        <p:nvPicPr>
          <p:cNvPr id="9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5C61414-678E-4A23-9A7A-53E0F31AA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close up of a map&#10;&#10;Description generated with high confidence">
            <a:extLst>
              <a:ext uri="{FF2B5EF4-FFF2-40B4-BE49-F238E27FC236}">
                <a16:creationId xmlns:a16="http://schemas.microsoft.com/office/drawing/2014/main" id="{A0ACBB2E-CF82-4593-9E7F-9ADBEE6DD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290" y="1119356"/>
            <a:ext cx="3708991" cy="2781743"/>
          </a:xfrm>
          <a:prstGeom prst="rect">
            <a:avLst/>
          </a:prstGeom>
        </p:spPr>
      </p:pic>
      <p:pic>
        <p:nvPicPr>
          <p:cNvPr id="13" name="Picture 12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63D96DBE-A66B-4A2F-A30A-BC3F2F2F22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68" y="3985086"/>
            <a:ext cx="3794051" cy="2845538"/>
          </a:xfrm>
          <a:prstGeom prst="rect">
            <a:avLst/>
          </a:prstGeom>
        </p:spPr>
      </p:pic>
      <p:pic>
        <p:nvPicPr>
          <p:cNvPr id="16" name="Picture 15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B111B4C4-63EB-47F9-A4B4-859884E742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290" y="3968532"/>
            <a:ext cx="3802119" cy="2851589"/>
          </a:xfrm>
          <a:prstGeom prst="rect">
            <a:avLst/>
          </a:prstGeom>
        </p:spPr>
      </p:pic>
      <p:sp>
        <p:nvSpPr>
          <p:cNvPr id="11" name="Title 7">
            <a:extLst>
              <a:ext uri="{FF2B5EF4-FFF2-40B4-BE49-F238E27FC236}">
                <a16:creationId xmlns:a16="http://schemas.microsoft.com/office/drawing/2014/main" id="{D1FCBB87-4DA3-438C-B67A-5752A77C6CDB}"/>
              </a:ext>
            </a:extLst>
          </p:cNvPr>
          <p:cNvSpPr txBox="1">
            <a:spLocks/>
          </p:cNvSpPr>
          <p:nvPr/>
        </p:nvSpPr>
        <p:spPr>
          <a:xfrm>
            <a:off x="1760538" y="-19050"/>
            <a:ext cx="5318125" cy="873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zh-CN"/>
              <a:t>Incontinence: The Engineering Challenge XI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01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A2BA7-8A26-471C-A60A-E75A37ACE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Median power frequency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Kaiser window filter with </a:t>
            </a:r>
            <a:r>
              <a:rPr lang="en-GB" altLang="zh-CN" sz="2000" dirty="0"/>
              <a:t>0.1Hz-1Hz bandpass frequency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-40 dB attenuation on both stopband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Filtered data shifted as appropriate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FFT to generate frequency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median power frequency in power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9E6A806-D5CA-48B0-9BAB-2EB308093F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F06BA3FA-C6CB-492F-B25B-01CA041D1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7">
            <a:extLst>
              <a:ext uri="{FF2B5EF4-FFF2-40B4-BE49-F238E27FC236}">
                <a16:creationId xmlns:a16="http://schemas.microsoft.com/office/drawing/2014/main" id="{F691E454-5919-4669-A3ED-5865C16A63A9}"/>
              </a:ext>
            </a:extLst>
          </p:cNvPr>
          <p:cNvSpPr txBox="1">
            <a:spLocks/>
          </p:cNvSpPr>
          <p:nvPr/>
        </p:nvSpPr>
        <p:spPr>
          <a:xfrm>
            <a:off x="1760538" y="-19050"/>
            <a:ext cx="5318125" cy="873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  <p:pic>
        <p:nvPicPr>
          <p:cNvPr id="7" name="Content Placeholder 10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86347471-5CB6-40B6-BF09-2E80E0189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05" y="3506626"/>
            <a:ext cx="6857031" cy="33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0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2A787-A3B7-4C78-B8F7-48681D6C8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Interpretation of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273 male urine flow rate data analysed including 104 BOO, 93 DU and 76 BOO&amp;DU free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Blind during analysing procedure</a:t>
            </a:r>
          </a:p>
          <a:p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91D04609-2435-4F28-BBFF-D1027B01B6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AFEEB84C-B7DC-4E76-BC2E-F78A9B2D9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C13E9D-EF50-440B-A9F9-7B090316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77785"/>
              </p:ext>
            </p:extLst>
          </p:nvPr>
        </p:nvGraphicFramePr>
        <p:xfrm>
          <a:off x="628650" y="2831741"/>
          <a:ext cx="773917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834">
                  <a:extLst>
                    <a:ext uri="{9D8B030D-6E8A-4147-A177-3AD203B41FA5}">
                      <a16:colId xmlns:a16="http://schemas.microsoft.com/office/drawing/2014/main" val="2178574583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3893625596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279669566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2563154311"/>
                    </a:ext>
                  </a:extLst>
                </a:gridCol>
                <a:gridCol w="1547834">
                  <a:extLst>
                    <a:ext uri="{9D8B030D-6E8A-4147-A177-3AD203B41FA5}">
                      <a16:colId xmlns:a16="http://schemas.microsoft.com/office/drawing/2014/main" val="803352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value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Specificity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Peak counting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&lt;0.0001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0.673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686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Median power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&lt;0.001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12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Multivariance analysis*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0.848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84.9%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74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CART analysis**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Diagnosing accuracy: 82.2%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180086"/>
                  </a:ext>
                </a:extLst>
              </a:tr>
            </a:tbl>
          </a:graphicData>
        </a:graphic>
      </p:graphicFrame>
      <p:sp>
        <p:nvSpPr>
          <p:cNvPr id="9" name="Title 7">
            <a:extLst>
              <a:ext uri="{FF2B5EF4-FFF2-40B4-BE49-F238E27FC236}">
                <a16:creationId xmlns:a16="http://schemas.microsoft.com/office/drawing/2014/main" id="{62DD5E1F-1A68-4AEA-9CC8-FF3AAAF50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5AEF80-95AC-486A-8BA7-23081F57EA1C}"/>
              </a:ext>
            </a:extLst>
          </p:cNvPr>
          <p:cNvSpPr txBox="1"/>
          <p:nvPr/>
        </p:nvSpPr>
        <p:spPr>
          <a:xfrm>
            <a:off x="628650" y="5762901"/>
            <a:ext cx="7739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*Multivariance use 25 non-invasive urodynamic parameters</a:t>
            </a:r>
          </a:p>
          <a:p>
            <a:r>
              <a:rPr lang="en-GB" sz="1000" dirty="0"/>
              <a:t>**CART training procedure was performed </a:t>
            </a:r>
            <a:r>
              <a:rPr lang="en-US" sz="1000" dirty="0"/>
              <a:t>by</a:t>
            </a:r>
            <a:r>
              <a:rPr lang="zh-CN" altLang="en-US" sz="1000" dirty="0"/>
              <a:t> </a:t>
            </a:r>
            <a:r>
              <a:rPr lang="en-US" altLang="zh-CN" sz="1000" dirty="0"/>
              <a:t>criteria of minimum number of 20 in parent node and 5 in child node </a:t>
            </a:r>
            <a:r>
              <a:rPr lang="en-GB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402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5FCB-D59A-4B58-8B12-F5602E280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/>
              <a:t>Further research plan: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Other analytical methods such as wavelet theory, time series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Artificial neural network for better diagnosing power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Flow shape normalization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Modelling the UFR curve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Sum of amplitude changes on upward slope in 0.1Hz-1Hz filtered curve</a:t>
            </a:r>
            <a:endParaRPr lang="en-GB" altLang="zh-CN" sz="2000" dirty="0"/>
          </a:p>
          <a:p>
            <a:endParaRPr lang="en-GB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0801D51-57DE-4030-BE62-A2009CD55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60B902E4-69D7-4C15-933B-B569108A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699D92B-F71B-4E37-B6B5-BB3E54A55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1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74DC8FB-0846-49AE-9C0B-88860A29F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DE707D-780C-4A5F-A8EB-C1216F4A1A93}"/>
              </a:ext>
            </a:extLst>
          </p:cNvPr>
          <p:cNvSpPr txBox="1"/>
          <p:nvPr/>
        </p:nvSpPr>
        <p:spPr>
          <a:xfrm>
            <a:off x="669852" y="1515059"/>
            <a:ext cx="7931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Reference: </a:t>
            </a:r>
          </a:p>
          <a:p>
            <a:pPr algn="just"/>
            <a:r>
              <a:rPr lang="en-GB" dirty="0" err="1"/>
              <a:t>Gammie</a:t>
            </a:r>
            <a:r>
              <a:rPr lang="en-GB" dirty="0"/>
              <a:t>, A., Clarkson, B., Constantinou, C., </a:t>
            </a:r>
            <a:r>
              <a:rPr lang="en-GB" dirty="0" err="1"/>
              <a:t>Damaser</a:t>
            </a:r>
            <a:r>
              <a:rPr lang="en-GB" dirty="0"/>
              <a:t>, M., </a:t>
            </a:r>
            <a:r>
              <a:rPr lang="en-GB" dirty="0" err="1"/>
              <a:t>Drinnan</a:t>
            </a:r>
            <a:r>
              <a:rPr lang="en-GB" dirty="0"/>
              <a:t>, M., </a:t>
            </a:r>
            <a:r>
              <a:rPr lang="en-GB" dirty="0" err="1"/>
              <a:t>Geleijnse</a:t>
            </a:r>
            <a:r>
              <a:rPr lang="en-GB" dirty="0"/>
              <a:t>, G., Griffiths, D., Rosier, P., </a:t>
            </a:r>
            <a:r>
              <a:rPr lang="en-GB" dirty="0" err="1"/>
              <a:t>Schäfer</a:t>
            </a:r>
            <a:r>
              <a:rPr lang="en-GB" dirty="0"/>
              <a:t>, W., van </a:t>
            </a:r>
            <a:r>
              <a:rPr lang="en-GB" dirty="0" err="1"/>
              <a:t>Mastrigt</a:t>
            </a:r>
            <a:r>
              <a:rPr lang="en-GB" dirty="0"/>
              <a:t>, R. and International Continence Society Urodynamic Equipment Working Group (2014) International Continence Society guidelines on urodynamic equipment performance. </a:t>
            </a:r>
            <a:r>
              <a:rPr lang="en-GB" dirty="0" err="1"/>
              <a:t>Neurourology</a:t>
            </a:r>
            <a:r>
              <a:rPr lang="en-GB" dirty="0"/>
              <a:t> and </a:t>
            </a:r>
            <a:r>
              <a:rPr lang="en-GB" dirty="0" err="1"/>
              <a:t>Urodynamics</a:t>
            </a:r>
            <a:r>
              <a:rPr lang="en-GB" dirty="0"/>
              <a:t>. 33 (4), pp.370-379.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r>
              <a:rPr lang="en-GB" sz="4000" dirty="0"/>
              <a:t>Thanks</a:t>
            </a:r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2A058AC7-71F8-44FB-873E-EF631BC9C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43B7FF4-6D8C-4D45-9D84-D9E8BD174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zh-CN" dirty="0"/>
              <a:t>Incontinence: The Engineering Challenge XI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34471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S">
      <a:dk1>
        <a:srgbClr val="03558C"/>
      </a:dk1>
      <a:lt1>
        <a:sysClr val="window" lastClr="FFFFFF"/>
      </a:lt1>
      <a:dk2>
        <a:srgbClr val="03558C"/>
      </a:dk2>
      <a:lt2>
        <a:srgbClr val="FFFFFF"/>
      </a:lt2>
      <a:accent1>
        <a:srgbClr val="057CBC"/>
      </a:accent1>
      <a:accent2>
        <a:srgbClr val="FF7F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7CBC"/>
      </a:hlink>
      <a:folHlink>
        <a:srgbClr val="057CB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_2017_DisclosureTemplate.potx" id="{69AF8600-E9D1-47BE-BCC0-66F76D6E26DA}" vid="{09C6AAF2-30D0-4D24-AB30-05A6340DFB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ICS_2017_Disclosure_Template</Template>
  <TotalTime>1661</TotalTime>
  <Words>509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</vt:lpstr>
      <vt:lpstr>宋体</vt:lpstr>
      <vt:lpstr>Arial</vt:lpstr>
      <vt:lpstr>Calibri</vt:lpstr>
      <vt:lpstr>Calibri Light</vt:lpstr>
      <vt:lpstr>Office Theme</vt:lpstr>
      <vt:lpstr>Incontinence: The Engineering Challenge XI</vt:lpstr>
      <vt:lpstr>Incontinence: The Engineering Challenge XI</vt:lpstr>
      <vt:lpstr>Incontinence: The Engineering Challenge XI</vt:lpstr>
      <vt:lpstr>PowerPoint Presentation</vt:lpstr>
      <vt:lpstr>PowerPoint Presentation</vt:lpstr>
      <vt:lpstr>Incontinence: The Engineering Challenge XI</vt:lpstr>
      <vt:lpstr>Incontinence: The Engineering Challenge XI</vt:lpstr>
      <vt:lpstr>Incontinence: The Engineering Challenge XI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 Li</dc:title>
  <dc:creator>Rui Li</dc:creator>
  <cp:lastModifiedBy>Rui Li</cp:lastModifiedBy>
  <cp:revision>76</cp:revision>
  <dcterms:created xsi:type="dcterms:W3CDTF">2017-09-11T20:59:20Z</dcterms:created>
  <dcterms:modified xsi:type="dcterms:W3CDTF">2017-11-29T08:04:52Z</dcterms:modified>
</cp:coreProperties>
</file>