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42"/>
  </p:notesMasterIdLst>
  <p:handoutMasterIdLst>
    <p:handoutMasterId r:id="rId43"/>
  </p:handoutMasterIdLst>
  <p:sldIdLst>
    <p:sldId id="319" r:id="rId3"/>
    <p:sldId id="256" r:id="rId4"/>
    <p:sldId id="342" r:id="rId5"/>
    <p:sldId id="336" r:id="rId6"/>
    <p:sldId id="446" r:id="rId7"/>
    <p:sldId id="449" r:id="rId8"/>
    <p:sldId id="450" r:id="rId9"/>
    <p:sldId id="299" r:id="rId10"/>
    <p:sldId id="451" r:id="rId11"/>
    <p:sldId id="452" r:id="rId12"/>
    <p:sldId id="453" r:id="rId13"/>
    <p:sldId id="454" r:id="rId14"/>
    <p:sldId id="376" r:id="rId15"/>
    <p:sldId id="441" r:id="rId16"/>
    <p:sldId id="404" r:id="rId17"/>
    <p:sldId id="422" r:id="rId18"/>
    <p:sldId id="379" r:id="rId19"/>
    <p:sldId id="440" r:id="rId20"/>
    <p:sldId id="381" r:id="rId21"/>
    <p:sldId id="383" r:id="rId22"/>
    <p:sldId id="442" r:id="rId23"/>
    <p:sldId id="384" r:id="rId24"/>
    <p:sldId id="386" r:id="rId25"/>
    <p:sldId id="387" r:id="rId26"/>
    <p:sldId id="388" r:id="rId27"/>
    <p:sldId id="432" r:id="rId28"/>
    <p:sldId id="433" r:id="rId29"/>
    <p:sldId id="434" r:id="rId30"/>
    <p:sldId id="436" r:id="rId31"/>
    <p:sldId id="437" r:id="rId32"/>
    <p:sldId id="455" r:id="rId33"/>
    <p:sldId id="348" r:id="rId34"/>
    <p:sldId id="343" r:id="rId35"/>
    <p:sldId id="344" r:id="rId36"/>
    <p:sldId id="438" r:id="rId37"/>
    <p:sldId id="439" r:id="rId38"/>
    <p:sldId id="417" r:id="rId39"/>
    <p:sldId id="447" r:id="rId40"/>
    <p:sldId id="368" r:id="rId4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134603A2-CC32-458D-ADFD-8DD8F77E3147}">
          <p14:sldIdLst>
            <p14:sldId id="319"/>
            <p14:sldId id="256"/>
            <p14:sldId id="342"/>
            <p14:sldId id="336"/>
            <p14:sldId id="446"/>
            <p14:sldId id="449"/>
            <p14:sldId id="450"/>
            <p14:sldId id="299"/>
            <p14:sldId id="451"/>
            <p14:sldId id="452"/>
            <p14:sldId id="453"/>
            <p14:sldId id="454"/>
            <p14:sldId id="376"/>
            <p14:sldId id="441"/>
            <p14:sldId id="404"/>
            <p14:sldId id="422"/>
            <p14:sldId id="379"/>
            <p14:sldId id="440"/>
            <p14:sldId id="381"/>
            <p14:sldId id="383"/>
            <p14:sldId id="442"/>
            <p14:sldId id="384"/>
            <p14:sldId id="386"/>
            <p14:sldId id="387"/>
            <p14:sldId id="388"/>
            <p14:sldId id="432"/>
            <p14:sldId id="433"/>
            <p14:sldId id="434"/>
            <p14:sldId id="436"/>
            <p14:sldId id="437"/>
            <p14:sldId id="455"/>
            <p14:sldId id="348"/>
            <p14:sldId id="343"/>
            <p14:sldId id="344"/>
            <p14:sldId id="438"/>
            <p14:sldId id="439"/>
            <p14:sldId id="417"/>
            <p14:sldId id="447"/>
            <p14:sldId id="368"/>
          </p14:sldIdLst>
        </p14:section>
        <p14:section name="Untitled Section" id="{04F1EF52-DAC9-4857-BEE8-0049E68A5399}">
          <p14:sldIdLst/>
        </p14:section>
      </p14:sectionLst>
    </p:ex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FFFFFF"/>
    <a:srgbClr val="1A9DAC"/>
    <a:srgbClr val="598752"/>
    <a:srgbClr val="6DA463"/>
    <a:srgbClr val="A65C45"/>
    <a:srgbClr val="CC7054"/>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7869" autoAdjust="0"/>
  </p:normalViewPr>
  <p:slideViewPr>
    <p:cSldViewPr showGuides="1">
      <p:cViewPr varScale="1">
        <p:scale>
          <a:sx n="68" d="100"/>
          <a:sy n="68" d="100"/>
        </p:scale>
        <p:origin x="1314" y="60"/>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sorterViewPr>
    <p:cViewPr>
      <p:scale>
        <a:sx n="100" d="100"/>
        <a:sy n="100" d="100"/>
      </p:scale>
      <p:origin x="0" y="-4194"/>
    </p:cViewPr>
  </p:sorterViewPr>
  <p:notesViewPr>
    <p:cSldViewPr>
      <p:cViewPr varScale="1">
        <p:scale>
          <a:sx n="54" d="100"/>
          <a:sy n="54"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97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5010" y="2"/>
            <a:ext cx="2971800" cy="466972"/>
          </a:xfrm>
          <a:prstGeom prst="rect">
            <a:avLst/>
          </a:prstGeom>
        </p:spPr>
        <p:txBody>
          <a:bodyPr vert="horz" lIns="91440" tIns="45720" rIns="91440" bIns="45720" rtlCol="0"/>
          <a:lstStyle>
            <a:lvl1pPr algn="r">
              <a:defRPr sz="1200"/>
            </a:lvl1pPr>
          </a:lstStyle>
          <a:p>
            <a:fld id="{D4EEB915-0321-43CF-9268-A3234A93AD9B}" type="datetimeFigureOut">
              <a:rPr lang="en-GB" smtClean="0"/>
              <a:t>10/01/2018</a:t>
            </a:fld>
            <a:endParaRPr lang="en-GB" dirty="0"/>
          </a:p>
        </p:txBody>
      </p:sp>
      <p:sp>
        <p:nvSpPr>
          <p:cNvPr id="4" name="Footer Placeholder 3"/>
          <p:cNvSpPr>
            <a:spLocks noGrp="1"/>
          </p:cNvSpPr>
          <p:nvPr>
            <p:ph type="ftr" sz="quarter" idx="2"/>
          </p:nvPr>
        </p:nvSpPr>
        <p:spPr>
          <a:xfrm>
            <a:off x="0" y="8829430"/>
            <a:ext cx="2971800" cy="46697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5010" y="8829430"/>
            <a:ext cx="2971800" cy="466971"/>
          </a:xfrm>
          <a:prstGeom prst="rect">
            <a:avLst/>
          </a:prstGeom>
        </p:spPr>
        <p:txBody>
          <a:bodyPr vert="horz" lIns="91440" tIns="45720" rIns="91440" bIns="45720" rtlCol="0" anchor="b"/>
          <a:lstStyle>
            <a:lvl1pPr algn="r">
              <a:defRPr sz="1200"/>
            </a:lvl1pPr>
          </a:lstStyle>
          <a:p>
            <a:fld id="{C6E72C81-3903-4A04-AEE0-1BA1D0B4A8B0}" type="slidenum">
              <a:rPr lang="en-GB" smtClean="0"/>
              <a:t>‹#›</a:t>
            </a:fld>
            <a:endParaRPr lang="en-GB" dirty="0"/>
          </a:p>
        </p:txBody>
      </p:sp>
    </p:spTree>
    <p:extLst>
      <p:ext uri="{BB962C8B-B14F-4D97-AF65-F5344CB8AC3E}">
        <p14:creationId xmlns:p14="http://schemas.microsoft.com/office/powerpoint/2010/main" val="42226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4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3885010" y="0"/>
            <a:ext cx="2971800" cy="464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685801" y="4415791"/>
            <a:ext cx="5486400" cy="41833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428"/>
            <a:ext cx="2971800" cy="4648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3885010" y="8829428"/>
            <a:ext cx="2971800" cy="4648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dirty="0"/>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7713" indent="-287338" eaLnBrk="0" hangingPunct="0">
              <a:spcBef>
                <a:spcPct val="30000"/>
              </a:spcBef>
              <a:defRPr sz="1200">
                <a:solidFill>
                  <a:schemeClr val="tx1"/>
                </a:solidFill>
                <a:latin typeface="Arial" charset="0"/>
                <a:ea typeface="ＭＳ Ｐゴシック" pitchFamily="34" charset="-128"/>
              </a:defRPr>
            </a:lvl2pPr>
            <a:lvl3pPr marL="1152525" indent="-230188" eaLnBrk="0" hangingPunct="0">
              <a:spcBef>
                <a:spcPct val="30000"/>
              </a:spcBef>
              <a:defRPr sz="1200">
                <a:solidFill>
                  <a:schemeClr val="tx1"/>
                </a:solidFill>
                <a:latin typeface="Arial" charset="0"/>
                <a:ea typeface="ＭＳ Ｐゴシック" pitchFamily="34" charset="-128"/>
              </a:defRPr>
            </a:lvl3pPr>
            <a:lvl4pPr marL="1614488" indent="-230188" eaLnBrk="0" hangingPunct="0">
              <a:spcBef>
                <a:spcPct val="30000"/>
              </a:spcBef>
              <a:defRPr sz="1200">
                <a:solidFill>
                  <a:schemeClr val="tx1"/>
                </a:solidFill>
                <a:latin typeface="Arial" charset="0"/>
                <a:ea typeface="ＭＳ Ｐゴシック" pitchFamily="34" charset="-128"/>
              </a:defRPr>
            </a:lvl4pPr>
            <a:lvl5pPr marL="2074863" indent="-230188" eaLnBrk="0" hangingPunct="0">
              <a:spcBef>
                <a:spcPct val="30000"/>
              </a:spcBef>
              <a:defRPr sz="1200">
                <a:solidFill>
                  <a:schemeClr val="tx1"/>
                </a:solidFill>
                <a:latin typeface="Arial" charset="0"/>
                <a:ea typeface="ＭＳ Ｐゴシック" pitchFamily="34" charset="-128"/>
              </a:defRPr>
            </a:lvl5pPr>
            <a:lvl6pPr marL="2532063" indent="-230188" eaLnBrk="0" fontAlgn="base" hangingPunct="0">
              <a:spcBef>
                <a:spcPct val="30000"/>
              </a:spcBef>
              <a:spcAft>
                <a:spcPct val="0"/>
              </a:spcAft>
              <a:defRPr sz="1200">
                <a:solidFill>
                  <a:schemeClr val="tx1"/>
                </a:solidFill>
                <a:latin typeface="Arial" charset="0"/>
                <a:ea typeface="ＭＳ Ｐゴシック" pitchFamily="34" charset="-128"/>
              </a:defRPr>
            </a:lvl6pPr>
            <a:lvl7pPr marL="2989263" indent="-230188" eaLnBrk="0" fontAlgn="base" hangingPunct="0">
              <a:spcBef>
                <a:spcPct val="30000"/>
              </a:spcBef>
              <a:spcAft>
                <a:spcPct val="0"/>
              </a:spcAft>
              <a:defRPr sz="1200">
                <a:solidFill>
                  <a:schemeClr val="tx1"/>
                </a:solidFill>
                <a:latin typeface="Arial" charset="0"/>
                <a:ea typeface="ＭＳ Ｐゴシック" pitchFamily="34" charset="-128"/>
              </a:defRPr>
            </a:lvl7pPr>
            <a:lvl8pPr marL="3446463" indent="-230188" eaLnBrk="0" fontAlgn="base" hangingPunct="0">
              <a:spcBef>
                <a:spcPct val="30000"/>
              </a:spcBef>
              <a:spcAft>
                <a:spcPct val="0"/>
              </a:spcAft>
              <a:defRPr sz="1200">
                <a:solidFill>
                  <a:schemeClr val="tx1"/>
                </a:solidFill>
                <a:latin typeface="Arial" charset="0"/>
                <a:ea typeface="ＭＳ Ｐゴシック" pitchFamily="34" charset="-128"/>
              </a:defRPr>
            </a:lvl8pPr>
            <a:lvl9pPr marL="3903663" indent="-230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022A804-C4B5-406E-85AF-C8C2B9ACE738}" type="slidenum">
              <a:rPr lang="en-GB" altLang="en-US" smtClean="0">
                <a:cs typeface="Arial" charset="0"/>
              </a:rPr>
              <a:pPr eaLnBrk="1" hangingPunct="1">
                <a:spcBef>
                  <a:spcPct val="0"/>
                </a:spcBef>
              </a:pPr>
              <a:t>1</a:t>
            </a:fld>
            <a:endParaRPr lang="en-GB" altLang="en-US" dirty="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a:t>
            </a:fld>
            <a:endParaRPr lang="en-US" altLang="en-US" dirty="0"/>
          </a:p>
        </p:txBody>
      </p:sp>
    </p:spTree>
    <p:extLst>
      <p:ext uri="{BB962C8B-B14F-4D97-AF65-F5344CB8AC3E}">
        <p14:creationId xmlns:p14="http://schemas.microsoft.com/office/powerpoint/2010/main" val="71524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14</a:t>
            </a:fld>
            <a:endParaRPr lang="en-US" altLang="en-US" dirty="0"/>
          </a:p>
        </p:txBody>
      </p:sp>
    </p:spTree>
    <p:extLst>
      <p:ext uri="{BB962C8B-B14F-4D97-AF65-F5344CB8AC3E}">
        <p14:creationId xmlns:p14="http://schemas.microsoft.com/office/powerpoint/2010/main" val="366696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39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5174"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pic>
        <p:nvPicPr>
          <p:cNvPr id="1027" name="Picture 3"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03840" y="5724071"/>
            <a:ext cx="1440160" cy="11332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5896" y="5760720"/>
            <a:ext cx="2488360" cy="1116997"/>
          </a:xfrm>
          <a:prstGeom prst="rect">
            <a:avLst/>
          </a:prstGeom>
        </p:spPr>
      </p:pic>
    </p:spTree>
    <p:extLst>
      <p:ext uri="{BB962C8B-B14F-4D97-AF65-F5344CB8AC3E}">
        <p14:creationId xmlns:p14="http://schemas.microsoft.com/office/powerpoint/2010/main" val="5204982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a:t>Drag picture to placeholder or click icon to add</a:t>
            </a:r>
            <a:endParaRPr lang="en-US" noProof="0" dirty="0"/>
          </a:p>
        </p:txBody>
      </p:sp>
      <p:pic>
        <p:nvPicPr>
          <p:cNvPr id="4"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047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599" y="2160590"/>
            <a:ext cx="6347714"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pPr>
              <a:defRPr/>
            </a:pPr>
            <a:fld id="{44CD80F7-F784-B547-B755-85198B6821F4}" type="datetime4">
              <a:rPr lang="en-GB" smtClean="0"/>
              <a:pPr>
                <a:defRPr/>
              </a:pPr>
              <a:t>10 January 2018</a:t>
            </a:fld>
            <a:endParaRPr lang="en-GB"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pPr>
              <a:defRPr/>
            </a:pPr>
            <a:endParaRPr lang="en-GB"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pPr>
              <a:defRPr/>
            </a:pPr>
            <a:fld id="{9328A285-E522-CC43-895D-30651B02F9C2}" type="slidenum">
              <a:rPr lang="en-GB" smtClean="0"/>
              <a:pPr>
                <a:defRPr/>
              </a:pPr>
              <a:t>‹#›</a:t>
            </a:fld>
            <a:endParaRPr lang="en-GB" dirty="0"/>
          </a:p>
        </p:txBody>
      </p:sp>
    </p:spTree>
    <p:extLst>
      <p:ext uri="{BB962C8B-B14F-4D97-AF65-F5344CB8AC3E}">
        <p14:creationId xmlns:p14="http://schemas.microsoft.com/office/powerpoint/2010/main" val="28462536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032AD20-250E-43CD-AB42-8F63C9BD2B38}" type="datetime1">
              <a:rPr lang="en-GB" smtClean="0"/>
              <a:t>10/01/2018</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CD8787-AE86-4B50-9D6E-F645F0065898}" type="slidenum">
              <a:rPr lang="en-GB" smtClean="0"/>
              <a:t>‹#›</a:t>
            </a:fld>
            <a:endParaRPr lang="en-GB" dirty="0"/>
          </a:p>
        </p:txBody>
      </p:sp>
    </p:spTree>
    <p:extLst>
      <p:ext uri="{BB962C8B-B14F-4D97-AF65-F5344CB8AC3E}">
        <p14:creationId xmlns:p14="http://schemas.microsoft.com/office/powerpoint/2010/main" val="40436407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13"/>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214687"/>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3500438" y="6215063"/>
            <a:ext cx="2133600" cy="476251"/>
          </a:xfrm>
          <a:prstGeom prst="rect">
            <a:avLst/>
          </a:prstGeom>
          <a:ln/>
        </p:spPr>
        <p:txBody>
          <a:bodyPr/>
          <a:lstStyle>
            <a:lvl1pPr>
              <a:defRPr/>
            </a:lvl1pPr>
          </a:lstStyle>
          <a:p>
            <a:pPr>
              <a:defRPr/>
            </a:pPr>
            <a:fld id="{803FCEAD-8961-4004-8102-D17BA79BAB87}" type="slidenum">
              <a:rPr lang="en-GB" altLang="en-US"/>
              <a:pPr>
                <a:defRPr/>
              </a:pPr>
              <a:t>‹#›</a:t>
            </a:fld>
            <a:endParaRPr lang="en-GB" altLang="en-US" dirty="0"/>
          </a:p>
        </p:txBody>
      </p:sp>
    </p:spTree>
    <p:extLst>
      <p:ext uri="{BB962C8B-B14F-4D97-AF65-F5344CB8AC3E}">
        <p14:creationId xmlns:p14="http://schemas.microsoft.com/office/powerpoint/2010/main" val="8225176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5"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767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168300"/>
            <a:ext cx="1081087" cy="70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3074"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1" y="6021025"/>
            <a:ext cx="1081087" cy="8506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D60824B-8FFF-4F6D-9BC7-DF9FFA26D00E}"/>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0799" y="6168300"/>
            <a:ext cx="935137" cy="596764"/>
          </a:xfrm>
          <a:prstGeom prst="rect">
            <a:avLst/>
          </a:prstGeom>
          <a:noFill/>
          <a:ln>
            <a:noFill/>
          </a:ln>
        </p:spPr>
      </p:pic>
      <p:pic>
        <p:nvPicPr>
          <p:cNvPr id="8" name="Picture 4">
            <a:extLst>
              <a:ext uri="{FF2B5EF4-FFF2-40B4-BE49-F238E27FC236}">
                <a16:creationId xmlns:a16="http://schemas.microsoft.com/office/drawing/2014/main" id="{E3AAC5B5-A1EF-4CEA-9ED9-9D10D503702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212925" y="6246962"/>
            <a:ext cx="3311403" cy="4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583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6"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A6D5EE-5F15-4971-8A31-9C41A496A6A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pic>
        <p:nvPicPr>
          <p:cNvPr id="9" name="Picture 4">
            <a:extLst>
              <a:ext uri="{FF2B5EF4-FFF2-40B4-BE49-F238E27FC236}">
                <a16:creationId xmlns:a16="http://schemas.microsoft.com/office/drawing/2014/main" id="{C35B0E9C-60FD-4464-931F-F0D6212195C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944571" y="6238626"/>
            <a:ext cx="4063110" cy="4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43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9"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B5171B7-DC1F-40DF-A7F2-BA539C9D27CB}"/>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pic>
        <p:nvPicPr>
          <p:cNvPr id="11" name="Picture 4">
            <a:extLst>
              <a:ext uri="{FF2B5EF4-FFF2-40B4-BE49-F238E27FC236}">
                <a16:creationId xmlns:a16="http://schemas.microsoft.com/office/drawing/2014/main" id="{152CFB32-EA5A-44BF-861B-11BF0A34C20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892699" y="6275770"/>
            <a:ext cx="4063110" cy="4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811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pic>
        <p:nvPicPr>
          <p:cNvPr id="6"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5D0855B-00A3-4FAB-B6CD-8D0803668595}"/>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pic>
        <p:nvPicPr>
          <p:cNvPr id="10" name="Picture 4">
            <a:extLst>
              <a:ext uri="{FF2B5EF4-FFF2-40B4-BE49-F238E27FC236}">
                <a16:creationId xmlns:a16="http://schemas.microsoft.com/office/drawing/2014/main" id="{6FA32D6E-DD90-40B0-BB80-4EC67C53E04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952563" y="6165304"/>
            <a:ext cx="4063110" cy="4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57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pic>
        <p:nvPicPr>
          <p:cNvPr id="6" name="Picture 2" descr="F:\NUS\Responsible_Futures\NUS-accredited-RF-colour.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79712" y="6119265"/>
            <a:ext cx="956240" cy="752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B1E2E4-E3AF-4A7E-87C8-3B5B8B9F3F06}"/>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pic>
        <p:nvPicPr>
          <p:cNvPr id="10" name="Picture 4">
            <a:extLst>
              <a:ext uri="{FF2B5EF4-FFF2-40B4-BE49-F238E27FC236}">
                <a16:creationId xmlns:a16="http://schemas.microsoft.com/office/drawing/2014/main" id="{D7AA6185-BD01-4852-85FE-0FA926CA76E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940474" y="6258142"/>
            <a:ext cx="4063110" cy="4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98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dirty="0"/>
          </a:p>
        </p:txBody>
      </p:sp>
    </p:spTree>
    <p:extLst>
      <p:ext uri="{BB962C8B-B14F-4D97-AF65-F5344CB8AC3E}">
        <p14:creationId xmlns:p14="http://schemas.microsoft.com/office/powerpoint/2010/main" val="7827943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dirty="0"/>
          </a:p>
        </p:txBody>
      </p:sp>
    </p:spTree>
    <p:extLst>
      <p:ext uri="{BB962C8B-B14F-4D97-AF65-F5344CB8AC3E}">
        <p14:creationId xmlns:p14="http://schemas.microsoft.com/office/powerpoint/2010/main" val="9402559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vimeo.com/244666310/0fdff7b7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Georgina.Gough@uwe.ac.uk"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8.png"/><Relationship Id="rId10" Type="http://schemas.openxmlformats.org/officeDocument/2006/relationships/image" Target="../media/image18.png"/><Relationship Id="rId4" Type="http://schemas.openxmlformats.org/officeDocument/2006/relationships/hyperlink" Target="mailto:James.Longhurst@uwe.ac.uk"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est tiff colou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671513"/>
            <a:ext cx="304958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683568" y="5085184"/>
            <a:ext cx="7783512" cy="954107"/>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50000"/>
              </a:spcBef>
              <a:buFontTx/>
              <a:buNone/>
            </a:pPr>
            <a:r>
              <a:rPr lang="en-GB" altLang="en-US" sz="2800" b="1" dirty="0">
                <a:solidFill>
                  <a:schemeClr val="accent5">
                    <a:lumMod val="50000"/>
                  </a:schemeClr>
                </a:solidFill>
                <a:cs typeface="Arial" charset="0"/>
              </a:rPr>
              <a:t>The University of the West of England, Bristol</a:t>
            </a:r>
          </a:p>
        </p:txBody>
      </p:sp>
    </p:spTree>
    <p:extLst>
      <p:ext uri="{BB962C8B-B14F-4D97-AF65-F5344CB8AC3E}">
        <p14:creationId xmlns:p14="http://schemas.microsoft.com/office/powerpoint/2010/main" val="18369800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548680"/>
            <a:ext cx="6515621" cy="651068"/>
          </a:xfrm>
        </p:spPr>
        <p:txBody>
          <a:bodyPr/>
          <a:lstStyle/>
          <a:p>
            <a:r>
              <a:rPr lang="en-GB" dirty="0"/>
              <a:t>UWE’s Actions</a:t>
            </a:r>
          </a:p>
          <a:p>
            <a:endParaRPr lang="en-GB" dirty="0"/>
          </a:p>
        </p:txBody>
      </p:sp>
      <p:sp>
        <p:nvSpPr>
          <p:cNvPr id="3" name="Text Placeholder 2"/>
          <p:cNvSpPr>
            <a:spLocks noGrp="1"/>
          </p:cNvSpPr>
          <p:nvPr>
            <p:ph type="body" sz="quarter" idx="11"/>
          </p:nvPr>
        </p:nvSpPr>
        <p:spPr>
          <a:xfrm>
            <a:off x="683568" y="1196752"/>
            <a:ext cx="7992888" cy="4464074"/>
          </a:xfrm>
        </p:spPr>
        <p:txBody>
          <a:bodyPr/>
          <a:lstStyle/>
          <a:p>
            <a:pPr algn="just"/>
            <a:r>
              <a:rPr lang="en-US" sz="2000" dirty="0"/>
              <a:t>We have addressed the management of our campus and our curricula. </a:t>
            </a:r>
          </a:p>
          <a:p>
            <a:pPr algn="just"/>
            <a:r>
              <a:rPr lang="en-US" sz="2000" dirty="0"/>
              <a:t>We are infusing sustainable development in the curricula and ensuring sustainable management of our current and future estates. </a:t>
            </a:r>
          </a:p>
          <a:p>
            <a:pPr algn="just"/>
            <a:r>
              <a:rPr lang="en-US" sz="2000" dirty="0"/>
              <a:t>We have developed policy, plans and strategy to support sustainable development and implemented these into the business processes  of the university both in our educational role and in the management of our estate. </a:t>
            </a:r>
          </a:p>
          <a:p>
            <a:pPr algn="just"/>
            <a:r>
              <a:rPr lang="en-US" sz="2000" dirty="0"/>
              <a:t>We support this with training and staff development. All new staff undergo sustainability training and for academic staff this is reinforced in the mandatory PG Cert in HE programme.</a:t>
            </a:r>
            <a:endParaRPr lang="en-GB" sz="2000" dirty="0"/>
          </a:p>
          <a:p>
            <a:pPr algn="just"/>
            <a:endParaRPr lang="en-GB" sz="2000" dirty="0"/>
          </a:p>
        </p:txBody>
      </p:sp>
    </p:spTree>
    <p:extLst>
      <p:ext uri="{BB962C8B-B14F-4D97-AF65-F5344CB8AC3E}">
        <p14:creationId xmlns:p14="http://schemas.microsoft.com/office/powerpoint/2010/main" val="19862360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776865" cy="651068"/>
          </a:xfrm>
        </p:spPr>
        <p:txBody>
          <a:bodyPr/>
          <a:lstStyle/>
          <a:p>
            <a:r>
              <a:rPr lang="en-GB" sz="3600" dirty="0"/>
              <a:t>Governance and Change Management</a:t>
            </a:r>
          </a:p>
        </p:txBody>
      </p:sp>
      <p:sp>
        <p:nvSpPr>
          <p:cNvPr id="3" name="Text Placeholder 2"/>
          <p:cNvSpPr>
            <a:spLocks noGrp="1"/>
          </p:cNvSpPr>
          <p:nvPr>
            <p:ph type="body" sz="quarter" idx="11"/>
          </p:nvPr>
        </p:nvSpPr>
        <p:spPr>
          <a:xfrm>
            <a:off x="827584" y="1340768"/>
            <a:ext cx="7848872" cy="4680520"/>
          </a:xfrm>
        </p:spPr>
        <p:txBody>
          <a:bodyPr/>
          <a:lstStyle/>
          <a:p>
            <a:pPr algn="just"/>
            <a:r>
              <a:rPr lang="en-US" dirty="0"/>
              <a:t>Embedding sustainability is a change management process and above all a process of winning hearts and minds.</a:t>
            </a:r>
          </a:p>
          <a:p>
            <a:pPr algn="just"/>
            <a:r>
              <a:rPr lang="en-US" dirty="0"/>
              <a:t>We have been addressing this since the early 1990s.</a:t>
            </a:r>
          </a:p>
          <a:p>
            <a:pPr algn="just"/>
            <a:r>
              <a:rPr lang="en-US" dirty="0"/>
              <a:t>Actions were formerly expressed in our Environmental Strategy, then the Sustainability Strategy 2007–2012 and most recently in the   Sustainability Plan 2013-2020. </a:t>
            </a:r>
          </a:p>
          <a:p>
            <a:pPr algn="just"/>
            <a:r>
              <a:rPr lang="en-US" dirty="0"/>
              <a:t>In 2017 the Sustainability Plan  mid point review  was signed off by the Vice Chancellor’s Directorate, Academic Board, the Board of Governors and the Students’ Union.</a:t>
            </a:r>
          </a:p>
          <a:p>
            <a:pPr algn="just"/>
            <a:r>
              <a:rPr lang="en-US" dirty="0"/>
              <a:t>Recognition of ownership, responsibility and accountability is critical to the success of the approach UWE has taken. </a:t>
            </a:r>
          </a:p>
          <a:p>
            <a:pPr algn="just"/>
            <a:r>
              <a:rPr lang="en-US" dirty="0"/>
              <a:t>Signing of the Foreword to the Sustainability Plan by the President of the Students’ Union, the Vice Chancellor and the Chair of the Board of Governors available at </a:t>
            </a:r>
            <a:r>
              <a:rPr lang="en-GB" u="sng" dirty="0">
                <a:hlinkClick r:id="rId2"/>
              </a:rPr>
              <a:t>https://vimeo.com/244666310/0fdff7b7df</a:t>
            </a:r>
            <a:r>
              <a:rPr lang="en-GB" u="sng" dirty="0"/>
              <a:t> </a:t>
            </a:r>
            <a:endParaRPr lang="en-GB" dirty="0"/>
          </a:p>
          <a:p>
            <a:pPr algn="just"/>
            <a:endParaRPr lang="en-GB" dirty="0"/>
          </a:p>
        </p:txBody>
      </p:sp>
    </p:spTree>
    <p:extLst>
      <p:ext uri="{BB962C8B-B14F-4D97-AF65-F5344CB8AC3E}">
        <p14:creationId xmlns:p14="http://schemas.microsoft.com/office/powerpoint/2010/main" val="25368716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692696"/>
            <a:ext cx="6515621" cy="651068"/>
          </a:xfrm>
        </p:spPr>
        <p:txBody>
          <a:bodyPr/>
          <a:lstStyle/>
          <a:p>
            <a:r>
              <a:rPr lang="en-GB" dirty="0"/>
              <a:t>Sustainability Board</a:t>
            </a:r>
          </a:p>
        </p:txBody>
      </p:sp>
      <p:sp>
        <p:nvSpPr>
          <p:cNvPr id="3" name="Text Placeholder 2"/>
          <p:cNvSpPr>
            <a:spLocks noGrp="1"/>
          </p:cNvSpPr>
          <p:nvPr>
            <p:ph type="body" sz="quarter" idx="11"/>
          </p:nvPr>
        </p:nvSpPr>
        <p:spPr>
          <a:xfrm>
            <a:off x="539552" y="1268760"/>
            <a:ext cx="8064896" cy="4608512"/>
          </a:xfrm>
        </p:spPr>
        <p:txBody>
          <a:bodyPr/>
          <a:lstStyle/>
          <a:p>
            <a:r>
              <a:rPr lang="en-US" sz="2000" dirty="0"/>
              <a:t>The Sustainability Board meets 5 times a year; it takes it authority from, and reports to, the VC’s Directorate, Academic Board and the Board of Governors. </a:t>
            </a:r>
          </a:p>
          <a:p>
            <a:r>
              <a:rPr lang="en-US" sz="2000" dirty="0"/>
              <a:t>Elected officers of the Students’ Union report on outcomes through the governance arrangements of the Union.   </a:t>
            </a:r>
          </a:p>
          <a:p>
            <a:r>
              <a:rPr lang="en-US" sz="2000" dirty="0"/>
              <a:t>The AVC for Environment and Sustainability is charged with promoting the integration and enhancing the impact of all our sustainability teaching, research, knowledge exchange and community engagement activities.</a:t>
            </a:r>
            <a:endParaRPr lang="en-GB" sz="2000" dirty="0"/>
          </a:p>
        </p:txBody>
      </p:sp>
    </p:spTree>
    <p:extLst>
      <p:ext uri="{BB962C8B-B14F-4D97-AF65-F5344CB8AC3E}">
        <p14:creationId xmlns:p14="http://schemas.microsoft.com/office/powerpoint/2010/main" val="13299716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06817" cy="1320800"/>
          </a:xfrm>
        </p:spPr>
        <p:txBody>
          <a:bodyPr/>
          <a:lstStyle/>
          <a:p>
            <a:pPr algn="l"/>
            <a:r>
              <a:rPr lang="en-US" sz="4000" dirty="0">
                <a:solidFill>
                  <a:srgbClr val="16818D"/>
                </a:solidFill>
                <a:latin typeface="Georgia" panose="02040502050405020303" pitchFamily="18" charset="0"/>
              </a:rPr>
              <a:t>ESD in the Sustainability Plan </a:t>
            </a:r>
            <a:endParaRPr lang="en-GB" sz="4000" dirty="0">
              <a:solidFill>
                <a:srgbClr val="16818D"/>
              </a:solidFill>
              <a:latin typeface="Georgia" panose="02040502050405020303" pitchFamily="18" charset="0"/>
            </a:endParaRPr>
          </a:p>
        </p:txBody>
      </p:sp>
      <p:sp>
        <p:nvSpPr>
          <p:cNvPr id="3" name="Content Placeholder 2"/>
          <p:cNvSpPr>
            <a:spLocks noGrp="1"/>
          </p:cNvSpPr>
          <p:nvPr>
            <p:ph idx="1"/>
          </p:nvPr>
        </p:nvSpPr>
        <p:spPr>
          <a:xfrm>
            <a:off x="609598" y="1556792"/>
            <a:ext cx="7922842" cy="4484571"/>
          </a:xfrm>
        </p:spPr>
        <p:txBody>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ESD in the Sustainability Plan is identified in the following ways:</a:t>
            </a:r>
          </a:p>
          <a:p>
            <a:r>
              <a:rPr lang="en-US" sz="2000" dirty="0">
                <a:latin typeface="Tahoma" panose="020B0604030504040204" pitchFamily="34" charset="0"/>
                <a:ea typeface="Tahoma" panose="020B0604030504040204" pitchFamily="34" charset="0"/>
                <a:cs typeface="Tahoma" panose="020B0604030504040204" pitchFamily="34" charset="0"/>
              </a:rPr>
              <a:t>‘</a:t>
            </a:r>
            <a:r>
              <a:rPr lang="en-GB" sz="2000" dirty="0">
                <a:latin typeface="Tahoma" panose="020B0604030504040204" pitchFamily="34" charset="0"/>
                <a:ea typeface="Tahoma" panose="020B0604030504040204" pitchFamily="34" charset="0"/>
                <a:cs typeface="Tahoma" panose="020B0604030504040204" pitchFamily="34" charset="0"/>
              </a:rPr>
              <a:t>The University will enable all students to explore sustainable development in the context of their discipline’</a:t>
            </a:r>
          </a:p>
          <a:p>
            <a:r>
              <a:rPr lang="en-GB" sz="2000" dirty="0">
                <a:latin typeface="Tahoma" panose="020B0604030504040204" pitchFamily="34" charset="0"/>
                <a:ea typeface="Tahoma" panose="020B0604030504040204" pitchFamily="34" charset="0"/>
                <a:cs typeface="Tahoma" panose="020B0604030504040204" pitchFamily="34" charset="0"/>
              </a:rPr>
              <a:t>‘All Departments… will ensure ESD is embedded at the programme level’</a:t>
            </a:r>
          </a:p>
          <a:p>
            <a:r>
              <a:rPr lang="en-GB" sz="2000" dirty="0">
                <a:latin typeface="Tahoma" panose="020B0604030504040204" pitchFamily="34" charset="0"/>
                <a:ea typeface="Tahoma" panose="020B0604030504040204" pitchFamily="34" charset="0"/>
                <a:cs typeface="Tahoma" panose="020B0604030504040204" pitchFamily="34" charset="0"/>
              </a:rPr>
              <a:t>‘University will ensure that its staff are trained and developed in their understanding of the underpinning concepts’</a:t>
            </a:r>
          </a:p>
          <a:p>
            <a:r>
              <a:rPr lang="en-GB" sz="2000" dirty="0">
                <a:latin typeface="Tahoma" panose="020B0604030504040204" pitchFamily="34" charset="0"/>
                <a:ea typeface="Tahoma" panose="020B0604030504040204" pitchFamily="34" charset="0"/>
                <a:cs typeface="Tahoma" panose="020B0604030504040204" pitchFamily="34" charset="0"/>
              </a:rPr>
              <a:t>Locates ESD within the context of the discipline of study.</a:t>
            </a:r>
          </a:p>
          <a:p>
            <a:r>
              <a:rPr lang="en-GB" sz="2000" dirty="0">
                <a:latin typeface="Tahoma" panose="020B0604030504040204" pitchFamily="34" charset="0"/>
                <a:ea typeface="Tahoma" panose="020B0604030504040204" pitchFamily="34" charset="0"/>
                <a:cs typeface="Tahoma" panose="020B0604030504040204" pitchFamily="34" charset="0"/>
              </a:rPr>
              <a:t>Recognises that all disciplines must engage.</a:t>
            </a:r>
          </a:p>
          <a:p>
            <a:r>
              <a:rPr lang="en-GB" sz="2000" dirty="0">
                <a:latin typeface="Tahoma" panose="020B0604030504040204" pitchFamily="34" charset="0"/>
                <a:ea typeface="Tahoma" panose="020B0604030504040204" pitchFamily="34" charset="0"/>
                <a:cs typeface="Tahoma" panose="020B0604030504040204" pitchFamily="34" charset="0"/>
              </a:rPr>
              <a:t>Recognises that the extent of engagement can differ.</a:t>
            </a:r>
          </a:p>
          <a:p>
            <a:endParaRPr lang="en-GB" sz="2000" dirty="0"/>
          </a:p>
        </p:txBody>
      </p:sp>
      <p:pic>
        <p:nvPicPr>
          <p:cNvPr id="4" name="Picture 3"/>
          <p:cNvPicPr>
            <a:picLocks noChangeAspect="1"/>
          </p:cNvPicPr>
          <p:nvPr/>
        </p:nvPicPr>
        <p:blipFill>
          <a:blip r:embed="rId2"/>
          <a:stretch>
            <a:fillRect/>
          </a:stretch>
        </p:blipFill>
        <p:spPr>
          <a:xfrm>
            <a:off x="1834662" y="6108127"/>
            <a:ext cx="957155" cy="749873"/>
          </a:xfrm>
          <a:prstGeom prst="rect">
            <a:avLst/>
          </a:prstGeom>
        </p:spPr>
      </p:pic>
      <p:pic>
        <p:nvPicPr>
          <p:cNvPr id="5" name="Picture 4"/>
          <p:cNvPicPr>
            <a:picLocks noChangeAspect="1"/>
          </p:cNvPicPr>
          <p:nvPr/>
        </p:nvPicPr>
        <p:blipFill>
          <a:blip r:embed="rId3"/>
          <a:stretch>
            <a:fillRect/>
          </a:stretch>
        </p:blipFill>
        <p:spPr>
          <a:xfrm>
            <a:off x="755576" y="6239143"/>
            <a:ext cx="1079086" cy="530398"/>
          </a:xfrm>
          <a:prstGeom prst="rect">
            <a:avLst/>
          </a:prstGeom>
        </p:spPr>
      </p:pic>
      <p:pic>
        <p:nvPicPr>
          <p:cNvPr id="6" name="Picture 5">
            <a:extLst>
              <a:ext uri="{FF2B5EF4-FFF2-40B4-BE49-F238E27FC236}">
                <a16:creationId xmlns:a16="http://schemas.microsoft.com/office/drawing/2014/main" id="{9AE39C8A-E70E-4BD3-B828-716E2978FC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47237" y="6096021"/>
            <a:ext cx="1514475" cy="552450"/>
          </a:xfrm>
          <a:prstGeom prst="rect">
            <a:avLst/>
          </a:prstGeom>
          <a:noFill/>
          <a:ln>
            <a:noFill/>
          </a:ln>
        </p:spPr>
      </p:pic>
      <p:pic>
        <p:nvPicPr>
          <p:cNvPr id="7" name="Picture 6" descr="Winner image">
            <a:extLst>
              <a:ext uri="{FF2B5EF4-FFF2-40B4-BE49-F238E27FC236}">
                <a16:creationId xmlns:a16="http://schemas.microsoft.com/office/drawing/2014/main" id="{FC784A72-A4C4-4BA6-8467-5D33FE43E9D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918" y="6126637"/>
            <a:ext cx="1562100" cy="571500"/>
          </a:xfrm>
          <a:prstGeom prst="rect">
            <a:avLst/>
          </a:prstGeom>
          <a:noFill/>
          <a:ln>
            <a:noFill/>
          </a:ln>
        </p:spPr>
      </p:pic>
      <p:pic>
        <p:nvPicPr>
          <p:cNvPr id="9" name="Picture 8">
            <a:extLst>
              <a:ext uri="{FF2B5EF4-FFF2-40B4-BE49-F238E27FC236}">
                <a16:creationId xmlns:a16="http://schemas.microsoft.com/office/drawing/2014/main" id="{BF535779-D285-49BE-9867-8D583D92C8C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spTree>
    <p:extLst>
      <p:ext uri="{BB962C8B-B14F-4D97-AF65-F5344CB8AC3E}">
        <p14:creationId xmlns:p14="http://schemas.microsoft.com/office/powerpoint/2010/main" val="38222938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2537" t="23289" r="33743" b="8368"/>
          <a:stretch/>
        </p:blipFill>
        <p:spPr>
          <a:xfrm>
            <a:off x="1043608" y="116632"/>
            <a:ext cx="7056784" cy="6482394"/>
          </a:xfrm>
          <a:prstGeom prst="rect">
            <a:avLst/>
          </a:prstGeom>
        </p:spPr>
      </p:pic>
    </p:spTree>
    <p:extLst>
      <p:ext uri="{BB962C8B-B14F-4D97-AF65-F5344CB8AC3E}">
        <p14:creationId xmlns:p14="http://schemas.microsoft.com/office/powerpoint/2010/main" val="30374751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Baselines and Benchmarks</a:t>
            </a:r>
          </a:p>
          <a:p>
            <a:endParaRPr lang="en-GB" dirty="0"/>
          </a:p>
        </p:txBody>
      </p:sp>
      <p:sp>
        <p:nvSpPr>
          <p:cNvPr id="3" name="Text Placeholder 2"/>
          <p:cNvSpPr>
            <a:spLocks noGrp="1"/>
          </p:cNvSpPr>
          <p:nvPr>
            <p:ph type="body" sz="quarter" idx="11"/>
          </p:nvPr>
        </p:nvSpPr>
        <p:spPr>
          <a:xfrm>
            <a:off x="899591" y="1340768"/>
            <a:ext cx="6587628" cy="4464074"/>
          </a:xfrm>
        </p:spPr>
        <p:txBody>
          <a:bodyPr/>
          <a:lstStyle/>
          <a:p>
            <a:pPr marL="0" indent="0">
              <a:buNone/>
            </a:pPr>
            <a:r>
              <a:rPr lang="en-US" b="1" dirty="0"/>
              <a:t>Information sources</a:t>
            </a:r>
          </a:p>
          <a:p>
            <a:r>
              <a:rPr lang="en-US" dirty="0"/>
              <a:t>Baseline curriculum survey  undertaken in 2008.  </a:t>
            </a:r>
          </a:p>
          <a:p>
            <a:r>
              <a:rPr lang="en-US" dirty="0"/>
              <a:t>Annual analysis of programme and module specifications  </a:t>
            </a:r>
          </a:p>
          <a:p>
            <a:r>
              <a:rPr lang="en-US" dirty="0"/>
              <a:t>Annual meeting with HoDs and Associate Deans from 2011 onwards</a:t>
            </a:r>
          </a:p>
          <a:p>
            <a:r>
              <a:rPr lang="en-US" dirty="0"/>
              <a:t>Student feedback</a:t>
            </a:r>
          </a:p>
          <a:p>
            <a:r>
              <a:rPr lang="en-US" dirty="0"/>
              <a:t>Curriculum Review Panels</a:t>
            </a:r>
          </a:p>
          <a:p>
            <a:r>
              <a:rPr lang="en-US" dirty="0"/>
              <a:t>Curriculum Development Panels </a:t>
            </a:r>
          </a:p>
          <a:p>
            <a:r>
              <a:rPr lang="en-US" dirty="0"/>
              <a:t>Annual Programme and Department reports</a:t>
            </a:r>
          </a:p>
          <a:p>
            <a:endParaRPr lang="en-US" dirty="0"/>
          </a:p>
          <a:p>
            <a:r>
              <a:rPr lang="en-US" dirty="0"/>
              <a:t>This  information guides the development of  curriculum engagement with  ESD and  informs  staff development activities.   </a:t>
            </a:r>
          </a:p>
          <a:p>
            <a:endParaRPr lang="en-US" dirty="0"/>
          </a:p>
          <a:p>
            <a:endParaRPr lang="en-US" dirty="0"/>
          </a:p>
          <a:p>
            <a:endParaRPr lang="en-GB" dirty="0"/>
          </a:p>
        </p:txBody>
      </p:sp>
    </p:spTree>
    <p:extLst>
      <p:ext uri="{BB962C8B-B14F-4D97-AF65-F5344CB8AC3E}">
        <p14:creationId xmlns:p14="http://schemas.microsoft.com/office/powerpoint/2010/main" val="13221891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Partners in Quality</a:t>
            </a:r>
          </a:p>
        </p:txBody>
      </p:sp>
      <p:sp>
        <p:nvSpPr>
          <p:cNvPr id="3" name="Text Placeholder 2"/>
          <p:cNvSpPr>
            <a:spLocks noGrp="1"/>
          </p:cNvSpPr>
          <p:nvPr>
            <p:ph type="body" sz="quarter" idx="11"/>
          </p:nvPr>
        </p:nvSpPr>
        <p:spPr>
          <a:xfrm>
            <a:off x="629009" y="1340768"/>
            <a:ext cx="7056784" cy="4464074"/>
          </a:xfrm>
        </p:spPr>
        <p:txBody>
          <a:bodyPr/>
          <a:lstStyle/>
          <a:p>
            <a:pPr marL="0" indent="0">
              <a:buNone/>
            </a:pPr>
            <a:r>
              <a:rPr lang="en-GB" b="1" dirty="0"/>
              <a:t>Actors</a:t>
            </a:r>
          </a:p>
          <a:p>
            <a:r>
              <a:rPr lang="en-GB" dirty="0"/>
              <a:t>Staff</a:t>
            </a:r>
          </a:p>
          <a:p>
            <a:r>
              <a:rPr lang="en-GB" dirty="0"/>
              <a:t>Students </a:t>
            </a:r>
          </a:p>
          <a:p>
            <a:r>
              <a:rPr lang="en-GB" dirty="0"/>
              <a:t>The Students' Union</a:t>
            </a:r>
          </a:p>
          <a:p>
            <a:r>
              <a:rPr lang="en-GB" dirty="0"/>
              <a:t>Board of Governors</a:t>
            </a:r>
          </a:p>
          <a:p>
            <a:pPr marL="0" indent="0">
              <a:buNone/>
            </a:pPr>
            <a:r>
              <a:rPr lang="en-GB" b="1" dirty="0"/>
              <a:t>Mechanisms</a:t>
            </a:r>
          </a:p>
          <a:p>
            <a:r>
              <a:rPr lang="en-GB" dirty="0"/>
              <a:t>Staff Training and Development</a:t>
            </a:r>
          </a:p>
          <a:p>
            <a:r>
              <a:rPr lang="en-GB" dirty="0"/>
              <a:t>Internal Quality  Systems </a:t>
            </a:r>
          </a:p>
          <a:p>
            <a:pPr lvl="1"/>
            <a:r>
              <a:rPr lang="en-GB" dirty="0"/>
              <a:t>Quality Management and Enhancement Framework </a:t>
            </a:r>
          </a:p>
          <a:p>
            <a:pPr lvl="1"/>
            <a:r>
              <a:rPr lang="en-GB" dirty="0"/>
              <a:t>Sustainability Board</a:t>
            </a:r>
          </a:p>
          <a:p>
            <a:pPr lvl="1"/>
            <a:r>
              <a:rPr lang="en-GB" dirty="0"/>
              <a:t>Learning, Teaching and Student Experience Committee</a:t>
            </a:r>
          </a:p>
          <a:p>
            <a:r>
              <a:rPr lang="en-GB" dirty="0"/>
              <a:t>External Validation Systems</a:t>
            </a:r>
          </a:p>
          <a:p>
            <a:pPr lvl="1"/>
            <a:r>
              <a:rPr lang="en-GB" dirty="0"/>
              <a:t>ISO 14001</a:t>
            </a:r>
          </a:p>
          <a:p>
            <a:pPr lvl="1"/>
            <a:r>
              <a:rPr lang="en-GB" dirty="0"/>
              <a:t>Responsible Futures</a:t>
            </a:r>
          </a:p>
          <a:p>
            <a:pPr lvl="1"/>
            <a:r>
              <a:rPr lang="en-GB" dirty="0"/>
              <a:t>PRME</a:t>
            </a:r>
          </a:p>
          <a:p>
            <a:pPr lvl="1"/>
            <a:r>
              <a:rPr lang="en-GB" dirty="0"/>
              <a:t>QAA Quality Code and Higher Education Review</a:t>
            </a:r>
          </a:p>
          <a:p>
            <a:endParaRPr lang="en-GB" dirty="0"/>
          </a:p>
        </p:txBody>
      </p:sp>
      <p:pic>
        <p:nvPicPr>
          <p:cNvPr id="4" name="Picture 3"/>
          <p:cNvPicPr>
            <a:picLocks noChangeAspect="1"/>
          </p:cNvPicPr>
          <p:nvPr/>
        </p:nvPicPr>
        <p:blipFill>
          <a:blip r:embed="rId2"/>
          <a:stretch>
            <a:fillRect/>
          </a:stretch>
        </p:blipFill>
        <p:spPr>
          <a:xfrm>
            <a:off x="6546879" y="5693563"/>
            <a:ext cx="2597121" cy="1164437"/>
          </a:xfrm>
          <a:prstGeom prst="rect">
            <a:avLst/>
          </a:prstGeom>
        </p:spPr>
      </p:pic>
      <p:pic>
        <p:nvPicPr>
          <p:cNvPr id="5" name="Picture 4">
            <a:extLst>
              <a:ext uri="{FF2B5EF4-FFF2-40B4-BE49-F238E27FC236}">
                <a16:creationId xmlns:a16="http://schemas.microsoft.com/office/drawing/2014/main" id="{0E959B10-C687-44E9-97D6-58E2335BA8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spTree>
    <p:extLst>
      <p:ext uri="{BB962C8B-B14F-4D97-AF65-F5344CB8AC3E}">
        <p14:creationId xmlns:p14="http://schemas.microsoft.com/office/powerpoint/2010/main" val="11774533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62801" cy="947192"/>
          </a:xfrm>
        </p:spPr>
        <p:txBody>
          <a:bodyPr/>
          <a:lstStyle/>
          <a:p>
            <a:r>
              <a:rPr lang="en-GB" sz="4000" dirty="0">
                <a:solidFill>
                  <a:srgbClr val="16818D"/>
                </a:solidFill>
                <a:latin typeface="Georgia" panose="02040502050405020303" pitchFamily="18" charset="0"/>
              </a:rPr>
              <a:t>Quality Management at UWE</a:t>
            </a:r>
          </a:p>
        </p:txBody>
      </p:sp>
      <p:sp>
        <p:nvSpPr>
          <p:cNvPr id="3" name="Content Placeholder 2"/>
          <p:cNvSpPr>
            <a:spLocks noGrp="1"/>
          </p:cNvSpPr>
          <p:nvPr>
            <p:ph idx="1"/>
          </p:nvPr>
        </p:nvSpPr>
        <p:spPr>
          <a:xfrm>
            <a:off x="609598" y="2160590"/>
            <a:ext cx="7634810" cy="3880773"/>
          </a:xfrm>
        </p:spPr>
        <p:txBody>
          <a:bodyPr/>
          <a:lstStyle/>
          <a:p>
            <a:r>
              <a:rPr lang="en-US" sz="2000" dirty="0">
                <a:latin typeface="Tahoma" panose="020B0604030504040204" pitchFamily="34" charset="0"/>
                <a:ea typeface="Tahoma" panose="020B0604030504040204" pitchFamily="34" charset="0"/>
                <a:cs typeface="Tahoma" panose="020B0604030504040204" pitchFamily="34" charset="0"/>
              </a:rPr>
              <a:t>Quality management at UWE is used to assure the approval, enhancement, review and monitoring of the University’s provision</a:t>
            </a:r>
          </a:p>
          <a:p>
            <a:r>
              <a:rPr lang="en-US" sz="2000" dirty="0">
                <a:latin typeface="Tahoma" panose="020B0604030504040204" pitchFamily="34" charset="0"/>
                <a:ea typeface="Tahoma" panose="020B0604030504040204" pitchFamily="34" charset="0"/>
                <a:cs typeface="Tahoma" panose="020B0604030504040204" pitchFamily="34" charset="0"/>
              </a:rPr>
              <a:t> in order to develop relevant, sustainable and robust curricula; maintain and enhance the standards of UWE provision, and ensure the quality of the learning opportunities available to students.</a:t>
            </a:r>
          </a:p>
          <a:p>
            <a:r>
              <a:rPr lang="en-US" sz="2000" dirty="0">
                <a:latin typeface="Tahoma" panose="020B0604030504040204" pitchFamily="34" charset="0"/>
                <a:ea typeface="Tahoma" panose="020B0604030504040204" pitchFamily="34" charset="0"/>
                <a:cs typeface="Tahoma" panose="020B0604030504040204" pitchFamily="34" charset="0"/>
              </a:rPr>
              <a:t>So how can we use this framework to assure ourselves that  ESD is present in the curricula in the way our policy statements intend?</a:t>
            </a:r>
          </a:p>
          <a:p>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4" name="Picture 3"/>
          <p:cNvPicPr>
            <a:picLocks noChangeAspect="1"/>
          </p:cNvPicPr>
          <p:nvPr/>
        </p:nvPicPr>
        <p:blipFill>
          <a:blip r:embed="rId2"/>
          <a:stretch>
            <a:fillRect/>
          </a:stretch>
        </p:blipFill>
        <p:spPr>
          <a:xfrm>
            <a:off x="910538" y="6220847"/>
            <a:ext cx="1079086" cy="530398"/>
          </a:xfrm>
          <a:prstGeom prst="rect">
            <a:avLst/>
          </a:prstGeom>
        </p:spPr>
      </p:pic>
      <p:pic>
        <p:nvPicPr>
          <p:cNvPr id="5" name="Picture 4"/>
          <p:cNvPicPr>
            <a:picLocks noChangeAspect="1"/>
          </p:cNvPicPr>
          <p:nvPr/>
        </p:nvPicPr>
        <p:blipFill>
          <a:blip r:embed="rId3"/>
          <a:stretch>
            <a:fillRect/>
          </a:stretch>
        </p:blipFill>
        <p:spPr>
          <a:xfrm>
            <a:off x="1961271" y="6111110"/>
            <a:ext cx="957155" cy="7498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545" y="5686606"/>
            <a:ext cx="2592288" cy="1163649"/>
          </a:xfrm>
          <a:prstGeom prst="rect">
            <a:avLst/>
          </a:prstGeom>
        </p:spPr>
      </p:pic>
      <p:pic>
        <p:nvPicPr>
          <p:cNvPr id="7" name="Picture 6">
            <a:extLst>
              <a:ext uri="{FF2B5EF4-FFF2-40B4-BE49-F238E27FC236}">
                <a16:creationId xmlns:a16="http://schemas.microsoft.com/office/drawing/2014/main" id="{54D74D58-EF1E-4CCE-AE46-BD5D7E746E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spTree>
    <p:extLst>
      <p:ext uri="{BB962C8B-B14F-4D97-AF65-F5344CB8AC3E}">
        <p14:creationId xmlns:p14="http://schemas.microsoft.com/office/powerpoint/2010/main" val="42739842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587" t="21986" r="26376" b="10782"/>
          <a:stretch/>
        </p:blipFill>
        <p:spPr>
          <a:xfrm>
            <a:off x="1259632" y="458965"/>
            <a:ext cx="7416824" cy="5836190"/>
          </a:xfrm>
          <a:prstGeom prst="rect">
            <a:avLst/>
          </a:prstGeom>
        </p:spPr>
      </p:pic>
    </p:spTree>
    <p:extLst>
      <p:ext uri="{BB962C8B-B14F-4D97-AF65-F5344CB8AC3E}">
        <p14:creationId xmlns:p14="http://schemas.microsoft.com/office/powerpoint/2010/main" val="3457544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66857" cy="1320800"/>
          </a:xfrm>
        </p:spPr>
        <p:txBody>
          <a:bodyPr/>
          <a:lstStyle/>
          <a:p>
            <a:pPr algn="l"/>
            <a:r>
              <a:rPr lang="en-US" sz="3200" dirty="0">
                <a:solidFill>
                  <a:srgbClr val="16818D"/>
                </a:solidFill>
                <a:latin typeface="Georgia" panose="02040502050405020303" pitchFamily="18" charset="0"/>
              </a:rPr>
              <a:t>Coverage of the Quality Management and Enhancement Framework (QMEF)</a:t>
            </a:r>
            <a:br>
              <a:rPr lang="en-US" sz="3200" dirty="0">
                <a:solidFill>
                  <a:srgbClr val="16818D"/>
                </a:solidFill>
                <a:latin typeface="Georgia" panose="02040502050405020303" pitchFamily="18" charset="0"/>
              </a:rPr>
            </a:br>
            <a:endParaRPr lang="en-GB" sz="3200" dirty="0">
              <a:solidFill>
                <a:srgbClr val="16818D"/>
              </a:solidFill>
              <a:latin typeface="Georgia" panose="02040502050405020303" pitchFamily="18" charset="0"/>
            </a:endParaRPr>
          </a:p>
        </p:txBody>
      </p:sp>
      <p:sp>
        <p:nvSpPr>
          <p:cNvPr id="3" name="Content Placeholder 2"/>
          <p:cNvSpPr>
            <a:spLocks noGrp="1"/>
          </p:cNvSpPr>
          <p:nvPr>
            <p:ph idx="1"/>
          </p:nvPr>
        </p:nvSpPr>
        <p:spPr>
          <a:xfrm>
            <a:off x="609599" y="1700808"/>
            <a:ext cx="8229600" cy="4713387"/>
          </a:xfrm>
        </p:spPr>
        <p:txBody>
          <a:bodyPr/>
          <a:lstStyle/>
          <a:p>
            <a:r>
              <a:rPr lang="en-US" sz="2000" dirty="0">
                <a:latin typeface="Tahoma" panose="020B0604030504040204" pitchFamily="34" charset="0"/>
                <a:ea typeface="Tahoma" panose="020B0604030504040204" pitchFamily="34" charset="0"/>
                <a:cs typeface="Tahoma" panose="020B0604030504040204" pitchFamily="34" charset="0"/>
              </a:rPr>
              <a:t>New programmes, changes to existing programmes, approval of new modules and changes to modules, delivery of existing programme to new partner institution.</a:t>
            </a:r>
          </a:p>
          <a:p>
            <a:r>
              <a:rPr lang="en-US" sz="2000" dirty="0">
                <a:latin typeface="Tahoma" panose="020B0604030504040204" pitchFamily="34" charset="0"/>
                <a:ea typeface="Tahoma" panose="020B0604030504040204" pitchFamily="34" charset="0"/>
                <a:cs typeface="Tahoma" panose="020B0604030504040204" pitchFamily="34" charset="0"/>
              </a:rPr>
              <a:t>Annual monitoring of all taught provision.</a:t>
            </a:r>
          </a:p>
          <a:p>
            <a:r>
              <a:rPr lang="en-US" sz="2000" dirty="0">
                <a:latin typeface="Tahoma" panose="020B0604030504040204" pitchFamily="34" charset="0"/>
                <a:ea typeface="Tahoma" panose="020B0604030504040204" pitchFamily="34" charset="0"/>
                <a:cs typeface="Tahoma" panose="020B0604030504040204" pitchFamily="34" charset="0"/>
              </a:rPr>
              <a:t>The internal periodic review of the curriculum.</a:t>
            </a:r>
          </a:p>
          <a:p>
            <a:r>
              <a:rPr lang="en-US" sz="2000" dirty="0">
                <a:latin typeface="Tahoma" panose="020B0604030504040204" pitchFamily="34" charset="0"/>
                <a:ea typeface="Tahoma" panose="020B0604030504040204" pitchFamily="34" charset="0"/>
                <a:cs typeface="Tahoma" panose="020B0604030504040204" pitchFamily="34" charset="0"/>
              </a:rPr>
              <a:t>Engagement with Professional Statutory and Regulatory Bodies in relation to accreditation review and approval activity.</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GB" sz="2400" dirty="0"/>
          </a:p>
        </p:txBody>
      </p:sp>
      <p:pic>
        <p:nvPicPr>
          <p:cNvPr id="4" name="Picture 3"/>
          <p:cNvPicPr>
            <a:picLocks noChangeAspect="1"/>
          </p:cNvPicPr>
          <p:nvPr/>
        </p:nvPicPr>
        <p:blipFill>
          <a:blip r:embed="rId2"/>
          <a:stretch>
            <a:fillRect/>
          </a:stretch>
        </p:blipFill>
        <p:spPr>
          <a:xfrm>
            <a:off x="2123159" y="5929520"/>
            <a:ext cx="957155" cy="749873"/>
          </a:xfrm>
          <a:prstGeom prst="rect">
            <a:avLst/>
          </a:prstGeom>
        </p:spPr>
      </p:pic>
      <p:pic>
        <p:nvPicPr>
          <p:cNvPr id="5" name="Picture 4"/>
          <p:cNvPicPr>
            <a:picLocks noChangeAspect="1"/>
          </p:cNvPicPr>
          <p:nvPr/>
        </p:nvPicPr>
        <p:blipFill>
          <a:blip r:embed="rId3"/>
          <a:stretch>
            <a:fillRect/>
          </a:stretch>
        </p:blipFill>
        <p:spPr>
          <a:xfrm>
            <a:off x="1044073" y="6148995"/>
            <a:ext cx="1079086" cy="5303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5041093"/>
            <a:ext cx="2324100" cy="1638300"/>
          </a:xfrm>
          <a:prstGeom prst="rect">
            <a:avLst/>
          </a:prstGeom>
        </p:spPr>
      </p:pic>
      <p:pic>
        <p:nvPicPr>
          <p:cNvPr id="7" name="Picture 6">
            <a:extLst>
              <a:ext uri="{FF2B5EF4-FFF2-40B4-BE49-F238E27FC236}">
                <a16:creationId xmlns:a16="http://schemas.microsoft.com/office/drawing/2014/main" id="{13F718B4-4B9C-4D61-B47A-C29F3509CE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02245" y="6045527"/>
            <a:ext cx="904875" cy="619125"/>
          </a:xfrm>
          <a:prstGeom prst="rect">
            <a:avLst/>
          </a:prstGeom>
          <a:noFill/>
          <a:ln>
            <a:noFill/>
          </a:ln>
        </p:spPr>
      </p:pic>
    </p:spTree>
    <p:extLst>
      <p:ext uri="{BB962C8B-B14F-4D97-AF65-F5344CB8AC3E}">
        <p14:creationId xmlns:p14="http://schemas.microsoft.com/office/powerpoint/2010/main" val="30483082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95736" y="692696"/>
            <a:ext cx="6552728" cy="4104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3600" b="1" dirty="0"/>
              <a:t>Towards a Sustainable University. Progress in the journey of the University of the West of England, Bristol</a:t>
            </a:r>
          </a:p>
          <a:p>
            <a:r>
              <a:rPr lang="en-US" sz="3600" b="1" i="1" dirty="0"/>
              <a:t>Sustainability in Higher Education Conference</a:t>
            </a:r>
          </a:p>
          <a:p>
            <a:r>
              <a:rPr lang="en-US" sz="3600" b="1" dirty="0"/>
              <a:t> </a:t>
            </a:r>
            <a:r>
              <a:rPr lang="en-US" sz="2000" i="1" dirty="0"/>
              <a:t>Plymouth University</a:t>
            </a:r>
          </a:p>
          <a:p>
            <a:endParaRPr lang="en-GB" sz="2000" i="1" dirty="0"/>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640800" y="1787168"/>
            <a:ext cx="1219139" cy="3009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altLang="en-US" dirty="0">
              <a:ea typeface="ＭＳ Ｐゴシック" charset="-128"/>
            </a:endParaRPr>
          </a:p>
          <a:p>
            <a:pPr>
              <a:spcBef>
                <a:spcPct val="0"/>
              </a:spcBef>
            </a:pPr>
            <a:r>
              <a:rPr lang="en-US" altLang="en-US" dirty="0">
                <a:ea typeface="ＭＳ Ｐゴシック" charset="-128"/>
              </a:rPr>
              <a:t>Professor Jim Longhurst Assistant Vice Chancellor – Environment and Sustainability</a:t>
            </a:r>
          </a:p>
          <a:p>
            <a:pPr>
              <a:spcBef>
                <a:spcPct val="0"/>
              </a:spcBef>
            </a:pPr>
            <a:endParaRPr lang="en-US" altLang="en-US" dirty="0">
              <a:ea typeface="ＭＳ Ｐゴシック" charset="-128"/>
            </a:endParaRPr>
          </a:p>
          <a:p>
            <a:pPr>
              <a:spcBef>
                <a:spcPct val="0"/>
              </a:spcBef>
            </a:pPr>
            <a:r>
              <a:rPr lang="en-US" altLang="en-US" b="0" dirty="0">
                <a:ea typeface="ＭＳ Ｐゴシック" charset="-128"/>
              </a:rPr>
              <a:t>and</a:t>
            </a:r>
          </a:p>
        </p:txBody>
      </p:sp>
      <p:sp>
        <p:nvSpPr>
          <p:cNvPr id="13316" name="Text Placeholder 4"/>
          <p:cNvSpPr>
            <a:spLocks noGrp="1"/>
          </p:cNvSpPr>
          <p:nvPr>
            <p:ph type="body" sz="quarter" idx="17"/>
          </p:nvPr>
        </p:nvSpPr>
        <p:spPr bwMode="auto">
          <a:xfrm>
            <a:off x="611560" y="3429000"/>
            <a:ext cx="1080120"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spcBef>
                <a:spcPct val="0"/>
              </a:spcBef>
            </a:pPr>
            <a:r>
              <a:rPr lang="en-US" altLang="en-US" dirty="0">
                <a:ea typeface="ＭＳ Ｐゴシック" charset="-128"/>
              </a:rPr>
              <a:t>Dr Georgina Gough </a:t>
            </a:r>
          </a:p>
          <a:p>
            <a:pPr>
              <a:spcBef>
                <a:spcPct val="0"/>
              </a:spcBef>
            </a:pPr>
            <a:r>
              <a:rPr lang="en-US" altLang="en-US" dirty="0">
                <a:ea typeface="ＭＳ Ｐゴシック" charset="-128"/>
              </a:rPr>
              <a:t>Associate Professor in Education for Sustainable Development </a:t>
            </a:r>
          </a:p>
        </p:txBody>
      </p:sp>
      <p:sp>
        <p:nvSpPr>
          <p:cNvPr id="2" name="Text Placeholder 1"/>
          <p:cNvSpPr>
            <a:spLocks noGrp="1"/>
          </p:cNvSpPr>
          <p:nvPr>
            <p:ph type="body" sz="quarter" idx="18"/>
          </p:nvPr>
        </p:nvSpPr>
        <p:spPr>
          <a:xfrm>
            <a:off x="713454" y="4964647"/>
            <a:ext cx="1219139" cy="229774"/>
          </a:xfrm>
        </p:spPr>
        <p:txBody>
          <a:bodyPr/>
          <a:lstStyle/>
          <a:p>
            <a:r>
              <a:rPr lang="en-US" b="1" dirty="0"/>
              <a:t> 11/1/18</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lstStyle/>
          <a:p>
            <a:pPr algn="l"/>
            <a:r>
              <a:rPr lang="en-US" sz="3200" dirty="0">
                <a:solidFill>
                  <a:srgbClr val="16818D"/>
                </a:solidFill>
                <a:latin typeface="Georgia" panose="02040502050405020303" pitchFamily="18" charset="0"/>
              </a:rPr>
              <a:t>Education for Sustainable Development and the Quality Management and Enhancement Framework</a:t>
            </a:r>
            <a:br>
              <a:rPr lang="en-US" sz="3600" dirty="0">
                <a:solidFill>
                  <a:srgbClr val="16818D"/>
                </a:solidFill>
              </a:rPr>
            </a:br>
            <a:endParaRPr lang="en-GB" sz="3600" dirty="0">
              <a:solidFill>
                <a:srgbClr val="16818D"/>
              </a:solidFill>
            </a:endParaRPr>
          </a:p>
        </p:txBody>
      </p:sp>
      <p:sp>
        <p:nvSpPr>
          <p:cNvPr id="3" name="Content Placeholder 2"/>
          <p:cNvSpPr>
            <a:spLocks noGrp="1"/>
          </p:cNvSpPr>
          <p:nvPr>
            <p:ph idx="1"/>
          </p:nvPr>
        </p:nvSpPr>
        <p:spPr>
          <a:xfrm>
            <a:off x="457200" y="2276872"/>
            <a:ext cx="8229600" cy="4425355"/>
          </a:xfrm>
        </p:spPr>
        <p:txBody>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The QMEF references the </a:t>
            </a:r>
          </a:p>
          <a:p>
            <a:r>
              <a:rPr lang="en-US" sz="2400" dirty="0">
                <a:latin typeface="Tahoma" panose="020B0604030504040204" pitchFamily="34" charset="0"/>
                <a:ea typeface="Tahoma" panose="020B0604030504040204" pitchFamily="34" charset="0"/>
                <a:cs typeface="Tahoma" panose="020B0604030504040204" pitchFamily="34" charset="0"/>
              </a:rPr>
              <a:t>UWE Sustainability Plan, </a:t>
            </a:r>
          </a:p>
          <a:p>
            <a:r>
              <a:rPr lang="en-US" sz="2400" dirty="0">
                <a:latin typeface="Tahoma" panose="020B0604030504040204" pitchFamily="34" charset="0"/>
                <a:ea typeface="Tahoma" panose="020B0604030504040204" pitchFamily="34" charset="0"/>
                <a:cs typeface="Tahoma" panose="020B0604030504040204" pitchFamily="34" charset="0"/>
              </a:rPr>
              <a:t>the Annual ESD Action Plan,  </a:t>
            </a:r>
          </a:p>
          <a:p>
            <a:r>
              <a:rPr lang="en-US" sz="2400" dirty="0">
                <a:latin typeface="Tahoma" panose="020B0604030504040204" pitchFamily="34" charset="0"/>
                <a:ea typeface="Tahoma" panose="020B0604030504040204" pitchFamily="34" charset="0"/>
                <a:cs typeface="Tahoma" panose="020B0604030504040204" pitchFamily="34" charset="0"/>
              </a:rPr>
              <a:t>the QAA-HEA Guidance and the </a:t>
            </a:r>
          </a:p>
          <a:p>
            <a:r>
              <a:rPr lang="en-US" sz="2400" dirty="0">
                <a:latin typeface="Tahoma" panose="020B0604030504040204" pitchFamily="34" charset="0"/>
                <a:ea typeface="Tahoma" panose="020B0604030504040204" pitchFamily="34" charset="0"/>
                <a:cs typeface="Tahoma" panose="020B0604030504040204" pitchFamily="34" charset="0"/>
              </a:rPr>
              <a:t>Hefce Sustainable Development Framework </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Together these provide the context in which the QMEF  is used to evidence ESD content and to enhance its visibility.</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4" name="Picture 3"/>
          <p:cNvPicPr>
            <a:picLocks noChangeAspect="1"/>
          </p:cNvPicPr>
          <p:nvPr/>
        </p:nvPicPr>
        <p:blipFill>
          <a:blip r:embed="rId2"/>
          <a:stretch>
            <a:fillRect/>
          </a:stretch>
        </p:blipFill>
        <p:spPr>
          <a:xfrm>
            <a:off x="956110" y="6101117"/>
            <a:ext cx="1079086" cy="530398"/>
          </a:xfrm>
          <a:prstGeom prst="rect">
            <a:avLst/>
          </a:prstGeom>
        </p:spPr>
      </p:pic>
      <p:pic>
        <p:nvPicPr>
          <p:cNvPr id="5" name="Picture 4"/>
          <p:cNvPicPr>
            <a:picLocks noChangeAspect="1"/>
          </p:cNvPicPr>
          <p:nvPr/>
        </p:nvPicPr>
        <p:blipFill>
          <a:blip r:embed="rId3"/>
          <a:stretch>
            <a:fillRect/>
          </a:stretch>
        </p:blipFill>
        <p:spPr>
          <a:xfrm>
            <a:off x="2115622" y="5918441"/>
            <a:ext cx="957155" cy="749873"/>
          </a:xfrm>
          <a:prstGeom prst="rect">
            <a:avLst/>
          </a:prstGeom>
        </p:spPr>
      </p:pic>
      <p:pic>
        <p:nvPicPr>
          <p:cNvPr id="6" name="Picture 5"/>
          <p:cNvPicPr>
            <a:picLocks noChangeAspect="1"/>
          </p:cNvPicPr>
          <p:nvPr/>
        </p:nvPicPr>
        <p:blipFill>
          <a:blip r:embed="rId4"/>
          <a:stretch>
            <a:fillRect/>
          </a:stretch>
        </p:blipFill>
        <p:spPr>
          <a:xfrm>
            <a:off x="7046603" y="2132856"/>
            <a:ext cx="1662395" cy="2160240"/>
          </a:xfrm>
          <a:prstGeom prst="rect">
            <a:avLst/>
          </a:prstGeom>
        </p:spPr>
      </p:pic>
      <p:pic>
        <p:nvPicPr>
          <p:cNvPr id="7" name="Picture 6">
            <a:extLst>
              <a:ext uri="{FF2B5EF4-FFF2-40B4-BE49-F238E27FC236}">
                <a16:creationId xmlns:a16="http://schemas.microsoft.com/office/drawing/2014/main" id="{F9F23F6E-59C6-4019-8E6F-AC68D3DE1D8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72777" y="5983814"/>
            <a:ext cx="904875" cy="619125"/>
          </a:xfrm>
          <a:prstGeom prst="rect">
            <a:avLst/>
          </a:prstGeom>
          <a:noFill/>
          <a:ln>
            <a:noFill/>
          </a:ln>
        </p:spPr>
      </p:pic>
    </p:spTree>
    <p:extLst>
      <p:ext uri="{BB962C8B-B14F-4D97-AF65-F5344CB8AC3E}">
        <p14:creationId xmlns:p14="http://schemas.microsoft.com/office/powerpoint/2010/main" val="40337889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ESD in the QMEF</a:t>
            </a:r>
          </a:p>
        </p:txBody>
      </p:sp>
      <p:sp>
        <p:nvSpPr>
          <p:cNvPr id="5" name="Text Placeholder 4"/>
          <p:cNvSpPr>
            <a:spLocks noGrp="1"/>
          </p:cNvSpPr>
          <p:nvPr>
            <p:ph type="body" sz="quarter" idx="11"/>
          </p:nvPr>
        </p:nvSpPr>
        <p:spPr/>
        <p:txBody>
          <a:bodyPr/>
          <a:lstStyle/>
          <a:p>
            <a:pPr marL="0" indent="0">
              <a:buNone/>
            </a:pPr>
            <a:r>
              <a:rPr lang="en-GB" b="1" dirty="0"/>
              <a:t>Curriculum Design, Development and Review</a:t>
            </a:r>
          </a:p>
          <a:p>
            <a:r>
              <a:rPr lang="en-GB" dirty="0"/>
              <a:t>New programmes or modules</a:t>
            </a:r>
          </a:p>
          <a:p>
            <a:r>
              <a:rPr lang="en-GB" dirty="0"/>
              <a:t>Changes to programmes or modules</a:t>
            </a:r>
          </a:p>
          <a:p>
            <a:r>
              <a:rPr lang="en-GB" dirty="0"/>
              <a:t>Periodic Curriculum Review</a:t>
            </a:r>
          </a:p>
          <a:p>
            <a:pPr marL="0" indent="0">
              <a:buNone/>
            </a:pPr>
            <a:r>
              <a:rPr lang="en-GB" b="1" dirty="0"/>
              <a:t>Curriculum Approval </a:t>
            </a:r>
          </a:p>
          <a:p>
            <a:r>
              <a:rPr lang="en-GB" dirty="0"/>
              <a:t>Curriculum Approval Panels</a:t>
            </a:r>
          </a:p>
          <a:p>
            <a:r>
              <a:rPr lang="en-GB" dirty="0"/>
              <a:t>Faculty Academic Standards Committee</a:t>
            </a:r>
          </a:p>
          <a:p>
            <a:pPr marL="0" indent="0">
              <a:buNone/>
            </a:pPr>
            <a:r>
              <a:rPr lang="en-GB" b="1" dirty="0"/>
              <a:t>Annual Reporting</a:t>
            </a:r>
          </a:p>
          <a:p>
            <a:r>
              <a:rPr lang="en-GB" dirty="0"/>
              <a:t>Module Report</a:t>
            </a:r>
          </a:p>
          <a:p>
            <a:r>
              <a:rPr lang="en-GB" dirty="0"/>
              <a:t>Programme Report</a:t>
            </a:r>
          </a:p>
          <a:p>
            <a:r>
              <a:rPr lang="en-GB" dirty="0"/>
              <a:t>Department Report</a:t>
            </a:r>
          </a:p>
          <a:p>
            <a:pPr marL="0" indent="0">
              <a:buNone/>
            </a:pPr>
            <a:r>
              <a:rPr lang="en-US" b="1" dirty="0"/>
              <a:t>Guidance for curriculum designers </a:t>
            </a:r>
          </a:p>
          <a:p>
            <a:pPr marL="0" indent="0">
              <a:buNone/>
            </a:pPr>
            <a:r>
              <a:rPr lang="en-US" b="1" dirty="0"/>
              <a:t>Guidance for approval panels </a:t>
            </a:r>
          </a:p>
          <a:p>
            <a:pPr marL="0" indent="0">
              <a:buNone/>
            </a:pPr>
            <a:endParaRPr lang="en-US" b="1" dirty="0"/>
          </a:p>
          <a:p>
            <a:endParaRPr lang="en-GB" b="1"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428130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000132"/>
          </a:xfrm>
        </p:spPr>
        <p:txBody>
          <a:bodyPr/>
          <a:lstStyle/>
          <a:p>
            <a:r>
              <a:rPr lang="en-US" sz="3600" dirty="0">
                <a:solidFill>
                  <a:srgbClr val="16818D"/>
                </a:solidFill>
                <a:latin typeface="Georgia" panose="02040502050405020303" pitchFamily="18" charset="0"/>
              </a:rPr>
              <a:t>Curriculum Design and Development </a:t>
            </a:r>
            <a:br>
              <a:rPr lang="en-US" dirty="0"/>
            </a:br>
            <a:endParaRPr lang="en-GB" dirty="0"/>
          </a:p>
        </p:txBody>
      </p:sp>
      <p:sp>
        <p:nvSpPr>
          <p:cNvPr id="3" name="Content Placeholder 2"/>
          <p:cNvSpPr>
            <a:spLocks noGrp="1"/>
          </p:cNvSpPr>
          <p:nvPr>
            <p:ph idx="1"/>
          </p:nvPr>
        </p:nvSpPr>
        <p:spPr>
          <a:xfrm>
            <a:off x="467544" y="836712"/>
            <a:ext cx="8229600" cy="5217443"/>
          </a:xfrm>
        </p:spPr>
        <p:txBody>
          <a:bodyPr/>
          <a:lstStyle/>
          <a:p>
            <a:pPr marL="0" indent="0">
              <a:buNone/>
            </a:pPr>
            <a:endParaRPr lang="en-US" sz="2000" b="1" dirty="0"/>
          </a:p>
          <a:p>
            <a:pPr marL="0" indent="0">
              <a:buNone/>
            </a:pPr>
            <a:r>
              <a:rPr lang="en-US" sz="2000" b="1" dirty="0">
                <a:latin typeface="Tahoma" panose="020B0604030504040204" pitchFamily="34" charset="0"/>
                <a:ea typeface="Tahoma" panose="020B0604030504040204" pitchFamily="34" charset="0"/>
                <a:cs typeface="Tahoma" panose="020B0604030504040204" pitchFamily="34" charset="0"/>
              </a:rPr>
              <a:t>New Programmes</a:t>
            </a:r>
          </a:p>
          <a:p>
            <a:r>
              <a:rPr lang="en-US" sz="2000" dirty="0">
                <a:latin typeface="Tahoma" panose="020B0604030504040204" pitchFamily="34" charset="0"/>
                <a:ea typeface="Tahoma" panose="020B0604030504040204" pitchFamily="34" charset="0"/>
                <a:cs typeface="Tahoma" panose="020B0604030504040204" pitchFamily="34" charset="0"/>
              </a:rPr>
              <a:t>The design team for a new programme should consider the place of ESD in the proposed programme</a:t>
            </a:r>
          </a:p>
          <a:p>
            <a:r>
              <a:rPr lang="en-US" sz="2000" dirty="0">
                <a:latin typeface="Tahoma" panose="020B0604030504040204" pitchFamily="34" charset="0"/>
                <a:ea typeface="Tahoma" panose="020B0604030504040204" pitchFamily="34" charset="0"/>
                <a:cs typeface="Tahoma" panose="020B0604030504040204" pitchFamily="34" charset="0"/>
              </a:rPr>
              <a:t>A rationale should be provided in their documentation to explain how ESD has been considered in the design process. </a:t>
            </a:r>
          </a:p>
          <a:p>
            <a:r>
              <a:rPr lang="en-US" sz="2000" dirty="0">
                <a:latin typeface="Tahoma" panose="020B0604030504040204" pitchFamily="34" charset="0"/>
                <a:ea typeface="Tahoma" panose="020B0604030504040204" pitchFamily="34" charset="0"/>
                <a:cs typeface="Tahoma" panose="020B0604030504040204" pitchFamily="34" charset="0"/>
              </a:rPr>
              <a:t>Learning outcomes with an ESD context should be highlighted and assessments of ESD attributes made clear. </a:t>
            </a:r>
          </a:p>
          <a:p>
            <a:r>
              <a:rPr lang="en-US" sz="2000" dirty="0">
                <a:latin typeface="Tahoma" panose="020B0604030504040204" pitchFamily="34" charset="0"/>
                <a:ea typeface="Tahoma" panose="020B0604030504040204" pitchFamily="34" charset="0"/>
                <a:cs typeface="Tahoma" panose="020B0604030504040204" pitchFamily="34" charset="0"/>
              </a:rPr>
              <a:t>Reference should be made to the graduate outcomes identified in the QAA-HEA Guidance.</a:t>
            </a:r>
          </a:p>
          <a:p>
            <a:r>
              <a:rPr lang="en-US" sz="2000" dirty="0">
                <a:latin typeface="Tahoma" panose="020B0604030504040204" pitchFamily="34" charset="0"/>
                <a:ea typeface="Tahoma" panose="020B0604030504040204" pitchFamily="34" charset="0"/>
                <a:cs typeface="Tahoma" panose="020B0604030504040204" pitchFamily="34" charset="0"/>
              </a:rPr>
              <a:t>Programme designers should consider the role that can be played by the formal and informal curricula in delivering ESD within a new programme. </a:t>
            </a:r>
          </a:p>
          <a:p>
            <a:endParaRPr lang="en-GB" sz="2000" dirty="0"/>
          </a:p>
        </p:txBody>
      </p:sp>
      <p:pic>
        <p:nvPicPr>
          <p:cNvPr id="4" name="Picture 3"/>
          <p:cNvPicPr>
            <a:picLocks noChangeAspect="1"/>
          </p:cNvPicPr>
          <p:nvPr/>
        </p:nvPicPr>
        <p:blipFill>
          <a:blip r:embed="rId2"/>
          <a:stretch>
            <a:fillRect/>
          </a:stretch>
        </p:blipFill>
        <p:spPr>
          <a:xfrm>
            <a:off x="1893659" y="6036353"/>
            <a:ext cx="957155" cy="749873"/>
          </a:xfrm>
          <a:prstGeom prst="rect">
            <a:avLst/>
          </a:prstGeom>
        </p:spPr>
      </p:pic>
      <p:pic>
        <p:nvPicPr>
          <p:cNvPr id="5" name="Picture 4"/>
          <p:cNvPicPr>
            <a:picLocks noChangeAspect="1"/>
          </p:cNvPicPr>
          <p:nvPr/>
        </p:nvPicPr>
        <p:blipFill>
          <a:blip r:embed="rId3"/>
          <a:stretch>
            <a:fillRect/>
          </a:stretch>
        </p:blipFill>
        <p:spPr>
          <a:xfrm>
            <a:off x="786931" y="6151993"/>
            <a:ext cx="1079086" cy="530398"/>
          </a:xfrm>
          <a:prstGeom prst="rect">
            <a:avLst/>
          </a:prstGeom>
        </p:spPr>
      </p:pic>
      <p:pic>
        <p:nvPicPr>
          <p:cNvPr id="6" name="Picture 5">
            <a:extLst>
              <a:ext uri="{FF2B5EF4-FFF2-40B4-BE49-F238E27FC236}">
                <a16:creationId xmlns:a16="http://schemas.microsoft.com/office/drawing/2014/main" id="{BBA61894-E712-44D4-9A2D-C5352071A1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78456" y="6151993"/>
            <a:ext cx="904875" cy="619125"/>
          </a:xfrm>
          <a:prstGeom prst="rect">
            <a:avLst/>
          </a:prstGeom>
          <a:noFill/>
          <a:ln>
            <a:noFill/>
          </a:ln>
        </p:spPr>
      </p:pic>
    </p:spTree>
    <p:extLst>
      <p:ext uri="{BB962C8B-B14F-4D97-AF65-F5344CB8AC3E}">
        <p14:creationId xmlns:p14="http://schemas.microsoft.com/office/powerpoint/2010/main" val="6835118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8825" cy="1320800"/>
          </a:xfrm>
        </p:spPr>
        <p:txBody>
          <a:bodyPr/>
          <a:lstStyle/>
          <a:p>
            <a:pPr algn="l"/>
            <a:r>
              <a:rPr lang="en-GB" sz="3600" dirty="0">
                <a:solidFill>
                  <a:srgbClr val="16818D"/>
                </a:solidFill>
                <a:latin typeface="Georgia" panose="02040502050405020303" pitchFamily="18" charset="0"/>
              </a:rPr>
              <a:t>Curriculum Design and Development </a:t>
            </a:r>
          </a:p>
        </p:txBody>
      </p:sp>
      <p:sp>
        <p:nvSpPr>
          <p:cNvPr id="3" name="Content Placeholder 2"/>
          <p:cNvSpPr>
            <a:spLocks noGrp="1"/>
          </p:cNvSpPr>
          <p:nvPr>
            <p:ph idx="1"/>
          </p:nvPr>
        </p:nvSpPr>
        <p:spPr>
          <a:xfrm>
            <a:off x="627224" y="1628800"/>
            <a:ext cx="7778825" cy="3880773"/>
          </a:xfrm>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There is no expectation that all modules within a programme will consider ESD. </a:t>
            </a:r>
          </a:p>
          <a:p>
            <a:r>
              <a:rPr lang="en-US" sz="2400" dirty="0">
                <a:latin typeface="Tahoma" panose="020B0604030504040204" pitchFamily="34" charset="0"/>
                <a:ea typeface="Tahoma" panose="020B0604030504040204" pitchFamily="34" charset="0"/>
                <a:cs typeface="Tahoma" panose="020B0604030504040204" pitchFamily="34" charset="0"/>
              </a:rPr>
              <a:t>However, in order to meet the expectation that each programme will consider ESD one or more modules at each level of study </a:t>
            </a:r>
            <a:r>
              <a:rPr lang="en-US" sz="2400" i="1" dirty="0">
                <a:latin typeface="Tahoma" panose="020B0604030504040204" pitchFamily="34" charset="0"/>
                <a:ea typeface="Tahoma" panose="020B0604030504040204" pitchFamily="34" charset="0"/>
                <a:cs typeface="Tahoma" panose="020B0604030504040204" pitchFamily="34" charset="0"/>
              </a:rPr>
              <a:t>must </a:t>
            </a:r>
            <a:r>
              <a:rPr lang="en-US" sz="2400" dirty="0">
                <a:latin typeface="Tahoma" panose="020B0604030504040204" pitchFamily="34" charset="0"/>
                <a:ea typeface="Tahoma" panose="020B0604030504040204" pitchFamily="34" charset="0"/>
                <a:cs typeface="Tahoma" panose="020B0604030504040204" pitchFamily="34" charset="0"/>
              </a:rPr>
              <a:t>consider ESD in its syllabus.</a:t>
            </a:r>
          </a:p>
          <a:p>
            <a:endParaRPr lang="en-GB" dirty="0"/>
          </a:p>
        </p:txBody>
      </p:sp>
      <p:pic>
        <p:nvPicPr>
          <p:cNvPr id="4" name="Picture 3"/>
          <p:cNvPicPr>
            <a:picLocks noChangeAspect="1"/>
          </p:cNvPicPr>
          <p:nvPr/>
        </p:nvPicPr>
        <p:blipFill>
          <a:blip r:embed="rId2"/>
          <a:stretch>
            <a:fillRect/>
          </a:stretch>
        </p:blipFill>
        <p:spPr>
          <a:xfrm>
            <a:off x="2217829" y="6013050"/>
            <a:ext cx="957155" cy="749873"/>
          </a:xfrm>
          <a:prstGeom prst="rect">
            <a:avLst/>
          </a:prstGeom>
        </p:spPr>
      </p:pic>
      <p:pic>
        <p:nvPicPr>
          <p:cNvPr id="5" name="Picture 4"/>
          <p:cNvPicPr>
            <a:picLocks noChangeAspect="1"/>
          </p:cNvPicPr>
          <p:nvPr/>
        </p:nvPicPr>
        <p:blipFill>
          <a:blip r:embed="rId3"/>
          <a:stretch>
            <a:fillRect/>
          </a:stretch>
        </p:blipFill>
        <p:spPr>
          <a:xfrm>
            <a:off x="1115616" y="6065981"/>
            <a:ext cx="1079086" cy="530398"/>
          </a:xfrm>
          <a:prstGeom prst="rect">
            <a:avLst/>
          </a:prstGeom>
        </p:spPr>
      </p:pic>
      <p:pic>
        <p:nvPicPr>
          <p:cNvPr id="6" name="Picture 5">
            <a:extLst>
              <a:ext uri="{FF2B5EF4-FFF2-40B4-BE49-F238E27FC236}">
                <a16:creationId xmlns:a16="http://schemas.microsoft.com/office/drawing/2014/main" id="{5E89564A-3AF8-4047-A8B5-8536B7E5E0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67348" y="6065981"/>
            <a:ext cx="904875" cy="619125"/>
          </a:xfrm>
          <a:prstGeom prst="rect">
            <a:avLst/>
          </a:prstGeom>
          <a:noFill/>
          <a:ln>
            <a:noFill/>
          </a:ln>
        </p:spPr>
      </p:pic>
    </p:spTree>
    <p:extLst>
      <p:ext uri="{BB962C8B-B14F-4D97-AF65-F5344CB8AC3E}">
        <p14:creationId xmlns:p14="http://schemas.microsoft.com/office/powerpoint/2010/main" val="22020804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16818D"/>
                </a:solidFill>
                <a:latin typeface="Georgia" panose="02040502050405020303" pitchFamily="18" charset="0"/>
              </a:rPr>
              <a:t>Programme Change</a:t>
            </a:r>
            <a:br>
              <a:rPr lang="en-US" sz="3600" dirty="0"/>
            </a:br>
            <a:endParaRPr lang="en-GB" sz="3600" dirty="0"/>
          </a:p>
        </p:txBody>
      </p:sp>
      <p:sp>
        <p:nvSpPr>
          <p:cNvPr id="3" name="Content Placeholder 2"/>
          <p:cNvSpPr>
            <a:spLocks noGrp="1"/>
          </p:cNvSpPr>
          <p:nvPr>
            <p:ph idx="1"/>
          </p:nvPr>
        </p:nvSpPr>
        <p:spPr>
          <a:xfrm>
            <a:off x="621094" y="1484784"/>
            <a:ext cx="7839338" cy="3880773"/>
          </a:xfrm>
        </p:spPr>
        <p:txBody>
          <a:bodyPr/>
          <a:lstStyle/>
          <a:p>
            <a:r>
              <a:rPr lang="en-US" sz="2000" dirty="0">
                <a:latin typeface="Tahoma" panose="020B0604030504040204" pitchFamily="34" charset="0"/>
                <a:ea typeface="Tahoma" panose="020B0604030504040204" pitchFamily="34" charset="0"/>
                <a:cs typeface="Tahoma" panose="020B0604030504040204" pitchFamily="34" charset="0"/>
              </a:rPr>
              <a:t>Where a programme team proposes a change to the specification then the programme team should consider the opportunity to enhance the visibility and place of ESD within the changed curriculum.</a:t>
            </a:r>
          </a:p>
          <a:p>
            <a:r>
              <a:rPr lang="en-US" sz="2000" dirty="0">
                <a:latin typeface="Tahoma" panose="020B0604030504040204" pitchFamily="34" charset="0"/>
                <a:ea typeface="Tahoma" panose="020B0604030504040204" pitchFamily="34" charset="0"/>
                <a:cs typeface="Tahoma" panose="020B0604030504040204" pitchFamily="34" charset="0"/>
              </a:rPr>
              <a:t> A rationale should be provided to explain how ESD has been considered in the design process. </a:t>
            </a:r>
          </a:p>
          <a:p>
            <a:r>
              <a:rPr lang="en-US" sz="2000" dirty="0">
                <a:latin typeface="Tahoma" panose="020B0604030504040204" pitchFamily="34" charset="0"/>
                <a:ea typeface="Tahoma" panose="020B0604030504040204" pitchFamily="34" charset="0"/>
                <a:cs typeface="Tahoma" panose="020B0604030504040204" pitchFamily="34" charset="0"/>
              </a:rPr>
              <a:t>Learning outcomes with an ESD context should be highlighted and assessments of ESD attributes made clear. </a:t>
            </a:r>
          </a:p>
          <a:p>
            <a:r>
              <a:rPr lang="en-US" sz="2000" dirty="0">
                <a:latin typeface="Tahoma" panose="020B0604030504040204" pitchFamily="34" charset="0"/>
                <a:ea typeface="Tahoma" panose="020B0604030504040204" pitchFamily="34" charset="0"/>
                <a:cs typeface="Tahoma" panose="020B0604030504040204" pitchFamily="34" charset="0"/>
              </a:rPr>
              <a:t>Reference may be made to the graduate outcomes identified in the QAA Guidance. </a:t>
            </a:r>
          </a:p>
          <a:p>
            <a:r>
              <a:rPr lang="en-US" sz="2000" dirty="0">
                <a:latin typeface="Tahoma" panose="020B0604030504040204" pitchFamily="34" charset="0"/>
                <a:ea typeface="Tahoma" panose="020B0604030504040204" pitchFamily="34" charset="0"/>
                <a:cs typeface="Tahoma" panose="020B0604030504040204" pitchFamily="34" charset="0"/>
              </a:rPr>
              <a:t>Programme designers should  note the guidance for new curriculum developers and include relevant responses within the rationale for the proposed programme change.   </a:t>
            </a:r>
          </a:p>
          <a:p>
            <a:endParaRPr lang="en-GB" sz="2000" dirty="0"/>
          </a:p>
        </p:txBody>
      </p:sp>
      <p:pic>
        <p:nvPicPr>
          <p:cNvPr id="4" name="Picture 3"/>
          <p:cNvPicPr>
            <a:picLocks noChangeAspect="1"/>
          </p:cNvPicPr>
          <p:nvPr/>
        </p:nvPicPr>
        <p:blipFill>
          <a:blip r:embed="rId2"/>
          <a:stretch>
            <a:fillRect/>
          </a:stretch>
        </p:blipFill>
        <p:spPr>
          <a:xfrm>
            <a:off x="1187624" y="6207419"/>
            <a:ext cx="1079086" cy="530398"/>
          </a:xfrm>
          <a:prstGeom prst="rect">
            <a:avLst/>
          </a:prstGeom>
        </p:spPr>
      </p:pic>
      <p:pic>
        <p:nvPicPr>
          <p:cNvPr id="5" name="Picture 4"/>
          <p:cNvPicPr>
            <a:picLocks noChangeAspect="1"/>
          </p:cNvPicPr>
          <p:nvPr/>
        </p:nvPicPr>
        <p:blipFill>
          <a:blip r:embed="rId3"/>
          <a:stretch>
            <a:fillRect/>
          </a:stretch>
        </p:blipFill>
        <p:spPr>
          <a:xfrm>
            <a:off x="2266710" y="6108127"/>
            <a:ext cx="957155" cy="749873"/>
          </a:xfrm>
          <a:prstGeom prst="rect">
            <a:avLst/>
          </a:prstGeom>
        </p:spPr>
      </p:pic>
      <p:pic>
        <p:nvPicPr>
          <p:cNvPr id="6" name="Picture 5">
            <a:extLst>
              <a:ext uri="{FF2B5EF4-FFF2-40B4-BE49-F238E27FC236}">
                <a16:creationId xmlns:a16="http://schemas.microsoft.com/office/drawing/2014/main" id="{7E4ECB15-1655-481E-BC81-44ADA33D261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142746"/>
            <a:ext cx="904875" cy="619125"/>
          </a:xfrm>
          <a:prstGeom prst="rect">
            <a:avLst/>
          </a:prstGeom>
          <a:noFill/>
          <a:ln>
            <a:noFill/>
          </a:ln>
        </p:spPr>
      </p:pic>
    </p:spTree>
    <p:extLst>
      <p:ext uri="{BB962C8B-B14F-4D97-AF65-F5344CB8AC3E}">
        <p14:creationId xmlns:p14="http://schemas.microsoft.com/office/powerpoint/2010/main" val="32435878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609600"/>
            <a:ext cx="8280920" cy="1320800"/>
          </a:xfrm>
        </p:spPr>
        <p:txBody>
          <a:bodyPr/>
          <a:lstStyle/>
          <a:p>
            <a:pPr algn="l"/>
            <a:r>
              <a:rPr lang="en-US" sz="3600" dirty="0">
                <a:solidFill>
                  <a:srgbClr val="16818D"/>
                </a:solidFill>
                <a:latin typeface="Georgia" panose="02040502050405020303" pitchFamily="18" charset="0"/>
              </a:rPr>
              <a:t>New Modules and Changes to a Module</a:t>
            </a:r>
            <a:br>
              <a:rPr lang="en-US" dirty="0"/>
            </a:br>
            <a:endParaRPr lang="en-GB" dirty="0"/>
          </a:p>
        </p:txBody>
      </p:sp>
      <p:sp>
        <p:nvSpPr>
          <p:cNvPr id="3" name="Content Placeholder 2"/>
          <p:cNvSpPr>
            <a:spLocks noGrp="1"/>
          </p:cNvSpPr>
          <p:nvPr>
            <p:ph idx="1"/>
          </p:nvPr>
        </p:nvSpPr>
        <p:spPr>
          <a:xfrm>
            <a:off x="609598" y="1484784"/>
            <a:ext cx="7490793" cy="4556579"/>
          </a:xfrm>
        </p:spPr>
        <p:txBody>
          <a:bodyPr/>
          <a:lstStyle/>
          <a:p>
            <a:r>
              <a:rPr lang="en-US" sz="2000" dirty="0">
                <a:latin typeface="Tahoma" panose="020B0604030504040204" pitchFamily="34" charset="0"/>
                <a:ea typeface="Tahoma" panose="020B0604030504040204" pitchFamily="34" charset="0"/>
                <a:cs typeface="Tahoma" panose="020B0604030504040204" pitchFamily="34" charset="0"/>
              </a:rPr>
              <a:t>Within either the development of a module or the process of module change a module team should consider the opportunity to enhance the visibility and place of ESD within the changed curriculum.  </a:t>
            </a:r>
          </a:p>
          <a:p>
            <a:r>
              <a:rPr lang="en-US" sz="2000" dirty="0">
                <a:latin typeface="Tahoma" panose="020B0604030504040204" pitchFamily="34" charset="0"/>
                <a:ea typeface="Tahoma" panose="020B0604030504040204" pitchFamily="34" charset="0"/>
                <a:cs typeface="Tahoma" panose="020B0604030504040204" pitchFamily="34" charset="0"/>
              </a:rPr>
              <a:t>Learning outcomes with an ESD context should be highlighted and assessments of ESD attributes made clear. </a:t>
            </a:r>
          </a:p>
          <a:p>
            <a:r>
              <a:rPr lang="en-US" sz="2000" dirty="0">
                <a:latin typeface="Tahoma" panose="020B0604030504040204" pitchFamily="34" charset="0"/>
                <a:ea typeface="Tahoma" panose="020B0604030504040204" pitchFamily="34" charset="0"/>
                <a:cs typeface="Tahoma" panose="020B0604030504040204" pitchFamily="34" charset="0"/>
              </a:rPr>
              <a:t>Module designers   should consider the contribution to ESD that will arise from group work, projects, field visits, external speakers, work placements, PAL activities and extra curricula activities. </a:t>
            </a:r>
          </a:p>
          <a:p>
            <a:endParaRPr lang="en-GB" sz="1200" dirty="0"/>
          </a:p>
        </p:txBody>
      </p:sp>
      <p:pic>
        <p:nvPicPr>
          <p:cNvPr id="4" name="Picture 3"/>
          <p:cNvPicPr>
            <a:picLocks noChangeAspect="1"/>
          </p:cNvPicPr>
          <p:nvPr/>
        </p:nvPicPr>
        <p:blipFill>
          <a:blip r:embed="rId2"/>
          <a:stretch>
            <a:fillRect/>
          </a:stretch>
        </p:blipFill>
        <p:spPr>
          <a:xfrm>
            <a:off x="2195736" y="6108127"/>
            <a:ext cx="957155" cy="749873"/>
          </a:xfrm>
          <a:prstGeom prst="rect">
            <a:avLst/>
          </a:prstGeom>
        </p:spPr>
      </p:pic>
      <p:pic>
        <p:nvPicPr>
          <p:cNvPr id="5" name="Picture 4"/>
          <p:cNvPicPr>
            <a:picLocks noChangeAspect="1"/>
          </p:cNvPicPr>
          <p:nvPr/>
        </p:nvPicPr>
        <p:blipFill>
          <a:blip r:embed="rId3"/>
          <a:stretch>
            <a:fillRect/>
          </a:stretch>
        </p:blipFill>
        <p:spPr>
          <a:xfrm>
            <a:off x="1116650" y="6217864"/>
            <a:ext cx="1079086" cy="530398"/>
          </a:xfrm>
          <a:prstGeom prst="rect">
            <a:avLst/>
          </a:prstGeom>
        </p:spPr>
      </p:pic>
      <p:pic>
        <p:nvPicPr>
          <p:cNvPr id="6" name="Picture 5">
            <a:extLst>
              <a:ext uri="{FF2B5EF4-FFF2-40B4-BE49-F238E27FC236}">
                <a16:creationId xmlns:a16="http://schemas.microsoft.com/office/drawing/2014/main" id="{A96749D6-02FC-48D8-9BB3-4DC20026444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87824" y="6168300"/>
            <a:ext cx="904875" cy="619125"/>
          </a:xfrm>
          <a:prstGeom prst="rect">
            <a:avLst/>
          </a:prstGeom>
          <a:noFill/>
          <a:ln>
            <a:noFill/>
          </a:ln>
        </p:spPr>
      </p:pic>
    </p:spTree>
    <p:extLst>
      <p:ext uri="{BB962C8B-B14F-4D97-AF65-F5344CB8AC3E}">
        <p14:creationId xmlns:p14="http://schemas.microsoft.com/office/powerpoint/2010/main" val="11399032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1" y="689700"/>
            <a:ext cx="7704857" cy="651068"/>
          </a:xfrm>
        </p:spPr>
        <p:txBody>
          <a:bodyPr/>
          <a:lstStyle/>
          <a:p>
            <a:r>
              <a:rPr lang="en-GB" dirty="0"/>
              <a:t>Curriculum Approval Processes</a:t>
            </a:r>
          </a:p>
        </p:txBody>
      </p:sp>
      <p:sp>
        <p:nvSpPr>
          <p:cNvPr id="5" name="Text Placeholder 4"/>
          <p:cNvSpPr>
            <a:spLocks noGrp="1"/>
          </p:cNvSpPr>
          <p:nvPr>
            <p:ph type="body" sz="quarter" idx="11"/>
          </p:nvPr>
        </p:nvSpPr>
        <p:spPr>
          <a:xfrm>
            <a:off x="899590" y="1340768"/>
            <a:ext cx="7488833" cy="4464074"/>
          </a:xfrm>
        </p:spPr>
        <p:txBody>
          <a:bodyPr/>
          <a:lstStyle/>
          <a:p>
            <a:pPr marL="0" indent="0">
              <a:buNone/>
            </a:pPr>
            <a:r>
              <a:rPr lang="en-US" b="1" dirty="0"/>
              <a:t>Academic Standards and Quality Committees </a:t>
            </a:r>
            <a:r>
              <a:rPr lang="en-US" dirty="0"/>
              <a:t>and </a:t>
            </a:r>
            <a:r>
              <a:rPr lang="en-US" b="1" dirty="0"/>
              <a:t>Curriculum Approval Panels </a:t>
            </a:r>
            <a:r>
              <a:rPr lang="en-US" dirty="0"/>
              <a:t>should </a:t>
            </a:r>
          </a:p>
          <a:p>
            <a:r>
              <a:rPr lang="en-US" dirty="0"/>
              <a:t>Confirm that the design team has reflected upon the opportunity to position ESD considerations within its specification. </a:t>
            </a:r>
          </a:p>
          <a:p>
            <a:r>
              <a:rPr lang="en-US" dirty="0"/>
              <a:t>A rationale should be provided to explain how   ESD has been considered in the design process.  </a:t>
            </a:r>
          </a:p>
          <a:p>
            <a:r>
              <a:rPr lang="en-US" dirty="0"/>
              <a:t>Minutes of meetings should note that this has been considered in the provision. </a:t>
            </a:r>
          </a:p>
          <a:p>
            <a:r>
              <a:rPr lang="en-US" dirty="0"/>
              <a:t>Examples of enhancement or good practice such as learning outcomes and assessments of ESD attributes in the programme or module should be recorded.</a:t>
            </a:r>
          </a:p>
          <a:p>
            <a:r>
              <a:rPr lang="en-US" dirty="0"/>
              <a:t>ASQC and CAP minutes should confirm that provision under consideration has clearly identified the contribution of the provision to the students’ understanding and knowledge of the role and importance of global citizenship, social justice and equity, environmental stewardship and a future facing outlook in the programme or module.</a:t>
            </a:r>
          </a:p>
          <a:p>
            <a:endParaRPr lang="en-GB" dirty="0"/>
          </a:p>
        </p:txBody>
      </p:sp>
    </p:spTree>
    <p:extLst>
      <p:ext uri="{BB962C8B-B14F-4D97-AF65-F5344CB8AC3E}">
        <p14:creationId xmlns:p14="http://schemas.microsoft.com/office/powerpoint/2010/main" val="24562592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3569" y="689700"/>
            <a:ext cx="8064896" cy="651068"/>
          </a:xfrm>
        </p:spPr>
        <p:txBody>
          <a:bodyPr/>
          <a:lstStyle/>
          <a:p>
            <a:r>
              <a:rPr lang="en-GB" sz="3600" dirty="0"/>
              <a:t>Annual Department Monitoring Report</a:t>
            </a:r>
          </a:p>
        </p:txBody>
      </p:sp>
      <p:sp>
        <p:nvSpPr>
          <p:cNvPr id="5" name="Text Placeholder 4"/>
          <p:cNvSpPr>
            <a:spLocks noGrp="1"/>
          </p:cNvSpPr>
          <p:nvPr>
            <p:ph type="body" sz="quarter" idx="11"/>
          </p:nvPr>
        </p:nvSpPr>
        <p:spPr>
          <a:xfrm>
            <a:off x="899592" y="1556792"/>
            <a:ext cx="7272808" cy="4464074"/>
          </a:xfrm>
        </p:spPr>
        <p:txBody>
          <a:bodyPr/>
          <a:lstStyle/>
          <a:p>
            <a:r>
              <a:rPr lang="en-US" sz="1800" dirty="0"/>
              <a:t>The report should consider the extent to which the provision of the Department is supporting the university’s ESD ambition, in particular the ambition to ensure that every student is exposed to the ideas of sustainable development within the context of their programme of study. </a:t>
            </a:r>
          </a:p>
          <a:p>
            <a:r>
              <a:rPr lang="en-US" sz="1800" dirty="0"/>
              <a:t>Enhancement activities designed to make ESD more visible within the Department should be presented. </a:t>
            </a:r>
          </a:p>
          <a:p>
            <a:r>
              <a:rPr lang="en-US" sz="1800" dirty="0"/>
              <a:t>The Department report should reflect upon their contribution to the ESD aims of the university, the guidance provided by the QAA and HEA and consider the extent to which the expectations of the guidance and Chapter B3 of the Quality Code have been met. </a:t>
            </a:r>
          </a:p>
          <a:p>
            <a:r>
              <a:rPr lang="en-US" sz="1800" dirty="0"/>
              <a:t>Staff development requirements and other actions and resources needed to support ESD enhancement activities should be considered and appropriate recommendations made.</a:t>
            </a:r>
          </a:p>
          <a:p>
            <a:endParaRPr lang="en-GB" dirty="0"/>
          </a:p>
        </p:txBody>
      </p:sp>
    </p:spTree>
    <p:extLst>
      <p:ext uri="{BB962C8B-B14F-4D97-AF65-F5344CB8AC3E}">
        <p14:creationId xmlns:p14="http://schemas.microsoft.com/office/powerpoint/2010/main" val="4805518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Programme Annual Report</a:t>
            </a:r>
          </a:p>
        </p:txBody>
      </p:sp>
      <p:sp>
        <p:nvSpPr>
          <p:cNvPr id="5" name="Text Placeholder 4"/>
          <p:cNvSpPr>
            <a:spLocks noGrp="1"/>
          </p:cNvSpPr>
          <p:nvPr>
            <p:ph type="body" sz="quarter" idx="11"/>
          </p:nvPr>
        </p:nvSpPr>
        <p:spPr>
          <a:xfrm>
            <a:off x="827584" y="1557214"/>
            <a:ext cx="7128792" cy="4464074"/>
          </a:xfrm>
        </p:spPr>
        <p:txBody>
          <a:bodyPr/>
          <a:lstStyle/>
          <a:p>
            <a:r>
              <a:rPr lang="en-US" dirty="0"/>
              <a:t>The Programme report should consider the role played by the formal and informal curricula in delivering ESD within the programme. </a:t>
            </a:r>
          </a:p>
          <a:p>
            <a:r>
              <a:rPr lang="en-US" dirty="0"/>
              <a:t>The report should make clear how global citizenship, social justice and equity, environmental stewardship and a future facing outlook have been included in the provision. Enhancement actions in respect of these four areas should be presented.</a:t>
            </a:r>
          </a:p>
          <a:p>
            <a:r>
              <a:rPr lang="en-US" dirty="0"/>
              <a:t>The contribution of PAL and volunteering opportunities should be evaluated alongside the opportunities provided by the   UWE Futures Award.  </a:t>
            </a:r>
          </a:p>
          <a:p>
            <a:r>
              <a:rPr lang="en-US" dirty="0"/>
              <a:t>The contribution of dissertation or project modules, group work activities, and employability enhancements such as placements and workplace learning should all be evaluated for their contribution to ESD. </a:t>
            </a:r>
          </a:p>
          <a:p>
            <a:r>
              <a:rPr lang="en-US" dirty="0"/>
              <a:t>The contribution of curriculum enrichment activities such as external speakers or field visits should be reported.</a:t>
            </a:r>
          </a:p>
          <a:p>
            <a:endParaRPr lang="en-GB" dirty="0"/>
          </a:p>
        </p:txBody>
      </p:sp>
    </p:spTree>
    <p:extLst>
      <p:ext uri="{BB962C8B-B14F-4D97-AF65-F5344CB8AC3E}">
        <p14:creationId xmlns:p14="http://schemas.microsoft.com/office/powerpoint/2010/main" val="20859223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Periodic Curriculum Review</a:t>
            </a:r>
          </a:p>
        </p:txBody>
      </p:sp>
      <p:sp>
        <p:nvSpPr>
          <p:cNvPr id="5" name="Text Placeholder 4"/>
          <p:cNvSpPr>
            <a:spLocks noGrp="1"/>
          </p:cNvSpPr>
          <p:nvPr>
            <p:ph type="body" sz="quarter" idx="11"/>
          </p:nvPr>
        </p:nvSpPr>
        <p:spPr/>
        <p:txBody>
          <a:bodyPr/>
          <a:lstStyle/>
          <a:p>
            <a:r>
              <a:rPr lang="en-US" dirty="0"/>
              <a:t>Periodic Curriculum Review provides the opportunity for the discipline to reflect upon its engagement with the university’s ESD ambitions and to consider how to enhance visibility and activity relating to ESD in the provision. </a:t>
            </a:r>
          </a:p>
          <a:p>
            <a:r>
              <a:rPr lang="en-US" dirty="0"/>
              <a:t>Opportunities to consider enhancements to learning outcomes, assessments and informal curricula activities supportive of ESD should be considered as part of the review. </a:t>
            </a:r>
          </a:p>
          <a:p>
            <a:r>
              <a:rPr lang="en-US" dirty="0"/>
              <a:t>Recommendations for ESD actions should be included in the Critical Evaluation Document (CED).  </a:t>
            </a:r>
          </a:p>
          <a:p>
            <a:r>
              <a:rPr lang="en-US" dirty="0"/>
              <a:t>The CED should reflect upon the guidance provided by the QAA and HEA and consider the extent to which the provision meets the ESD aims of the university and the expectations of the QAA guidance and Chapter B3 of the Quality Code. </a:t>
            </a:r>
          </a:p>
          <a:p>
            <a:r>
              <a:rPr lang="en-US" dirty="0"/>
              <a:t>Reference should be made to the graduate outcomes identified in the QAA Guidance.</a:t>
            </a:r>
          </a:p>
          <a:p>
            <a:endParaRPr lang="en-GB" dirty="0"/>
          </a:p>
        </p:txBody>
      </p:sp>
    </p:spTree>
    <p:extLst>
      <p:ext uri="{BB962C8B-B14F-4D97-AF65-F5344CB8AC3E}">
        <p14:creationId xmlns:p14="http://schemas.microsoft.com/office/powerpoint/2010/main" val="33908084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Structure of Presentation</a:t>
            </a:r>
          </a:p>
        </p:txBody>
      </p:sp>
      <p:sp>
        <p:nvSpPr>
          <p:cNvPr id="4" name="Text Placeholder 3"/>
          <p:cNvSpPr>
            <a:spLocks noGrp="1"/>
          </p:cNvSpPr>
          <p:nvPr>
            <p:ph type="body" sz="quarter" idx="11"/>
          </p:nvPr>
        </p:nvSpPr>
        <p:spPr>
          <a:xfrm>
            <a:off x="827584" y="1268760"/>
            <a:ext cx="7416824" cy="4752528"/>
          </a:xfrm>
        </p:spPr>
        <p:txBody>
          <a:bodyPr/>
          <a:lstStyle/>
          <a:p>
            <a:r>
              <a:rPr lang="en-GB" sz="2000" dirty="0"/>
              <a:t>UWE Bristol</a:t>
            </a:r>
          </a:p>
          <a:p>
            <a:r>
              <a:rPr lang="en-GB" sz="2000" dirty="0"/>
              <a:t>Policy Hierarchy</a:t>
            </a:r>
          </a:p>
          <a:p>
            <a:r>
              <a:rPr lang="en-GB" sz="2000" dirty="0"/>
              <a:t>ESD Aim</a:t>
            </a:r>
          </a:p>
          <a:p>
            <a:r>
              <a:rPr lang="en-GB" sz="2000" dirty="0"/>
              <a:t>Quality Management Approach</a:t>
            </a:r>
          </a:p>
          <a:p>
            <a:r>
              <a:rPr lang="en-GB" sz="2000" dirty="0"/>
              <a:t>Baseline and Benchmarks</a:t>
            </a:r>
          </a:p>
          <a:p>
            <a:r>
              <a:rPr lang="en-GB" sz="2000" dirty="0"/>
              <a:t>ESD in the Quality Management and Enhancement Framework</a:t>
            </a:r>
          </a:p>
          <a:p>
            <a:r>
              <a:rPr lang="en-US" sz="2000" dirty="0"/>
              <a:t>Curriculum Design, Development, Approval and Review</a:t>
            </a:r>
          </a:p>
          <a:p>
            <a:r>
              <a:rPr lang="en-US" sz="2000" dirty="0"/>
              <a:t> Reflections</a:t>
            </a:r>
          </a:p>
          <a:p>
            <a:r>
              <a:rPr lang="en-US" sz="2000" dirty="0"/>
              <a:t>Summary and Concluding Comments</a:t>
            </a:r>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1960" y="5229200"/>
            <a:ext cx="44624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1592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Periodic Curriculum Review</a:t>
            </a:r>
          </a:p>
        </p:txBody>
      </p:sp>
      <p:sp>
        <p:nvSpPr>
          <p:cNvPr id="5" name="Text Placeholder 4"/>
          <p:cNvSpPr>
            <a:spLocks noGrp="1"/>
          </p:cNvSpPr>
          <p:nvPr>
            <p:ph type="body" sz="quarter" idx="11"/>
          </p:nvPr>
        </p:nvSpPr>
        <p:spPr/>
        <p:txBody>
          <a:bodyPr/>
          <a:lstStyle/>
          <a:p>
            <a:r>
              <a:rPr lang="en-US" dirty="0"/>
              <a:t>Faculty Academic Standards and Quality Committee (ASQC) and the Faculty Curriculum Approval Panel (CAP) in approving changes as a result of Periodic Curriculum Review   should note examples of ESD enhancement or good practice.  </a:t>
            </a:r>
          </a:p>
          <a:p>
            <a:r>
              <a:rPr lang="en-US" dirty="0"/>
              <a:t>Periodic Curriculum Review reports and Programme Action Plans should document the presence of ESD to date and the intended enhancements of the provision in order to demonstrate that students will have the opportunity to develop understanding and knowledge about the role and importance of global citizenship, social justice and equity, environmental stewardship and a future facing outlook in their programme.</a:t>
            </a:r>
          </a:p>
          <a:p>
            <a:endParaRPr lang="en-GB" dirty="0"/>
          </a:p>
        </p:txBody>
      </p:sp>
    </p:spTree>
    <p:extLst>
      <p:ext uri="{BB962C8B-B14F-4D97-AF65-F5344CB8AC3E}">
        <p14:creationId xmlns:p14="http://schemas.microsoft.com/office/powerpoint/2010/main" val="34175218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CD045B-C760-4B7B-9CC0-E8FF32BD587A}"/>
              </a:ext>
            </a:extLst>
          </p:cNvPr>
          <p:cNvSpPr>
            <a:spLocks noGrp="1"/>
          </p:cNvSpPr>
          <p:nvPr>
            <p:ph type="body" sz="quarter" idx="10"/>
          </p:nvPr>
        </p:nvSpPr>
        <p:spPr>
          <a:xfrm>
            <a:off x="899591" y="689700"/>
            <a:ext cx="7848873" cy="651068"/>
          </a:xfrm>
        </p:spPr>
        <p:txBody>
          <a:bodyPr/>
          <a:lstStyle/>
          <a:p>
            <a:r>
              <a:rPr lang="en-GB" sz="3600" dirty="0"/>
              <a:t>Development of the New Curriculum Enhancement Framework</a:t>
            </a:r>
          </a:p>
        </p:txBody>
      </p:sp>
      <p:sp>
        <p:nvSpPr>
          <p:cNvPr id="3" name="Text Placeholder 2">
            <a:extLst>
              <a:ext uri="{FF2B5EF4-FFF2-40B4-BE49-F238E27FC236}">
                <a16:creationId xmlns:a16="http://schemas.microsoft.com/office/drawing/2014/main" id="{941F0467-A123-404F-A7AA-C72A15A4B0D0}"/>
              </a:ext>
            </a:extLst>
          </p:cNvPr>
          <p:cNvSpPr>
            <a:spLocks noGrp="1"/>
          </p:cNvSpPr>
          <p:nvPr>
            <p:ph type="body" sz="quarter" idx="11"/>
          </p:nvPr>
        </p:nvSpPr>
        <p:spPr>
          <a:xfrm>
            <a:off x="866941" y="1683767"/>
            <a:ext cx="6984776" cy="4464074"/>
          </a:xfrm>
        </p:spPr>
        <p:txBody>
          <a:bodyPr/>
          <a:lstStyle/>
          <a:p>
            <a:endParaRPr lang="en-GB" dirty="0"/>
          </a:p>
          <a:p>
            <a:r>
              <a:rPr lang="en-GB" dirty="0"/>
              <a:t>In 2018/19 the University will implement  a new process of quality management based upon a continuous  enhancement model. </a:t>
            </a:r>
          </a:p>
          <a:p>
            <a:r>
              <a:rPr lang="en-GB" dirty="0"/>
              <a:t>Sustainability will continue to be a core feature of the Framework in all its dimensions.</a:t>
            </a:r>
          </a:p>
          <a:p>
            <a:r>
              <a:rPr lang="en-GB" dirty="0"/>
              <a:t>Key reference points will be the QAA HEA ESD guidance, the UN SDGs, the UWE  Sustainability Plan and the ESD Action Plan.  </a:t>
            </a:r>
          </a:p>
          <a:p>
            <a:r>
              <a:rPr lang="en-GB" dirty="0"/>
              <a:t>We expect that new provision will include a mapping of its contribution to meeting the SDGs.</a:t>
            </a:r>
          </a:p>
          <a:p>
            <a:endParaRPr lang="en-GB" dirty="0"/>
          </a:p>
        </p:txBody>
      </p:sp>
    </p:spTree>
    <p:extLst>
      <p:ext uri="{BB962C8B-B14F-4D97-AF65-F5344CB8AC3E}">
        <p14:creationId xmlns:p14="http://schemas.microsoft.com/office/powerpoint/2010/main" val="32794572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1" y="689700"/>
            <a:ext cx="7128793" cy="651068"/>
          </a:xfrm>
        </p:spPr>
        <p:txBody>
          <a:bodyPr/>
          <a:lstStyle/>
          <a:p>
            <a:r>
              <a:rPr lang="en-GB" dirty="0"/>
              <a:t>Environmental Management Standard</a:t>
            </a:r>
          </a:p>
        </p:txBody>
      </p:sp>
      <p:sp>
        <p:nvSpPr>
          <p:cNvPr id="5" name="Text Placeholder 4"/>
          <p:cNvSpPr>
            <a:spLocks noGrp="1"/>
          </p:cNvSpPr>
          <p:nvPr>
            <p:ph type="body" sz="quarter" idx="11"/>
          </p:nvPr>
        </p:nvSpPr>
        <p:spPr>
          <a:xfrm>
            <a:off x="827584" y="1916832"/>
            <a:ext cx="7200800" cy="4464074"/>
          </a:xfrm>
        </p:spPr>
        <p:txBody>
          <a:bodyPr/>
          <a:lstStyle/>
          <a:p>
            <a:pPr algn="just">
              <a:lnSpc>
                <a:spcPct val="115000"/>
              </a:lnSpc>
              <a:spcAft>
                <a:spcPts val="1000"/>
              </a:spcAft>
            </a:pPr>
            <a:r>
              <a:rPr lang="en-GB" sz="1800" dirty="0"/>
              <a:t>UWE, Bristol  has an Institution-wide certification to the Environmental Management Standard BS: ENISO14001 2015. </a:t>
            </a:r>
          </a:p>
          <a:p>
            <a:pPr algn="just">
              <a:lnSpc>
                <a:spcPct val="115000"/>
              </a:lnSpc>
              <a:spcAft>
                <a:spcPts val="1000"/>
              </a:spcAft>
            </a:pPr>
            <a:r>
              <a:rPr lang="en-GB" sz="1800" dirty="0"/>
              <a:t>Perhaps uniquely this certification covers BOTH the operations of the university and our teaching and learning.  </a:t>
            </a:r>
          </a:p>
          <a:p>
            <a:r>
              <a:rPr lang="en-GB" sz="1800" dirty="0"/>
              <a:t>The internal and external  audit processes for certification purposes explicitly consider the university’s ESD aims and actions.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1840" y="6235700"/>
            <a:ext cx="901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4713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NUS Responsible Futures</a:t>
            </a:r>
          </a:p>
          <a:p>
            <a:endParaRPr lang="en-GB" dirty="0"/>
          </a:p>
        </p:txBody>
      </p:sp>
      <p:sp>
        <p:nvSpPr>
          <p:cNvPr id="5" name="Text Placeholder 4"/>
          <p:cNvSpPr>
            <a:spLocks noGrp="1"/>
          </p:cNvSpPr>
          <p:nvPr>
            <p:ph type="body" sz="quarter" idx="11"/>
          </p:nvPr>
        </p:nvSpPr>
        <p:spPr>
          <a:xfrm>
            <a:off x="539552" y="1520999"/>
            <a:ext cx="8064896" cy="4464074"/>
          </a:xfrm>
        </p:spPr>
        <p:txBody>
          <a:bodyPr/>
          <a:lstStyle/>
          <a:p>
            <a:pPr algn="just"/>
            <a:r>
              <a:rPr lang="en-GB" sz="1800" dirty="0"/>
              <a:t>The University and the SU at UWE, working in partnership, became the first, post pilot phase, institution in the country to be accredited by the NUS to the Responsible Futures mark. </a:t>
            </a:r>
          </a:p>
          <a:p>
            <a:pPr algn="just"/>
            <a:r>
              <a:rPr lang="en-US" sz="1800" dirty="0"/>
              <a:t>This accreditation recognises the partnership working by the Students' Union at UWE Bristol and the University to promote and embed education for sustainable development (ESD) in its curricula, to help students to understand the sustainability challenge facing society and preparing them to contribute to the green and low-carbon economy.</a:t>
            </a:r>
          </a:p>
          <a:p>
            <a:pPr algn="just"/>
            <a:r>
              <a:rPr lang="en-US" sz="1800" dirty="0"/>
              <a:t>This accreditation represents external recognition of the difficulty and impact of the work being undertaken to help every UWE Bristol student become a globally responsible and future-facing graduate. </a:t>
            </a:r>
          </a:p>
          <a:p>
            <a:pPr marL="0" indent="0" algn="just">
              <a:buNone/>
            </a:pPr>
            <a:endParaRPr lang="en-US" dirty="0"/>
          </a:p>
        </p:txBody>
      </p:sp>
      <p:pic>
        <p:nvPicPr>
          <p:cNvPr id="1026" name="Picture 2" descr="C:\Users\J-longhurst\Pictures\Responsible Futures images\_DSC925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57401" y="4941168"/>
            <a:ext cx="3408142" cy="17587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84368" y="6045687"/>
            <a:ext cx="953286" cy="67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218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591" y="689700"/>
            <a:ext cx="7056785" cy="651068"/>
          </a:xfrm>
        </p:spPr>
        <p:txBody>
          <a:bodyPr/>
          <a:lstStyle/>
          <a:p>
            <a:r>
              <a:rPr lang="en-GB" sz="3600" dirty="0"/>
              <a:t>Achieving the Primary ESD Goal</a:t>
            </a:r>
          </a:p>
        </p:txBody>
      </p:sp>
      <p:sp>
        <p:nvSpPr>
          <p:cNvPr id="5" name="Text Placeholder 4"/>
          <p:cNvSpPr>
            <a:spLocks noGrp="1"/>
          </p:cNvSpPr>
          <p:nvPr>
            <p:ph type="body" sz="quarter" idx="11"/>
          </p:nvPr>
        </p:nvSpPr>
        <p:spPr>
          <a:xfrm>
            <a:off x="827584" y="1557214"/>
            <a:ext cx="7776864" cy="4464074"/>
          </a:xfrm>
        </p:spPr>
        <p:txBody>
          <a:bodyPr/>
          <a:lstStyle/>
          <a:p>
            <a:pPr lvl="0" algn="just"/>
            <a:r>
              <a:rPr lang="en-US" sz="1800" dirty="0">
                <a:solidFill>
                  <a:prstClr val="black"/>
                </a:solidFill>
              </a:rPr>
              <a:t>As part of the Responsible Futures accreditation process we were able to confirm,  and then have external verification of the claim,  that in Academic Year 2014/15 all our UG and PGT programmes of study provided the opportunity for students to engage with the idea of sustainability in the context of their discipline. </a:t>
            </a:r>
          </a:p>
          <a:p>
            <a:pPr lvl="0" algn="just"/>
            <a:r>
              <a:rPr lang="en-US" sz="1800" dirty="0">
                <a:solidFill>
                  <a:prstClr val="black"/>
                </a:solidFill>
              </a:rPr>
              <a:t>In 2015/16 and 2016/17 we maintained this position.</a:t>
            </a:r>
          </a:p>
          <a:p>
            <a:pPr lvl="0" algn="just"/>
            <a:r>
              <a:rPr lang="en-US" sz="1800" dirty="0">
                <a:solidFill>
                  <a:prstClr val="black"/>
                </a:solidFill>
              </a:rPr>
              <a:t>This is a major achievement  and UWE may well be the only university in the United Kingdom in which this claim can be verified.</a:t>
            </a:r>
          </a:p>
          <a:p>
            <a:pPr lvl="0" algn="just"/>
            <a:r>
              <a:rPr lang="en-US" sz="1800" dirty="0">
                <a:solidFill>
                  <a:prstClr val="black"/>
                </a:solidFill>
              </a:rPr>
              <a:t>UWE’s annual Quality Management and Enhancement Framework, and annual progress meetings with Academic Departments provide one of  the mechanisms through which we audit and track progress with ESD in the curricula. </a:t>
            </a:r>
          </a:p>
          <a:p>
            <a:pPr lvl="0" algn="just"/>
            <a:r>
              <a:rPr lang="en-US" sz="1800" dirty="0">
                <a:solidFill>
                  <a:prstClr val="black"/>
                </a:solidFill>
              </a:rPr>
              <a:t>The cross university staff group,  Knowledge Exchange for Sustainability Education, is critical to the success of our ESD initiatives. </a:t>
            </a:r>
          </a:p>
          <a:p>
            <a:pPr lvl="0"/>
            <a:endParaRPr lang="en-GB" sz="1800" dirty="0">
              <a:solidFill>
                <a:prstClr val="black"/>
              </a:solidFill>
            </a:endParaRPr>
          </a:p>
          <a:p>
            <a:pPr marL="0" indent="0">
              <a:lnSpc>
                <a:spcPct val="115000"/>
              </a:lnSpc>
              <a:spcAft>
                <a:spcPts val="1000"/>
              </a:spcAft>
              <a:buNone/>
            </a:pPr>
            <a:endParaRPr lang="en-GB" sz="1800" dirty="0">
              <a:effectLst/>
            </a:endParaRPr>
          </a:p>
        </p:txBody>
      </p:sp>
      <p:pic>
        <p:nvPicPr>
          <p:cNvPr id="1229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02332" y="5634156"/>
            <a:ext cx="1428167" cy="77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0873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QMEF Reflections </a:t>
            </a:r>
          </a:p>
        </p:txBody>
      </p:sp>
      <p:sp>
        <p:nvSpPr>
          <p:cNvPr id="5" name="Text Placeholder 4"/>
          <p:cNvSpPr>
            <a:spLocks noGrp="1"/>
          </p:cNvSpPr>
          <p:nvPr>
            <p:ph type="body" sz="quarter" idx="11"/>
          </p:nvPr>
        </p:nvSpPr>
        <p:spPr>
          <a:xfrm>
            <a:off x="827584" y="1340768"/>
            <a:ext cx="7056784" cy="4680520"/>
          </a:xfrm>
        </p:spPr>
        <p:txBody>
          <a:bodyPr/>
          <a:lstStyle/>
          <a:p>
            <a:pPr marL="0" indent="0">
              <a:buNone/>
            </a:pPr>
            <a:endParaRPr lang="en-US" sz="2000" dirty="0"/>
          </a:p>
          <a:p>
            <a:r>
              <a:rPr lang="en-US" sz="2000" dirty="0"/>
              <a:t>The overall approach and nature of questions posed required the full cooperation of UWE’s Academic Services </a:t>
            </a:r>
          </a:p>
          <a:p>
            <a:r>
              <a:rPr lang="en-US" sz="2000" dirty="0"/>
              <a:t>The approach was approved by the University’s Learning, Teaching and Student Experience Committee on behalf of Academic Board.</a:t>
            </a:r>
          </a:p>
          <a:p>
            <a:r>
              <a:rPr lang="en-US" sz="2000" dirty="0"/>
              <a:t>Periodic Curriculum Review, Curriculum Design and Development and Annual Reporting  outputs are incorporated  into the annual ESD reporting processes of UWE.</a:t>
            </a:r>
          </a:p>
          <a:p>
            <a:endParaRPr lang="en-GB" dirty="0"/>
          </a:p>
        </p:txBody>
      </p:sp>
    </p:spTree>
    <p:extLst>
      <p:ext uri="{BB962C8B-B14F-4D97-AF65-F5344CB8AC3E}">
        <p14:creationId xmlns:p14="http://schemas.microsoft.com/office/powerpoint/2010/main" val="20370989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QMEF Reflections </a:t>
            </a:r>
          </a:p>
        </p:txBody>
      </p:sp>
      <p:sp>
        <p:nvSpPr>
          <p:cNvPr id="5" name="Text Placeholder 4"/>
          <p:cNvSpPr>
            <a:spLocks noGrp="1"/>
          </p:cNvSpPr>
          <p:nvPr>
            <p:ph type="body" sz="quarter" idx="11"/>
          </p:nvPr>
        </p:nvSpPr>
        <p:spPr>
          <a:xfrm>
            <a:off x="827584" y="1557214"/>
            <a:ext cx="7632848" cy="4464074"/>
          </a:xfrm>
        </p:spPr>
        <p:txBody>
          <a:bodyPr/>
          <a:lstStyle/>
          <a:p>
            <a:r>
              <a:rPr lang="en-US" sz="2000" dirty="0"/>
              <a:t>Incorporating ESD considerations into the institutional quality management procedures is a further step towards embedding ESD into the routine business management processes of UWE.</a:t>
            </a:r>
          </a:p>
          <a:p>
            <a:r>
              <a:rPr lang="en-US" sz="2000" dirty="0"/>
              <a:t>This is a necessary but not sufficient step towards the goal of sustainability permeating all that  the university does, an integral consideration  not an additional one.</a:t>
            </a:r>
          </a:p>
          <a:p>
            <a:r>
              <a:rPr lang="en-US" sz="2000" dirty="0"/>
              <a:t>One risk of the embedded approach is that the questions are treated as a tick-box exercise. </a:t>
            </a:r>
          </a:p>
          <a:p>
            <a:r>
              <a:rPr lang="en-US" sz="2000" dirty="0"/>
              <a:t>Training and development of both Quality Management staff and academic staff  mitigates against this potential risk.</a:t>
            </a:r>
          </a:p>
          <a:p>
            <a:endParaRPr lang="en-GB" dirty="0"/>
          </a:p>
        </p:txBody>
      </p:sp>
    </p:spTree>
    <p:extLst>
      <p:ext uri="{BB962C8B-B14F-4D97-AF65-F5344CB8AC3E}">
        <p14:creationId xmlns:p14="http://schemas.microsoft.com/office/powerpoint/2010/main" val="35945769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Summary </a:t>
            </a:r>
          </a:p>
        </p:txBody>
      </p:sp>
      <p:sp>
        <p:nvSpPr>
          <p:cNvPr id="3" name="Text Placeholder 2"/>
          <p:cNvSpPr>
            <a:spLocks noGrp="1"/>
          </p:cNvSpPr>
          <p:nvPr>
            <p:ph type="body" sz="quarter" idx="11"/>
          </p:nvPr>
        </p:nvSpPr>
        <p:spPr>
          <a:xfrm>
            <a:off x="665012" y="1368232"/>
            <a:ext cx="7147347" cy="4680520"/>
          </a:xfrm>
        </p:spPr>
        <p:txBody>
          <a:bodyPr/>
          <a:lstStyle/>
          <a:p>
            <a:r>
              <a:rPr lang="en-US" sz="1800" dirty="0"/>
              <a:t>The QMEF incorporates explicit consideration of ESD.  </a:t>
            </a:r>
          </a:p>
          <a:p>
            <a:r>
              <a:rPr lang="en-US" sz="1800" dirty="0"/>
              <a:t>It makes explicit reference to the  QAA-HEA ESD Guidance and HEFCE's Sustainable Development in Higher Education framework as a context for the consideration of ESD within annual curriculum monitoring and curriculum approval and review processes. </a:t>
            </a:r>
          </a:p>
          <a:p>
            <a:r>
              <a:rPr lang="en-US" sz="1800" dirty="0"/>
              <a:t>A  guidance document for curriculum developers helps  them to understand the principles and potential applications of ESD and the university’s commitment.  </a:t>
            </a:r>
          </a:p>
          <a:p>
            <a:r>
              <a:rPr lang="en-US" sz="1800" dirty="0"/>
              <a:t>Specific  guidance  helps approval committees understand their responsibilities in reaching decisions to approve new curricula.</a:t>
            </a:r>
          </a:p>
          <a:p>
            <a:r>
              <a:rPr lang="en-US" sz="1800" dirty="0"/>
              <a:t>Specific staff development sessions  explain processes and explore how to meet the university’s expectations of ESD in curriculum development and review.</a:t>
            </a:r>
          </a:p>
          <a:p>
            <a:r>
              <a:rPr lang="en-US" sz="1800" dirty="0"/>
              <a:t>It is routine business </a:t>
            </a:r>
            <a:r>
              <a:rPr lang="en-US" sz="1800" i="1" dirty="0"/>
              <a:t>not </a:t>
            </a:r>
            <a:r>
              <a:rPr lang="en-US" sz="1800" dirty="0"/>
              <a:t>an exceptional activity.</a:t>
            </a:r>
          </a:p>
          <a:p>
            <a:endParaRPr lang="en-GB" dirty="0"/>
          </a:p>
        </p:txBody>
      </p:sp>
    </p:spTree>
    <p:extLst>
      <p:ext uri="{BB962C8B-B14F-4D97-AF65-F5344CB8AC3E}">
        <p14:creationId xmlns:p14="http://schemas.microsoft.com/office/powerpoint/2010/main" val="28585683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Concluding Comments</a:t>
            </a:r>
          </a:p>
        </p:txBody>
      </p:sp>
      <p:sp>
        <p:nvSpPr>
          <p:cNvPr id="3" name="Text Placeholder 2"/>
          <p:cNvSpPr>
            <a:spLocks noGrp="1"/>
          </p:cNvSpPr>
          <p:nvPr>
            <p:ph type="body" sz="quarter" idx="11"/>
          </p:nvPr>
        </p:nvSpPr>
        <p:spPr>
          <a:xfrm>
            <a:off x="827584" y="1412776"/>
            <a:ext cx="6587628" cy="4464074"/>
          </a:xfrm>
        </p:spPr>
        <p:txBody>
          <a:bodyPr/>
          <a:lstStyle/>
          <a:p>
            <a:r>
              <a:rPr lang="en-US" sz="2000" dirty="0"/>
              <a:t>The QMEF is one mechanism to encourage progress and to audit outcomes. </a:t>
            </a:r>
          </a:p>
          <a:p>
            <a:r>
              <a:rPr lang="en-US" sz="2000" dirty="0"/>
              <a:t>It is, arguably,  a necessary step to embed ESD into institutional processes and procedures.</a:t>
            </a:r>
          </a:p>
          <a:p>
            <a:r>
              <a:rPr lang="en-US" sz="2000" dirty="0"/>
              <a:t>It is insufficient on its own. </a:t>
            </a:r>
          </a:p>
          <a:p>
            <a:r>
              <a:rPr lang="en-US" sz="2000" dirty="0"/>
              <a:t>A multi dimensional  approach to quality management is required.</a:t>
            </a:r>
          </a:p>
          <a:p>
            <a:r>
              <a:rPr lang="en-US" sz="2000" dirty="0"/>
              <a:t>It must be accompanied by a staff development process.</a:t>
            </a:r>
          </a:p>
          <a:p>
            <a:r>
              <a:rPr lang="en-US" sz="2000" dirty="0"/>
              <a:t>Above all ESD adoption requires a cultural change process.</a:t>
            </a:r>
          </a:p>
          <a:p>
            <a:endParaRPr lang="en-GB" dirty="0"/>
          </a:p>
        </p:txBody>
      </p:sp>
    </p:spTree>
    <p:extLst>
      <p:ext uri="{BB962C8B-B14F-4D97-AF65-F5344CB8AC3E}">
        <p14:creationId xmlns:p14="http://schemas.microsoft.com/office/powerpoint/2010/main" val="36124223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07950" y="620713"/>
            <a:ext cx="48244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Professor James Longhurst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Dr Georgina Gough </a:t>
            </a:r>
          </a:p>
          <a:p>
            <a:pPr eaLnBrk="1" hangingPunct="1">
              <a:spcBef>
                <a:spcPct val="0"/>
              </a:spcBef>
              <a:buFontTx/>
              <a:buNone/>
            </a:pP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University of the West of England,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Bristol,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BS16 1QY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United Kingdom</a:t>
            </a:r>
          </a:p>
          <a:p>
            <a:pPr eaLnBrk="1" hangingPunct="1">
              <a:spcBef>
                <a:spcPct val="0"/>
              </a:spcBef>
              <a:buFontTx/>
              <a:buNone/>
            </a:pP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 </a:t>
            </a: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hlinkClick r:id="rId3"/>
              </a:rPr>
              <a:t>Georgina.Gough@uwe.ac.uk</a:t>
            </a:r>
            <a:endPar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hlinkClick r:id="rId4"/>
              </a:rPr>
              <a:t>James.Longhurst@uwe.ac.uk</a:t>
            </a:r>
            <a:r>
              <a:rPr lang="en-US" altLang="de-DE" sz="2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a:solidFill>
                <a:srgbClr val="FF0000"/>
              </a:solidFill>
            </a:endParaRPr>
          </a:p>
          <a:p>
            <a:pPr eaLnBrk="1" hangingPunct="1">
              <a:spcBef>
                <a:spcPct val="0"/>
              </a:spcBef>
              <a:buFontTx/>
              <a:buNone/>
            </a:pPr>
            <a:r>
              <a:rPr lang="de-DE" altLang="de-DE" sz="2000" b="1" dirty="0">
                <a:solidFill>
                  <a:schemeClr val="tx2"/>
                </a:solidFill>
              </a:rPr>
              <a:t> </a:t>
            </a:r>
          </a:p>
          <a:p>
            <a:pPr eaLnBrk="1" hangingPunct="1">
              <a:spcBef>
                <a:spcPct val="0"/>
              </a:spcBef>
              <a:buFontTx/>
              <a:buNone/>
            </a:pPr>
            <a:endParaRPr lang="de-DE" altLang="de-DE" sz="2000" b="1" dirty="0">
              <a:solidFill>
                <a:srgbClr val="FF0000"/>
              </a:solidFill>
            </a:endParaRPr>
          </a:p>
          <a:p>
            <a:pPr eaLnBrk="1" hangingPunct="1">
              <a:spcBef>
                <a:spcPct val="0"/>
              </a:spcBef>
              <a:buFontTx/>
              <a:buNone/>
            </a:pPr>
            <a:endParaRPr lang="de-DE" altLang="de-DE" sz="2000" b="1" dirty="0"/>
          </a:p>
        </p:txBody>
      </p:sp>
      <p:pic>
        <p:nvPicPr>
          <p:cNvPr id="57348"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48313" y="557213"/>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3506430" y="5807439"/>
            <a:ext cx="2304083" cy="1033051"/>
          </a:xfrm>
          <a:prstGeom prst="rect">
            <a:avLst/>
          </a:prstGeom>
        </p:spPr>
      </p:pic>
      <p:pic>
        <p:nvPicPr>
          <p:cNvPr id="3" name="Picture 2"/>
          <p:cNvPicPr>
            <a:picLocks noChangeAspect="1"/>
          </p:cNvPicPr>
          <p:nvPr/>
        </p:nvPicPr>
        <p:blipFill>
          <a:blip r:embed="rId7"/>
          <a:stretch>
            <a:fillRect/>
          </a:stretch>
        </p:blipFill>
        <p:spPr>
          <a:xfrm>
            <a:off x="366154" y="5904932"/>
            <a:ext cx="1584176" cy="778662"/>
          </a:xfrm>
          <a:prstGeom prst="rect">
            <a:avLst/>
          </a:prstGeom>
        </p:spPr>
      </p:pic>
      <p:pic>
        <p:nvPicPr>
          <p:cNvPr id="4" name="Picture 3"/>
          <p:cNvPicPr>
            <a:picLocks noChangeAspect="1"/>
          </p:cNvPicPr>
          <p:nvPr/>
        </p:nvPicPr>
        <p:blipFill>
          <a:blip r:embed="rId8"/>
          <a:stretch>
            <a:fillRect/>
          </a:stretch>
        </p:blipFill>
        <p:spPr>
          <a:xfrm>
            <a:off x="5767241" y="5816499"/>
            <a:ext cx="1239973" cy="971444"/>
          </a:xfrm>
          <a:prstGeom prst="rect">
            <a:avLst/>
          </a:prstGeom>
        </p:spPr>
      </p:pic>
      <p:pic>
        <p:nvPicPr>
          <p:cNvPr id="7" name="Picture 6">
            <a:extLst>
              <a:ext uri="{FF2B5EF4-FFF2-40B4-BE49-F238E27FC236}">
                <a16:creationId xmlns:a16="http://schemas.microsoft.com/office/drawing/2014/main" id="{D0413C0A-4E1A-4B39-AB23-67D0AEF7F7C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184136" y="5841298"/>
            <a:ext cx="1451760" cy="745435"/>
          </a:xfrm>
          <a:prstGeom prst="rect">
            <a:avLst/>
          </a:prstGeom>
          <a:noFill/>
          <a:ln>
            <a:noFill/>
          </a:ln>
        </p:spPr>
      </p:pic>
      <p:pic>
        <p:nvPicPr>
          <p:cNvPr id="8" name="Picture 7">
            <a:extLst>
              <a:ext uri="{FF2B5EF4-FFF2-40B4-BE49-F238E27FC236}">
                <a16:creationId xmlns:a16="http://schemas.microsoft.com/office/drawing/2014/main" id="{C4A9D22C-0B42-4011-8C6A-D048844A35F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202271" y="5904932"/>
            <a:ext cx="1687706" cy="698893"/>
          </a:xfrm>
          <a:prstGeom prst="rect">
            <a:avLst/>
          </a:prstGeom>
          <a:noFill/>
          <a:ln>
            <a:noFill/>
          </a:ln>
        </p:spPr>
      </p:pic>
    </p:spTree>
    <p:extLst>
      <p:ext uri="{BB962C8B-B14F-4D97-AF65-F5344CB8AC3E}">
        <p14:creationId xmlns:p14="http://schemas.microsoft.com/office/powerpoint/2010/main" val="14395315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UWE Bristol</a:t>
            </a:r>
          </a:p>
        </p:txBody>
      </p:sp>
      <p:sp>
        <p:nvSpPr>
          <p:cNvPr id="5" name="Text Placeholder 4"/>
          <p:cNvSpPr>
            <a:spLocks noGrp="1"/>
          </p:cNvSpPr>
          <p:nvPr>
            <p:ph type="body" sz="quarter" idx="11"/>
          </p:nvPr>
        </p:nvSpPr>
        <p:spPr>
          <a:xfrm>
            <a:off x="755576" y="1196752"/>
            <a:ext cx="7200800" cy="4464074"/>
          </a:xfrm>
        </p:spPr>
        <p:txBody>
          <a:bodyPr/>
          <a:lstStyle/>
          <a:p>
            <a:pPr algn="just"/>
            <a:r>
              <a:rPr lang="en-US" sz="1800" dirty="0"/>
              <a:t>UWE - 27,000 students, 3,300 staff, annual budget of £240 million </a:t>
            </a:r>
          </a:p>
          <a:p>
            <a:pPr algn="just"/>
            <a:r>
              <a:rPr lang="en-US" sz="1800" dirty="0"/>
              <a:t>Students come to UWE from all parts of the UK and from over 140 countries worldwide. </a:t>
            </a:r>
          </a:p>
          <a:p>
            <a:pPr algn="just"/>
            <a:r>
              <a:rPr lang="en-US" sz="1800" dirty="0"/>
              <a:t>UWE is a multi-site university with three campuses in and around Bristol encompassing fourteen academic departments.  </a:t>
            </a:r>
          </a:p>
          <a:p>
            <a:pPr algn="just"/>
            <a:r>
              <a:rPr lang="en-US" sz="1800" dirty="0"/>
              <a:t>UWE offers more than 600 courses, at undergraduate, postgraduate, professional and short course level across the arts, creative industries, health, science, business, law, environment and technology disciplines. </a:t>
            </a:r>
          </a:p>
          <a:p>
            <a:pPr marL="0" indent="0">
              <a:buNone/>
            </a:pPr>
            <a:r>
              <a:rPr lang="en-US" sz="1800" dirty="0"/>
              <a:t> </a:t>
            </a:r>
            <a:endParaRPr lang="en-GB" sz="1800" dirty="0"/>
          </a:p>
        </p:txBody>
      </p:sp>
      <p:pic>
        <p:nvPicPr>
          <p:cNvPr id="6" name="Picture 5" descr="Grasp the opportunity to reach your full potential"/>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7704" y="4095546"/>
            <a:ext cx="5100588" cy="1565280"/>
          </a:xfrm>
          <a:prstGeom prst="rect">
            <a:avLst/>
          </a:prstGeom>
          <a:noFill/>
          <a:ln>
            <a:noFill/>
          </a:ln>
        </p:spPr>
      </p:pic>
    </p:spTree>
    <p:extLst>
      <p:ext uri="{BB962C8B-B14F-4D97-AF65-F5344CB8AC3E}">
        <p14:creationId xmlns:p14="http://schemas.microsoft.com/office/powerpoint/2010/main" val="1808286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The UWE Policy Hierarchy</a:t>
            </a:r>
          </a:p>
        </p:txBody>
      </p:sp>
      <p:sp>
        <p:nvSpPr>
          <p:cNvPr id="5" name="Text Placeholder 4"/>
          <p:cNvSpPr>
            <a:spLocks noGrp="1"/>
          </p:cNvSpPr>
          <p:nvPr>
            <p:ph type="body" sz="quarter" idx="11"/>
          </p:nvPr>
        </p:nvSpPr>
        <p:spPr>
          <a:xfrm>
            <a:off x="1070356" y="1340768"/>
            <a:ext cx="7822124" cy="4464074"/>
          </a:xfrm>
        </p:spPr>
        <p:txBody>
          <a:bodyPr/>
          <a:lstStyle/>
          <a:p>
            <a:r>
              <a:rPr lang="en-US" dirty="0"/>
              <a:t>Strategy 2020 sets the governance and policy authority for sustainability at UWE</a:t>
            </a:r>
          </a:p>
        </p:txBody>
      </p:sp>
      <p:pic>
        <p:nvPicPr>
          <p:cNvPr id="2" name="Picture 1"/>
          <p:cNvPicPr>
            <a:picLocks noChangeAspect="1"/>
          </p:cNvPicPr>
          <p:nvPr/>
        </p:nvPicPr>
        <p:blipFill>
          <a:blip r:embed="rId2"/>
          <a:stretch>
            <a:fillRect/>
          </a:stretch>
        </p:blipFill>
        <p:spPr>
          <a:xfrm>
            <a:off x="3491880" y="1772816"/>
            <a:ext cx="2975106" cy="4206605"/>
          </a:xfrm>
          <a:prstGeom prst="rect">
            <a:avLst/>
          </a:prstGeom>
        </p:spPr>
      </p:pic>
    </p:spTree>
    <p:extLst>
      <p:ext uri="{BB962C8B-B14F-4D97-AF65-F5344CB8AC3E}">
        <p14:creationId xmlns:p14="http://schemas.microsoft.com/office/powerpoint/2010/main" val="17729653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UWE Policy Hierarchy</a:t>
            </a:r>
          </a:p>
          <a:p>
            <a:endParaRPr lang="en-GB" dirty="0"/>
          </a:p>
        </p:txBody>
      </p:sp>
      <p:sp>
        <p:nvSpPr>
          <p:cNvPr id="3" name="Text Placeholder 2"/>
          <p:cNvSpPr>
            <a:spLocks noGrp="1"/>
          </p:cNvSpPr>
          <p:nvPr>
            <p:ph type="body" sz="quarter" idx="11"/>
          </p:nvPr>
        </p:nvSpPr>
        <p:spPr>
          <a:xfrm>
            <a:off x="827584" y="1557214"/>
            <a:ext cx="6840760" cy="4464074"/>
          </a:xfrm>
        </p:spPr>
        <p:txBody>
          <a:bodyPr/>
          <a:lstStyle/>
          <a:p>
            <a:r>
              <a:rPr lang="en-US" dirty="0"/>
              <a:t>The Sustainability Plan sets out how UWE will implement its curricula ambitions for ESD. </a:t>
            </a:r>
          </a:p>
          <a:p>
            <a:r>
              <a:rPr lang="en-US" dirty="0"/>
              <a:t>An ESD Action Plan provides a more detailed exposition of the aims and objectives laid out in the Sustainability Plan. </a:t>
            </a:r>
          </a:p>
          <a:p>
            <a:r>
              <a:rPr lang="en-US" dirty="0"/>
              <a:t>The Action Plan is developed, owned and implemented by the Knowledge Exchange for Sustainability Education (KESE) Group.</a:t>
            </a:r>
          </a:p>
          <a:p>
            <a:r>
              <a:rPr lang="en-US" dirty="0"/>
              <a:t>Accountability  for the  Action Plan  rests with the Sustainability Board and the Learning, Teaching and Student Experience Committee.</a:t>
            </a:r>
          </a:p>
          <a:p>
            <a:r>
              <a:rPr lang="en-US" dirty="0"/>
              <a:t>An annual Sustainability Report is produced detailing the university’s progress in meeting its aims and objectives.</a:t>
            </a:r>
          </a:p>
          <a:p>
            <a:r>
              <a:rPr lang="en-US" dirty="0"/>
              <a:t>A range of instruments manages implementation and audits outcomes. These include:</a:t>
            </a:r>
          </a:p>
          <a:p>
            <a:pPr lvl="1"/>
            <a:r>
              <a:rPr lang="en-US" dirty="0"/>
              <a:t>the Quality Management and Enhancement Framework (QMEF),</a:t>
            </a:r>
          </a:p>
          <a:p>
            <a:pPr lvl="1"/>
            <a:r>
              <a:rPr lang="en-US" dirty="0"/>
              <a:t>ISO14001 certification,  </a:t>
            </a:r>
          </a:p>
          <a:p>
            <a:pPr lvl="1"/>
            <a:r>
              <a:rPr lang="en-US" dirty="0"/>
              <a:t>Responsible Futures accreditation,</a:t>
            </a:r>
          </a:p>
          <a:p>
            <a:pPr lvl="1"/>
            <a:r>
              <a:rPr lang="en-US" dirty="0"/>
              <a:t>PRME.</a:t>
            </a:r>
          </a:p>
          <a:p>
            <a:endParaRPr lang="en-GB" dirty="0"/>
          </a:p>
        </p:txBody>
      </p:sp>
    </p:spTree>
    <p:extLst>
      <p:ext uri="{BB962C8B-B14F-4D97-AF65-F5344CB8AC3E}">
        <p14:creationId xmlns:p14="http://schemas.microsoft.com/office/powerpoint/2010/main" val="5387155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The Challenge </a:t>
            </a:r>
          </a:p>
        </p:txBody>
      </p:sp>
      <p:sp>
        <p:nvSpPr>
          <p:cNvPr id="5" name="Text Placeholder 4"/>
          <p:cNvSpPr>
            <a:spLocks noGrp="1"/>
          </p:cNvSpPr>
          <p:nvPr>
            <p:ph type="body" sz="quarter" idx="11"/>
          </p:nvPr>
        </p:nvSpPr>
        <p:spPr>
          <a:xfrm>
            <a:off x="827584" y="1557214"/>
            <a:ext cx="7200800" cy="4464074"/>
          </a:xfrm>
        </p:spPr>
        <p:txBody>
          <a:bodyPr/>
          <a:lstStyle/>
          <a:p>
            <a:pPr algn="just"/>
            <a:endParaRPr lang="en-US" sz="1800" dirty="0"/>
          </a:p>
          <a:p>
            <a:pPr algn="just"/>
            <a:r>
              <a:rPr lang="en-US" sz="1800" dirty="0"/>
              <a:t>A graduate leaving university today  may have as much as 60 years of life after university.  </a:t>
            </a:r>
          </a:p>
          <a:p>
            <a:pPr algn="just"/>
            <a:r>
              <a:rPr lang="en-US" sz="1800" dirty="0"/>
              <a:t>In that lifetime much will change and the future will be very different from the past.</a:t>
            </a:r>
          </a:p>
          <a:p>
            <a:pPr algn="just"/>
            <a:r>
              <a:rPr lang="en-US" sz="1800" dirty="0"/>
              <a:t>Profound sustainability and environmental challenges will confront a graduate both  in their work and  private life across those 60 years.</a:t>
            </a:r>
          </a:p>
          <a:p>
            <a:pPr algn="just"/>
            <a:r>
              <a:rPr lang="en-US" sz="1800" dirty="0"/>
              <a:t>Graduates need to be prepared through their higher educational experiences for the challenges and opportunities they will encounter in their professional and private lives in the rest of the  21</a:t>
            </a:r>
            <a:r>
              <a:rPr lang="en-US" sz="1800" baseline="30000" dirty="0"/>
              <a:t>st</a:t>
            </a:r>
            <a:r>
              <a:rPr lang="en-US" sz="1800" dirty="0"/>
              <a:t> century.</a:t>
            </a:r>
          </a:p>
        </p:txBody>
      </p:sp>
    </p:spTree>
    <p:extLst>
      <p:ext uri="{BB962C8B-B14F-4D97-AF65-F5344CB8AC3E}">
        <p14:creationId xmlns:p14="http://schemas.microsoft.com/office/powerpoint/2010/main" val="41951747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UWE’s ESD Aim</a:t>
            </a:r>
          </a:p>
        </p:txBody>
      </p:sp>
      <p:sp>
        <p:nvSpPr>
          <p:cNvPr id="5" name="Text Placeholder 4"/>
          <p:cNvSpPr>
            <a:spLocks noGrp="1"/>
          </p:cNvSpPr>
          <p:nvPr>
            <p:ph type="body" sz="quarter" idx="11"/>
          </p:nvPr>
        </p:nvSpPr>
        <p:spPr>
          <a:xfrm>
            <a:off x="827584" y="1557214"/>
            <a:ext cx="7704856" cy="4464074"/>
          </a:xfrm>
        </p:spPr>
        <p:txBody>
          <a:bodyPr/>
          <a:lstStyle/>
          <a:p>
            <a:pPr algn="just"/>
            <a:r>
              <a:rPr lang="en-US" sz="1800" dirty="0"/>
              <a:t>UWE, Bristol is committed to ensuring that all its students, irrespective of their programme of study, are introduced to the ideas of sustainable development during their degree programme.</a:t>
            </a:r>
          </a:p>
          <a:p>
            <a:pPr algn="just"/>
            <a:r>
              <a:rPr lang="en-US" sz="1800" dirty="0"/>
              <a:t>We seek to prepare our future graduates for the sustainable development challenges of the 21st century integrating sustainability into curricula, research, campus operations and our interactions with our local communities.  </a:t>
            </a:r>
          </a:p>
          <a:p>
            <a:pPr marL="0" indent="0" algn="just">
              <a:buNone/>
            </a:pPr>
            <a:r>
              <a:rPr lang="en-US" sz="1800" dirty="0"/>
              <a:t> </a:t>
            </a:r>
            <a:endParaRPr lang="en-GB" sz="1800" dirty="0"/>
          </a:p>
        </p:txBody>
      </p:sp>
      <p:pic>
        <p:nvPicPr>
          <p:cNvPr id="2" name="Picture 1"/>
          <p:cNvPicPr>
            <a:picLocks noChangeAspect="1"/>
          </p:cNvPicPr>
          <p:nvPr/>
        </p:nvPicPr>
        <p:blipFill>
          <a:blip r:embed="rId2"/>
          <a:stretch>
            <a:fillRect/>
          </a:stretch>
        </p:blipFill>
        <p:spPr>
          <a:xfrm>
            <a:off x="1814643" y="3933056"/>
            <a:ext cx="5730737" cy="1926503"/>
          </a:xfrm>
          <a:prstGeom prst="rect">
            <a:avLst/>
          </a:prstGeom>
        </p:spPr>
      </p:pic>
    </p:spTree>
    <p:extLst>
      <p:ext uri="{BB962C8B-B14F-4D97-AF65-F5344CB8AC3E}">
        <p14:creationId xmlns:p14="http://schemas.microsoft.com/office/powerpoint/2010/main" val="34204738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UWE Bristol</a:t>
            </a:r>
          </a:p>
        </p:txBody>
      </p:sp>
      <p:sp>
        <p:nvSpPr>
          <p:cNvPr id="3" name="Text Placeholder 2"/>
          <p:cNvSpPr>
            <a:spLocks noGrp="1"/>
          </p:cNvSpPr>
          <p:nvPr>
            <p:ph type="body" sz="quarter" idx="11"/>
          </p:nvPr>
        </p:nvSpPr>
        <p:spPr>
          <a:xfrm>
            <a:off x="827583" y="1557214"/>
            <a:ext cx="7448145" cy="4464074"/>
          </a:xfrm>
        </p:spPr>
        <p:txBody>
          <a:bodyPr/>
          <a:lstStyle/>
          <a:p>
            <a:pPr algn="just"/>
            <a:r>
              <a:rPr lang="en-US" sz="1800" dirty="0"/>
              <a:t>UWE Bristol has steadily increased its engagement with sustainability over many years to the point where it is now an embedded part of our institutional objectives and operations.</a:t>
            </a:r>
          </a:p>
          <a:p>
            <a:pPr algn="just"/>
            <a:r>
              <a:rPr lang="en-US" sz="1800" dirty="0"/>
              <a:t>Each aspect of university business now considers  the  sustainability implications as part of the business decision making process. </a:t>
            </a:r>
          </a:p>
        </p:txBody>
      </p:sp>
      <p:pic>
        <p:nvPicPr>
          <p:cNvPr id="27650" name="Picture 2" descr="C:\Users\J-longhurst\Documents\Karlsruhe October 2016\English orchar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6404" y="3717033"/>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C:\Users\J-longhurst\Documents\Karlsruhe October 2016\SU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5616" y="3717032"/>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46896"/>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2619</TotalTime>
  <Words>3085</Words>
  <Application>Microsoft Office PowerPoint</Application>
  <PresentationFormat>On-screen Show (4:3)</PresentationFormat>
  <Paragraphs>250</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Courier New</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ESD in the Sustainability Plan </vt:lpstr>
      <vt:lpstr>PowerPoint Presentation</vt:lpstr>
      <vt:lpstr>PowerPoint Presentation</vt:lpstr>
      <vt:lpstr>PowerPoint Presentation</vt:lpstr>
      <vt:lpstr>Quality Management at UWE</vt:lpstr>
      <vt:lpstr>PowerPoint Presentation</vt:lpstr>
      <vt:lpstr>Coverage of the Quality Management and Enhancement Framework (QMEF) </vt:lpstr>
      <vt:lpstr>Education for Sustainable Development and the Quality Management and Enhancement Framework </vt:lpstr>
      <vt:lpstr>PowerPoint Presentation</vt:lpstr>
      <vt:lpstr>Curriculum Design and Development  </vt:lpstr>
      <vt:lpstr>Curriculum Design and Development </vt:lpstr>
      <vt:lpstr>Programme Change </vt:lpstr>
      <vt:lpstr>New Modules and Changes to a Module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Longhurst</cp:lastModifiedBy>
  <cp:revision>233</cp:revision>
  <cp:lastPrinted>2017-03-06T13:59:51Z</cp:lastPrinted>
  <dcterms:created xsi:type="dcterms:W3CDTF">2016-04-27T08:33:48Z</dcterms:created>
  <dcterms:modified xsi:type="dcterms:W3CDTF">2018-01-10T11:04:51Z</dcterms:modified>
</cp:coreProperties>
</file>