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5"/>
  </p:sldMasterIdLst>
  <p:notesMasterIdLst>
    <p:notesMasterId r:id="rId20"/>
  </p:notesMasterIdLst>
  <p:handoutMasterIdLst>
    <p:handoutMasterId r:id="rId21"/>
  </p:handoutMasterIdLst>
  <p:sldIdLst>
    <p:sldId id="256" r:id="rId6"/>
    <p:sldId id="315" r:id="rId7"/>
    <p:sldId id="292" r:id="rId8"/>
    <p:sldId id="302" r:id="rId9"/>
    <p:sldId id="318" r:id="rId10"/>
    <p:sldId id="308" r:id="rId11"/>
    <p:sldId id="309" r:id="rId12"/>
    <p:sldId id="310" r:id="rId13"/>
    <p:sldId id="311" r:id="rId14"/>
    <p:sldId id="312" r:id="rId15"/>
    <p:sldId id="316" r:id="rId16"/>
    <p:sldId id="313" r:id="rId17"/>
    <p:sldId id="314" r:id="rId18"/>
    <p:sldId id="317" r:id="rId19"/>
  </p:sldIdLst>
  <p:sldSz cx="9144000" cy="6858000" type="screen4x3"/>
  <p:notesSz cx="6669088" cy="9926638"/>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4" orient="horz" pos="3838">
          <p15:clr>
            <a:srgbClr val="A4A3A4"/>
          </p15:clr>
        </p15:guide>
        <p15:guide id="5" pos="2880">
          <p15:clr>
            <a:srgbClr val="A4A3A4"/>
          </p15:clr>
        </p15:guide>
        <p15:guide id="7" pos="5103">
          <p15:clr>
            <a:srgbClr val="A4A3A4"/>
          </p15:clr>
        </p15:guide>
        <p15:guide id="12" pos="6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DDDDD"/>
    <a:srgbClr val="CC7054"/>
    <a:srgbClr val="D6A700"/>
    <a:srgbClr val="16818D"/>
    <a:srgbClr val="958CB2"/>
    <a:srgbClr val="6DA463"/>
    <a:srgbClr val="598752"/>
    <a:srgbClr val="1A9DAC"/>
    <a:srgbClr val="1C9DAC"/>
    <a:srgbClr val="A65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46" autoAdjust="0"/>
    <p:restoredTop sz="94434" autoAdjust="0"/>
  </p:normalViewPr>
  <p:slideViewPr>
    <p:cSldViewPr showGuides="1">
      <p:cViewPr varScale="1">
        <p:scale>
          <a:sx n="74" d="100"/>
          <a:sy n="74" d="100"/>
        </p:scale>
        <p:origin x="1050" y="90"/>
      </p:cViewPr>
      <p:guideLst>
        <p:guide orient="horz" pos="3838"/>
        <p:guide pos="2880"/>
        <p:guide pos="5103"/>
        <p:guide pos="657"/>
      </p:guideLst>
    </p:cSldViewPr>
  </p:slid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7B325-182E-4E23-9BA9-D1CFF7D7EA8B}"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DC6F44DE-2F96-4437-AAF9-DC93D4A4046F}">
      <dgm:prSet phldrT="[Text]"/>
      <dgm:spPr/>
      <dgm:t>
        <a:bodyPr/>
        <a:lstStyle/>
        <a:p>
          <a:r>
            <a:rPr lang="en-GB" dirty="0" smtClean="0"/>
            <a:t>Common highlights</a:t>
          </a:r>
          <a:endParaRPr lang="en-GB" dirty="0"/>
        </a:p>
      </dgm:t>
    </dgm:pt>
    <dgm:pt modelId="{1C5275B1-FC0A-462E-850A-EAE9D0F6B61A}" type="parTrans" cxnId="{A6D7D5B7-17E2-4BBB-9B31-896026F664E4}">
      <dgm:prSet/>
      <dgm:spPr/>
      <dgm:t>
        <a:bodyPr/>
        <a:lstStyle/>
        <a:p>
          <a:endParaRPr lang="en-GB"/>
        </a:p>
      </dgm:t>
    </dgm:pt>
    <dgm:pt modelId="{D7C4FD9A-25C6-4AB7-AE93-19BF45B9E5EB}" type="sibTrans" cxnId="{A6D7D5B7-17E2-4BBB-9B31-896026F664E4}">
      <dgm:prSet/>
      <dgm:spPr/>
      <dgm:t>
        <a:bodyPr/>
        <a:lstStyle/>
        <a:p>
          <a:endParaRPr lang="en-GB"/>
        </a:p>
      </dgm:t>
    </dgm:pt>
    <dgm:pt modelId="{24D798F2-22BA-4B2F-B38B-37BE645CF2C8}">
      <dgm:prSet phldrT="[Text]" custT="1"/>
      <dgm:spPr>
        <a:solidFill>
          <a:srgbClr val="CC7054"/>
        </a:solidFill>
      </dgm:spPr>
      <dgm:t>
        <a:bodyPr/>
        <a:lstStyle/>
        <a:p>
          <a:pPr algn="l">
            <a:lnSpc>
              <a:spcPct val="100000"/>
            </a:lnSpc>
            <a:spcAft>
              <a:spcPts val="0"/>
            </a:spcAft>
          </a:pPr>
          <a:r>
            <a:rPr lang="en-GB" sz="1800" dirty="0" smtClean="0"/>
            <a:t>Programmes lead by qualified PAs</a:t>
          </a:r>
          <a:endParaRPr lang="en-GB" sz="1800" dirty="0"/>
        </a:p>
      </dgm:t>
    </dgm:pt>
    <dgm:pt modelId="{B3940992-267A-448F-AC6B-C2BB51B4C954}" type="parTrans" cxnId="{4D6EDDDE-45F6-4020-81EE-91CE548DB27E}">
      <dgm:prSet/>
      <dgm:spPr>
        <a:solidFill>
          <a:srgbClr val="CC7054"/>
        </a:solidFill>
      </dgm:spPr>
      <dgm:t>
        <a:bodyPr/>
        <a:lstStyle/>
        <a:p>
          <a:endParaRPr lang="en-GB"/>
        </a:p>
      </dgm:t>
    </dgm:pt>
    <dgm:pt modelId="{D313C698-5114-412E-9744-8F2A799CBA7C}" type="sibTrans" cxnId="{4D6EDDDE-45F6-4020-81EE-91CE548DB27E}">
      <dgm:prSet/>
      <dgm:spPr/>
      <dgm:t>
        <a:bodyPr/>
        <a:lstStyle/>
        <a:p>
          <a:endParaRPr lang="en-GB"/>
        </a:p>
      </dgm:t>
    </dgm:pt>
    <dgm:pt modelId="{1891C9B4-9C81-4302-B23B-FCF0BFCB6CF9}">
      <dgm:prSet phldrT="[Text]" custT="1"/>
      <dgm:spPr>
        <a:solidFill>
          <a:srgbClr val="6DA463"/>
        </a:solidFill>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1800" dirty="0" smtClean="0">
            <a:latin typeface="+mn-lt"/>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1800" dirty="0" smtClean="0">
              <a:latin typeface="+mn-lt"/>
              <a:cs typeface="Arial" panose="020B0604020202020204" pitchFamily="34" charset="0"/>
            </a:rPr>
            <a:t>Neither has </a:t>
          </a:r>
        </a:p>
        <a:p>
          <a:pPr marL="0" marR="0" lvl="0" indent="0" algn="l" defTabSz="914400" eaLnBrk="1" fontAlgn="auto" latinLnBrk="0" hangingPunct="1">
            <a:lnSpc>
              <a:spcPct val="100000"/>
            </a:lnSpc>
            <a:spcBef>
              <a:spcPts val="0"/>
            </a:spcBef>
            <a:spcAft>
              <a:spcPts val="0"/>
            </a:spcAft>
            <a:buClrTx/>
            <a:buSzTx/>
            <a:buFontTx/>
            <a:buNone/>
            <a:tabLst/>
            <a:defRPr/>
          </a:pPr>
          <a:r>
            <a:rPr lang="en-US" sz="1800" dirty="0" smtClean="0">
              <a:latin typeface="+mn-lt"/>
              <a:cs typeface="Arial" panose="020B0604020202020204" pitchFamily="34" charset="0"/>
            </a:rPr>
            <a:t>a medical school</a:t>
          </a:r>
        </a:p>
        <a:p>
          <a:pPr lvl="0" defTabSz="711200">
            <a:lnSpc>
              <a:spcPct val="90000"/>
            </a:lnSpc>
            <a:spcBef>
              <a:spcPct val="0"/>
            </a:spcBef>
            <a:spcAft>
              <a:spcPct val="35000"/>
            </a:spcAft>
          </a:pPr>
          <a:endParaRPr lang="en-GB" dirty="0"/>
        </a:p>
      </dgm:t>
    </dgm:pt>
    <dgm:pt modelId="{A10B34D0-B6DC-442F-AB82-C0F12A8E6907}" type="parTrans" cxnId="{4B98E438-B406-42C3-B188-02BF8A22C867}">
      <dgm:prSet/>
      <dgm:spPr>
        <a:solidFill>
          <a:srgbClr val="6DA463"/>
        </a:solidFill>
        <a:ln>
          <a:solidFill>
            <a:srgbClr val="598752"/>
          </a:solidFill>
        </a:ln>
      </dgm:spPr>
      <dgm:t>
        <a:bodyPr/>
        <a:lstStyle/>
        <a:p>
          <a:endParaRPr lang="en-GB"/>
        </a:p>
      </dgm:t>
    </dgm:pt>
    <dgm:pt modelId="{F044103F-F461-4F72-9CE8-11C8873A337D}" type="sibTrans" cxnId="{4B98E438-B406-42C3-B188-02BF8A22C867}">
      <dgm:prSet/>
      <dgm:spPr/>
      <dgm:t>
        <a:bodyPr/>
        <a:lstStyle/>
        <a:p>
          <a:endParaRPr lang="en-GB"/>
        </a:p>
      </dgm:t>
    </dgm:pt>
    <dgm:pt modelId="{F1007E4F-F108-4FCD-933B-8F8E9B978639}">
      <dgm:prSet custT="1"/>
      <dgm:spPr>
        <a:solidFill>
          <a:srgbClr val="958CB2"/>
        </a:solidFill>
      </dgm:spPr>
      <dgm:t>
        <a:bodyPr/>
        <a:lstStyle/>
        <a:p>
          <a:pPr algn="l"/>
          <a:r>
            <a:rPr lang="en-US" sz="1800" dirty="0" smtClean="0">
              <a:latin typeface="+mn-lt"/>
              <a:cs typeface="Arial" panose="020B0604020202020204" pitchFamily="34" charset="0"/>
            </a:rPr>
            <a:t>Dynamic institutions complimentary course profiles</a:t>
          </a:r>
          <a:endParaRPr lang="en-GB" sz="1800" dirty="0"/>
        </a:p>
      </dgm:t>
    </dgm:pt>
    <dgm:pt modelId="{1ECAEF09-FA49-468C-AFD7-48FB039FC215}" type="parTrans" cxnId="{551DFB29-7271-4E23-B746-CBAA9521E3F1}">
      <dgm:prSet/>
      <dgm:spPr>
        <a:solidFill>
          <a:srgbClr val="958CB2"/>
        </a:solidFill>
        <a:ln>
          <a:solidFill>
            <a:srgbClr val="958CB2"/>
          </a:solidFill>
        </a:ln>
      </dgm:spPr>
      <dgm:t>
        <a:bodyPr/>
        <a:lstStyle/>
        <a:p>
          <a:endParaRPr lang="en-GB"/>
        </a:p>
      </dgm:t>
    </dgm:pt>
    <dgm:pt modelId="{B1CA491D-4576-44BD-9926-85396B2D174C}" type="sibTrans" cxnId="{551DFB29-7271-4E23-B746-CBAA9521E3F1}">
      <dgm:prSet/>
      <dgm:spPr/>
      <dgm:t>
        <a:bodyPr/>
        <a:lstStyle/>
        <a:p>
          <a:endParaRPr lang="en-GB"/>
        </a:p>
      </dgm:t>
    </dgm:pt>
    <dgm:pt modelId="{C7F9DD49-4492-420F-9348-8540714020F8}">
      <dgm:prSet custT="1"/>
      <dgm:spPr>
        <a:solidFill>
          <a:srgbClr val="D6A700"/>
        </a:solidFill>
      </dgm:spPr>
      <dgm:t>
        <a:bodyPr/>
        <a:lstStyle/>
        <a:p>
          <a:pPr lvl="0" algn="r" defTabSz="666750">
            <a:lnSpc>
              <a:spcPct val="100000"/>
            </a:lnSpc>
            <a:spcBef>
              <a:spcPct val="0"/>
            </a:spcBef>
            <a:spcAft>
              <a:spcPts val="0"/>
            </a:spcAft>
          </a:pPr>
          <a:r>
            <a:rPr lang="en-GB" sz="1800" dirty="0" smtClean="0"/>
            <a:t>Both fee paying courses</a:t>
          </a:r>
          <a:endParaRPr lang="en-GB" sz="1800" dirty="0"/>
        </a:p>
      </dgm:t>
    </dgm:pt>
    <dgm:pt modelId="{EED5E717-0507-4454-9FE7-50DEBA6E318B}" type="parTrans" cxnId="{76C5B0AA-3477-4D0D-ACDC-BB079FEF7C4E}">
      <dgm:prSet/>
      <dgm:spPr>
        <a:solidFill>
          <a:srgbClr val="D6A700"/>
        </a:solidFill>
        <a:ln>
          <a:solidFill>
            <a:srgbClr val="D6A700"/>
          </a:solidFill>
        </a:ln>
      </dgm:spPr>
      <dgm:t>
        <a:bodyPr/>
        <a:lstStyle/>
        <a:p>
          <a:endParaRPr lang="en-GB"/>
        </a:p>
      </dgm:t>
    </dgm:pt>
    <dgm:pt modelId="{1882BFAF-8183-4D11-9804-622C507337D8}" type="sibTrans" cxnId="{76C5B0AA-3477-4D0D-ACDC-BB079FEF7C4E}">
      <dgm:prSet/>
      <dgm:spPr/>
      <dgm:t>
        <a:bodyPr/>
        <a:lstStyle/>
        <a:p>
          <a:endParaRPr lang="en-GB"/>
        </a:p>
      </dgm:t>
    </dgm:pt>
    <dgm:pt modelId="{980D2482-2065-49A7-81E5-CC3582638EF8}">
      <dgm:prSet custT="1"/>
      <dgm:spPr>
        <a:solidFill>
          <a:srgbClr val="CC7054"/>
        </a:solidFill>
        <a:ln>
          <a:solidFill>
            <a:srgbClr val="CC7054"/>
          </a:solidFill>
        </a:ln>
      </dgm:spPr>
      <dgm: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lang="en-US" sz="2000" dirty="0" smtClean="0">
            <a:latin typeface="+mn-lt"/>
            <a:cs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lang="en-US" sz="1800" dirty="0" smtClean="0">
              <a:latin typeface="+mn-lt"/>
              <a:cs typeface="Arial" panose="020B0604020202020204" pitchFamily="34" charset="0"/>
            </a:rPr>
            <a:t>Keen to develop the profession internationally</a:t>
          </a:r>
        </a:p>
        <a:p>
          <a:pPr lvl="0" defTabSz="444500">
            <a:lnSpc>
              <a:spcPct val="90000"/>
            </a:lnSpc>
            <a:spcBef>
              <a:spcPct val="0"/>
            </a:spcBef>
            <a:spcAft>
              <a:spcPct val="35000"/>
            </a:spcAft>
          </a:pPr>
          <a:endParaRPr lang="en-GB" sz="1800" dirty="0"/>
        </a:p>
      </dgm:t>
    </dgm:pt>
    <dgm:pt modelId="{8F833FDC-B38B-461D-AFF0-7141A89F22BF}" type="parTrans" cxnId="{4345BD20-DC7D-4B47-9874-37A7A7A3C405}">
      <dgm:prSet/>
      <dgm:spPr>
        <a:solidFill>
          <a:srgbClr val="CC7054"/>
        </a:solidFill>
      </dgm:spPr>
      <dgm:t>
        <a:bodyPr/>
        <a:lstStyle/>
        <a:p>
          <a:endParaRPr lang="en-GB"/>
        </a:p>
      </dgm:t>
    </dgm:pt>
    <dgm:pt modelId="{6710D16C-7187-4197-9441-3D812C8B4342}" type="sibTrans" cxnId="{4345BD20-DC7D-4B47-9874-37A7A7A3C405}">
      <dgm:prSet/>
      <dgm:spPr/>
      <dgm:t>
        <a:bodyPr/>
        <a:lstStyle/>
        <a:p>
          <a:endParaRPr lang="en-GB"/>
        </a:p>
      </dgm:t>
    </dgm:pt>
    <dgm:pt modelId="{0DDA3193-85B6-4818-A19A-F8CBBC385EF3}">
      <dgm:prSet custT="1"/>
      <dgm:spPr>
        <a:solidFill>
          <a:srgbClr val="16818D"/>
        </a:solidFill>
      </dgm:spPr>
      <dgm:t>
        <a:bodyPr/>
        <a:lstStyle/>
        <a:p>
          <a:pPr algn="r"/>
          <a:r>
            <a:rPr lang="en-US" sz="1800" dirty="0" smtClean="0">
              <a:latin typeface="+mn-lt"/>
              <a:cs typeface="Arial" panose="020B0604020202020204" pitchFamily="34" charset="0"/>
            </a:rPr>
            <a:t>Distant placements across a broad rural geography</a:t>
          </a:r>
        </a:p>
      </dgm:t>
    </dgm:pt>
    <dgm:pt modelId="{7CC4E9A9-35EA-4E5F-8AD4-B6C242C74D36}" type="parTrans" cxnId="{F22DF92F-5A13-4F85-A173-4EA24C150D26}">
      <dgm:prSet/>
      <dgm:spPr>
        <a:solidFill>
          <a:srgbClr val="16818D"/>
        </a:solidFill>
        <a:ln>
          <a:solidFill>
            <a:srgbClr val="16818D"/>
          </a:solidFill>
        </a:ln>
      </dgm:spPr>
      <dgm:t>
        <a:bodyPr/>
        <a:lstStyle/>
        <a:p>
          <a:endParaRPr lang="en-GB"/>
        </a:p>
      </dgm:t>
    </dgm:pt>
    <dgm:pt modelId="{8924B70A-FBBC-4800-B10D-C75F48797889}" type="sibTrans" cxnId="{F22DF92F-5A13-4F85-A173-4EA24C150D26}">
      <dgm:prSet/>
      <dgm:spPr/>
      <dgm:t>
        <a:bodyPr/>
        <a:lstStyle/>
        <a:p>
          <a:endParaRPr lang="en-GB"/>
        </a:p>
      </dgm:t>
    </dgm:pt>
    <dgm:pt modelId="{6F8B563A-B937-4672-B3CD-7F14E37E2774}" type="pres">
      <dgm:prSet presAssocID="{5D57B325-182E-4E23-9BA9-D1CFF7D7EA8B}" presName="cycle" presStyleCnt="0">
        <dgm:presLayoutVars>
          <dgm:chMax val="1"/>
          <dgm:dir/>
          <dgm:animLvl val="ctr"/>
          <dgm:resizeHandles val="exact"/>
        </dgm:presLayoutVars>
      </dgm:prSet>
      <dgm:spPr/>
      <dgm:t>
        <a:bodyPr/>
        <a:lstStyle/>
        <a:p>
          <a:endParaRPr lang="en-GB"/>
        </a:p>
      </dgm:t>
    </dgm:pt>
    <dgm:pt modelId="{A9901BEF-5F7B-4B0D-9E17-65F809637DC9}" type="pres">
      <dgm:prSet presAssocID="{DC6F44DE-2F96-4437-AAF9-DC93D4A4046F}" presName="centerShape" presStyleLbl="node0" presStyleIdx="0" presStyleCnt="1" custLinFactNeighborX="2408" custLinFactNeighborY="3220"/>
      <dgm:spPr/>
      <dgm:t>
        <a:bodyPr/>
        <a:lstStyle/>
        <a:p>
          <a:endParaRPr lang="en-GB"/>
        </a:p>
      </dgm:t>
    </dgm:pt>
    <dgm:pt modelId="{BB7F2642-B073-4C1A-BCE4-7D5C1BCC0795}" type="pres">
      <dgm:prSet presAssocID="{B3940992-267A-448F-AC6B-C2BB51B4C954}" presName="parTrans" presStyleLbl="bgSibTrans2D1" presStyleIdx="0" presStyleCnt="6" custAng="21575947" custScaleX="101618" custScaleY="85866" custLinFactNeighborX="6468" custLinFactNeighborY="18004"/>
      <dgm:spPr/>
      <dgm:t>
        <a:bodyPr/>
        <a:lstStyle/>
        <a:p>
          <a:endParaRPr lang="en-GB"/>
        </a:p>
      </dgm:t>
    </dgm:pt>
    <dgm:pt modelId="{B2CD7DDA-9C9A-4F43-ADAB-52A50B903E81}" type="pres">
      <dgm:prSet presAssocID="{24D798F2-22BA-4B2F-B38B-37BE645CF2C8}" presName="node" presStyleLbl="node1" presStyleIdx="0" presStyleCnt="6" custRadScaleRad="100912" custRadScaleInc="-9738">
        <dgm:presLayoutVars>
          <dgm:bulletEnabled val="1"/>
        </dgm:presLayoutVars>
      </dgm:prSet>
      <dgm:spPr/>
      <dgm:t>
        <a:bodyPr/>
        <a:lstStyle/>
        <a:p>
          <a:endParaRPr lang="en-GB"/>
        </a:p>
      </dgm:t>
    </dgm:pt>
    <dgm:pt modelId="{DE0E3503-399D-42DD-8E6F-DA1125CAD049}" type="pres">
      <dgm:prSet presAssocID="{A10B34D0-B6DC-442F-AB82-C0F12A8E6907}" presName="parTrans" presStyleLbl="bgSibTrans2D1" presStyleIdx="1" presStyleCnt="6" custScaleX="113656"/>
      <dgm:spPr/>
      <dgm:t>
        <a:bodyPr/>
        <a:lstStyle/>
        <a:p>
          <a:endParaRPr lang="en-GB"/>
        </a:p>
      </dgm:t>
    </dgm:pt>
    <dgm:pt modelId="{777B7E8E-30B1-46B5-B661-681FE6A69FCA}" type="pres">
      <dgm:prSet presAssocID="{1891C9B4-9C81-4302-B23B-FCF0BFCB6CF9}" presName="node" presStyleLbl="node1" presStyleIdx="1" presStyleCnt="6" custRadScaleRad="100146" custRadScaleInc="-13000">
        <dgm:presLayoutVars>
          <dgm:bulletEnabled val="1"/>
        </dgm:presLayoutVars>
      </dgm:prSet>
      <dgm:spPr/>
      <dgm:t>
        <a:bodyPr/>
        <a:lstStyle/>
        <a:p>
          <a:endParaRPr lang="en-GB"/>
        </a:p>
      </dgm:t>
    </dgm:pt>
    <dgm:pt modelId="{BD4D29D7-304F-4651-84E0-E502C6D2A39A}" type="pres">
      <dgm:prSet presAssocID="{1ECAEF09-FA49-468C-AFD7-48FB039FC215}" presName="parTrans" presStyleLbl="bgSibTrans2D1" presStyleIdx="2" presStyleCnt="6" custLinFactNeighborX="3048" custLinFactNeighborY="21267"/>
      <dgm:spPr/>
      <dgm:t>
        <a:bodyPr/>
        <a:lstStyle/>
        <a:p>
          <a:endParaRPr lang="en-GB"/>
        </a:p>
      </dgm:t>
    </dgm:pt>
    <dgm:pt modelId="{6D96E8DB-498E-4C19-8F2C-C92FB5C118CB}" type="pres">
      <dgm:prSet presAssocID="{F1007E4F-F108-4FCD-933B-8F8E9B978639}" presName="node" presStyleLbl="node1" presStyleIdx="2" presStyleCnt="6" custScaleX="115341" custScaleY="98958" custRadScaleRad="94151" custRadScaleInc="-10001">
        <dgm:presLayoutVars>
          <dgm:bulletEnabled val="1"/>
        </dgm:presLayoutVars>
      </dgm:prSet>
      <dgm:spPr/>
      <dgm:t>
        <a:bodyPr/>
        <a:lstStyle/>
        <a:p>
          <a:endParaRPr lang="en-GB"/>
        </a:p>
      </dgm:t>
    </dgm:pt>
    <dgm:pt modelId="{302BAEC6-96AF-49FF-BF4D-7FF093BBA5F9}" type="pres">
      <dgm:prSet presAssocID="{7CC4E9A9-35EA-4E5F-8AD4-B6C242C74D36}" presName="parTrans" presStyleLbl="bgSibTrans2D1" presStyleIdx="3" presStyleCnt="6" custScaleX="116934"/>
      <dgm:spPr/>
      <dgm:t>
        <a:bodyPr/>
        <a:lstStyle/>
        <a:p>
          <a:endParaRPr lang="en-GB"/>
        </a:p>
      </dgm:t>
    </dgm:pt>
    <dgm:pt modelId="{D0BAFB36-470C-4F2E-897D-E2279F8B5DB7}" type="pres">
      <dgm:prSet presAssocID="{0DDA3193-85B6-4818-A19A-F8CBBC385EF3}" presName="node" presStyleLbl="node1" presStyleIdx="3" presStyleCnt="6" custScaleX="114466" custScaleY="91695" custRadScaleRad="93932" custRadScaleInc="13415">
        <dgm:presLayoutVars>
          <dgm:bulletEnabled val="1"/>
        </dgm:presLayoutVars>
      </dgm:prSet>
      <dgm:spPr/>
      <dgm:t>
        <a:bodyPr/>
        <a:lstStyle/>
        <a:p>
          <a:endParaRPr lang="en-GB"/>
        </a:p>
      </dgm:t>
    </dgm:pt>
    <dgm:pt modelId="{423C0015-6C14-4998-8F9A-655D334EA2BD}" type="pres">
      <dgm:prSet presAssocID="{EED5E717-0507-4454-9FE7-50DEBA6E318B}" presName="parTrans" presStyleLbl="bgSibTrans2D1" presStyleIdx="4" presStyleCnt="6" custScaleX="111212"/>
      <dgm:spPr/>
      <dgm:t>
        <a:bodyPr/>
        <a:lstStyle/>
        <a:p>
          <a:endParaRPr lang="en-GB"/>
        </a:p>
      </dgm:t>
    </dgm:pt>
    <dgm:pt modelId="{42174C72-064C-465B-ACF9-BCFA4A07C2B8}" type="pres">
      <dgm:prSet presAssocID="{C7F9DD49-4492-420F-9348-8540714020F8}" presName="node" presStyleLbl="node1" presStyleIdx="4" presStyleCnt="6" custRadScaleRad="108806" custRadScaleInc="13777">
        <dgm:presLayoutVars>
          <dgm:bulletEnabled val="1"/>
        </dgm:presLayoutVars>
      </dgm:prSet>
      <dgm:spPr/>
      <dgm:t>
        <a:bodyPr/>
        <a:lstStyle/>
        <a:p>
          <a:endParaRPr lang="en-GB"/>
        </a:p>
      </dgm:t>
    </dgm:pt>
    <dgm:pt modelId="{BFB83E09-DBED-4971-97D5-BFFA19C8E2CD}" type="pres">
      <dgm:prSet presAssocID="{8F833FDC-B38B-461D-AFF0-7141A89F22BF}" presName="parTrans" presStyleLbl="bgSibTrans2D1" presStyleIdx="5" presStyleCnt="6" custAng="21480456" custScaleX="152132" custScaleY="102742" custLinFactNeighborX="18876" custLinFactNeighborY="9882"/>
      <dgm:spPr/>
      <dgm:t>
        <a:bodyPr/>
        <a:lstStyle/>
        <a:p>
          <a:endParaRPr lang="en-GB"/>
        </a:p>
      </dgm:t>
    </dgm:pt>
    <dgm:pt modelId="{7DE91AD6-1C0E-4AB5-BDCD-3F8282209D62}" type="pres">
      <dgm:prSet presAssocID="{980D2482-2065-49A7-81E5-CC3582638EF8}" presName="node" presStyleLbl="node1" presStyleIdx="5" presStyleCnt="6" custScaleX="118727" custRadScaleRad="101054" custRadScaleInc="18458">
        <dgm:presLayoutVars>
          <dgm:bulletEnabled val="1"/>
        </dgm:presLayoutVars>
      </dgm:prSet>
      <dgm:spPr/>
      <dgm:t>
        <a:bodyPr/>
        <a:lstStyle/>
        <a:p>
          <a:endParaRPr lang="en-GB"/>
        </a:p>
      </dgm:t>
    </dgm:pt>
  </dgm:ptLst>
  <dgm:cxnLst>
    <dgm:cxn modelId="{EA65EE5F-A298-4326-A981-5E55CA6BF221}" type="presOf" srcId="{A10B34D0-B6DC-442F-AB82-C0F12A8E6907}" destId="{DE0E3503-399D-42DD-8E6F-DA1125CAD049}" srcOrd="0" destOrd="0" presId="urn:microsoft.com/office/officeart/2005/8/layout/radial4"/>
    <dgm:cxn modelId="{486F27D3-1C2B-4053-A170-2A7147CCC7CE}" type="presOf" srcId="{C7F9DD49-4492-420F-9348-8540714020F8}" destId="{42174C72-064C-465B-ACF9-BCFA4A07C2B8}" srcOrd="0" destOrd="0" presId="urn:microsoft.com/office/officeart/2005/8/layout/radial4"/>
    <dgm:cxn modelId="{76C5B0AA-3477-4D0D-ACDC-BB079FEF7C4E}" srcId="{DC6F44DE-2F96-4437-AAF9-DC93D4A4046F}" destId="{C7F9DD49-4492-420F-9348-8540714020F8}" srcOrd="4" destOrd="0" parTransId="{EED5E717-0507-4454-9FE7-50DEBA6E318B}" sibTransId="{1882BFAF-8183-4D11-9804-622C507337D8}"/>
    <dgm:cxn modelId="{551DFB29-7271-4E23-B746-CBAA9521E3F1}" srcId="{DC6F44DE-2F96-4437-AAF9-DC93D4A4046F}" destId="{F1007E4F-F108-4FCD-933B-8F8E9B978639}" srcOrd="2" destOrd="0" parTransId="{1ECAEF09-FA49-468C-AFD7-48FB039FC215}" sibTransId="{B1CA491D-4576-44BD-9926-85396B2D174C}"/>
    <dgm:cxn modelId="{D7EE8307-D745-4D75-A306-3A9BAE592152}" type="presOf" srcId="{1891C9B4-9C81-4302-B23B-FCF0BFCB6CF9}" destId="{777B7E8E-30B1-46B5-B661-681FE6A69FCA}" srcOrd="0" destOrd="0" presId="urn:microsoft.com/office/officeart/2005/8/layout/radial4"/>
    <dgm:cxn modelId="{8E21F076-427E-424A-B399-2FB8B2B21D49}" type="presOf" srcId="{DC6F44DE-2F96-4437-AAF9-DC93D4A4046F}" destId="{A9901BEF-5F7B-4B0D-9E17-65F809637DC9}" srcOrd="0" destOrd="0" presId="urn:microsoft.com/office/officeart/2005/8/layout/radial4"/>
    <dgm:cxn modelId="{139C329C-5AE6-45EB-96C6-13F1AD124E36}" type="presOf" srcId="{7CC4E9A9-35EA-4E5F-8AD4-B6C242C74D36}" destId="{302BAEC6-96AF-49FF-BF4D-7FF093BBA5F9}" srcOrd="0" destOrd="0" presId="urn:microsoft.com/office/officeart/2005/8/layout/radial4"/>
    <dgm:cxn modelId="{E8403458-7F6B-4AFC-9A08-A16D580FFF6F}" type="presOf" srcId="{0DDA3193-85B6-4818-A19A-F8CBBC385EF3}" destId="{D0BAFB36-470C-4F2E-897D-E2279F8B5DB7}" srcOrd="0" destOrd="0" presId="urn:microsoft.com/office/officeart/2005/8/layout/radial4"/>
    <dgm:cxn modelId="{2009A45E-5F3F-431A-B8B4-C6CF1BE91EE7}" type="presOf" srcId="{8F833FDC-B38B-461D-AFF0-7141A89F22BF}" destId="{BFB83E09-DBED-4971-97D5-BFFA19C8E2CD}" srcOrd="0" destOrd="0" presId="urn:microsoft.com/office/officeart/2005/8/layout/radial4"/>
    <dgm:cxn modelId="{A6D7D5B7-17E2-4BBB-9B31-896026F664E4}" srcId="{5D57B325-182E-4E23-9BA9-D1CFF7D7EA8B}" destId="{DC6F44DE-2F96-4437-AAF9-DC93D4A4046F}" srcOrd="0" destOrd="0" parTransId="{1C5275B1-FC0A-462E-850A-EAE9D0F6B61A}" sibTransId="{D7C4FD9A-25C6-4AB7-AE93-19BF45B9E5EB}"/>
    <dgm:cxn modelId="{8898CF10-A630-4916-8024-812CAE4F8136}" type="presOf" srcId="{1ECAEF09-FA49-468C-AFD7-48FB039FC215}" destId="{BD4D29D7-304F-4651-84E0-E502C6D2A39A}" srcOrd="0" destOrd="0" presId="urn:microsoft.com/office/officeart/2005/8/layout/radial4"/>
    <dgm:cxn modelId="{F22DF92F-5A13-4F85-A173-4EA24C150D26}" srcId="{DC6F44DE-2F96-4437-AAF9-DC93D4A4046F}" destId="{0DDA3193-85B6-4818-A19A-F8CBBC385EF3}" srcOrd="3" destOrd="0" parTransId="{7CC4E9A9-35EA-4E5F-8AD4-B6C242C74D36}" sibTransId="{8924B70A-FBBC-4800-B10D-C75F48797889}"/>
    <dgm:cxn modelId="{990FCA06-A91C-4DCC-83AB-1B322D39B60C}" type="presOf" srcId="{24D798F2-22BA-4B2F-B38B-37BE645CF2C8}" destId="{B2CD7DDA-9C9A-4F43-ADAB-52A50B903E81}" srcOrd="0" destOrd="0" presId="urn:microsoft.com/office/officeart/2005/8/layout/radial4"/>
    <dgm:cxn modelId="{B7724208-80A6-411D-9F28-5A8D3FA173B6}" type="presOf" srcId="{EED5E717-0507-4454-9FE7-50DEBA6E318B}" destId="{423C0015-6C14-4998-8F9A-655D334EA2BD}" srcOrd="0" destOrd="0" presId="urn:microsoft.com/office/officeart/2005/8/layout/radial4"/>
    <dgm:cxn modelId="{7170A3D2-3555-46BA-B2B2-9129425808F4}" type="presOf" srcId="{5D57B325-182E-4E23-9BA9-D1CFF7D7EA8B}" destId="{6F8B563A-B937-4672-B3CD-7F14E37E2774}" srcOrd="0" destOrd="0" presId="urn:microsoft.com/office/officeart/2005/8/layout/radial4"/>
    <dgm:cxn modelId="{439359F5-9ABE-413F-8259-582298EDEB6C}" type="presOf" srcId="{B3940992-267A-448F-AC6B-C2BB51B4C954}" destId="{BB7F2642-B073-4C1A-BCE4-7D5C1BCC0795}" srcOrd="0" destOrd="0" presId="urn:microsoft.com/office/officeart/2005/8/layout/radial4"/>
    <dgm:cxn modelId="{4D6EDDDE-45F6-4020-81EE-91CE548DB27E}" srcId="{DC6F44DE-2F96-4437-AAF9-DC93D4A4046F}" destId="{24D798F2-22BA-4B2F-B38B-37BE645CF2C8}" srcOrd="0" destOrd="0" parTransId="{B3940992-267A-448F-AC6B-C2BB51B4C954}" sibTransId="{D313C698-5114-412E-9744-8F2A799CBA7C}"/>
    <dgm:cxn modelId="{4B98E438-B406-42C3-B188-02BF8A22C867}" srcId="{DC6F44DE-2F96-4437-AAF9-DC93D4A4046F}" destId="{1891C9B4-9C81-4302-B23B-FCF0BFCB6CF9}" srcOrd="1" destOrd="0" parTransId="{A10B34D0-B6DC-442F-AB82-C0F12A8E6907}" sibTransId="{F044103F-F461-4F72-9CE8-11C8873A337D}"/>
    <dgm:cxn modelId="{4345BD20-DC7D-4B47-9874-37A7A7A3C405}" srcId="{DC6F44DE-2F96-4437-AAF9-DC93D4A4046F}" destId="{980D2482-2065-49A7-81E5-CC3582638EF8}" srcOrd="5" destOrd="0" parTransId="{8F833FDC-B38B-461D-AFF0-7141A89F22BF}" sibTransId="{6710D16C-7187-4197-9441-3D812C8B4342}"/>
    <dgm:cxn modelId="{08360924-BE55-456B-8C4E-24381F7ABC12}" type="presOf" srcId="{980D2482-2065-49A7-81E5-CC3582638EF8}" destId="{7DE91AD6-1C0E-4AB5-BDCD-3F8282209D62}" srcOrd="0" destOrd="0" presId="urn:microsoft.com/office/officeart/2005/8/layout/radial4"/>
    <dgm:cxn modelId="{EE29E27F-DDC5-45A8-9118-9614DB5A32D9}" type="presOf" srcId="{F1007E4F-F108-4FCD-933B-8F8E9B978639}" destId="{6D96E8DB-498E-4C19-8F2C-C92FB5C118CB}" srcOrd="0" destOrd="0" presId="urn:microsoft.com/office/officeart/2005/8/layout/radial4"/>
    <dgm:cxn modelId="{27601AE9-B257-46C7-BF98-583EA270A3AA}" type="presParOf" srcId="{6F8B563A-B937-4672-B3CD-7F14E37E2774}" destId="{A9901BEF-5F7B-4B0D-9E17-65F809637DC9}" srcOrd="0" destOrd="0" presId="urn:microsoft.com/office/officeart/2005/8/layout/radial4"/>
    <dgm:cxn modelId="{B530C1D0-514B-4C53-9A5A-B42F03D6E444}" type="presParOf" srcId="{6F8B563A-B937-4672-B3CD-7F14E37E2774}" destId="{BB7F2642-B073-4C1A-BCE4-7D5C1BCC0795}" srcOrd="1" destOrd="0" presId="urn:microsoft.com/office/officeart/2005/8/layout/radial4"/>
    <dgm:cxn modelId="{5FADA6FC-15C2-4614-AE2D-F38D4DC1BEC9}" type="presParOf" srcId="{6F8B563A-B937-4672-B3CD-7F14E37E2774}" destId="{B2CD7DDA-9C9A-4F43-ADAB-52A50B903E81}" srcOrd="2" destOrd="0" presId="urn:microsoft.com/office/officeart/2005/8/layout/radial4"/>
    <dgm:cxn modelId="{DBD880CB-9486-4521-8803-BFEA1B6F8ED4}" type="presParOf" srcId="{6F8B563A-B937-4672-B3CD-7F14E37E2774}" destId="{DE0E3503-399D-42DD-8E6F-DA1125CAD049}" srcOrd="3" destOrd="0" presId="urn:microsoft.com/office/officeart/2005/8/layout/radial4"/>
    <dgm:cxn modelId="{A7F1F1B5-A158-4074-B657-9ECE685501DA}" type="presParOf" srcId="{6F8B563A-B937-4672-B3CD-7F14E37E2774}" destId="{777B7E8E-30B1-46B5-B661-681FE6A69FCA}" srcOrd="4" destOrd="0" presId="urn:microsoft.com/office/officeart/2005/8/layout/radial4"/>
    <dgm:cxn modelId="{F0817F62-6257-452B-B022-82E6F2D63E01}" type="presParOf" srcId="{6F8B563A-B937-4672-B3CD-7F14E37E2774}" destId="{BD4D29D7-304F-4651-84E0-E502C6D2A39A}" srcOrd="5" destOrd="0" presId="urn:microsoft.com/office/officeart/2005/8/layout/radial4"/>
    <dgm:cxn modelId="{FD8528C4-F559-475C-AD7C-40A66A13C6C9}" type="presParOf" srcId="{6F8B563A-B937-4672-B3CD-7F14E37E2774}" destId="{6D96E8DB-498E-4C19-8F2C-C92FB5C118CB}" srcOrd="6" destOrd="0" presId="urn:microsoft.com/office/officeart/2005/8/layout/radial4"/>
    <dgm:cxn modelId="{69733532-E0BC-46F8-8ECB-64A0B56B8831}" type="presParOf" srcId="{6F8B563A-B937-4672-B3CD-7F14E37E2774}" destId="{302BAEC6-96AF-49FF-BF4D-7FF093BBA5F9}" srcOrd="7" destOrd="0" presId="urn:microsoft.com/office/officeart/2005/8/layout/radial4"/>
    <dgm:cxn modelId="{2D547193-70EB-4E83-87A4-F636DAF919E7}" type="presParOf" srcId="{6F8B563A-B937-4672-B3CD-7F14E37E2774}" destId="{D0BAFB36-470C-4F2E-897D-E2279F8B5DB7}" srcOrd="8" destOrd="0" presId="urn:microsoft.com/office/officeart/2005/8/layout/radial4"/>
    <dgm:cxn modelId="{AB349D18-79F4-43F1-82F2-242E06375B49}" type="presParOf" srcId="{6F8B563A-B937-4672-B3CD-7F14E37E2774}" destId="{423C0015-6C14-4998-8F9A-655D334EA2BD}" srcOrd="9" destOrd="0" presId="urn:microsoft.com/office/officeart/2005/8/layout/radial4"/>
    <dgm:cxn modelId="{6649684C-B8A9-4594-8415-C632BFDEF593}" type="presParOf" srcId="{6F8B563A-B937-4672-B3CD-7F14E37E2774}" destId="{42174C72-064C-465B-ACF9-BCFA4A07C2B8}" srcOrd="10" destOrd="0" presId="urn:microsoft.com/office/officeart/2005/8/layout/radial4"/>
    <dgm:cxn modelId="{AF427A5A-B7D2-45F5-A457-8E05A097FC88}" type="presParOf" srcId="{6F8B563A-B937-4672-B3CD-7F14E37E2774}" destId="{BFB83E09-DBED-4971-97D5-BFFA19C8E2CD}" srcOrd="11" destOrd="0" presId="urn:microsoft.com/office/officeart/2005/8/layout/radial4"/>
    <dgm:cxn modelId="{70A1CB02-9D64-48A8-83E1-247BB6AECCB1}" type="presParOf" srcId="{6F8B563A-B937-4672-B3CD-7F14E37E2774}" destId="{7DE91AD6-1C0E-4AB5-BDCD-3F8282209D62}"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EEB84C-BF32-400F-A3AB-BCBD97943FCD}" type="doc">
      <dgm:prSet loTypeId="urn:microsoft.com/office/officeart/2005/8/layout/hProcess7" loCatId="list" qsTypeId="urn:microsoft.com/office/officeart/2005/8/quickstyle/simple1" qsCatId="simple" csTypeId="urn:microsoft.com/office/officeart/2005/8/colors/accent5_1" csCatId="accent5" phldr="1"/>
      <dgm:spPr/>
      <dgm:t>
        <a:bodyPr/>
        <a:lstStyle/>
        <a:p>
          <a:endParaRPr lang="en-GB"/>
        </a:p>
      </dgm:t>
    </dgm:pt>
    <dgm:pt modelId="{B704BC4F-1CF7-4C15-934C-B2FE43317E20}">
      <dgm:prSet phldrT="[Text]" custT="1"/>
      <dgm:spPr/>
      <dgm:t>
        <a:bodyPr/>
        <a:lstStyle/>
        <a:p>
          <a:pPr algn="l"/>
          <a:r>
            <a:rPr lang="en-GB" sz="4400" b="1" dirty="0" smtClean="0">
              <a:latin typeface="Arial" panose="020B0604020202020204" pitchFamily="34" charset="0"/>
              <a:cs typeface="Arial" panose="020B0604020202020204" pitchFamily="34" charset="0"/>
            </a:rPr>
            <a:t>Phase: Scoping    </a:t>
          </a:r>
          <a:endParaRPr lang="en-GB" sz="4400" b="1" dirty="0">
            <a:latin typeface="Arial" panose="020B0604020202020204" pitchFamily="34" charset="0"/>
            <a:cs typeface="Arial" panose="020B0604020202020204" pitchFamily="34" charset="0"/>
          </a:endParaRPr>
        </a:p>
      </dgm:t>
    </dgm:pt>
    <dgm:pt modelId="{137DBB97-E084-4EE3-85DE-0CD38711A764}" type="parTrans" cxnId="{9AB75152-461F-4002-BFB9-ABCD0D2F36F1}">
      <dgm:prSet/>
      <dgm:spPr/>
      <dgm:t>
        <a:bodyPr/>
        <a:lstStyle/>
        <a:p>
          <a:endParaRPr lang="en-GB"/>
        </a:p>
      </dgm:t>
    </dgm:pt>
    <dgm:pt modelId="{A9A85215-EEB9-4026-9A95-243EDADF2A11}" type="sibTrans" cxnId="{9AB75152-461F-4002-BFB9-ABCD0D2F36F1}">
      <dgm:prSet/>
      <dgm:spPr/>
      <dgm:t>
        <a:bodyPr/>
        <a:lstStyle/>
        <a:p>
          <a:endParaRPr lang="en-GB"/>
        </a:p>
      </dgm:t>
    </dgm:pt>
    <dgm:pt modelId="{E091EE50-4580-4A6E-A3EC-4225C2408F78}">
      <dgm:prSet phldrT="[Text]" custT="1"/>
      <dgm:spPr/>
      <dgm:t>
        <a:bodyPr/>
        <a:lstStyle/>
        <a:p>
          <a:pPr algn="l">
            <a:lnSpc>
              <a:spcPct val="90000"/>
            </a:lnSpc>
            <a:spcAft>
              <a:spcPct val="35000"/>
            </a:spcAft>
          </a:pPr>
          <a:endParaRPr lang="en-GB" sz="3200" dirty="0" smtClean="0">
            <a:latin typeface="Arial" panose="020B0604020202020204" pitchFamily="34" charset="0"/>
            <a:cs typeface="Arial" panose="020B0604020202020204" pitchFamily="34" charset="0"/>
          </a:endParaRPr>
        </a:p>
        <a:p>
          <a:pPr algn="l">
            <a:lnSpc>
              <a:spcPct val="90000"/>
            </a:lnSpc>
            <a:spcAft>
              <a:spcPct val="35000"/>
            </a:spcAft>
          </a:pPr>
          <a:endParaRPr lang="en-GB" sz="3200" dirty="0" smtClean="0">
            <a:latin typeface="Arial" panose="020B0604020202020204" pitchFamily="34" charset="0"/>
            <a:cs typeface="Arial" panose="020B0604020202020204" pitchFamily="34" charset="0"/>
          </a:endParaRPr>
        </a:p>
        <a:p>
          <a:pPr algn="l">
            <a:lnSpc>
              <a:spcPct val="100000"/>
            </a:lnSpc>
            <a:spcAft>
              <a:spcPts val="0"/>
            </a:spcAft>
          </a:pPr>
          <a:r>
            <a:rPr lang="en-GB" sz="3200" dirty="0" smtClean="0">
              <a:latin typeface="Arial" panose="020B0604020202020204" pitchFamily="34" charset="0"/>
              <a:cs typeface="Arial" panose="020B0604020202020204" pitchFamily="34" charset="0"/>
            </a:rPr>
            <a:t>Connections made between HEIs through mutual contact. Conversations at this stage focussed on role identity, philosophy of practice and potential curriculum outline.</a:t>
          </a:r>
        </a:p>
        <a:p>
          <a:pPr algn="l">
            <a:lnSpc>
              <a:spcPct val="90000"/>
            </a:lnSpc>
            <a:spcAft>
              <a:spcPct val="35000"/>
            </a:spcAft>
          </a:pPr>
          <a:endParaRPr lang="en-GB" sz="3600" dirty="0" smtClean="0">
            <a:latin typeface="Arial" panose="020B0604020202020204" pitchFamily="34" charset="0"/>
            <a:cs typeface="Arial" panose="020B0604020202020204" pitchFamily="34" charset="0"/>
          </a:endParaRPr>
        </a:p>
        <a:p>
          <a:pPr algn="l">
            <a:lnSpc>
              <a:spcPct val="90000"/>
            </a:lnSpc>
            <a:spcAft>
              <a:spcPct val="35000"/>
            </a:spcAft>
          </a:pPr>
          <a:endParaRPr lang="en-GB" sz="3600" dirty="0" smtClean="0">
            <a:latin typeface="Arial" panose="020B0604020202020204" pitchFamily="34" charset="0"/>
            <a:cs typeface="Arial" panose="020B0604020202020204" pitchFamily="34" charset="0"/>
          </a:endParaRPr>
        </a:p>
        <a:p>
          <a:pPr algn="l">
            <a:lnSpc>
              <a:spcPct val="90000"/>
            </a:lnSpc>
            <a:spcAft>
              <a:spcPct val="35000"/>
            </a:spcAft>
          </a:pPr>
          <a:endParaRPr lang="en-GB" sz="4400" dirty="0" smtClean="0">
            <a:latin typeface="Arial" panose="020B0604020202020204" pitchFamily="34" charset="0"/>
            <a:cs typeface="Arial" panose="020B0604020202020204" pitchFamily="34" charset="0"/>
          </a:endParaRPr>
        </a:p>
        <a:p>
          <a:pPr algn="l">
            <a:lnSpc>
              <a:spcPct val="90000"/>
            </a:lnSpc>
            <a:spcAft>
              <a:spcPct val="35000"/>
            </a:spcAft>
          </a:pPr>
          <a:r>
            <a:rPr lang="en-GB" sz="4400" dirty="0" smtClean="0">
              <a:latin typeface="Arial" panose="020B0604020202020204" pitchFamily="34" charset="0"/>
              <a:cs typeface="Arial" panose="020B0604020202020204" pitchFamily="34" charset="0"/>
            </a:rPr>
            <a:t> </a:t>
          </a:r>
        </a:p>
      </dgm:t>
    </dgm:pt>
    <dgm:pt modelId="{1B9891CF-1E2E-4950-B12B-EAE2726EC187}" type="parTrans" cxnId="{35752B4A-4B48-4FCD-B21D-BA4BAB11B52F}">
      <dgm:prSet/>
      <dgm:spPr/>
      <dgm:t>
        <a:bodyPr/>
        <a:lstStyle/>
        <a:p>
          <a:endParaRPr lang="en-GB"/>
        </a:p>
      </dgm:t>
    </dgm:pt>
    <dgm:pt modelId="{3C0B2FCC-7841-4444-A62A-4344FDE2FAF6}" type="sibTrans" cxnId="{35752B4A-4B48-4FCD-B21D-BA4BAB11B52F}">
      <dgm:prSet/>
      <dgm:spPr/>
      <dgm:t>
        <a:bodyPr/>
        <a:lstStyle/>
        <a:p>
          <a:endParaRPr lang="en-GB"/>
        </a:p>
      </dgm:t>
    </dgm:pt>
    <dgm:pt modelId="{5E7F4E78-CCAC-42A4-AD60-561CC587B610}">
      <dgm:prSet phldrT="[Text]" custT="1"/>
      <dgm:spPr/>
      <dgm:t>
        <a:bodyPr/>
        <a:lstStyle/>
        <a:p>
          <a:pPr algn="l"/>
          <a:r>
            <a:rPr lang="en-GB" sz="4400" b="1" dirty="0" smtClean="0">
              <a:latin typeface="Arial" panose="020B0604020202020204" pitchFamily="34" charset="0"/>
              <a:cs typeface="Arial" panose="020B0604020202020204" pitchFamily="34" charset="0"/>
            </a:rPr>
            <a:t>Phase: Designing</a:t>
          </a:r>
          <a:endParaRPr lang="en-GB" sz="4400" b="1" dirty="0">
            <a:latin typeface="Arial" panose="020B0604020202020204" pitchFamily="34" charset="0"/>
            <a:cs typeface="Arial" panose="020B0604020202020204" pitchFamily="34" charset="0"/>
          </a:endParaRPr>
        </a:p>
      </dgm:t>
    </dgm:pt>
    <dgm:pt modelId="{80BC9225-7FC9-4A9B-BEBB-FE9D0C224DC2}" type="parTrans" cxnId="{26AE8914-4E5E-490F-9A37-E8863D93E708}">
      <dgm:prSet/>
      <dgm:spPr/>
      <dgm:t>
        <a:bodyPr/>
        <a:lstStyle/>
        <a:p>
          <a:endParaRPr lang="en-GB"/>
        </a:p>
      </dgm:t>
    </dgm:pt>
    <dgm:pt modelId="{CBD43602-4CE5-4CF7-B86E-88F660D2790D}" type="sibTrans" cxnId="{26AE8914-4E5E-490F-9A37-E8863D93E708}">
      <dgm:prSet/>
      <dgm:spPr/>
      <dgm:t>
        <a:bodyPr/>
        <a:lstStyle/>
        <a:p>
          <a:endParaRPr lang="en-GB"/>
        </a:p>
      </dgm:t>
    </dgm:pt>
    <dgm:pt modelId="{6937EC6E-1DB8-41CD-881E-D2FDCAAFC64E}">
      <dgm:prSet phldrT="[Text]" custT="1"/>
      <dgm:spPr/>
      <dgm:t>
        <a:bodyPr/>
        <a:lstStyle/>
        <a:p>
          <a:pPr>
            <a:lnSpc>
              <a:spcPct val="90000"/>
            </a:lnSpc>
            <a:spcAft>
              <a:spcPct val="35000"/>
            </a:spcAft>
          </a:pPr>
          <a:endParaRPr lang="en-GB" sz="3200" dirty="0" smtClean="0">
            <a:latin typeface="Arial" panose="020B0604020202020204" pitchFamily="34" charset="0"/>
            <a:cs typeface="Arial" panose="020B0604020202020204" pitchFamily="34" charset="0"/>
          </a:endParaRPr>
        </a:p>
        <a:p>
          <a:pPr>
            <a:lnSpc>
              <a:spcPct val="100000"/>
            </a:lnSpc>
            <a:spcAft>
              <a:spcPts val="0"/>
            </a:spcAft>
          </a:pPr>
          <a:r>
            <a:rPr lang="en-GB" sz="3200" dirty="0" smtClean="0">
              <a:latin typeface="Arial" panose="020B0604020202020204" pitchFamily="34" charset="0"/>
              <a:cs typeface="Arial" panose="020B0604020202020204" pitchFamily="34" charset="0"/>
            </a:rPr>
            <a:t>Visit by UWE staff to LMU and to the PAEA conference in Washington DC. Using the knowledge gained the programme was designed using innovative material from other healthcare programmes at UWE and the creation of new material to meet the core competencies, knowledge and behaviours required for a ‘fit for practice’ PA</a:t>
          </a:r>
        </a:p>
        <a:p>
          <a:pPr>
            <a:lnSpc>
              <a:spcPct val="90000"/>
            </a:lnSpc>
            <a:spcAft>
              <a:spcPct val="35000"/>
            </a:spcAft>
          </a:pPr>
          <a:endParaRPr lang="en-GB" sz="6500" dirty="0"/>
        </a:p>
      </dgm:t>
    </dgm:pt>
    <dgm:pt modelId="{01419032-AA40-4606-B290-886267058E1C}" type="parTrans" cxnId="{55E22526-3852-4A3A-A6BB-D37E9C56172C}">
      <dgm:prSet/>
      <dgm:spPr/>
      <dgm:t>
        <a:bodyPr/>
        <a:lstStyle/>
        <a:p>
          <a:endParaRPr lang="en-GB"/>
        </a:p>
      </dgm:t>
    </dgm:pt>
    <dgm:pt modelId="{E3E1C584-1BEB-4C60-BDF5-555528AA0721}" type="sibTrans" cxnId="{55E22526-3852-4A3A-A6BB-D37E9C56172C}">
      <dgm:prSet/>
      <dgm:spPr/>
      <dgm:t>
        <a:bodyPr/>
        <a:lstStyle/>
        <a:p>
          <a:endParaRPr lang="en-GB"/>
        </a:p>
      </dgm:t>
    </dgm:pt>
    <dgm:pt modelId="{31A3ED43-6DD4-4BEE-BC38-46FC6BC6DA99}">
      <dgm:prSet phldrT="[Text]" custT="1"/>
      <dgm:spPr/>
      <dgm:t>
        <a:bodyPr/>
        <a:lstStyle/>
        <a:p>
          <a:pPr>
            <a:lnSpc>
              <a:spcPct val="90000"/>
            </a:lnSpc>
            <a:spcAft>
              <a:spcPct val="35000"/>
            </a:spcAft>
          </a:pPr>
          <a:endParaRPr lang="en-GB" sz="3200" dirty="0" smtClean="0">
            <a:latin typeface="Arial" panose="020B0604020202020204" pitchFamily="34" charset="0"/>
            <a:cs typeface="Arial" panose="020B0604020202020204" pitchFamily="34" charset="0"/>
          </a:endParaRPr>
        </a:p>
        <a:p>
          <a:pPr>
            <a:lnSpc>
              <a:spcPct val="100000"/>
            </a:lnSpc>
            <a:spcAft>
              <a:spcPts val="0"/>
            </a:spcAft>
          </a:pPr>
          <a:r>
            <a:rPr lang="en-GB" sz="3200" dirty="0" smtClean="0">
              <a:latin typeface="Arial" panose="020B0604020202020204" pitchFamily="34" charset="0"/>
              <a:cs typeface="Arial" panose="020B0604020202020204" pitchFamily="34" charset="0"/>
            </a:rPr>
            <a:t>Visit by LMU to UWE to provide support to develop a clinical placement circuit and stakeholder engagement. Lessons were shared from the LMU team on how to seek champions of the profession who would provide a supportive learning environment for the students of a new healthcare discipline</a:t>
          </a:r>
          <a:endParaRPr lang="en-GB" sz="3200" dirty="0">
            <a:latin typeface="Arial" panose="020B0604020202020204" pitchFamily="34" charset="0"/>
            <a:cs typeface="Arial" panose="020B0604020202020204" pitchFamily="34" charset="0"/>
          </a:endParaRPr>
        </a:p>
      </dgm:t>
    </dgm:pt>
    <dgm:pt modelId="{0F91D7E6-8748-4420-9470-6B5E617701CC}" type="parTrans" cxnId="{B02EC5E0-D97C-4D71-B7CF-EB385A113102}">
      <dgm:prSet/>
      <dgm:spPr/>
      <dgm:t>
        <a:bodyPr/>
        <a:lstStyle/>
        <a:p>
          <a:endParaRPr lang="en-GB"/>
        </a:p>
      </dgm:t>
    </dgm:pt>
    <dgm:pt modelId="{7202A94A-7701-46FC-866D-896E36F44590}" type="sibTrans" cxnId="{B02EC5E0-D97C-4D71-B7CF-EB385A113102}">
      <dgm:prSet/>
      <dgm:spPr/>
      <dgm:t>
        <a:bodyPr/>
        <a:lstStyle/>
        <a:p>
          <a:endParaRPr lang="en-GB"/>
        </a:p>
      </dgm:t>
    </dgm:pt>
    <dgm:pt modelId="{5C946759-78D2-4C52-B10C-693ED7280569}">
      <dgm:prSet custT="1"/>
      <dgm:spPr/>
      <dgm:t>
        <a:bodyPr/>
        <a:lstStyle/>
        <a:p>
          <a:pPr algn="l"/>
          <a:r>
            <a:rPr lang="en-GB" sz="4400" b="1" dirty="0" smtClean="0">
              <a:latin typeface="Arial" panose="020B0604020202020204" pitchFamily="34" charset="0"/>
              <a:cs typeface="Arial" panose="020B0604020202020204" pitchFamily="34" charset="0"/>
            </a:rPr>
            <a:t>Phase: Delivering</a:t>
          </a:r>
          <a:endParaRPr lang="en-GB" sz="4400" b="1" dirty="0">
            <a:latin typeface="Arial" panose="020B0604020202020204" pitchFamily="34" charset="0"/>
            <a:cs typeface="Arial" panose="020B0604020202020204" pitchFamily="34" charset="0"/>
          </a:endParaRPr>
        </a:p>
      </dgm:t>
    </dgm:pt>
    <dgm:pt modelId="{089E98CE-81E6-452B-B4E0-708F256961A0}" type="parTrans" cxnId="{CBDBA419-5D4B-400E-A591-49977DB474D3}">
      <dgm:prSet/>
      <dgm:spPr/>
      <dgm:t>
        <a:bodyPr/>
        <a:lstStyle/>
        <a:p>
          <a:endParaRPr lang="en-GB"/>
        </a:p>
      </dgm:t>
    </dgm:pt>
    <dgm:pt modelId="{E0C496C8-59EA-4C31-AECD-AD7F0015DF6E}" type="sibTrans" cxnId="{CBDBA419-5D4B-400E-A591-49977DB474D3}">
      <dgm:prSet/>
      <dgm:spPr/>
      <dgm:t>
        <a:bodyPr/>
        <a:lstStyle/>
        <a:p>
          <a:endParaRPr lang="en-GB"/>
        </a:p>
      </dgm:t>
    </dgm:pt>
    <dgm:pt modelId="{7A91A15C-7B00-48B3-B2FA-9FFFC8329821}">
      <dgm:prSet phldrT="[Text]" custT="1"/>
      <dgm:spPr/>
      <dgm:t>
        <a:bodyPr/>
        <a:lstStyle/>
        <a:p>
          <a:pPr algn="l"/>
          <a:r>
            <a:rPr lang="en-GB" sz="4400" b="1" dirty="0" smtClean="0">
              <a:latin typeface="Arial" panose="020B0604020202020204" pitchFamily="34" charset="0"/>
              <a:cs typeface="Arial" panose="020B0604020202020204" pitchFamily="34" charset="0"/>
            </a:rPr>
            <a:t>Phase: Developing</a:t>
          </a:r>
          <a:endParaRPr lang="en-GB" sz="4400" b="1" dirty="0">
            <a:latin typeface="Arial" panose="020B0604020202020204" pitchFamily="34" charset="0"/>
            <a:cs typeface="Arial" panose="020B0604020202020204" pitchFamily="34" charset="0"/>
          </a:endParaRPr>
        </a:p>
      </dgm:t>
    </dgm:pt>
    <dgm:pt modelId="{39530C28-A888-4F65-B21D-5B8D40D2FC8B}" type="sibTrans" cxnId="{B7762348-9C79-4535-B581-E1D811E01342}">
      <dgm:prSet/>
      <dgm:spPr/>
      <dgm:t>
        <a:bodyPr/>
        <a:lstStyle/>
        <a:p>
          <a:endParaRPr lang="en-GB"/>
        </a:p>
      </dgm:t>
    </dgm:pt>
    <dgm:pt modelId="{45F950DF-CEEC-4CB9-8CD3-67A3DD55A919}" type="parTrans" cxnId="{B7762348-9C79-4535-B581-E1D811E01342}">
      <dgm:prSet/>
      <dgm:spPr/>
      <dgm:t>
        <a:bodyPr/>
        <a:lstStyle/>
        <a:p>
          <a:endParaRPr lang="en-GB"/>
        </a:p>
      </dgm:t>
    </dgm:pt>
    <dgm:pt modelId="{786A7869-5042-4CA6-B0A9-1ACC2AFB6B8F}" type="pres">
      <dgm:prSet presAssocID="{CCEEB84C-BF32-400F-A3AB-BCBD97943FCD}" presName="Name0" presStyleCnt="0">
        <dgm:presLayoutVars>
          <dgm:dir/>
          <dgm:animLvl val="lvl"/>
          <dgm:resizeHandles val="exact"/>
        </dgm:presLayoutVars>
      </dgm:prSet>
      <dgm:spPr/>
      <dgm:t>
        <a:bodyPr/>
        <a:lstStyle/>
        <a:p>
          <a:endParaRPr lang="en-GB"/>
        </a:p>
      </dgm:t>
    </dgm:pt>
    <dgm:pt modelId="{F40C9162-DDAD-4C89-BC4C-BF607D0BC9C7}" type="pres">
      <dgm:prSet presAssocID="{B704BC4F-1CF7-4C15-934C-B2FE43317E20}" presName="compositeNode" presStyleCnt="0">
        <dgm:presLayoutVars>
          <dgm:bulletEnabled val="1"/>
        </dgm:presLayoutVars>
      </dgm:prSet>
      <dgm:spPr/>
    </dgm:pt>
    <dgm:pt modelId="{80940056-CB5D-4067-831E-EB17309C1669}" type="pres">
      <dgm:prSet presAssocID="{B704BC4F-1CF7-4C15-934C-B2FE43317E20}" presName="bgRect" presStyleLbl="node1" presStyleIdx="0" presStyleCnt="4"/>
      <dgm:spPr/>
      <dgm:t>
        <a:bodyPr/>
        <a:lstStyle/>
        <a:p>
          <a:endParaRPr lang="en-GB"/>
        </a:p>
      </dgm:t>
    </dgm:pt>
    <dgm:pt modelId="{176330E2-F630-4ABA-B128-10B8623C1D01}" type="pres">
      <dgm:prSet presAssocID="{B704BC4F-1CF7-4C15-934C-B2FE43317E20}" presName="parentNode" presStyleLbl="node1" presStyleIdx="0" presStyleCnt="4">
        <dgm:presLayoutVars>
          <dgm:chMax val="0"/>
          <dgm:bulletEnabled val="1"/>
        </dgm:presLayoutVars>
      </dgm:prSet>
      <dgm:spPr/>
      <dgm:t>
        <a:bodyPr/>
        <a:lstStyle/>
        <a:p>
          <a:endParaRPr lang="en-GB"/>
        </a:p>
      </dgm:t>
    </dgm:pt>
    <dgm:pt modelId="{82211D1B-55CD-44FC-B245-F24B0E40B4FC}" type="pres">
      <dgm:prSet presAssocID="{B704BC4F-1CF7-4C15-934C-B2FE43317E20}" presName="childNode" presStyleLbl="node1" presStyleIdx="0" presStyleCnt="4">
        <dgm:presLayoutVars>
          <dgm:bulletEnabled val="1"/>
        </dgm:presLayoutVars>
      </dgm:prSet>
      <dgm:spPr/>
      <dgm:t>
        <a:bodyPr/>
        <a:lstStyle/>
        <a:p>
          <a:endParaRPr lang="en-GB"/>
        </a:p>
      </dgm:t>
    </dgm:pt>
    <dgm:pt modelId="{0C7E434D-FB28-423D-BEC0-782D98553F54}" type="pres">
      <dgm:prSet presAssocID="{A9A85215-EEB9-4026-9A95-243EDADF2A11}" presName="hSp" presStyleCnt="0"/>
      <dgm:spPr/>
    </dgm:pt>
    <dgm:pt modelId="{A8AF3E6F-8C71-4E46-B836-1E85C1D7F6C8}" type="pres">
      <dgm:prSet presAssocID="{A9A85215-EEB9-4026-9A95-243EDADF2A11}" presName="vProcSp" presStyleCnt="0"/>
      <dgm:spPr/>
    </dgm:pt>
    <dgm:pt modelId="{65F214AC-3B48-4246-B951-9A1B16344F4D}" type="pres">
      <dgm:prSet presAssocID="{A9A85215-EEB9-4026-9A95-243EDADF2A11}" presName="vSp1" presStyleCnt="0"/>
      <dgm:spPr/>
    </dgm:pt>
    <dgm:pt modelId="{2B886162-CE65-42C5-87F6-B244C9C50FBB}" type="pres">
      <dgm:prSet presAssocID="{A9A85215-EEB9-4026-9A95-243EDADF2A11}" presName="simulatedConn" presStyleLbl="solidFgAcc1" presStyleIdx="0" presStyleCnt="3"/>
      <dgm:spPr>
        <a:solidFill>
          <a:schemeClr val="bg1">
            <a:lumMod val="85000"/>
          </a:schemeClr>
        </a:solidFill>
        <a:ln>
          <a:solidFill>
            <a:schemeClr val="bg1">
              <a:lumMod val="85000"/>
            </a:schemeClr>
          </a:solidFill>
        </a:ln>
      </dgm:spPr>
    </dgm:pt>
    <dgm:pt modelId="{97B12C20-2DC3-45E1-B980-2896B11082C9}" type="pres">
      <dgm:prSet presAssocID="{A9A85215-EEB9-4026-9A95-243EDADF2A11}" presName="vSp2" presStyleCnt="0"/>
      <dgm:spPr/>
    </dgm:pt>
    <dgm:pt modelId="{716F5680-2F7B-4528-B9CA-03AAEA4A74AA}" type="pres">
      <dgm:prSet presAssocID="{A9A85215-EEB9-4026-9A95-243EDADF2A11}" presName="sibTrans" presStyleCnt="0"/>
      <dgm:spPr/>
    </dgm:pt>
    <dgm:pt modelId="{4361D113-FA10-4240-BEF5-693B4A2E7D37}" type="pres">
      <dgm:prSet presAssocID="{5E7F4E78-CCAC-42A4-AD60-561CC587B610}" presName="compositeNode" presStyleCnt="0">
        <dgm:presLayoutVars>
          <dgm:bulletEnabled val="1"/>
        </dgm:presLayoutVars>
      </dgm:prSet>
      <dgm:spPr/>
    </dgm:pt>
    <dgm:pt modelId="{497DE7E2-6E61-4AC9-A6B9-1D0C155AFC6C}" type="pres">
      <dgm:prSet presAssocID="{5E7F4E78-CCAC-42A4-AD60-561CC587B610}" presName="bgRect" presStyleLbl="node1" presStyleIdx="1" presStyleCnt="4"/>
      <dgm:spPr/>
      <dgm:t>
        <a:bodyPr/>
        <a:lstStyle/>
        <a:p>
          <a:endParaRPr lang="en-GB"/>
        </a:p>
      </dgm:t>
    </dgm:pt>
    <dgm:pt modelId="{7950965F-350B-49D7-A835-9B537E422F6E}" type="pres">
      <dgm:prSet presAssocID="{5E7F4E78-CCAC-42A4-AD60-561CC587B610}" presName="parentNode" presStyleLbl="node1" presStyleIdx="1" presStyleCnt="4">
        <dgm:presLayoutVars>
          <dgm:chMax val="0"/>
          <dgm:bulletEnabled val="1"/>
        </dgm:presLayoutVars>
      </dgm:prSet>
      <dgm:spPr/>
      <dgm:t>
        <a:bodyPr/>
        <a:lstStyle/>
        <a:p>
          <a:endParaRPr lang="en-GB"/>
        </a:p>
      </dgm:t>
    </dgm:pt>
    <dgm:pt modelId="{5A129BD9-AEAE-42C1-AB3B-2224BE6A9F96}" type="pres">
      <dgm:prSet presAssocID="{5E7F4E78-CCAC-42A4-AD60-561CC587B610}" presName="childNode" presStyleLbl="node1" presStyleIdx="1" presStyleCnt="4">
        <dgm:presLayoutVars>
          <dgm:bulletEnabled val="1"/>
        </dgm:presLayoutVars>
      </dgm:prSet>
      <dgm:spPr/>
      <dgm:t>
        <a:bodyPr/>
        <a:lstStyle/>
        <a:p>
          <a:endParaRPr lang="en-GB"/>
        </a:p>
      </dgm:t>
    </dgm:pt>
    <dgm:pt modelId="{E9C342D9-F4B2-43F1-A848-7ACE9DFA0011}" type="pres">
      <dgm:prSet presAssocID="{CBD43602-4CE5-4CF7-B86E-88F660D2790D}" presName="hSp" presStyleCnt="0"/>
      <dgm:spPr/>
    </dgm:pt>
    <dgm:pt modelId="{E2D366BC-520A-4ED7-A16C-F68A310CC6EB}" type="pres">
      <dgm:prSet presAssocID="{CBD43602-4CE5-4CF7-B86E-88F660D2790D}" presName="vProcSp" presStyleCnt="0"/>
      <dgm:spPr/>
    </dgm:pt>
    <dgm:pt modelId="{C6EC5158-F00A-47D9-B9B7-09D9A28D871A}" type="pres">
      <dgm:prSet presAssocID="{CBD43602-4CE5-4CF7-B86E-88F660D2790D}" presName="vSp1" presStyleCnt="0"/>
      <dgm:spPr/>
    </dgm:pt>
    <dgm:pt modelId="{E164360D-7A3D-44DD-80FB-CCE660F4A257}" type="pres">
      <dgm:prSet presAssocID="{CBD43602-4CE5-4CF7-B86E-88F660D2790D}" presName="simulatedConn" presStyleLbl="solidFgAcc1" presStyleIdx="1" presStyleCnt="3"/>
      <dgm:spPr>
        <a:solidFill>
          <a:schemeClr val="accent1">
            <a:lumMod val="40000"/>
            <a:lumOff val="60000"/>
          </a:schemeClr>
        </a:solidFill>
        <a:ln>
          <a:solidFill>
            <a:schemeClr val="accent5">
              <a:lumMod val="40000"/>
              <a:lumOff val="60000"/>
            </a:schemeClr>
          </a:solidFill>
        </a:ln>
      </dgm:spPr>
    </dgm:pt>
    <dgm:pt modelId="{C56D01FA-47F6-41E0-AF23-BF19E2CAA98C}" type="pres">
      <dgm:prSet presAssocID="{CBD43602-4CE5-4CF7-B86E-88F660D2790D}" presName="vSp2" presStyleCnt="0"/>
      <dgm:spPr/>
    </dgm:pt>
    <dgm:pt modelId="{33618408-F9D0-4F15-B47A-6FE375961B24}" type="pres">
      <dgm:prSet presAssocID="{CBD43602-4CE5-4CF7-B86E-88F660D2790D}" presName="sibTrans" presStyleCnt="0"/>
      <dgm:spPr/>
    </dgm:pt>
    <dgm:pt modelId="{87A5C951-0E15-4373-AA4A-9E501838783C}" type="pres">
      <dgm:prSet presAssocID="{7A91A15C-7B00-48B3-B2FA-9FFFC8329821}" presName="compositeNode" presStyleCnt="0">
        <dgm:presLayoutVars>
          <dgm:bulletEnabled val="1"/>
        </dgm:presLayoutVars>
      </dgm:prSet>
      <dgm:spPr/>
    </dgm:pt>
    <dgm:pt modelId="{C019E910-88C5-4703-BE8E-4FF64A6E11E0}" type="pres">
      <dgm:prSet presAssocID="{7A91A15C-7B00-48B3-B2FA-9FFFC8329821}" presName="bgRect" presStyleLbl="node1" presStyleIdx="2" presStyleCnt="4"/>
      <dgm:spPr/>
      <dgm:t>
        <a:bodyPr/>
        <a:lstStyle/>
        <a:p>
          <a:endParaRPr lang="en-GB"/>
        </a:p>
      </dgm:t>
    </dgm:pt>
    <dgm:pt modelId="{91D905B3-B01D-4839-A061-8DDE937359B5}" type="pres">
      <dgm:prSet presAssocID="{7A91A15C-7B00-48B3-B2FA-9FFFC8329821}" presName="parentNode" presStyleLbl="node1" presStyleIdx="2" presStyleCnt="4">
        <dgm:presLayoutVars>
          <dgm:chMax val="0"/>
          <dgm:bulletEnabled val="1"/>
        </dgm:presLayoutVars>
      </dgm:prSet>
      <dgm:spPr/>
      <dgm:t>
        <a:bodyPr/>
        <a:lstStyle/>
        <a:p>
          <a:endParaRPr lang="en-GB"/>
        </a:p>
      </dgm:t>
    </dgm:pt>
    <dgm:pt modelId="{F62CD0DD-E1A6-479C-B5F4-EA98F7286B94}" type="pres">
      <dgm:prSet presAssocID="{7A91A15C-7B00-48B3-B2FA-9FFFC8329821}" presName="childNode" presStyleLbl="node1" presStyleIdx="2" presStyleCnt="4">
        <dgm:presLayoutVars>
          <dgm:bulletEnabled val="1"/>
        </dgm:presLayoutVars>
      </dgm:prSet>
      <dgm:spPr/>
      <dgm:t>
        <a:bodyPr/>
        <a:lstStyle/>
        <a:p>
          <a:endParaRPr lang="en-GB"/>
        </a:p>
      </dgm:t>
    </dgm:pt>
    <dgm:pt modelId="{AC16D556-B224-4C9B-8C55-1E7705CF2278}" type="pres">
      <dgm:prSet presAssocID="{39530C28-A888-4F65-B21D-5B8D40D2FC8B}" presName="hSp" presStyleCnt="0"/>
      <dgm:spPr/>
    </dgm:pt>
    <dgm:pt modelId="{EEB25087-6163-4441-951E-9CC66466A8E3}" type="pres">
      <dgm:prSet presAssocID="{39530C28-A888-4F65-B21D-5B8D40D2FC8B}" presName="vProcSp" presStyleCnt="0"/>
      <dgm:spPr/>
    </dgm:pt>
    <dgm:pt modelId="{33307397-D406-4800-89EA-F9CD6DABFBE2}" type="pres">
      <dgm:prSet presAssocID="{39530C28-A888-4F65-B21D-5B8D40D2FC8B}" presName="vSp1" presStyleCnt="0"/>
      <dgm:spPr/>
    </dgm:pt>
    <dgm:pt modelId="{B22B0E95-C3BA-45DB-BC28-EE7B2EB5353A}" type="pres">
      <dgm:prSet presAssocID="{39530C28-A888-4F65-B21D-5B8D40D2FC8B}" presName="simulatedConn" presStyleLbl="solidFgAcc1" presStyleIdx="2" presStyleCnt="3"/>
      <dgm:spPr>
        <a:solidFill>
          <a:schemeClr val="accent6">
            <a:lumMod val="40000"/>
            <a:lumOff val="60000"/>
          </a:schemeClr>
        </a:solidFill>
        <a:ln>
          <a:solidFill>
            <a:schemeClr val="accent6">
              <a:lumMod val="40000"/>
              <a:lumOff val="60000"/>
            </a:schemeClr>
          </a:solidFill>
        </a:ln>
      </dgm:spPr>
    </dgm:pt>
    <dgm:pt modelId="{C83D7D53-1982-432F-AF8E-B38514EB5B2A}" type="pres">
      <dgm:prSet presAssocID="{39530C28-A888-4F65-B21D-5B8D40D2FC8B}" presName="vSp2" presStyleCnt="0"/>
      <dgm:spPr/>
    </dgm:pt>
    <dgm:pt modelId="{5C635284-B543-4E34-BBAA-160ECE78F981}" type="pres">
      <dgm:prSet presAssocID="{39530C28-A888-4F65-B21D-5B8D40D2FC8B}" presName="sibTrans" presStyleCnt="0"/>
      <dgm:spPr/>
    </dgm:pt>
    <dgm:pt modelId="{E27E1253-6C1B-45D8-A9B9-08AEF352F6B5}" type="pres">
      <dgm:prSet presAssocID="{5C946759-78D2-4C52-B10C-693ED7280569}" presName="compositeNode" presStyleCnt="0">
        <dgm:presLayoutVars>
          <dgm:bulletEnabled val="1"/>
        </dgm:presLayoutVars>
      </dgm:prSet>
      <dgm:spPr/>
    </dgm:pt>
    <dgm:pt modelId="{8264B85F-FAC5-4943-A82B-94D821D9A557}" type="pres">
      <dgm:prSet presAssocID="{5C946759-78D2-4C52-B10C-693ED7280569}" presName="bgRect" presStyleLbl="node1" presStyleIdx="3" presStyleCnt="4" custLinFactNeighborX="166" custLinFactNeighborY="-1370"/>
      <dgm:spPr/>
      <dgm:t>
        <a:bodyPr/>
        <a:lstStyle/>
        <a:p>
          <a:endParaRPr lang="en-GB"/>
        </a:p>
      </dgm:t>
    </dgm:pt>
    <dgm:pt modelId="{3544718B-95A4-4EB2-848A-51936C467CC3}" type="pres">
      <dgm:prSet presAssocID="{5C946759-78D2-4C52-B10C-693ED7280569}" presName="parentNode" presStyleLbl="node1" presStyleIdx="3" presStyleCnt="4">
        <dgm:presLayoutVars>
          <dgm:chMax val="0"/>
          <dgm:bulletEnabled val="1"/>
        </dgm:presLayoutVars>
      </dgm:prSet>
      <dgm:spPr/>
      <dgm:t>
        <a:bodyPr/>
        <a:lstStyle/>
        <a:p>
          <a:endParaRPr lang="en-GB"/>
        </a:p>
      </dgm:t>
    </dgm:pt>
  </dgm:ptLst>
  <dgm:cxnLst>
    <dgm:cxn modelId="{1B8E806D-1AD5-4651-A0FB-C39042025180}" type="presOf" srcId="{B704BC4F-1CF7-4C15-934C-B2FE43317E20}" destId="{80940056-CB5D-4067-831E-EB17309C1669}" srcOrd="0" destOrd="0" presId="urn:microsoft.com/office/officeart/2005/8/layout/hProcess7"/>
    <dgm:cxn modelId="{5D0CCFA6-2D53-43DC-8665-86D28BDDD2B7}" type="presOf" srcId="{5C946759-78D2-4C52-B10C-693ED7280569}" destId="{3544718B-95A4-4EB2-848A-51936C467CC3}" srcOrd="1" destOrd="0" presId="urn:microsoft.com/office/officeart/2005/8/layout/hProcess7"/>
    <dgm:cxn modelId="{B02EC5E0-D97C-4D71-B7CF-EB385A113102}" srcId="{7A91A15C-7B00-48B3-B2FA-9FFFC8329821}" destId="{31A3ED43-6DD4-4BEE-BC38-46FC6BC6DA99}" srcOrd="0" destOrd="0" parTransId="{0F91D7E6-8748-4420-9470-6B5E617701CC}" sibTransId="{7202A94A-7701-46FC-866D-896E36F44590}"/>
    <dgm:cxn modelId="{D6CA1FDF-3007-4779-943A-C33E1B0BC103}" type="presOf" srcId="{5E7F4E78-CCAC-42A4-AD60-561CC587B610}" destId="{497DE7E2-6E61-4AC9-A6B9-1D0C155AFC6C}" srcOrd="0" destOrd="0" presId="urn:microsoft.com/office/officeart/2005/8/layout/hProcess7"/>
    <dgm:cxn modelId="{35752B4A-4B48-4FCD-B21D-BA4BAB11B52F}" srcId="{B704BC4F-1CF7-4C15-934C-B2FE43317E20}" destId="{E091EE50-4580-4A6E-A3EC-4225C2408F78}" srcOrd="0" destOrd="0" parTransId="{1B9891CF-1E2E-4950-B12B-EAE2726EC187}" sibTransId="{3C0B2FCC-7841-4444-A62A-4344FDE2FAF6}"/>
    <dgm:cxn modelId="{B6AF0208-242C-44B8-9B53-FF9FD88C7A67}" type="presOf" srcId="{5C946759-78D2-4C52-B10C-693ED7280569}" destId="{8264B85F-FAC5-4943-A82B-94D821D9A557}" srcOrd="0" destOrd="0" presId="urn:microsoft.com/office/officeart/2005/8/layout/hProcess7"/>
    <dgm:cxn modelId="{45ACEA0A-3660-4B86-AC1E-D1C1101419C3}" type="presOf" srcId="{6937EC6E-1DB8-41CD-881E-D2FDCAAFC64E}" destId="{5A129BD9-AEAE-42C1-AB3B-2224BE6A9F96}" srcOrd="0" destOrd="0" presId="urn:microsoft.com/office/officeart/2005/8/layout/hProcess7"/>
    <dgm:cxn modelId="{2EB3471A-A0BC-452D-B6B4-CFC0ED6D35EB}" type="presOf" srcId="{CCEEB84C-BF32-400F-A3AB-BCBD97943FCD}" destId="{786A7869-5042-4CA6-B0A9-1ACC2AFB6B8F}" srcOrd="0" destOrd="0" presId="urn:microsoft.com/office/officeart/2005/8/layout/hProcess7"/>
    <dgm:cxn modelId="{1630F00C-2AEE-4BAF-A531-B5B3E0AE47FE}" type="presOf" srcId="{31A3ED43-6DD4-4BEE-BC38-46FC6BC6DA99}" destId="{F62CD0DD-E1A6-479C-B5F4-EA98F7286B94}" srcOrd="0" destOrd="0" presId="urn:microsoft.com/office/officeart/2005/8/layout/hProcess7"/>
    <dgm:cxn modelId="{F0EE013E-2FC1-4A8A-919D-9E3301B758FB}" type="presOf" srcId="{7A91A15C-7B00-48B3-B2FA-9FFFC8329821}" destId="{C019E910-88C5-4703-BE8E-4FF64A6E11E0}" srcOrd="0" destOrd="0" presId="urn:microsoft.com/office/officeart/2005/8/layout/hProcess7"/>
    <dgm:cxn modelId="{51318539-E236-467C-A2C4-F1CB16EEDAA3}" type="presOf" srcId="{7A91A15C-7B00-48B3-B2FA-9FFFC8329821}" destId="{91D905B3-B01D-4839-A061-8DDE937359B5}" srcOrd="1" destOrd="0" presId="urn:microsoft.com/office/officeart/2005/8/layout/hProcess7"/>
    <dgm:cxn modelId="{DE2B3CDE-02F3-47E0-B8F2-E0D2509AB156}" type="presOf" srcId="{E091EE50-4580-4A6E-A3EC-4225C2408F78}" destId="{82211D1B-55CD-44FC-B245-F24B0E40B4FC}" srcOrd="0" destOrd="0" presId="urn:microsoft.com/office/officeart/2005/8/layout/hProcess7"/>
    <dgm:cxn modelId="{10AD9DE2-01E0-4842-9675-868D6FE78CB8}" type="presOf" srcId="{B704BC4F-1CF7-4C15-934C-B2FE43317E20}" destId="{176330E2-F630-4ABA-B128-10B8623C1D01}" srcOrd="1" destOrd="0" presId="urn:microsoft.com/office/officeart/2005/8/layout/hProcess7"/>
    <dgm:cxn modelId="{26AE8914-4E5E-490F-9A37-E8863D93E708}" srcId="{CCEEB84C-BF32-400F-A3AB-BCBD97943FCD}" destId="{5E7F4E78-CCAC-42A4-AD60-561CC587B610}" srcOrd="1" destOrd="0" parTransId="{80BC9225-7FC9-4A9B-BEBB-FE9D0C224DC2}" sibTransId="{CBD43602-4CE5-4CF7-B86E-88F660D2790D}"/>
    <dgm:cxn modelId="{B7762348-9C79-4535-B581-E1D811E01342}" srcId="{CCEEB84C-BF32-400F-A3AB-BCBD97943FCD}" destId="{7A91A15C-7B00-48B3-B2FA-9FFFC8329821}" srcOrd="2" destOrd="0" parTransId="{45F950DF-CEEC-4CB9-8CD3-67A3DD55A919}" sibTransId="{39530C28-A888-4F65-B21D-5B8D40D2FC8B}"/>
    <dgm:cxn modelId="{9AB75152-461F-4002-BFB9-ABCD0D2F36F1}" srcId="{CCEEB84C-BF32-400F-A3AB-BCBD97943FCD}" destId="{B704BC4F-1CF7-4C15-934C-B2FE43317E20}" srcOrd="0" destOrd="0" parTransId="{137DBB97-E084-4EE3-85DE-0CD38711A764}" sibTransId="{A9A85215-EEB9-4026-9A95-243EDADF2A11}"/>
    <dgm:cxn modelId="{39965A18-7EAD-44C9-86DE-6677FE2AF21D}" type="presOf" srcId="{5E7F4E78-CCAC-42A4-AD60-561CC587B610}" destId="{7950965F-350B-49D7-A835-9B537E422F6E}" srcOrd="1" destOrd="0" presId="urn:microsoft.com/office/officeart/2005/8/layout/hProcess7"/>
    <dgm:cxn modelId="{CBDBA419-5D4B-400E-A591-49977DB474D3}" srcId="{CCEEB84C-BF32-400F-A3AB-BCBD97943FCD}" destId="{5C946759-78D2-4C52-B10C-693ED7280569}" srcOrd="3" destOrd="0" parTransId="{089E98CE-81E6-452B-B4E0-708F256961A0}" sibTransId="{E0C496C8-59EA-4C31-AECD-AD7F0015DF6E}"/>
    <dgm:cxn modelId="{55E22526-3852-4A3A-A6BB-D37E9C56172C}" srcId="{5E7F4E78-CCAC-42A4-AD60-561CC587B610}" destId="{6937EC6E-1DB8-41CD-881E-D2FDCAAFC64E}" srcOrd="0" destOrd="0" parTransId="{01419032-AA40-4606-B290-886267058E1C}" sibTransId="{E3E1C584-1BEB-4C60-BDF5-555528AA0721}"/>
    <dgm:cxn modelId="{5CC83D0F-AF60-4AB6-964B-8DAEA66B7617}" type="presParOf" srcId="{786A7869-5042-4CA6-B0A9-1ACC2AFB6B8F}" destId="{F40C9162-DDAD-4C89-BC4C-BF607D0BC9C7}" srcOrd="0" destOrd="0" presId="urn:microsoft.com/office/officeart/2005/8/layout/hProcess7"/>
    <dgm:cxn modelId="{FBBC09D1-A7C4-4233-8D20-E989B6B96D79}" type="presParOf" srcId="{F40C9162-DDAD-4C89-BC4C-BF607D0BC9C7}" destId="{80940056-CB5D-4067-831E-EB17309C1669}" srcOrd="0" destOrd="0" presId="urn:microsoft.com/office/officeart/2005/8/layout/hProcess7"/>
    <dgm:cxn modelId="{29ADD94A-0192-472E-9E51-40EB24DC6967}" type="presParOf" srcId="{F40C9162-DDAD-4C89-BC4C-BF607D0BC9C7}" destId="{176330E2-F630-4ABA-B128-10B8623C1D01}" srcOrd="1" destOrd="0" presId="urn:microsoft.com/office/officeart/2005/8/layout/hProcess7"/>
    <dgm:cxn modelId="{3265C05D-25E9-4F28-813F-82F688DEA8A6}" type="presParOf" srcId="{F40C9162-DDAD-4C89-BC4C-BF607D0BC9C7}" destId="{82211D1B-55CD-44FC-B245-F24B0E40B4FC}" srcOrd="2" destOrd="0" presId="urn:microsoft.com/office/officeart/2005/8/layout/hProcess7"/>
    <dgm:cxn modelId="{6A05B53B-3F26-4465-8C2D-535E4950D79E}" type="presParOf" srcId="{786A7869-5042-4CA6-B0A9-1ACC2AFB6B8F}" destId="{0C7E434D-FB28-423D-BEC0-782D98553F54}" srcOrd="1" destOrd="0" presId="urn:microsoft.com/office/officeart/2005/8/layout/hProcess7"/>
    <dgm:cxn modelId="{AEF5BA62-0BF1-4FAC-8EF8-714515DCFF7A}" type="presParOf" srcId="{786A7869-5042-4CA6-B0A9-1ACC2AFB6B8F}" destId="{A8AF3E6F-8C71-4E46-B836-1E85C1D7F6C8}" srcOrd="2" destOrd="0" presId="urn:microsoft.com/office/officeart/2005/8/layout/hProcess7"/>
    <dgm:cxn modelId="{17BCA1F5-9323-4C21-B89C-9B44909111F0}" type="presParOf" srcId="{A8AF3E6F-8C71-4E46-B836-1E85C1D7F6C8}" destId="{65F214AC-3B48-4246-B951-9A1B16344F4D}" srcOrd="0" destOrd="0" presId="urn:microsoft.com/office/officeart/2005/8/layout/hProcess7"/>
    <dgm:cxn modelId="{FDF63718-3CEE-43B2-A6CE-7CB9247363A8}" type="presParOf" srcId="{A8AF3E6F-8C71-4E46-B836-1E85C1D7F6C8}" destId="{2B886162-CE65-42C5-87F6-B244C9C50FBB}" srcOrd="1" destOrd="0" presId="urn:microsoft.com/office/officeart/2005/8/layout/hProcess7"/>
    <dgm:cxn modelId="{7BEB4BFA-0521-4D61-A5A4-DF870DC65363}" type="presParOf" srcId="{A8AF3E6F-8C71-4E46-B836-1E85C1D7F6C8}" destId="{97B12C20-2DC3-45E1-B980-2896B11082C9}" srcOrd="2" destOrd="0" presId="urn:microsoft.com/office/officeart/2005/8/layout/hProcess7"/>
    <dgm:cxn modelId="{92CBBCA3-015C-4E17-8FC5-98E69A2A4E8C}" type="presParOf" srcId="{786A7869-5042-4CA6-B0A9-1ACC2AFB6B8F}" destId="{716F5680-2F7B-4528-B9CA-03AAEA4A74AA}" srcOrd="3" destOrd="0" presId="urn:microsoft.com/office/officeart/2005/8/layout/hProcess7"/>
    <dgm:cxn modelId="{F1FD3F28-B532-40AC-A73F-FED5BC007758}" type="presParOf" srcId="{786A7869-5042-4CA6-B0A9-1ACC2AFB6B8F}" destId="{4361D113-FA10-4240-BEF5-693B4A2E7D37}" srcOrd="4" destOrd="0" presId="urn:microsoft.com/office/officeart/2005/8/layout/hProcess7"/>
    <dgm:cxn modelId="{E90A2021-539A-4388-83D2-BC1BEE9E1E8B}" type="presParOf" srcId="{4361D113-FA10-4240-BEF5-693B4A2E7D37}" destId="{497DE7E2-6E61-4AC9-A6B9-1D0C155AFC6C}" srcOrd="0" destOrd="0" presId="urn:microsoft.com/office/officeart/2005/8/layout/hProcess7"/>
    <dgm:cxn modelId="{90FFC827-8CD4-4337-AE28-2C97102D248D}" type="presParOf" srcId="{4361D113-FA10-4240-BEF5-693B4A2E7D37}" destId="{7950965F-350B-49D7-A835-9B537E422F6E}" srcOrd="1" destOrd="0" presId="urn:microsoft.com/office/officeart/2005/8/layout/hProcess7"/>
    <dgm:cxn modelId="{862F2F9A-AE4F-4655-AEC4-7654FA0F147A}" type="presParOf" srcId="{4361D113-FA10-4240-BEF5-693B4A2E7D37}" destId="{5A129BD9-AEAE-42C1-AB3B-2224BE6A9F96}" srcOrd="2" destOrd="0" presId="urn:microsoft.com/office/officeart/2005/8/layout/hProcess7"/>
    <dgm:cxn modelId="{7A5FBEEE-9219-43EA-9A1F-845A50BFB06B}" type="presParOf" srcId="{786A7869-5042-4CA6-B0A9-1ACC2AFB6B8F}" destId="{E9C342D9-F4B2-43F1-A848-7ACE9DFA0011}" srcOrd="5" destOrd="0" presId="urn:microsoft.com/office/officeart/2005/8/layout/hProcess7"/>
    <dgm:cxn modelId="{EA7B192A-55E5-48AE-A7A5-076918F99843}" type="presParOf" srcId="{786A7869-5042-4CA6-B0A9-1ACC2AFB6B8F}" destId="{E2D366BC-520A-4ED7-A16C-F68A310CC6EB}" srcOrd="6" destOrd="0" presId="urn:microsoft.com/office/officeart/2005/8/layout/hProcess7"/>
    <dgm:cxn modelId="{CC038F9D-58B7-493F-B3A6-9C2B942F3900}" type="presParOf" srcId="{E2D366BC-520A-4ED7-A16C-F68A310CC6EB}" destId="{C6EC5158-F00A-47D9-B9B7-09D9A28D871A}" srcOrd="0" destOrd="0" presId="urn:microsoft.com/office/officeart/2005/8/layout/hProcess7"/>
    <dgm:cxn modelId="{3BEA6538-1521-4E16-BA4E-CB1BAA9C3678}" type="presParOf" srcId="{E2D366BC-520A-4ED7-A16C-F68A310CC6EB}" destId="{E164360D-7A3D-44DD-80FB-CCE660F4A257}" srcOrd="1" destOrd="0" presId="urn:microsoft.com/office/officeart/2005/8/layout/hProcess7"/>
    <dgm:cxn modelId="{1D7EDFD7-30AC-4A37-929D-9A35BF10551F}" type="presParOf" srcId="{E2D366BC-520A-4ED7-A16C-F68A310CC6EB}" destId="{C56D01FA-47F6-41E0-AF23-BF19E2CAA98C}" srcOrd="2" destOrd="0" presId="urn:microsoft.com/office/officeart/2005/8/layout/hProcess7"/>
    <dgm:cxn modelId="{73FB8A75-CF65-4EEC-8FC8-93F8774BE584}" type="presParOf" srcId="{786A7869-5042-4CA6-B0A9-1ACC2AFB6B8F}" destId="{33618408-F9D0-4F15-B47A-6FE375961B24}" srcOrd="7" destOrd="0" presId="urn:microsoft.com/office/officeart/2005/8/layout/hProcess7"/>
    <dgm:cxn modelId="{12BAEF67-C049-4C2A-8850-AEB662FBF95C}" type="presParOf" srcId="{786A7869-5042-4CA6-B0A9-1ACC2AFB6B8F}" destId="{87A5C951-0E15-4373-AA4A-9E501838783C}" srcOrd="8" destOrd="0" presId="urn:microsoft.com/office/officeart/2005/8/layout/hProcess7"/>
    <dgm:cxn modelId="{DD464435-D0F0-4970-A88B-F24A43A32010}" type="presParOf" srcId="{87A5C951-0E15-4373-AA4A-9E501838783C}" destId="{C019E910-88C5-4703-BE8E-4FF64A6E11E0}" srcOrd="0" destOrd="0" presId="urn:microsoft.com/office/officeart/2005/8/layout/hProcess7"/>
    <dgm:cxn modelId="{3607F89C-71C1-458C-81BC-A6499E04BC63}" type="presParOf" srcId="{87A5C951-0E15-4373-AA4A-9E501838783C}" destId="{91D905B3-B01D-4839-A061-8DDE937359B5}" srcOrd="1" destOrd="0" presId="urn:microsoft.com/office/officeart/2005/8/layout/hProcess7"/>
    <dgm:cxn modelId="{019E2FEF-E6DE-4207-9E29-79A28669808F}" type="presParOf" srcId="{87A5C951-0E15-4373-AA4A-9E501838783C}" destId="{F62CD0DD-E1A6-479C-B5F4-EA98F7286B94}" srcOrd="2" destOrd="0" presId="urn:microsoft.com/office/officeart/2005/8/layout/hProcess7"/>
    <dgm:cxn modelId="{4FD705CC-F51E-4D17-831F-0E156F7F6A4A}" type="presParOf" srcId="{786A7869-5042-4CA6-B0A9-1ACC2AFB6B8F}" destId="{AC16D556-B224-4C9B-8C55-1E7705CF2278}" srcOrd="9" destOrd="0" presId="urn:microsoft.com/office/officeart/2005/8/layout/hProcess7"/>
    <dgm:cxn modelId="{279D9FB4-7BA1-4CA6-A63A-61AC1EE1E5BA}" type="presParOf" srcId="{786A7869-5042-4CA6-B0A9-1ACC2AFB6B8F}" destId="{EEB25087-6163-4441-951E-9CC66466A8E3}" srcOrd="10" destOrd="0" presId="urn:microsoft.com/office/officeart/2005/8/layout/hProcess7"/>
    <dgm:cxn modelId="{FF615935-D54D-497B-B575-9D0DAE228F43}" type="presParOf" srcId="{EEB25087-6163-4441-951E-9CC66466A8E3}" destId="{33307397-D406-4800-89EA-F9CD6DABFBE2}" srcOrd="0" destOrd="0" presId="urn:microsoft.com/office/officeart/2005/8/layout/hProcess7"/>
    <dgm:cxn modelId="{4A4C3F52-E107-4288-A147-008C572E4466}" type="presParOf" srcId="{EEB25087-6163-4441-951E-9CC66466A8E3}" destId="{B22B0E95-C3BA-45DB-BC28-EE7B2EB5353A}" srcOrd="1" destOrd="0" presId="urn:microsoft.com/office/officeart/2005/8/layout/hProcess7"/>
    <dgm:cxn modelId="{06AFB527-6A36-40A9-8A27-45BD4E0615D3}" type="presParOf" srcId="{EEB25087-6163-4441-951E-9CC66466A8E3}" destId="{C83D7D53-1982-432F-AF8E-B38514EB5B2A}" srcOrd="2" destOrd="0" presId="urn:microsoft.com/office/officeart/2005/8/layout/hProcess7"/>
    <dgm:cxn modelId="{EB98340E-A168-4C92-A5E8-8C9782A6D0BF}" type="presParOf" srcId="{786A7869-5042-4CA6-B0A9-1ACC2AFB6B8F}" destId="{5C635284-B543-4E34-BBAA-160ECE78F981}" srcOrd="11" destOrd="0" presId="urn:microsoft.com/office/officeart/2005/8/layout/hProcess7"/>
    <dgm:cxn modelId="{3722E6CE-5E44-4FFF-844D-71B875DA265C}" type="presParOf" srcId="{786A7869-5042-4CA6-B0A9-1ACC2AFB6B8F}" destId="{E27E1253-6C1B-45D8-A9B9-08AEF352F6B5}" srcOrd="12" destOrd="0" presId="urn:microsoft.com/office/officeart/2005/8/layout/hProcess7"/>
    <dgm:cxn modelId="{99BF7BA6-50ED-4224-A3A6-901713BB9EA3}" type="presParOf" srcId="{E27E1253-6C1B-45D8-A9B9-08AEF352F6B5}" destId="{8264B85F-FAC5-4943-A82B-94D821D9A557}" srcOrd="0" destOrd="0" presId="urn:microsoft.com/office/officeart/2005/8/layout/hProcess7"/>
    <dgm:cxn modelId="{6854CBF6-EC33-4ACE-9431-CF53B90EEFE8}" type="presParOf" srcId="{E27E1253-6C1B-45D8-A9B9-08AEF352F6B5}" destId="{3544718B-95A4-4EB2-848A-51936C467CC3}"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501130-C3EF-4A7D-A48B-0980805DEADF}" type="doc">
      <dgm:prSet loTypeId="urn:microsoft.com/office/officeart/2005/8/layout/target3" loCatId="list" qsTypeId="urn:microsoft.com/office/officeart/2005/8/quickstyle/simple2" qsCatId="simple" csTypeId="urn:microsoft.com/office/officeart/2005/8/colors/accent1_3" csCatId="accent1" phldr="1"/>
      <dgm:spPr/>
      <dgm:t>
        <a:bodyPr/>
        <a:lstStyle/>
        <a:p>
          <a:endParaRPr lang="en-GB"/>
        </a:p>
      </dgm:t>
    </dgm:pt>
    <dgm:pt modelId="{FEE27836-2DBB-4BF7-ABCB-06F98E458A99}">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dirty="0" smtClean="0">
              <a:latin typeface="+mn-lt"/>
            </a:rPr>
            <a:t>B</a:t>
          </a:r>
          <a:r>
            <a:rPr lang="en-GB" sz="2000" dirty="0" err="1" smtClean="0">
              <a:latin typeface="+mn-lt"/>
              <a:cs typeface="Arial" panose="020B0604020202020204" pitchFamily="34" charset="0"/>
            </a:rPr>
            <a:t>ased</a:t>
          </a:r>
          <a:r>
            <a:rPr lang="en-GB" sz="2000" dirty="0" smtClean="0">
              <a:latin typeface="+mn-lt"/>
              <a:cs typeface="Arial" panose="020B0604020202020204" pitchFamily="34" charset="0"/>
            </a:rPr>
            <a:t> on the principles of good partnership working partnership has mutual benefits for both universities</a:t>
          </a:r>
        </a:p>
        <a:p>
          <a:pPr lvl="0" defTabSz="1066800">
            <a:lnSpc>
              <a:spcPct val="90000"/>
            </a:lnSpc>
            <a:spcBef>
              <a:spcPct val="0"/>
            </a:spcBef>
            <a:spcAft>
              <a:spcPct val="35000"/>
            </a:spcAft>
          </a:pPr>
          <a:endParaRPr lang="en-GB" dirty="0"/>
        </a:p>
      </dgm:t>
    </dgm:pt>
    <dgm:pt modelId="{C7BBC579-6493-4408-AC85-E2FC13E4DB19}" type="parTrans" cxnId="{A35D5BFA-1F59-480F-B245-6443D20F9C3E}">
      <dgm:prSet/>
      <dgm:spPr/>
      <dgm:t>
        <a:bodyPr/>
        <a:lstStyle/>
        <a:p>
          <a:endParaRPr lang="en-GB"/>
        </a:p>
      </dgm:t>
    </dgm:pt>
    <dgm:pt modelId="{90A04908-063E-49FC-9A66-E6C62D4EA1D6}" type="sibTrans" cxnId="{A35D5BFA-1F59-480F-B245-6443D20F9C3E}">
      <dgm:prSet/>
      <dgm:spPr/>
      <dgm:t>
        <a:bodyPr/>
        <a:lstStyle/>
        <a:p>
          <a:endParaRPr lang="en-GB"/>
        </a:p>
      </dgm:t>
    </dgm:pt>
    <dgm:pt modelId="{5264234B-17BD-4116-943D-56976088C437}">
      <dgm:prSet phldrT="[Text]" custT="1"/>
      <dgm:spPr/>
      <dgm:t>
        <a:bodyPr/>
        <a:lstStyle/>
        <a:p>
          <a:r>
            <a:rPr lang="en-GB" sz="2800" dirty="0" smtClean="0"/>
            <a:t>EVOLVING</a:t>
          </a:r>
          <a:endParaRPr lang="en-GB" sz="2800" dirty="0"/>
        </a:p>
      </dgm:t>
    </dgm:pt>
    <dgm:pt modelId="{E302A22C-62D4-4D41-9171-B984FFE20AD8}" type="parTrans" cxnId="{C799FC3C-0D94-4190-92F8-88CEF19EBC0B}">
      <dgm:prSet/>
      <dgm:spPr/>
      <dgm:t>
        <a:bodyPr/>
        <a:lstStyle/>
        <a:p>
          <a:endParaRPr lang="en-GB"/>
        </a:p>
      </dgm:t>
    </dgm:pt>
    <dgm:pt modelId="{B826313A-2183-48F4-B14D-C5347CE35DEA}" type="sibTrans" cxnId="{C799FC3C-0D94-4190-92F8-88CEF19EBC0B}">
      <dgm:prSet/>
      <dgm:spPr/>
      <dgm:t>
        <a:bodyPr/>
        <a:lstStyle/>
        <a:p>
          <a:endParaRPr lang="en-GB"/>
        </a:p>
      </dgm:t>
    </dgm:pt>
    <dgm:pt modelId="{8CB4D287-2A66-4DEF-8FCF-44FD5E20AF63}">
      <dgm:prSet phldrT="[Text]" custT="1"/>
      <dgm:spPr/>
      <dgm:t>
        <a:bodyPr/>
        <a:lstStyle/>
        <a:p>
          <a:r>
            <a:rPr lang="en-GB" sz="2800" dirty="0" smtClean="0"/>
            <a:t>MUTUAL</a:t>
          </a:r>
          <a:endParaRPr lang="en-GB" sz="2800" dirty="0"/>
        </a:p>
      </dgm:t>
    </dgm:pt>
    <dgm:pt modelId="{CBE8D02E-F489-4772-BA66-35452BD02D19}" type="sibTrans" cxnId="{CB4B35C1-7F26-4903-A15B-D4E8EFC87621}">
      <dgm:prSet/>
      <dgm:spPr/>
      <dgm:t>
        <a:bodyPr/>
        <a:lstStyle/>
        <a:p>
          <a:endParaRPr lang="en-GB"/>
        </a:p>
      </dgm:t>
    </dgm:pt>
    <dgm:pt modelId="{EADB4643-71D5-491F-A765-6C7325DAC270}" type="parTrans" cxnId="{CB4B35C1-7F26-4903-A15B-D4E8EFC87621}">
      <dgm:prSet/>
      <dgm:spPr/>
      <dgm:t>
        <a:bodyPr/>
        <a:lstStyle/>
        <a:p>
          <a:endParaRPr lang="en-GB"/>
        </a:p>
      </dgm:t>
    </dgm:pt>
    <dgm:pt modelId="{21345623-32EA-4741-A91B-1CE909C9E5A4}">
      <dgm:prSet phldrT="[Text]" custT="1"/>
      <dgm:spPr/>
      <dgm:t>
        <a:bodyPr/>
        <a:lstStyle/>
        <a:p>
          <a:r>
            <a:rPr lang="en-GB" sz="2800" dirty="0" smtClean="0"/>
            <a:t>RECOGNITION</a:t>
          </a:r>
          <a:endParaRPr lang="en-GB" sz="2800" dirty="0"/>
        </a:p>
      </dgm:t>
    </dgm:pt>
    <dgm:pt modelId="{2672F0DF-07C3-43FF-9DBD-6A434F83F39A}" type="sibTrans" cxnId="{96348DB7-7DA2-4E41-AF2D-82F35567E0EE}">
      <dgm:prSet/>
      <dgm:spPr/>
      <dgm:t>
        <a:bodyPr/>
        <a:lstStyle/>
        <a:p>
          <a:endParaRPr lang="en-GB"/>
        </a:p>
      </dgm:t>
    </dgm:pt>
    <dgm:pt modelId="{4293F6C5-12CA-4DF5-BF55-234B838CFA3A}" type="parTrans" cxnId="{96348DB7-7DA2-4E41-AF2D-82F35567E0EE}">
      <dgm:prSet/>
      <dgm:spPr/>
      <dgm:t>
        <a:bodyPr/>
        <a:lstStyle/>
        <a:p>
          <a:endParaRPr lang="en-GB"/>
        </a:p>
      </dgm:t>
    </dgm:pt>
    <dgm:pt modelId="{DB005C52-7894-4B99-A23D-0BB39198DCD8}">
      <dgm:prSet phldrT="[Text]" custT="1"/>
      <dgm:spPr>
        <a:ln>
          <a:solidFill>
            <a:srgbClr val="958CB2"/>
          </a:solidFill>
        </a:ln>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2000" dirty="0" smtClean="0">
            <a:latin typeface="+mn-lt"/>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sz="2000" dirty="0" smtClean="0">
              <a:latin typeface="+mn-lt"/>
              <a:cs typeface="Arial" panose="020B0604020202020204" pitchFamily="34" charset="0"/>
            </a:rPr>
            <a:t>UWE staff have been awarded Didactic Adjunct Faculty status. Supports teaching practice and professional development</a:t>
          </a:r>
        </a:p>
        <a:p>
          <a:pPr lvl="0" defTabSz="666750">
            <a:lnSpc>
              <a:spcPct val="90000"/>
            </a:lnSpc>
            <a:spcBef>
              <a:spcPct val="0"/>
            </a:spcBef>
            <a:spcAft>
              <a:spcPct val="35000"/>
            </a:spcAft>
          </a:pPr>
          <a:endParaRPr lang="en-GB" dirty="0"/>
        </a:p>
      </dgm:t>
    </dgm:pt>
    <dgm:pt modelId="{7CE4D677-3397-4E75-803C-DBE105981001}" type="sibTrans" cxnId="{3D874920-D912-492F-8F47-9E691F252E91}">
      <dgm:prSet/>
      <dgm:spPr/>
      <dgm:t>
        <a:bodyPr/>
        <a:lstStyle/>
        <a:p>
          <a:endParaRPr lang="en-GB"/>
        </a:p>
      </dgm:t>
    </dgm:pt>
    <dgm:pt modelId="{934AB085-78C2-41D5-92A2-287268274F9A}" type="parTrans" cxnId="{3D874920-D912-492F-8F47-9E691F252E91}">
      <dgm:prSet/>
      <dgm:spPr/>
      <dgm:t>
        <a:bodyPr/>
        <a:lstStyle/>
        <a:p>
          <a:endParaRPr lang="en-GB"/>
        </a:p>
      </dgm:t>
    </dgm:pt>
    <dgm:pt modelId="{E72714E3-5856-457D-898A-3F9DB44B494B}">
      <dgm:prSet phldrT="[Text]" custT="1"/>
      <dgm:spPr>
        <a:ln>
          <a:solidFill>
            <a:srgbClr val="598752"/>
          </a:solidFill>
        </a:ln>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2000" dirty="0" smtClean="0">
              <a:solidFill>
                <a:schemeClr val="tx1"/>
              </a:solidFill>
              <a:latin typeface="+mn-lt"/>
              <a:cs typeface="Arial" panose="020B0604020202020204" pitchFamily="34" charset="0"/>
            </a:rPr>
            <a:t>The partnership is evolving and is now cross Faculty to include business and psychology programmes</a:t>
          </a:r>
        </a:p>
        <a:p>
          <a:pPr lvl="0" defTabSz="622300">
            <a:lnSpc>
              <a:spcPct val="90000"/>
            </a:lnSpc>
            <a:spcBef>
              <a:spcPct val="0"/>
            </a:spcBef>
            <a:spcAft>
              <a:spcPct val="35000"/>
            </a:spcAft>
          </a:pPr>
          <a:endParaRPr lang="en-GB" dirty="0"/>
        </a:p>
      </dgm:t>
    </dgm:pt>
    <dgm:pt modelId="{615525E5-059B-46B5-86A7-174AD9015488}" type="sibTrans" cxnId="{324AB2E8-1057-477C-B45C-B966E7AD242A}">
      <dgm:prSet/>
      <dgm:spPr/>
      <dgm:t>
        <a:bodyPr/>
        <a:lstStyle/>
        <a:p>
          <a:endParaRPr lang="en-GB"/>
        </a:p>
      </dgm:t>
    </dgm:pt>
    <dgm:pt modelId="{2C6E2967-3041-4BBD-ABB6-368F4B6A59A3}" type="parTrans" cxnId="{324AB2E8-1057-477C-B45C-B966E7AD242A}">
      <dgm:prSet/>
      <dgm:spPr/>
      <dgm:t>
        <a:bodyPr/>
        <a:lstStyle/>
        <a:p>
          <a:endParaRPr lang="en-GB"/>
        </a:p>
      </dgm:t>
    </dgm:pt>
    <dgm:pt modelId="{B1862247-B45D-40BF-BD55-E6B2E57B83F2}" type="pres">
      <dgm:prSet presAssocID="{D3501130-C3EF-4A7D-A48B-0980805DEADF}" presName="Name0" presStyleCnt="0">
        <dgm:presLayoutVars>
          <dgm:chMax val="7"/>
          <dgm:dir/>
          <dgm:animLvl val="lvl"/>
          <dgm:resizeHandles val="exact"/>
        </dgm:presLayoutVars>
      </dgm:prSet>
      <dgm:spPr/>
      <dgm:t>
        <a:bodyPr/>
        <a:lstStyle/>
        <a:p>
          <a:endParaRPr lang="en-GB"/>
        </a:p>
      </dgm:t>
    </dgm:pt>
    <dgm:pt modelId="{1834C7CC-0B95-427F-BAE8-A4DD635042A8}" type="pres">
      <dgm:prSet presAssocID="{FEE27836-2DBB-4BF7-ABCB-06F98E458A99}" presName="circle1" presStyleLbl="node1" presStyleIdx="0" presStyleCnt="3"/>
      <dgm:spPr>
        <a:solidFill>
          <a:srgbClr val="16818D"/>
        </a:solidFill>
      </dgm:spPr>
    </dgm:pt>
    <dgm:pt modelId="{57D31AC9-5FF5-4F85-B52A-F97603C2D88B}" type="pres">
      <dgm:prSet presAssocID="{FEE27836-2DBB-4BF7-ABCB-06F98E458A99}" presName="space" presStyleCnt="0"/>
      <dgm:spPr/>
    </dgm:pt>
    <dgm:pt modelId="{61276CC6-5F37-4C6A-9B8D-F16D1FF839C9}" type="pres">
      <dgm:prSet presAssocID="{FEE27836-2DBB-4BF7-ABCB-06F98E458A99}" presName="rect1" presStyleLbl="alignAcc1" presStyleIdx="0" presStyleCnt="3"/>
      <dgm:spPr/>
      <dgm:t>
        <a:bodyPr/>
        <a:lstStyle/>
        <a:p>
          <a:endParaRPr lang="en-GB"/>
        </a:p>
      </dgm:t>
    </dgm:pt>
    <dgm:pt modelId="{5BF65305-9CC2-44B1-B896-DDE4F89A9A2E}" type="pres">
      <dgm:prSet presAssocID="{E72714E3-5856-457D-898A-3F9DB44B494B}" presName="vertSpace2" presStyleLbl="node1" presStyleIdx="0" presStyleCnt="3"/>
      <dgm:spPr/>
    </dgm:pt>
    <dgm:pt modelId="{5C5C08F8-4E0D-485C-9F9C-4A5DD4D36BE8}" type="pres">
      <dgm:prSet presAssocID="{E72714E3-5856-457D-898A-3F9DB44B494B}" presName="circle2" presStyleLbl="node1" presStyleIdx="1" presStyleCnt="3"/>
      <dgm:spPr>
        <a:solidFill>
          <a:srgbClr val="6DA463"/>
        </a:solidFill>
      </dgm:spPr>
    </dgm:pt>
    <dgm:pt modelId="{2DC4F77B-ECB5-4B44-9B57-8DB31ED56176}" type="pres">
      <dgm:prSet presAssocID="{E72714E3-5856-457D-898A-3F9DB44B494B}" presName="rect2" presStyleLbl="alignAcc1" presStyleIdx="1" presStyleCnt="3"/>
      <dgm:spPr/>
      <dgm:t>
        <a:bodyPr/>
        <a:lstStyle/>
        <a:p>
          <a:endParaRPr lang="en-GB"/>
        </a:p>
      </dgm:t>
    </dgm:pt>
    <dgm:pt modelId="{D4D7B3EA-1487-4DCE-8AA8-E0538B3C557F}" type="pres">
      <dgm:prSet presAssocID="{DB005C52-7894-4B99-A23D-0BB39198DCD8}" presName="vertSpace3" presStyleLbl="node1" presStyleIdx="1" presStyleCnt="3"/>
      <dgm:spPr/>
    </dgm:pt>
    <dgm:pt modelId="{B672B6D7-1215-47C0-AB7B-1C158D52B344}" type="pres">
      <dgm:prSet presAssocID="{DB005C52-7894-4B99-A23D-0BB39198DCD8}" presName="circle3" presStyleLbl="node1" presStyleIdx="2" presStyleCnt="3"/>
      <dgm:spPr>
        <a:solidFill>
          <a:srgbClr val="958CB2"/>
        </a:solidFill>
      </dgm:spPr>
    </dgm:pt>
    <dgm:pt modelId="{2C9530A7-3D79-48BB-B5E2-E18436E2EA29}" type="pres">
      <dgm:prSet presAssocID="{DB005C52-7894-4B99-A23D-0BB39198DCD8}" presName="rect3" presStyleLbl="alignAcc1" presStyleIdx="2" presStyleCnt="3" custScaleY="100692"/>
      <dgm:spPr/>
      <dgm:t>
        <a:bodyPr/>
        <a:lstStyle/>
        <a:p>
          <a:endParaRPr lang="en-GB"/>
        </a:p>
      </dgm:t>
    </dgm:pt>
    <dgm:pt modelId="{07ADD8A8-D1FA-4A88-A6CA-D56B813CBA66}" type="pres">
      <dgm:prSet presAssocID="{FEE27836-2DBB-4BF7-ABCB-06F98E458A99}" presName="rect1ParTx" presStyleLbl="alignAcc1" presStyleIdx="2" presStyleCnt="3">
        <dgm:presLayoutVars>
          <dgm:chMax val="1"/>
          <dgm:bulletEnabled val="1"/>
        </dgm:presLayoutVars>
      </dgm:prSet>
      <dgm:spPr/>
      <dgm:t>
        <a:bodyPr/>
        <a:lstStyle/>
        <a:p>
          <a:endParaRPr lang="en-GB"/>
        </a:p>
      </dgm:t>
    </dgm:pt>
    <dgm:pt modelId="{0C0A8E32-BDCF-4E0F-B5F5-6218C0F94649}" type="pres">
      <dgm:prSet presAssocID="{FEE27836-2DBB-4BF7-ABCB-06F98E458A99}" presName="rect1ChTx" presStyleLbl="alignAcc1" presStyleIdx="2" presStyleCnt="3">
        <dgm:presLayoutVars>
          <dgm:bulletEnabled val="1"/>
        </dgm:presLayoutVars>
      </dgm:prSet>
      <dgm:spPr/>
      <dgm:t>
        <a:bodyPr/>
        <a:lstStyle/>
        <a:p>
          <a:endParaRPr lang="en-GB"/>
        </a:p>
      </dgm:t>
    </dgm:pt>
    <dgm:pt modelId="{CCA6D059-CC8D-430B-9BDD-38391219FA81}" type="pres">
      <dgm:prSet presAssocID="{E72714E3-5856-457D-898A-3F9DB44B494B}" presName="rect2ParTx" presStyleLbl="alignAcc1" presStyleIdx="2" presStyleCnt="3">
        <dgm:presLayoutVars>
          <dgm:chMax val="1"/>
          <dgm:bulletEnabled val="1"/>
        </dgm:presLayoutVars>
      </dgm:prSet>
      <dgm:spPr/>
      <dgm:t>
        <a:bodyPr/>
        <a:lstStyle/>
        <a:p>
          <a:endParaRPr lang="en-GB"/>
        </a:p>
      </dgm:t>
    </dgm:pt>
    <dgm:pt modelId="{85DF7D97-3890-47BC-9DD9-55DFFE5E92BB}" type="pres">
      <dgm:prSet presAssocID="{E72714E3-5856-457D-898A-3F9DB44B494B}" presName="rect2ChTx" presStyleLbl="alignAcc1" presStyleIdx="2" presStyleCnt="3">
        <dgm:presLayoutVars>
          <dgm:bulletEnabled val="1"/>
        </dgm:presLayoutVars>
      </dgm:prSet>
      <dgm:spPr/>
      <dgm:t>
        <a:bodyPr/>
        <a:lstStyle/>
        <a:p>
          <a:endParaRPr lang="en-GB"/>
        </a:p>
      </dgm:t>
    </dgm:pt>
    <dgm:pt modelId="{ACA9A345-3EDB-4408-8C2A-3DA959231FCF}" type="pres">
      <dgm:prSet presAssocID="{DB005C52-7894-4B99-A23D-0BB39198DCD8}" presName="rect3ParTx" presStyleLbl="alignAcc1" presStyleIdx="2" presStyleCnt="3">
        <dgm:presLayoutVars>
          <dgm:chMax val="1"/>
          <dgm:bulletEnabled val="1"/>
        </dgm:presLayoutVars>
      </dgm:prSet>
      <dgm:spPr/>
      <dgm:t>
        <a:bodyPr/>
        <a:lstStyle/>
        <a:p>
          <a:endParaRPr lang="en-GB"/>
        </a:p>
      </dgm:t>
    </dgm:pt>
    <dgm:pt modelId="{43C81B0C-F93C-407B-A896-5483CFB4E2F5}" type="pres">
      <dgm:prSet presAssocID="{DB005C52-7894-4B99-A23D-0BB39198DCD8}" presName="rect3ChTx" presStyleLbl="alignAcc1" presStyleIdx="2" presStyleCnt="3">
        <dgm:presLayoutVars>
          <dgm:bulletEnabled val="1"/>
        </dgm:presLayoutVars>
      </dgm:prSet>
      <dgm:spPr/>
      <dgm:t>
        <a:bodyPr/>
        <a:lstStyle/>
        <a:p>
          <a:endParaRPr lang="en-GB"/>
        </a:p>
      </dgm:t>
    </dgm:pt>
  </dgm:ptLst>
  <dgm:cxnLst>
    <dgm:cxn modelId="{0F934B71-E2F1-4552-9CF2-E43319CD3D52}" type="presOf" srcId="{21345623-32EA-4741-A91B-1CE909C9E5A4}" destId="{43C81B0C-F93C-407B-A896-5483CFB4E2F5}" srcOrd="0" destOrd="0" presId="urn:microsoft.com/office/officeart/2005/8/layout/target3"/>
    <dgm:cxn modelId="{CB4B35C1-7F26-4903-A15B-D4E8EFC87621}" srcId="{FEE27836-2DBB-4BF7-ABCB-06F98E458A99}" destId="{8CB4D287-2A66-4DEF-8FCF-44FD5E20AF63}" srcOrd="0" destOrd="0" parTransId="{EADB4643-71D5-491F-A765-6C7325DAC270}" sibTransId="{CBE8D02E-F489-4772-BA66-35452BD02D19}"/>
    <dgm:cxn modelId="{50923CE5-5400-43CE-BDD3-B23FB7AA6DF2}" type="presOf" srcId="{FEE27836-2DBB-4BF7-ABCB-06F98E458A99}" destId="{07ADD8A8-D1FA-4A88-A6CA-D56B813CBA66}" srcOrd="1" destOrd="0" presId="urn:microsoft.com/office/officeart/2005/8/layout/target3"/>
    <dgm:cxn modelId="{7B3798DF-BB75-4ED8-8A52-363C5D6BF03C}" type="presOf" srcId="{DB005C52-7894-4B99-A23D-0BB39198DCD8}" destId="{2C9530A7-3D79-48BB-B5E2-E18436E2EA29}" srcOrd="0" destOrd="0" presId="urn:microsoft.com/office/officeart/2005/8/layout/target3"/>
    <dgm:cxn modelId="{64AFCC5F-1975-48F6-A19B-D723F3D9FDC8}" type="presOf" srcId="{DB005C52-7894-4B99-A23D-0BB39198DCD8}" destId="{ACA9A345-3EDB-4408-8C2A-3DA959231FCF}" srcOrd="1" destOrd="0" presId="urn:microsoft.com/office/officeart/2005/8/layout/target3"/>
    <dgm:cxn modelId="{CF506F78-AE50-479D-AA2A-6E6B8C11FAA8}" type="presOf" srcId="{E72714E3-5856-457D-898A-3F9DB44B494B}" destId="{CCA6D059-CC8D-430B-9BDD-38391219FA81}" srcOrd="1" destOrd="0" presId="urn:microsoft.com/office/officeart/2005/8/layout/target3"/>
    <dgm:cxn modelId="{3D874920-D912-492F-8F47-9E691F252E91}" srcId="{D3501130-C3EF-4A7D-A48B-0980805DEADF}" destId="{DB005C52-7894-4B99-A23D-0BB39198DCD8}" srcOrd="2" destOrd="0" parTransId="{934AB085-78C2-41D5-92A2-287268274F9A}" sibTransId="{7CE4D677-3397-4E75-803C-DBE105981001}"/>
    <dgm:cxn modelId="{F3075606-21BD-4833-A90B-53D136B67145}" type="presOf" srcId="{FEE27836-2DBB-4BF7-ABCB-06F98E458A99}" destId="{61276CC6-5F37-4C6A-9B8D-F16D1FF839C9}" srcOrd="0" destOrd="0" presId="urn:microsoft.com/office/officeart/2005/8/layout/target3"/>
    <dgm:cxn modelId="{E344D5E8-4B84-494F-8E6F-A2E72F21D692}" type="presOf" srcId="{5264234B-17BD-4116-943D-56976088C437}" destId="{85DF7D97-3890-47BC-9DD9-55DFFE5E92BB}" srcOrd="0" destOrd="0" presId="urn:microsoft.com/office/officeart/2005/8/layout/target3"/>
    <dgm:cxn modelId="{96348DB7-7DA2-4E41-AF2D-82F35567E0EE}" srcId="{DB005C52-7894-4B99-A23D-0BB39198DCD8}" destId="{21345623-32EA-4741-A91B-1CE909C9E5A4}" srcOrd="0" destOrd="0" parTransId="{4293F6C5-12CA-4DF5-BF55-234B838CFA3A}" sibTransId="{2672F0DF-07C3-43FF-9DBD-6A434F83F39A}"/>
    <dgm:cxn modelId="{324AB2E8-1057-477C-B45C-B966E7AD242A}" srcId="{D3501130-C3EF-4A7D-A48B-0980805DEADF}" destId="{E72714E3-5856-457D-898A-3F9DB44B494B}" srcOrd="1" destOrd="0" parTransId="{2C6E2967-3041-4BBD-ABB6-368F4B6A59A3}" sibTransId="{615525E5-059B-46B5-86A7-174AD9015488}"/>
    <dgm:cxn modelId="{961BA146-173E-4F3C-9B98-AC4762CFF966}" type="presOf" srcId="{8CB4D287-2A66-4DEF-8FCF-44FD5E20AF63}" destId="{0C0A8E32-BDCF-4E0F-B5F5-6218C0F94649}" srcOrd="0" destOrd="0" presId="urn:microsoft.com/office/officeart/2005/8/layout/target3"/>
    <dgm:cxn modelId="{2F0DBE35-EDF6-4A1B-8F66-6B44252F5710}" type="presOf" srcId="{D3501130-C3EF-4A7D-A48B-0980805DEADF}" destId="{B1862247-B45D-40BF-BD55-E6B2E57B83F2}" srcOrd="0" destOrd="0" presId="urn:microsoft.com/office/officeart/2005/8/layout/target3"/>
    <dgm:cxn modelId="{C799FC3C-0D94-4190-92F8-88CEF19EBC0B}" srcId="{E72714E3-5856-457D-898A-3F9DB44B494B}" destId="{5264234B-17BD-4116-943D-56976088C437}" srcOrd="0" destOrd="0" parTransId="{E302A22C-62D4-4D41-9171-B984FFE20AD8}" sibTransId="{B826313A-2183-48F4-B14D-C5347CE35DEA}"/>
    <dgm:cxn modelId="{A35D5BFA-1F59-480F-B245-6443D20F9C3E}" srcId="{D3501130-C3EF-4A7D-A48B-0980805DEADF}" destId="{FEE27836-2DBB-4BF7-ABCB-06F98E458A99}" srcOrd="0" destOrd="0" parTransId="{C7BBC579-6493-4408-AC85-E2FC13E4DB19}" sibTransId="{90A04908-063E-49FC-9A66-E6C62D4EA1D6}"/>
    <dgm:cxn modelId="{9751AB6B-260B-4525-A60C-91A9192CB927}" type="presOf" srcId="{E72714E3-5856-457D-898A-3F9DB44B494B}" destId="{2DC4F77B-ECB5-4B44-9B57-8DB31ED56176}" srcOrd="0" destOrd="0" presId="urn:microsoft.com/office/officeart/2005/8/layout/target3"/>
    <dgm:cxn modelId="{2F19D6E6-2067-475A-9242-18245F7E3ECE}" type="presParOf" srcId="{B1862247-B45D-40BF-BD55-E6B2E57B83F2}" destId="{1834C7CC-0B95-427F-BAE8-A4DD635042A8}" srcOrd="0" destOrd="0" presId="urn:microsoft.com/office/officeart/2005/8/layout/target3"/>
    <dgm:cxn modelId="{065FAF74-4BCC-417A-8051-40661D262444}" type="presParOf" srcId="{B1862247-B45D-40BF-BD55-E6B2E57B83F2}" destId="{57D31AC9-5FF5-4F85-B52A-F97603C2D88B}" srcOrd="1" destOrd="0" presId="urn:microsoft.com/office/officeart/2005/8/layout/target3"/>
    <dgm:cxn modelId="{68C6DA3B-948B-431D-B7C0-81681CBC09EF}" type="presParOf" srcId="{B1862247-B45D-40BF-BD55-E6B2E57B83F2}" destId="{61276CC6-5F37-4C6A-9B8D-F16D1FF839C9}" srcOrd="2" destOrd="0" presId="urn:microsoft.com/office/officeart/2005/8/layout/target3"/>
    <dgm:cxn modelId="{5ADD2BF6-3136-4DC9-B1FD-859EF62C38E4}" type="presParOf" srcId="{B1862247-B45D-40BF-BD55-E6B2E57B83F2}" destId="{5BF65305-9CC2-44B1-B896-DDE4F89A9A2E}" srcOrd="3" destOrd="0" presId="urn:microsoft.com/office/officeart/2005/8/layout/target3"/>
    <dgm:cxn modelId="{EC235902-BAD6-4648-BE62-A1BDC0545B7E}" type="presParOf" srcId="{B1862247-B45D-40BF-BD55-E6B2E57B83F2}" destId="{5C5C08F8-4E0D-485C-9F9C-4A5DD4D36BE8}" srcOrd="4" destOrd="0" presId="urn:microsoft.com/office/officeart/2005/8/layout/target3"/>
    <dgm:cxn modelId="{E7AC771B-1531-4643-8C90-3C9B6326A1C8}" type="presParOf" srcId="{B1862247-B45D-40BF-BD55-E6B2E57B83F2}" destId="{2DC4F77B-ECB5-4B44-9B57-8DB31ED56176}" srcOrd="5" destOrd="0" presId="urn:microsoft.com/office/officeart/2005/8/layout/target3"/>
    <dgm:cxn modelId="{209810EA-ED5B-4026-987B-1206757D1E53}" type="presParOf" srcId="{B1862247-B45D-40BF-BD55-E6B2E57B83F2}" destId="{D4D7B3EA-1487-4DCE-8AA8-E0538B3C557F}" srcOrd="6" destOrd="0" presId="urn:microsoft.com/office/officeart/2005/8/layout/target3"/>
    <dgm:cxn modelId="{296910D4-0BAB-405A-BFC2-0F6AFAFF08B9}" type="presParOf" srcId="{B1862247-B45D-40BF-BD55-E6B2E57B83F2}" destId="{B672B6D7-1215-47C0-AB7B-1C158D52B344}" srcOrd="7" destOrd="0" presId="urn:microsoft.com/office/officeart/2005/8/layout/target3"/>
    <dgm:cxn modelId="{A14EF8C5-E4E8-4821-B7BA-23A3C7EA418E}" type="presParOf" srcId="{B1862247-B45D-40BF-BD55-E6B2E57B83F2}" destId="{2C9530A7-3D79-48BB-B5E2-E18436E2EA29}" srcOrd="8" destOrd="0" presId="urn:microsoft.com/office/officeart/2005/8/layout/target3"/>
    <dgm:cxn modelId="{CB59B8C1-C088-42A9-9BB1-4B895B244F76}" type="presParOf" srcId="{B1862247-B45D-40BF-BD55-E6B2E57B83F2}" destId="{07ADD8A8-D1FA-4A88-A6CA-D56B813CBA66}" srcOrd="9" destOrd="0" presId="urn:microsoft.com/office/officeart/2005/8/layout/target3"/>
    <dgm:cxn modelId="{80842E5C-62CF-47E2-991C-E90E63DBFAC2}" type="presParOf" srcId="{B1862247-B45D-40BF-BD55-E6B2E57B83F2}" destId="{0C0A8E32-BDCF-4E0F-B5F5-6218C0F94649}" srcOrd="10" destOrd="0" presId="urn:microsoft.com/office/officeart/2005/8/layout/target3"/>
    <dgm:cxn modelId="{71D9405F-D3F9-4458-8F91-E9501CB2AD5B}" type="presParOf" srcId="{B1862247-B45D-40BF-BD55-E6B2E57B83F2}" destId="{CCA6D059-CC8D-430B-9BDD-38391219FA81}" srcOrd="11" destOrd="0" presId="urn:microsoft.com/office/officeart/2005/8/layout/target3"/>
    <dgm:cxn modelId="{CABE4BB6-A811-4120-AA62-4D01224248DE}" type="presParOf" srcId="{B1862247-B45D-40BF-BD55-E6B2E57B83F2}" destId="{85DF7D97-3890-47BC-9DD9-55DFFE5E92BB}" srcOrd="12" destOrd="0" presId="urn:microsoft.com/office/officeart/2005/8/layout/target3"/>
    <dgm:cxn modelId="{529EDC73-A2F2-46C4-B2BD-7FE42494BD5A}" type="presParOf" srcId="{B1862247-B45D-40BF-BD55-E6B2E57B83F2}" destId="{ACA9A345-3EDB-4408-8C2A-3DA959231FCF}" srcOrd="13" destOrd="0" presId="urn:microsoft.com/office/officeart/2005/8/layout/target3"/>
    <dgm:cxn modelId="{0917A554-9DB8-4EB8-8185-ECF4BF61CA4D}" type="presParOf" srcId="{B1862247-B45D-40BF-BD55-E6B2E57B83F2}" destId="{43C81B0C-F93C-407B-A896-5483CFB4E2F5}"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01BEF-5F7B-4B0D-9E17-65F809637DC9}">
      <dsp:nvSpPr>
        <dsp:cNvPr id="0" name=""/>
        <dsp:cNvSpPr/>
      </dsp:nvSpPr>
      <dsp:spPr>
        <a:xfrm>
          <a:off x="3178707" y="3385895"/>
          <a:ext cx="2259732" cy="2259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GB" sz="3100" kern="1200" dirty="0" smtClean="0"/>
            <a:t>Common highlights</a:t>
          </a:r>
          <a:endParaRPr lang="en-GB" sz="3100" kern="1200" dirty="0"/>
        </a:p>
      </dsp:txBody>
      <dsp:txXfrm>
        <a:off x="3509637" y="3716825"/>
        <a:ext cx="1597872" cy="1597872"/>
      </dsp:txXfrm>
    </dsp:sp>
    <dsp:sp modelId="{BB7F2642-B073-4C1A-BCE4-7D5C1BCC0795}">
      <dsp:nvSpPr>
        <dsp:cNvPr id="0" name=""/>
        <dsp:cNvSpPr/>
      </dsp:nvSpPr>
      <dsp:spPr>
        <a:xfrm rot="10818481">
          <a:off x="849236" y="4325170"/>
          <a:ext cx="2363543" cy="552997"/>
        </a:xfrm>
        <a:prstGeom prst="leftArrow">
          <a:avLst>
            <a:gd name="adj1" fmla="val 60000"/>
            <a:gd name="adj2" fmla="val 50000"/>
          </a:avLst>
        </a:prstGeom>
        <a:solidFill>
          <a:srgbClr val="CC7054"/>
        </a:solidFill>
        <a:ln>
          <a:noFill/>
        </a:ln>
        <a:effectLst/>
      </dsp:spPr>
      <dsp:style>
        <a:lnRef idx="0">
          <a:scrgbClr r="0" g="0" b="0"/>
        </a:lnRef>
        <a:fillRef idx="1">
          <a:scrgbClr r="0" g="0" b="0"/>
        </a:fillRef>
        <a:effectRef idx="0">
          <a:scrgbClr r="0" g="0" b="0"/>
        </a:effectRef>
        <a:fontRef idx="minor">
          <a:schemeClr val="lt1"/>
        </a:fontRef>
      </dsp:style>
    </dsp:sp>
    <dsp:sp modelId="{B2CD7DDA-9C9A-4F43-ADAB-52A50B903E81}">
      <dsp:nvSpPr>
        <dsp:cNvPr id="0" name=""/>
        <dsp:cNvSpPr/>
      </dsp:nvSpPr>
      <dsp:spPr>
        <a:xfrm>
          <a:off x="-73204" y="3838605"/>
          <a:ext cx="1581812" cy="1265450"/>
        </a:xfrm>
        <a:prstGeom prst="roundRect">
          <a:avLst>
            <a:gd name="adj" fmla="val 10000"/>
          </a:avLst>
        </a:prstGeom>
        <a:solidFill>
          <a:srgbClr val="CC70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a:lnSpc>
              <a:spcPct val="100000"/>
            </a:lnSpc>
            <a:spcBef>
              <a:spcPct val="0"/>
            </a:spcBef>
            <a:spcAft>
              <a:spcPts val="0"/>
            </a:spcAft>
          </a:pPr>
          <a:r>
            <a:rPr lang="en-GB" sz="1800" kern="1200" dirty="0" smtClean="0"/>
            <a:t>Programmes lead by qualified PAs</a:t>
          </a:r>
          <a:endParaRPr lang="en-GB" sz="1800" kern="1200" dirty="0"/>
        </a:p>
      </dsp:txBody>
      <dsp:txXfrm>
        <a:off x="-36140" y="3875669"/>
        <a:ext cx="1507684" cy="1191322"/>
      </dsp:txXfrm>
    </dsp:sp>
    <dsp:sp modelId="{DE0E3503-399D-42DD-8E6F-DA1125CAD049}">
      <dsp:nvSpPr>
        <dsp:cNvPr id="0" name=""/>
        <dsp:cNvSpPr/>
      </dsp:nvSpPr>
      <dsp:spPr>
        <a:xfrm rot="12818470">
          <a:off x="869536" y="2819894"/>
          <a:ext cx="2748877" cy="644023"/>
        </a:xfrm>
        <a:prstGeom prst="leftArrow">
          <a:avLst>
            <a:gd name="adj1" fmla="val 60000"/>
            <a:gd name="adj2" fmla="val 50000"/>
          </a:avLst>
        </a:prstGeom>
        <a:solidFill>
          <a:srgbClr val="6DA463"/>
        </a:solidFill>
        <a:ln>
          <a:solidFill>
            <a:srgbClr val="598752"/>
          </a:solidFill>
        </a:ln>
        <a:effectLst/>
      </dsp:spPr>
      <dsp:style>
        <a:lnRef idx="0">
          <a:scrgbClr r="0" g="0" b="0"/>
        </a:lnRef>
        <a:fillRef idx="1">
          <a:scrgbClr r="0" g="0" b="0"/>
        </a:fillRef>
        <a:effectRef idx="0">
          <a:scrgbClr r="0" g="0" b="0"/>
        </a:effectRef>
        <a:fontRef idx="minor">
          <a:schemeClr val="lt1"/>
        </a:fontRef>
      </dsp:style>
    </dsp:sp>
    <dsp:sp modelId="{777B7E8E-30B1-46B5-B661-681FE6A69FCA}">
      <dsp:nvSpPr>
        <dsp:cNvPr id="0" name=""/>
        <dsp:cNvSpPr/>
      </dsp:nvSpPr>
      <dsp:spPr>
        <a:xfrm>
          <a:off x="446300" y="1839243"/>
          <a:ext cx="1581812" cy="1265450"/>
        </a:xfrm>
        <a:prstGeom prst="roundRect">
          <a:avLst>
            <a:gd name="adj" fmla="val 10000"/>
          </a:avLst>
        </a:prstGeom>
        <a:solidFill>
          <a:srgbClr val="6DA4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1800" kern="1200" dirty="0" smtClean="0">
            <a:latin typeface="+mn-lt"/>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smtClean="0">
              <a:latin typeface="+mn-lt"/>
              <a:cs typeface="Arial" panose="020B0604020202020204" pitchFamily="34" charset="0"/>
            </a:rPr>
            <a:t>Neither has </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smtClean="0">
              <a:latin typeface="+mn-lt"/>
              <a:cs typeface="Arial" panose="020B0604020202020204" pitchFamily="34" charset="0"/>
            </a:rPr>
            <a:t>a medical school</a:t>
          </a:r>
        </a:p>
        <a:p>
          <a:pPr lvl="0" defTabSz="711200">
            <a:lnSpc>
              <a:spcPct val="90000"/>
            </a:lnSpc>
            <a:spcBef>
              <a:spcPct val="0"/>
            </a:spcBef>
            <a:spcAft>
              <a:spcPct val="35000"/>
            </a:spcAft>
          </a:pPr>
          <a:endParaRPr lang="en-GB" kern="1200" dirty="0"/>
        </a:p>
      </dsp:txBody>
      <dsp:txXfrm>
        <a:off x="483364" y="1876307"/>
        <a:ext cx="1507684" cy="1191322"/>
      </dsp:txXfrm>
    </dsp:sp>
    <dsp:sp modelId="{BD4D29D7-304F-4651-84E0-E502C6D2A39A}">
      <dsp:nvSpPr>
        <dsp:cNvPr id="0" name=""/>
        <dsp:cNvSpPr/>
      </dsp:nvSpPr>
      <dsp:spPr>
        <a:xfrm rot="14866164">
          <a:off x="2362001" y="2131715"/>
          <a:ext cx="2231656" cy="644023"/>
        </a:xfrm>
        <a:prstGeom prst="leftArrow">
          <a:avLst>
            <a:gd name="adj1" fmla="val 60000"/>
            <a:gd name="adj2" fmla="val 50000"/>
          </a:avLst>
        </a:prstGeom>
        <a:solidFill>
          <a:srgbClr val="958CB2"/>
        </a:solidFill>
        <a:ln>
          <a:solidFill>
            <a:srgbClr val="958CB2"/>
          </a:solidFill>
        </a:ln>
        <a:effectLst/>
      </dsp:spPr>
      <dsp:style>
        <a:lnRef idx="0">
          <a:scrgbClr r="0" g="0" b="0"/>
        </a:lnRef>
        <a:fillRef idx="1">
          <a:scrgbClr r="0" g="0" b="0"/>
        </a:fillRef>
        <a:effectRef idx="0">
          <a:scrgbClr r="0" g="0" b="0"/>
        </a:effectRef>
        <a:fontRef idx="minor">
          <a:schemeClr val="lt1"/>
        </a:fontRef>
      </dsp:style>
    </dsp:sp>
    <dsp:sp modelId="{6D96E8DB-498E-4C19-8F2C-C92FB5C118CB}">
      <dsp:nvSpPr>
        <dsp:cNvPr id="0" name=""/>
        <dsp:cNvSpPr/>
      </dsp:nvSpPr>
      <dsp:spPr>
        <a:xfrm>
          <a:off x="2075411" y="657743"/>
          <a:ext cx="1824478" cy="1252264"/>
        </a:xfrm>
        <a:prstGeom prst="roundRect">
          <a:avLst>
            <a:gd name="adj" fmla="val 10000"/>
          </a:avLst>
        </a:prstGeom>
        <a:solidFill>
          <a:srgbClr val="958C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a:lnSpc>
              <a:spcPct val="90000"/>
            </a:lnSpc>
            <a:spcBef>
              <a:spcPct val="0"/>
            </a:spcBef>
            <a:spcAft>
              <a:spcPct val="35000"/>
            </a:spcAft>
          </a:pPr>
          <a:r>
            <a:rPr lang="en-US" sz="1800" kern="1200" dirty="0" smtClean="0">
              <a:latin typeface="+mn-lt"/>
              <a:cs typeface="Arial" panose="020B0604020202020204" pitchFamily="34" charset="0"/>
            </a:rPr>
            <a:t>Dynamic institutions complimentary course profiles</a:t>
          </a:r>
          <a:endParaRPr lang="en-GB" sz="1800" kern="1200" dirty="0"/>
        </a:p>
      </dsp:txBody>
      <dsp:txXfrm>
        <a:off x="2112089" y="694421"/>
        <a:ext cx="1751122" cy="1178908"/>
      </dsp:txXfrm>
    </dsp:sp>
    <dsp:sp modelId="{302BAEC6-96AF-49FF-BF4D-7FF093BBA5F9}">
      <dsp:nvSpPr>
        <dsp:cNvPr id="0" name=""/>
        <dsp:cNvSpPr/>
      </dsp:nvSpPr>
      <dsp:spPr>
        <a:xfrm rot="17280772">
          <a:off x="3786093" y="1996056"/>
          <a:ext cx="2474199" cy="644023"/>
        </a:xfrm>
        <a:prstGeom prst="leftArrow">
          <a:avLst>
            <a:gd name="adj1" fmla="val 60000"/>
            <a:gd name="adj2" fmla="val 50000"/>
          </a:avLst>
        </a:prstGeom>
        <a:solidFill>
          <a:srgbClr val="16818D"/>
        </a:solidFill>
        <a:ln>
          <a:solidFill>
            <a:srgbClr val="16818D"/>
          </a:solidFill>
        </a:ln>
        <a:effectLst/>
      </dsp:spPr>
      <dsp:style>
        <a:lnRef idx="0">
          <a:scrgbClr r="0" g="0" b="0"/>
        </a:lnRef>
        <a:fillRef idx="1">
          <a:scrgbClr r="0" g="0" b="0"/>
        </a:fillRef>
        <a:effectRef idx="0">
          <a:scrgbClr r="0" g="0" b="0"/>
        </a:effectRef>
        <a:fontRef idx="minor">
          <a:schemeClr val="lt1"/>
        </a:fontRef>
      </dsp:style>
    </dsp:sp>
    <dsp:sp modelId="{D0BAFB36-470C-4F2E-897D-E2279F8B5DB7}">
      <dsp:nvSpPr>
        <dsp:cNvPr id="0" name=""/>
        <dsp:cNvSpPr/>
      </dsp:nvSpPr>
      <dsp:spPr>
        <a:xfrm>
          <a:off x="4445023" y="731796"/>
          <a:ext cx="1810637" cy="1160354"/>
        </a:xfrm>
        <a:prstGeom prst="roundRect">
          <a:avLst>
            <a:gd name="adj" fmla="val 10000"/>
          </a:avLst>
        </a:prstGeom>
        <a:solidFill>
          <a:srgbClr val="1681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r" defTabSz="800100">
            <a:lnSpc>
              <a:spcPct val="90000"/>
            </a:lnSpc>
            <a:spcBef>
              <a:spcPct val="0"/>
            </a:spcBef>
            <a:spcAft>
              <a:spcPct val="35000"/>
            </a:spcAft>
          </a:pPr>
          <a:r>
            <a:rPr lang="en-US" sz="1800" kern="1200" dirty="0" smtClean="0">
              <a:latin typeface="+mn-lt"/>
              <a:cs typeface="Arial" panose="020B0604020202020204" pitchFamily="34" charset="0"/>
            </a:rPr>
            <a:t>Distant placements across a broad rural geography</a:t>
          </a:r>
        </a:p>
      </dsp:txBody>
      <dsp:txXfrm>
        <a:off x="4479009" y="765782"/>
        <a:ext cx="1742665" cy="1092382"/>
      </dsp:txXfrm>
    </dsp:sp>
    <dsp:sp modelId="{423C0015-6C14-4998-8F9A-655D334EA2BD}">
      <dsp:nvSpPr>
        <dsp:cNvPr id="0" name=""/>
        <dsp:cNvSpPr/>
      </dsp:nvSpPr>
      <dsp:spPr>
        <a:xfrm rot="19433696">
          <a:off x="4964850" y="2724682"/>
          <a:ext cx="2715885" cy="644023"/>
        </a:xfrm>
        <a:prstGeom prst="leftArrow">
          <a:avLst>
            <a:gd name="adj1" fmla="val 60000"/>
            <a:gd name="adj2" fmla="val 50000"/>
          </a:avLst>
        </a:prstGeom>
        <a:solidFill>
          <a:srgbClr val="D6A700"/>
        </a:solidFill>
        <a:ln>
          <a:solidFill>
            <a:srgbClr val="D6A700"/>
          </a:solidFill>
        </a:ln>
        <a:effectLst/>
      </dsp:spPr>
      <dsp:style>
        <a:lnRef idx="0">
          <a:scrgbClr r="0" g="0" b="0"/>
        </a:lnRef>
        <a:fillRef idx="1">
          <a:scrgbClr r="0" g="0" b="0"/>
        </a:fillRef>
        <a:effectRef idx="0">
          <a:scrgbClr r="0" g="0" b="0"/>
        </a:effectRef>
        <a:fontRef idx="minor">
          <a:schemeClr val="lt1"/>
        </a:fontRef>
      </dsp:style>
    </dsp:sp>
    <dsp:sp modelId="{42174C72-064C-465B-ACF9-BCFA4A07C2B8}">
      <dsp:nvSpPr>
        <dsp:cNvPr id="0" name=""/>
        <dsp:cNvSpPr/>
      </dsp:nvSpPr>
      <dsp:spPr>
        <a:xfrm>
          <a:off x="6518411" y="1694450"/>
          <a:ext cx="1581812" cy="1265450"/>
        </a:xfrm>
        <a:prstGeom prst="roundRect">
          <a:avLst>
            <a:gd name="adj" fmla="val 10000"/>
          </a:avLst>
        </a:prstGeom>
        <a:solidFill>
          <a:srgbClr val="D6A7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r" defTabSz="666750">
            <a:lnSpc>
              <a:spcPct val="100000"/>
            </a:lnSpc>
            <a:spcBef>
              <a:spcPct val="0"/>
            </a:spcBef>
            <a:spcAft>
              <a:spcPts val="0"/>
            </a:spcAft>
          </a:pPr>
          <a:r>
            <a:rPr lang="en-GB" sz="1800" kern="1200" dirty="0" smtClean="0"/>
            <a:t>Both fee paying courses</a:t>
          </a:r>
          <a:endParaRPr lang="en-GB" sz="1800" kern="1200" dirty="0"/>
        </a:p>
      </dsp:txBody>
      <dsp:txXfrm>
        <a:off x="6555475" y="1731514"/>
        <a:ext cx="1507684" cy="1191322"/>
      </dsp:txXfrm>
    </dsp:sp>
    <dsp:sp modelId="{BFB83E09-DBED-4971-97D5-BFFA19C8E2CD}">
      <dsp:nvSpPr>
        <dsp:cNvPr id="0" name=""/>
        <dsp:cNvSpPr/>
      </dsp:nvSpPr>
      <dsp:spPr>
        <a:xfrm rot="21600000">
          <a:off x="5409464" y="4326962"/>
          <a:ext cx="3066498" cy="661682"/>
        </a:xfrm>
        <a:prstGeom prst="leftArrow">
          <a:avLst>
            <a:gd name="adj1" fmla="val 60000"/>
            <a:gd name="adj2" fmla="val 50000"/>
          </a:avLst>
        </a:prstGeom>
        <a:solidFill>
          <a:srgbClr val="CC7054"/>
        </a:solidFill>
        <a:ln>
          <a:noFill/>
        </a:ln>
        <a:effectLst/>
      </dsp:spPr>
      <dsp:style>
        <a:lnRef idx="0">
          <a:scrgbClr r="0" g="0" b="0"/>
        </a:lnRef>
        <a:fillRef idx="1">
          <a:scrgbClr r="0" g="0" b="0"/>
        </a:fillRef>
        <a:effectRef idx="0">
          <a:scrgbClr r="0" g="0" b="0"/>
        </a:effectRef>
        <a:fontRef idx="minor">
          <a:schemeClr val="lt1"/>
        </a:fontRef>
      </dsp:style>
    </dsp:sp>
    <dsp:sp modelId="{7DE91AD6-1C0E-4AB5-BDCD-3F8282209D62}">
      <dsp:nvSpPr>
        <dsp:cNvPr id="0" name=""/>
        <dsp:cNvSpPr/>
      </dsp:nvSpPr>
      <dsp:spPr>
        <a:xfrm>
          <a:off x="6630445" y="3996476"/>
          <a:ext cx="1878038" cy="1265450"/>
        </a:xfrm>
        <a:prstGeom prst="roundRect">
          <a:avLst>
            <a:gd name="adj" fmla="val 10000"/>
          </a:avLst>
        </a:prstGeom>
        <a:solidFill>
          <a:srgbClr val="CC7054"/>
        </a:solidFill>
        <a:ln w="25400" cap="flat" cmpd="sng" algn="ctr">
          <a:solidFill>
            <a:srgbClr val="CC70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r" defTabSz="914400" eaLnBrk="1" fontAlgn="auto" latinLnBrk="0" hangingPunct="1">
            <a:lnSpc>
              <a:spcPct val="100000"/>
            </a:lnSpc>
            <a:spcBef>
              <a:spcPct val="0"/>
            </a:spcBef>
            <a:spcAft>
              <a:spcPts val="0"/>
            </a:spcAft>
            <a:buClrTx/>
            <a:buSzTx/>
            <a:buFontTx/>
            <a:buNone/>
            <a:tabLst/>
            <a:defRPr/>
          </a:pPr>
          <a:endParaRPr lang="en-US" sz="2000" kern="1200" dirty="0" smtClean="0">
            <a:latin typeface="+mn-lt"/>
            <a:cs typeface="Arial" panose="020B0604020202020204" pitchFamily="34" charset="0"/>
          </a:endParaRPr>
        </a:p>
        <a:p>
          <a:pPr marL="0" marR="0" lvl="0" indent="0" algn="r" defTabSz="914400" eaLnBrk="1" fontAlgn="auto" latinLnBrk="0" hangingPunct="1">
            <a:lnSpc>
              <a:spcPct val="100000"/>
            </a:lnSpc>
            <a:spcBef>
              <a:spcPct val="0"/>
            </a:spcBef>
            <a:spcAft>
              <a:spcPts val="0"/>
            </a:spcAft>
            <a:buClrTx/>
            <a:buSzTx/>
            <a:buFontTx/>
            <a:buNone/>
            <a:tabLst/>
            <a:defRPr/>
          </a:pPr>
          <a:r>
            <a:rPr lang="en-US" sz="1800" kern="1200" dirty="0" smtClean="0">
              <a:latin typeface="+mn-lt"/>
              <a:cs typeface="Arial" panose="020B0604020202020204" pitchFamily="34" charset="0"/>
            </a:rPr>
            <a:t>Keen to develop the profession internationally</a:t>
          </a:r>
        </a:p>
        <a:p>
          <a:pPr lvl="0" defTabSz="444500">
            <a:lnSpc>
              <a:spcPct val="90000"/>
            </a:lnSpc>
            <a:spcBef>
              <a:spcPct val="0"/>
            </a:spcBef>
            <a:spcAft>
              <a:spcPct val="35000"/>
            </a:spcAft>
          </a:pPr>
          <a:endParaRPr lang="en-GB" sz="1800" kern="1200" dirty="0"/>
        </a:p>
      </dsp:txBody>
      <dsp:txXfrm>
        <a:off x="6667509" y="4033540"/>
        <a:ext cx="1803910" cy="1191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40056-CB5D-4067-831E-EB17309C1669}">
      <dsp:nvSpPr>
        <dsp:cNvPr id="0" name=""/>
        <dsp:cNvSpPr/>
      </dsp:nvSpPr>
      <dsp:spPr>
        <a:xfrm>
          <a:off x="11357" y="0"/>
          <a:ext cx="6831756" cy="7217142"/>
        </a:xfrm>
        <a:prstGeom prst="roundRect">
          <a:avLst>
            <a:gd name="adj" fmla="val 5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lvl="0" algn="l" defTabSz="1955800">
            <a:lnSpc>
              <a:spcPct val="90000"/>
            </a:lnSpc>
            <a:spcBef>
              <a:spcPct val="0"/>
            </a:spcBef>
            <a:spcAft>
              <a:spcPct val="35000"/>
            </a:spcAft>
          </a:pPr>
          <a:r>
            <a:rPr lang="en-GB" sz="4400" b="1" kern="1200" dirty="0" smtClean="0">
              <a:latin typeface="Arial" panose="020B0604020202020204" pitchFamily="34" charset="0"/>
              <a:cs typeface="Arial" panose="020B0604020202020204" pitchFamily="34" charset="0"/>
            </a:rPr>
            <a:t>Phase: Scoping    </a:t>
          </a:r>
          <a:endParaRPr lang="en-GB" sz="4400" b="1" kern="1200" dirty="0">
            <a:latin typeface="Arial" panose="020B0604020202020204" pitchFamily="34" charset="0"/>
            <a:cs typeface="Arial" panose="020B0604020202020204" pitchFamily="34" charset="0"/>
          </a:endParaRPr>
        </a:p>
      </dsp:txBody>
      <dsp:txXfrm rot="16200000">
        <a:off x="-2264494" y="2275852"/>
        <a:ext cx="5918056" cy="1366351"/>
      </dsp:txXfrm>
    </dsp:sp>
    <dsp:sp modelId="{82211D1B-55CD-44FC-B245-F24B0E40B4FC}">
      <dsp:nvSpPr>
        <dsp:cNvPr id="0" name=""/>
        <dsp:cNvSpPr/>
      </dsp:nvSpPr>
      <dsp:spPr>
        <a:xfrm>
          <a:off x="1377708" y="0"/>
          <a:ext cx="5089658" cy="72171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endParaRPr lang="en-GB" sz="3200" kern="1200" dirty="0" smtClean="0">
            <a:latin typeface="Arial" panose="020B0604020202020204" pitchFamily="34" charset="0"/>
            <a:cs typeface="Arial" panose="020B0604020202020204" pitchFamily="34" charset="0"/>
          </a:endParaRPr>
        </a:p>
        <a:p>
          <a:pPr lvl="0" algn="l" defTabSz="1422400">
            <a:lnSpc>
              <a:spcPct val="90000"/>
            </a:lnSpc>
            <a:spcBef>
              <a:spcPct val="0"/>
            </a:spcBef>
            <a:spcAft>
              <a:spcPct val="35000"/>
            </a:spcAft>
          </a:pPr>
          <a:endParaRPr lang="en-GB" sz="3200" kern="1200" dirty="0" smtClean="0">
            <a:latin typeface="Arial" panose="020B0604020202020204" pitchFamily="34" charset="0"/>
            <a:cs typeface="Arial" panose="020B0604020202020204" pitchFamily="34" charset="0"/>
          </a:endParaRPr>
        </a:p>
        <a:p>
          <a:pPr lvl="0" algn="l" defTabSz="1422400">
            <a:lnSpc>
              <a:spcPct val="100000"/>
            </a:lnSpc>
            <a:spcBef>
              <a:spcPct val="0"/>
            </a:spcBef>
            <a:spcAft>
              <a:spcPts val="0"/>
            </a:spcAft>
          </a:pPr>
          <a:r>
            <a:rPr lang="en-GB" sz="3200" kern="1200" dirty="0" smtClean="0">
              <a:latin typeface="Arial" panose="020B0604020202020204" pitchFamily="34" charset="0"/>
              <a:cs typeface="Arial" panose="020B0604020202020204" pitchFamily="34" charset="0"/>
            </a:rPr>
            <a:t>Connections made between HEIs through mutual contact. Conversations at this stage focussed on role identity, philosophy of practice and potential curriculum outline.</a:t>
          </a:r>
        </a:p>
        <a:p>
          <a:pPr lvl="0" algn="l" defTabSz="1422400">
            <a:lnSpc>
              <a:spcPct val="90000"/>
            </a:lnSpc>
            <a:spcBef>
              <a:spcPct val="0"/>
            </a:spcBef>
            <a:spcAft>
              <a:spcPct val="35000"/>
            </a:spcAft>
          </a:pPr>
          <a:endParaRPr lang="en-GB" sz="3600" kern="1200" dirty="0" smtClean="0">
            <a:latin typeface="Arial" panose="020B0604020202020204" pitchFamily="34" charset="0"/>
            <a:cs typeface="Arial" panose="020B0604020202020204" pitchFamily="34" charset="0"/>
          </a:endParaRPr>
        </a:p>
        <a:p>
          <a:pPr lvl="0" algn="l" defTabSz="1422400">
            <a:lnSpc>
              <a:spcPct val="90000"/>
            </a:lnSpc>
            <a:spcBef>
              <a:spcPct val="0"/>
            </a:spcBef>
            <a:spcAft>
              <a:spcPct val="35000"/>
            </a:spcAft>
          </a:pPr>
          <a:endParaRPr lang="en-GB" sz="3600" kern="1200" dirty="0" smtClean="0">
            <a:latin typeface="Arial" panose="020B0604020202020204" pitchFamily="34" charset="0"/>
            <a:cs typeface="Arial" panose="020B0604020202020204" pitchFamily="34" charset="0"/>
          </a:endParaRPr>
        </a:p>
        <a:p>
          <a:pPr lvl="0" algn="l" defTabSz="1422400">
            <a:lnSpc>
              <a:spcPct val="90000"/>
            </a:lnSpc>
            <a:spcBef>
              <a:spcPct val="0"/>
            </a:spcBef>
            <a:spcAft>
              <a:spcPct val="35000"/>
            </a:spcAft>
          </a:pPr>
          <a:endParaRPr lang="en-GB" sz="4400" kern="1200" dirty="0" smtClean="0">
            <a:latin typeface="Arial" panose="020B0604020202020204" pitchFamily="34" charset="0"/>
            <a:cs typeface="Arial" panose="020B0604020202020204" pitchFamily="34" charset="0"/>
          </a:endParaRPr>
        </a:p>
        <a:p>
          <a:pPr lvl="0" algn="l" defTabSz="1422400">
            <a:lnSpc>
              <a:spcPct val="90000"/>
            </a:lnSpc>
            <a:spcBef>
              <a:spcPct val="0"/>
            </a:spcBef>
            <a:spcAft>
              <a:spcPct val="35000"/>
            </a:spcAft>
          </a:pPr>
          <a:r>
            <a:rPr lang="en-GB" sz="4400" kern="1200" dirty="0" smtClean="0">
              <a:latin typeface="Arial" panose="020B0604020202020204" pitchFamily="34" charset="0"/>
              <a:cs typeface="Arial" panose="020B0604020202020204" pitchFamily="34" charset="0"/>
            </a:rPr>
            <a:t> </a:t>
          </a:r>
        </a:p>
      </dsp:txBody>
      <dsp:txXfrm>
        <a:off x="1377708" y="0"/>
        <a:ext cx="5089658" cy="7217142"/>
      </dsp:txXfrm>
    </dsp:sp>
    <dsp:sp modelId="{497DE7E2-6E61-4AC9-A6B9-1D0C155AFC6C}">
      <dsp:nvSpPr>
        <dsp:cNvPr id="0" name=""/>
        <dsp:cNvSpPr/>
      </dsp:nvSpPr>
      <dsp:spPr>
        <a:xfrm>
          <a:off x="7082225" y="0"/>
          <a:ext cx="6831756" cy="7217142"/>
        </a:xfrm>
        <a:prstGeom prst="roundRect">
          <a:avLst>
            <a:gd name="adj" fmla="val 5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lvl="0" algn="l" defTabSz="1955800">
            <a:lnSpc>
              <a:spcPct val="90000"/>
            </a:lnSpc>
            <a:spcBef>
              <a:spcPct val="0"/>
            </a:spcBef>
            <a:spcAft>
              <a:spcPct val="35000"/>
            </a:spcAft>
          </a:pPr>
          <a:r>
            <a:rPr lang="en-GB" sz="4400" b="1" kern="1200" dirty="0" smtClean="0">
              <a:latin typeface="Arial" panose="020B0604020202020204" pitchFamily="34" charset="0"/>
              <a:cs typeface="Arial" panose="020B0604020202020204" pitchFamily="34" charset="0"/>
            </a:rPr>
            <a:t>Phase: Designing</a:t>
          </a:r>
          <a:endParaRPr lang="en-GB" sz="4400" b="1" kern="1200" dirty="0">
            <a:latin typeface="Arial" panose="020B0604020202020204" pitchFamily="34" charset="0"/>
            <a:cs typeface="Arial" panose="020B0604020202020204" pitchFamily="34" charset="0"/>
          </a:endParaRPr>
        </a:p>
      </dsp:txBody>
      <dsp:txXfrm rot="16200000">
        <a:off x="4806372" y="2275852"/>
        <a:ext cx="5918056" cy="1366351"/>
      </dsp:txXfrm>
    </dsp:sp>
    <dsp:sp modelId="{2B886162-CE65-42C5-87F6-B244C9C50FBB}">
      <dsp:nvSpPr>
        <dsp:cNvPr id="0" name=""/>
        <dsp:cNvSpPr/>
      </dsp:nvSpPr>
      <dsp:spPr>
        <a:xfrm rot="5400000">
          <a:off x="6586015" y="5675257"/>
          <a:ext cx="1060738" cy="1024763"/>
        </a:xfrm>
        <a:prstGeom prst="flowChartExtra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5A129BD9-AEAE-42C1-AB3B-2224BE6A9F96}">
      <dsp:nvSpPr>
        <dsp:cNvPr id="0" name=""/>
        <dsp:cNvSpPr/>
      </dsp:nvSpPr>
      <dsp:spPr>
        <a:xfrm>
          <a:off x="8448576" y="0"/>
          <a:ext cx="5089658" cy="72171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endParaRPr lang="en-GB" sz="3200" kern="1200" dirty="0" smtClean="0">
            <a:latin typeface="Arial" panose="020B0604020202020204" pitchFamily="34" charset="0"/>
            <a:cs typeface="Arial" panose="020B0604020202020204" pitchFamily="34" charset="0"/>
          </a:endParaRPr>
        </a:p>
        <a:p>
          <a:pPr lvl="0" algn="l" defTabSz="1422400">
            <a:lnSpc>
              <a:spcPct val="100000"/>
            </a:lnSpc>
            <a:spcBef>
              <a:spcPct val="0"/>
            </a:spcBef>
            <a:spcAft>
              <a:spcPts val="0"/>
            </a:spcAft>
          </a:pPr>
          <a:r>
            <a:rPr lang="en-GB" sz="3200" kern="1200" dirty="0" smtClean="0">
              <a:latin typeface="Arial" panose="020B0604020202020204" pitchFamily="34" charset="0"/>
              <a:cs typeface="Arial" panose="020B0604020202020204" pitchFamily="34" charset="0"/>
            </a:rPr>
            <a:t>Visit by UWE staff to LMU and to the PAEA conference in Washington DC. Using the knowledge gained the programme was designed using innovative material from other healthcare programmes at UWE and the creation of new material to meet the core competencies, knowledge and behaviours required for a ‘fit for practice’ PA</a:t>
          </a:r>
        </a:p>
        <a:p>
          <a:pPr lvl="0" algn="l" defTabSz="1422400">
            <a:lnSpc>
              <a:spcPct val="90000"/>
            </a:lnSpc>
            <a:spcBef>
              <a:spcPct val="0"/>
            </a:spcBef>
            <a:spcAft>
              <a:spcPct val="35000"/>
            </a:spcAft>
          </a:pPr>
          <a:endParaRPr lang="en-GB" sz="6500" kern="1200" dirty="0"/>
        </a:p>
      </dsp:txBody>
      <dsp:txXfrm>
        <a:off x="8448576" y="0"/>
        <a:ext cx="5089658" cy="7217142"/>
      </dsp:txXfrm>
    </dsp:sp>
    <dsp:sp modelId="{C019E910-88C5-4703-BE8E-4FF64A6E11E0}">
      <dsp:nvSpPr>
        <dsp:cNvPr id="0" name=""/>
        <dsp:cNvSpPr/>
      </dsp:nvSpPr>
      <dsp:spPr>
        <a:xfrm>
          <a:off x="14153093" y="0"/>
          <a:ext cx="6831756" cy="7217142"/>
        </a:xfrm>
        <a:prstGeom prst="roundRect">
          <a:avLst>
            <a:gd name="adj" fmla="val 5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lvl="0" algn="l" defTabSz="1955800">
            <a:lnSpc>
              <a:spcPct val="90000"/>
            </a:lnSpc>
            <a:spcBef>
              <a:spcPct val="0"/>
            </a:spcBef>
            <a:spcAft>
              <a:spcPct val="35000"/>
            </a:spcAft>
          </a:pPr>
          <a:r>
            <a:rPr lang="en-GB" sz="4400" b="1" kern="1200" dirty="0" smtClean="0">
              <a:latin typeface="Arial" panose="020B0604020202020204" pitchFamily="34" charset="0"/>
              <a:cs typeface="Arial" panose="020B0604020202020204" pitchFamily="34" charset="0"/>
            </a:rPr>
            <a:t>Phase: Developing</a:t>
          </a:r>
          <a:endParaRPr lang="en-GB" sz="4400" b="1" kern="1200" dirty="0">
            <a:latin typeface="Arial" panose="020B0604020202020204" pitchFamily="34" charset="0"/>
            <a:cs typeface="Arial" panose="020B0604020202020204" pitchFamily="34" charset="0"/>
          </a:endParaRPr>
        </a:p>
      </dsp:txBody>
      <dsp:txXfrm rot="16200000">
        <a:off x="11877240" y="2275852"/>
        <a:ext cx="5918056" cy="1366351"/>
      </dsp:txXfrm>
    </dsp:sp>
    <dsp:sp modelId="{E164360D-7A3D-44DD-80FB-CCE660F4A257}">
      <dsp:nvSpPr>
        <dsp:cNvPr id="0" name=""/>
        <dsp:cNvSpPr/>
      </dsp:nvSpPr>
      <dsp:spPr>
        <a:xfrm rot="5400000">
          <a:off x="13656882" y="5675257"/>
          <a:ext cx="1060738" cy="1024763"/>
        </a:xfrm>
        <a:prstGeom prst="flowChartExtract">
          <a:avLst/>
        </a:prstGeom>
        <a:solidFill>
          <a:schemeClr val="accent1">
            <a:lumMod val="40000"/>
            <a:lumOff val="60000"/>
          </a:schemeClr>
        </a:solidFill>
        <a:ln w="25400" cap="flat"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F62CD0DD-E1A6-479C-B5F4-EA98F7286B94}">
      <dsp:nvSpPr>
        <dsp:cNvPr id="0" name=""/>
        <dsp:cNvSpPr/>
      </dsp:nvSpPr>
      <dsp:spPr>
        <a:xfrm>
          <a:off x="15519444" y="0"/>
          <a:ext cx="5089658" cy="72171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endParaRPr lang="en-GB" sz="3200" kern="1200" dirty="0" smtClean="0">
            <a:latin typeface="Arial" panose="020B0604020202020204" pitchFamily="34" charset="0"/>
            <a:cs typeface="Arial" panose="020B0604020202020204" pitchFamily="34" charset="0"/>
          </a:endParaRPr>
        </a:p>
        <a:p>
          <a:pPr lvl="0" algn="l" defTabSz="1422400">
            <a:lnSpc>
              <a:spcPct val="100000"/>
            </a:lnSpc>
            <a:spcBef>
              <a:spcPct val="0"/>
            </a:spcBef>
            <a:spcAft>
              <a:spcPts val="0"/>
            </a:spcAft>
          </a:pPr>
          <a:r>
            <a:rPr lang="en-GB" sz="3200" kern="1200" dirty="0" smtClean="0">
              <a:latin typeface="Arial" panose="020B0604020202020204" pitchFamily="34" charset="0"/>
              <a:cs typeface="Arial" panose="020B0604020202020204" pitchFamily="34" charset="0"/>
            </a:rPr>
            <a:t>Visit by LMU to UWE to provide support to develop a clinical placement circuit and stakeholder engagement. Lessons were shared from the LMU team on how to seek champions of the profession who would provide a supportive learning environment for the students of a new healthcare discipline</a:t>
          </a:r>
          <a:endParaRPr lang="en-GB" sz="3200" kern="1200" dirty="0">
            <a:latin typeface="Arial" panose="020B0604020202020204" pitchFamily="34" charset="0"/>
            <a:cs typeface="Arial" panose="020B0604020202020204" pitchFamily="34" charset="0"/>
          </a:endParaRPr>
        </a:p>
      </dsp:txBody>
      <dsp:txXfrm>
        <a:off x="15519444" y="0"/>
        <a:ext cx="5089658" cy="7217142"/>
      </dsp:txXfrm>
    </dsp:sp>
    <dsp:sp modelId="{8264B85F-FAC5-4943-A82B-94D821D9A557}">
      <dsp:nvSpPr>
        <dsp:cNvPr id="0" name=""/>
        <dsp:cNvSpPr/>
      </dsp:nvSpPr>
      <dsp:spPr>
        <a:xfrm>
          <a:off x="21235301" y="0"/>
          <a:ext cx="6831756" cy="7217142"/>
        </a:xfrm>
        <a:prstGeom prst="roundRect">
          <a:avLst>
            <a:gd name="adj" fmla="val 5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lvl="0" algn="l" defTabSz="1955800">
            <a:lnSpc>
              <a:spcPct val="90000"/>
            </a:lnSpc>
            <a:spcBef>
              <a:spcPct val="0"/>
            </a:spcBef>
            <a:spcAft>
              <a:spcPct val="35000"/>
            </a:spcAft>
          </a:pPr>
          <a:r>
            <a:rPr lang="en-GB" sz="4400" b="1" kern="1200" dirty="0" smtClean="0">
              <a:latin typeface="Arial" panose="020B0604020202020204" pitchFamily="34" charset="0"/>
              <a:cs typeface="Arial" panose="020B0604020202020204" pitchFamily="34" charset="0"/>
            </a:rPr>
            <a:t>Phase: Delivering</a:t>
          </a:r>
          <a:endParaRPr lang="en-GB" sz="4400" b="1" kern="1200" dirty="0">
            <a:latin typeface="Arial" panose="020B0604020202020204" pitchFamily="34" charset="0"/>
            <a:cs typeface="Arial" panose="020B0604020202020204" pitchFamily="34" charset="0"/>
          </a:endParaRPr>
        </a:p>
      </dsp:txBody>
      <dsp:txXfrm rot="16200000">
        <a:off x="18959449" y="2275852"/>
        <a:ext cx="5918056" cy="1366351"/>
      </dsp:txXfrm>
    </dsp:sp>
    <dsp:sp modelId="{B22B0E95-C3BA-45DB-BC28-EE7B2EB5353A}">
      <dsp:nvSpPr>
        <dsp:cNvPr id="0" name=""/>
        <dsp:cNvSpPr/>
      </dsp:nvSpPr>
      <dsp:spPr>
        <a:xfrm rot="5400000">
          <a:off x="20727750" y="5675257"/>
          <a:ext cx="1060738" cy="1024763"/>
        </a:xfrm>
        <a:prstGeom prst="flowChartExtract">
          <a:avLst/>
        </a:prstGeom>
        <a:solidFill>
          <a:schemeClr val="accent6">
            <a:lumMod val="40000"/>
            <a:lumOff val="6000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4C7CC-0B95-427F-BAE8-A4DD635042A8}">
      <dsp:nvSpPr>
        <dsp:cNvPr id="0" name=""/>
        <dsp:cNvSpPr/>
      </dsp:nvSpPr>
      <dsp:spPr>
        <a:xfrm>
          <a:off x="0" y="0"/>
          <a:ext cx="5012091" cy="5012091"/>
        </a:xfrm>
        <a:prstGeom prst="pie">
          <a:avLst>
            <a:gd name="adj1" fmla="val 5400000"/>
            <a:gd name="adj2" fmla="val 16200000"/>
          </a:avLst>
        </a:prstGeom>
        <a:solidFill>
          <a:srgbClr val="16818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1276CC6-5F37-4C6A-9B8D-F16D1FF839C9}">
      <dsp:nvSpPr>
        <dsp:cNvPr id="0" name=""/>
        <dsp:cNvSpPr/>
      </dsp:nvSpPr>
      <dsp:spPr>
        <a:xfrm>
          <a:off x="2506045" y="0"/>
          <a:ext cx="6328354" cy="5012091"/>
        </a:xfrm>
        <a:prstGeom prst="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smtClean="0">
              <a:latin typeface="+mn-lt"/>
            </a:rPr>
            <a:t>B</a:t>
          </a:r>
          <a:r>
            <a:rPr lang="en-GB" sz="2000" kern="1200" dirty="0" err="1" smtClean="0">
              <a:latin typeface="+mn-lt"/>
              <a:cs typeface="Arial" panose="020B0604020202020204" pitchFamily="34" charset="0"/>
            </a:rPr>
            <a:t>ased</a:t>
          </a:r>
          <a:r>
            <a:rPr lang="en-GB" sz="2000" kern="1200" dirty="0" smtClean="0">
              <a:latin typeface="+mn-lt"/>
              <a:cs typeface="Arial" panose="020B0604020202020204" pitchFamily="34" charset="0"/>
            </a:rPr>
            <a:t> on the principles of good partnership working partnership has mutual benefits for both universities</a:t>
          </a:r>
        </a:p>
        <a:p>
          <a:pPr lvl="0" defTabSz="1066800">
            <a:lnSpc>
              <a:spcPct val="90000"/>
            </a:lnSpc>
            <a:spcBef>
              <a:spcPct val="0"/>
            </a:spcBef>
            <a:spcAft>
              <a:spcPct val="35000"/>
            </a:spcAft>
          </a:pPr>
          <a:endParaRPr lang="en-GB" kern="1200" dirty="0"/>
        </a:p>
      </dsp:txBody>
      <dsp:txXfrm>
        <a:off x="2506045" y="0"/>
        <a:ext cx="3164177" cy="1503630"/>
      </dsp:txXfrm>
    </dsp:sp>
    <dsp:sp modelId="{5C5C08F8-4E0D-485C-9F9C-4A5DD4D36BE8}">
      <dsp:nvSpPr>
        <dsp:cNvPr id="0" name=""/>
        <dsp:cNvSpPr/>
      </dsp:nvSpPr>
      <dsp:spPr>
        <a:xfrm>
          <a:off x="877117" y="1503630"/>
          <a:ext cx="3257855" cy="3257855"/>
        </a:xfrm>
        <a:prstGeom prst="pie">
          <a:avLst>
            <a:gd name="adj1" fmla="val 5400000"/>
            <a:gd name="adj2" fmla="val 16200000"/>
          </a:avLst>
        </a:prstGeom>
        <a:solidFill>
          <a:srgbClr val="6DA46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DC4F77B-ECB5-4B44-9B57-8DB31ED56176}">
      <dsp:nvSpPr>
        <dsp:cNvPr id="0" name=""/>
        <dsp:cNvSpPr/>
      </dsp:nvSpPr>
      <dsp:spPr>
        <a:xfrm>
          <a:off x="2506045" y="1503630"/>
          <a:ext cx="6328354" cy="3257855"/>
        </a:xfrm>
        <a:prstGeom prst="rect">
          <a:avLst/>
        </a:prstGeom>
        <a:solidFill>
          <a:schemeClr val="lt1">
            <a:alpha val="90000"/>
            <a:hueOff val="0"/>
            <a:satOff val="0"/>
            <a:lumOff val="0"/>
            <a:alphaOff val="0"/>
          </a:schemeClr>
        </a:solidFill>
        <a:ln w="25400" cap="flat" cmpd="sng" algn="ctr">
          <a:solidFill>
            <a:srgbClr val="598752"/>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000" kern="1200" dirty="0" smtClean="0">
              <a:solidFill>
                <a:schemeClr val="tx1"/>
              </a:solidFill>
              <a:latin typeface="+mn-lt"/>
              <a:cs typeface="Arial" panose="020B0604020202020204" pitchFamily="34" charset="0"/>
            </a:rPr>
            <a:t>The partnership is evolving and is now cross Faculty to include business and psychology programmes</a:t>
          </a:r>
        </a:p>
        <a:p>
          <a:pPr lvl="0" defTabSz="622300">
            <a:lnSpc>
              <a:spcPct val="90000"/>
            </a:lnSpc>
            <a:spcBef>
              <a:spcPct val="0"/>
            </a:spcBef>
            <a:spcAft>
              <a:spcPct val="35000"/>
            </a:spcAft>
          </a:pPr>
          <a:endParaRPr lang="en-GB" kern="1200" dirty="0"/>
        </a:p>
      </dsp:txBody>
      <dsp:txXfrm>
        <a:off x="2506045" y="1503630"/>
        <a:ext cx="3164177" cy="1503625"/>
      </dsp:txXfrm>
    </dsp:sp>
    <dsp:sp modelId="{B672B6D7-1215-47C0-AB7B-1C158D52B344}">
      <dsp:nvSpPr>
        <dsp:cNvPr id="0" name=""/>
        <dsp:cNvSpPr/>
      </dsp:nvSpPr>
      <dsp:spPr>
        <a:xfrm>
          <a:off x="1754232" y="3007256"/>
          <a:ext cx="1503625" cy="1503625"/>
        </a:xfrm>
        <a:prstGeom prst="pie">
          <a:avLst>
            <a:gd name="adj1" fmla="val 5400000"/>
            <a:gd name="adj2" fmla="val 16200000"/>
          </a:avLst>
        </a:prstGeom>
        <a:solidFill>
          <a:srgbClr val="958CB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C9530A7-3D79-48BB-B5E2-E18436E2EA29}">
      <dsp:nvSpPr>
        <dsp:cNvPr id="0" name=""/>
        <dsp:cNvSpPr/>
      </dsp:nvSpPr>
      <dsp:spPr>
        <a:xfrm>
          <a:off x="2506045" y="3002053"/>
          <a:ext cx="6328354" cy="1514030"/>
        </a:xfrm>
        <a:prstGeom prst="rect">
          <a:avLst/>
        </a:prstGeom>
        <a:solidFill>
          <a:schemeClr val="lt1">
            <a:alpha val="90000"/>
            <a:hueOff val="0"/>
            <a:satOff val="0"/>
            <a:lumOff val="0"/>
            <a:alphaOff val="0"/>
          </a:schemeClr>
        </a:solidFill>
        <a:ln w="25400" cap="flat" cmpd="sng" algn="ctr">
          <a:solidFill>
            <a:srgbClr val="958CB2"/>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GB" sz="2000" kern="1200" dirty="0" smtClean="0">
            <a:latin typeface="+mn-lt"/>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GB" sz="2000" kern="1200" dirty="0" smtClean="0">
              <a:latin typeface="+mn-lt"/>
              <a:cs typeface="Arial" panose="020B0604020202020204" pitchFamily="34" charset="0"/>
            </a:rPr>
            <a:t>UWE staff have been awarded Didactic Adjunct Faculty status. Supports teaching practice and professional development</a:t>
          </a:r>
        </a:p>
        <a:p>
          <a:pPr lvl="0" defTabSz="666750">
            <a:lnSpc>
              <a:spcPct val="90000"/>
            </a:lnSpc>
            <a:spcBef>
              <a:spcPct val="0"/>
            </a:spcBef>
            <a:spcAft>
              <a:spcPct val="35000"/>
            </a:spcAft>
          </a:pPr>
          <a:endParaRPr lang="en-GB" kern="1200" dirty="0"/>
        </a:p>
      </dsp:txBody>
      <dsp:txXfrm>
        <a:off x="2506045" y="3002053"/>
        <a:ext cx="3164177" cy="1514030"/>
      </dsp:txXfrm>
    </dsp:sp>
    <dsp:sp modelId="{0C0A8E32-BDCF-4E0F-B5F5-6218C0F94649}">
      <dsp:nvSpPr>
        <dsp:cNvPr id="0" name=""/>
        <dsp:cNvSpPr/>
      </dsp:nvSpPr>
      <dsp:spPr>
        <a:xfrm>
          <a:off x="5670222" y="0"/>
          <a:ext cx="3164177" cy="15036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smtClean="0"/>
            <a:t>MUTUAL</a:t>
          </a:r>
          <a:endParaRPr lang="en-GB" sz="2800" kern="1200" dirty="0"/>
        </a:p>
      </dsp:txBody>
      <dsp:txXfrm>
        <a:off x="5670222" y="0"/>
        <a:ext cx="3164177" cy="1503630"/>
      </dsp:txXfrm>
    </dsp:sp>
    <dsp:sp modelId="{85DF7D97-3890-47BC-9DD9-55DFFE5E92BB}">
      <dsp:nvSpPr>
        <dsp:cNvPr id="0" name=""/>
        <dsp:cNvSpPr/>
      </dsp:nvSpPr>
      <dsp:spPr>
        <a:xfrm>
          <a:off x="5670222" y="1503630"/>
          <a:ext cx="3164177" cy="15036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smtClean="0"/>
            <a:t>EVOLVING</a:t>
          </a:r>
          <a:endParaRPr lang="en-GB" sz="2800" kern="1200" dirty="0"/>
        </a:p>
      </dsp:txBody>
      <dsp:txXfrm>
        <a:off x="5670222" y="1503630"/>
        <a:ext cx="3164177" cy="1503625"/>
      </dsp:txXfrm>
    </dsp:sp>
    <dsp:sp modelId="{43C81B0C-F93C-407B-A896-5483CFB4E2F5}">
      <dsp:nvSpPr>
        <dsp:cNvPr id="0" name=""/>
        <dsp:cNvSpPr/>
      </dsp:nvSpPr>
      <dsp:spPr>
        <a:xfrm>
          <a:off x="5670222" y="3007256"/>
          <a:ext cx="3164177" cy="15036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smtClean="0"/>
            <a:t>RECOGNITION</a:t>
          </a:r>
          <a:endParaRPr lang="en-GB" sz="2800" kern="1200" dirty="0"/>
        </a:p>
      </dsp:txBody>
      <dsp:txXfrm>
        <a:off x="5670222" y="3007256"/>
        <a:ext cx="3164177" cy="150362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8630"/>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sz="quarter" idx="1"/>
          </p:nvPr>
        </p:nvSpPr>
        <p:spPr>
          <a:xfrm>
            <a:off x="3777993" y="2"/>
            <a:ext cx="2889938" cy="498630"/>
          </a:xfrm>
          <a:prstGeom prst="rect">
            <a:avLst/>
          </a:prstGeom>
        </p:spPr>
        <p:txBody>
          <a:bodyPr vert="horz" lIns="91430" tIns="45715" rIns="91430" bIns="45715" rtlCol="0"/>
          <a:lstStyle>
            <a:lvl1pPr algn="r">
              <a:defRPr sz="1200"/>
            </a:lvl1pPr>
          </a:lstStyle>
          <a:p>
            <a:fld id="{5411F706-BCDF-4F20-A5FA-3EC32C666F52}" type="datetimeFigureOut">
              <a:rPr lang="en-GB" smtClean="0"/>
              <a:t>10/03/2018</a:t>
            </a:fld>
            <a:endParaRPr lang="en-GB"/>
          </a:p>
        </p:txBody>
      </p:sp>
      <p:sp>
        <p:nvSpPr>
          <p:cNvPr id="4" name="Footer Placeholder 3"/>
          <p:cNvSpPr>
            <a:spLocks noGrp="1"/>
          </p:cNvSpPr>
          <p:nvPr>
            <p:ph type="ftr" sz="quarter" idx="2"/>
          </p:nvPr>
        </p:nvSpPr>
        <p:spPr>
          <a:xfrm>
            <a:off x="0" y="9428010"/>
            <a:ext cx="2889938" cy="498629"/>
          </a:xfrm>
          <a:prstGeom prst="rect">
            <a:avLst/>
          </a:prstGeom>
        </p:spPr>
        <p:txBody>
          <a:bodyPr vert="horz" lIns="91430" tIns="45715" rIns="91430"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777993" y="9428010"/>
            <a:ext cx="2889938" cy="498629"/>
          </a:xfrm>
          <a:prstGeom prst="rect">
            <a:avLst/>
          </a:prstGeom>
        </p:spPr>
        <p:txBody>
          <a:bodyPr vert="horz" lIns="91430" tIns="45715" rIns="91430" bIns="45715" rtlCol="0" anchor="b"/>
          <a:lstStyle>
            <a:lvl1pPr algn="r">
              <a:defRPr sz="1200"/>
            </a:lvl1pPr>
          </a:lstStyle>
          <a:p>
            <a:fld id="{E703DFFC-E9C3-4D28-828F-E317308DDF94}" type="slidenum">
              <a:rPr lang="en-GB" smtClean="0"/>
              <a:t>‹#›</a:t>
            </a:fld>
            <a:endParaRPr lang="en-GB"/>
          </a:p>
        </p:txBody>
      </p:sp>
    </p:spTree>
    <p:extLst>
      <p:ext uri="{BB962C8B-B14F-4D97-AF65-F5344CB8AC3E}">
        <p14:creationId xmlns:p14="http://schemas.microsoft.com/office/powerpoint/2010/main" val="1545564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2889938" cy="496332"/>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3777993" y="1"/>
            <a:ext cx="2889938" cy="496332"/>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666909" y="4715153"/>
            <a:ext cx="5335270" cy="4466987"/>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9428010"/>
            <a:ext cx="2889938" cy="496332"/>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3777993" y="9428010"/>
            <a:ext cx="2889938" cy="496332"/>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in the PA Class of 2018 will pursue a full-time, 27-month program that leads to the Master of Medical Science degree in Physician Assistant Studies. The PA program hails the largest class size of all PA programs in the southeastern United States. The entering class of 2018 is 75% female and 25% male. The average age is 26 and the average GPA is 3.4. Approximately 60% of the class hails from the Appalachian region, with the majority of those coming from Tennessee, Kentucky or Virginia.</a:t>
            </a:r>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6</a:t>
            </a:fld>
            <a:endParaRPr lang="en-US" altLang="en-US"/>
          </a:p>
        </p:txBody>
      </p:sp>
    </p:spTree>
    <p:extLst>
      <p:ext uri="{BB962C8B-B14F-4D97-AF65-F5344CB8AC3E}">
        <p14:creationId xmlns:p14="http://schemas.microsoft.com/office/powerpoint/2010/main" val="328976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7</a:t>
            </a:fld>
            <a:endParaRPr lang="en-US" altLang="en-US"/>
          </a:p>
        </p:txBody>
      </p:sp>
    </p:spTree>
    <p:extLst>
      <p:ext uri="{BB962C8B-B14F-4D97-AF65-F5344CB8AC3E}">
        <p14:creationId xmlns:p14="http://schemas.microsoft.com/office/powerpoint/2010/main" val="223127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9</a:t>
            </a:fld>
            <a:endParaRPr lang="en-US" altLang="en-US"/>
          </a:p>
        </p:txBody>
      </p:sp>
    </p:spTree>
    <p:extLst>
      <p:ext uri="{BB962C8B-B14F-4D97-AF65-F5344CB8AC3E}">
        <p14:creationId xmlns:p14="http://schemas.microsoft.com/office/powerpoint/2010/main" val="36457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C9DAC"/>
        </a:solid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3889" y="-1587"/>
            <a:ext cx="2166937"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919288" y="19891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325601" y="1886400"/>
            <a:ext cx="6062751"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a:ea typeface="Georgia"/>
                <a:cs typeface="Georgia"/>
              </a:defRPr>
            </a:lvl1pPr>
          </a:lstStyle>
          <a:p>
            <a:pPr lvl="0"/>
            <a:r>
              <a:rPr lang="en-GB" dirty="0" smtClean="0"/>
              <a:t>Click to edit Master text styles</a:t>
            </a:r>
          </a:p>
        </p:txBody>
      </p:sp>
      <p:sp>
        <p:nvSpPr>
          <p:cNvPr id="18" name="Text Placeholder 14"/>
          <p:cNvSpPr>
            <a:spLocks noGrp="1"/>
          </p:cNvSpPr>
          <p:nvPr>
            <p:ph type="body" sz="quarter" idx="15"/>
          </p:nvPr>
        </p:nvSpPr>
        <p:spPr>
          <a:xfrm>
            <a:off x="640801" y="1972801"/>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
        <p:nvSpPr>
          <p:cNvPr id="19" name="Text Placeholder 14"/>
          <p:cNvSpPr>
            <a:spLocks noGrp="1"/>
          </p:cNvSpPr>
          <p:nvPr>
            <p:ph type="body" sz="quarter" idx="16"/>
          </p:nvPr>
        </p:nvSpPr>
        <p:spPr>
          <a:xfrm>
            <a:off x="640801" y="2332800"/>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smtClean="0"/>
              <a:t>Click to edit Master text styles</a:t>
            </a:r>
          </a:p>
        </p:txBody>
      </p:sp>
      <p:sp>
        <p:nvSpPr>
          <p:cNvPr id="20" name="Text Placeholder 14"/>
          <p:cNvSpPr>
            <a:spLocks noGrp="1"/>
          </p:cNvSpPr>
          <p:nvPr>
            <p:ph type="body" sz="quarter" idx="17"/>
          </p:nvPr>
        </p:nvSpPr>
        <p:spPr>
          <a:xfrm>
            <a:off x="640801" y="2876401"/>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smtClean="0"/>
              <a:t>Click to edit Master text styles</a:t>
            </a:r>
          </a:p>
        </p:txBody>
      </p:sp>
      <p:sp>
        <p:nvSpPr>
          <p:cNvPr id="8" name="Text Placeholder 14"/>
          <p:cNvSpPr>
            <a:spLocks noGrp="1"/>
          </p:cNvSpPr>
          <p:nvPr>
            <p:ph type="body" sz="quarter" idx="18"/>
          </p:nvPr>
        </p:nvSpPr>
        <p:spPr>
          <a:xfrm>
            <a:off x="641268" y="5503482"/>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2037226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4"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906811"/>
            <a:ext cx="9144000" cy="5951190"/>
          </a:xfrm>
          <a:prstGeom prst="rect">
            <a:avLst/>
          </a:prstGeom>
        </p:spPr>
        <p:txBody>
          <a:bodyPr/>
          <a:lstStyle/>
          <a:p>
            <a:endParaRPr lang="en-US" dirty="0"/>
          </a:p>
        </p:txBody>
      </p:sp>
    </p:spTree>
    <p:extLst>
      <p:ext uri="{BB962C8B-B14F-4D97-AF65-F5344CB8AC3E}">
        <p14:creationId xmlns:p14="http://schemas.microsoft.com/office/powerpoint/2010/main" val="250680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4"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p:cNvSpPr>
            <a:spLocks noGrp="1"/>
          </p:cNvSpPr>
          <p:nvPr>
            <p:ph type="body" sz="quarter" idx="10"/>
          </p:nvPr>
        </p:nvSpPr>
        <p:spPr>
          <a:xfrm>
            <a:off x="467546" y="444420"/>
            <a:ext cx="6552727"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smtClean="0"/>
              <a:t>Click to edit Master text styles</a:t>
            </a:r>
          </a:p>
        </p:txBody>
      </p:sp>
      <p:sp>
        <p:nvSpPr>
          <p:cNvPr id="13" name="Picture Placeholder 12"/>
          <p:cNvSpPr>
            <a:spLocks noGrp="1"/>
          </p:cNvSpPr>
          <p:nvPr>
            <p:ph type="pic" sz="quarter" idx="11"/>
          </p:nvPr>
        </p:nvSpPr>
        <p:spPr>
          <a:xfrm>
            <a:off x="6118226" y="1461052"/>
            <a:ext cx="3025775" cy="5396948"/>
          </a:xfrm>
          <a:prstGeom prst="rect">
            <a:avLst/>
          </a:prstGeom>
        </p:spPr>
        <p:txBody>
          <a:bodyPr/>
          <a:lstStyle/>
          <a:p>
            <a:endParaRPr lang="en-US" dirty="0"/>
          </a:p>
        </p:txBody>
      </p:sp>
      <p:sp>
        <p:nvSpPr>
          <p:cNvPr id="14" name="Picture Placeholder 12"/>
          <p:cNvSpPr>
            <a:spLocks noGrp="1"/>
          </p:cNvSpPr>
          <p:nvPr>
            <p:ph type="pic" sz="quarter" idx="12"/>
          </p:nvPr>
        </p:nvSpPr>
        <p:spPr>
          <a:xfrm>
            <a:off x="1" y="1461052"/>
            <a:ext cx="3024188" cy="5396948"/>
          </a:xfrm>
          <a:prstGeom prst="rect">
            <a:avLst/>
          </a:prstGeom>
        </p:spPr>
        <p:txBody>
          <a:bodyPr/>
          <a:lstStyle/>
          <a:p>
            <a:endParaRPr lang="en-US"/>
          </a:p>
        </p:txBody>
      </p:sp>
      <p:sp>
        <p:nvSpPr>
          <p:cNvPr id="15" name="Picture Placeholder 12"/>
          <p:cNvSpPr>
            <a:spLocks noGrp="1"/>
          </p:cNvSpPr>
          <p:nvPr>
            <p:ph type="pic" sz="quarter" idx="13"/>
          </p:nvPr>
        </p:nvSpPr>
        <p:spPr>
          <a:xfrm>
            <a:off x="3059114" y="1461053"/>
            <a:ext cx="3020316" cy="2650572"/>
          </a:xfrm>
          <a:prstGeom prst="rect">
            <a:avLst/>
          </a:prstGeom>
        </p:spPr>
        <p:txBody>
          <a:bodyPr/>
          <a:lstStyle/>
          <a:p>
            <a:endParaRPr lang="en-US"/>
          </a:p>
        </p:txBody>
      </p:sp>
      <p:sp>
        <p:nvSpPr>
          <p:cNvPr id="17" name="Picture Placeholder 12"/>
          <p:cNvSpPr>
            <a:spLocks noGrp="1"/>
          </p:cNvSpPr>
          <p:nvPr>
            <p:ph type="pic" sz="quarter" idx="14"/>
          </p:nvPr>
        </p:nvSpPr>
        <p:spPr>
          <a:xfrm>
            <a:off x="3059114" y="4149726"/>
            <a:ext cx="3020316" cy="2708275"/>
          </a:xfrm>
          <a:prstGeom prst="rect">
            <a:avLst/>
          </a:prstGeom>
        </p:spPr>
        <p:txBody>
          <a:bodyPr/>
          <a:lstStyle/>
          <a:p>
            <a:endParaRPr lang="en-US"/>
          </a:p>
        </p:txBody>
      </p:sp>
    </p:spTree>
    <p:extLst>
      <p:ext uri="{BB962C8B-B14F-4D97-AF65-F5344CB8AC3E}">
        <p14:creationId xmlns:p14="http://schemas.microsoft.com/office/powerpoint/2010/main" val="1974219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DCECCB84-F9BA-43D5-87BE-67443E8EF086}">
      <p15:sldGuideLst xmlns:p15="http://schemas.microsoft.com/office/powerpoint/2012/main">
        <p15:guide id="1" orient="horz" pos="332" userDrawn="1">
          <p15:clr>
            <a:srgbClr val="FBAE40"/>
          </p15:clr>
        </p15:guide>
        <p15:guide id="2" pos="2880" userDrawn="1">
          <p15:clr>
            <a:srgbClr val="FBAE40"/>
          </p15:clr>
        </p15:guide>
        <p15:guide id="4" pos="3833" userDrawn="1">
          <p15:clr>
            <a:srgbClr val="FBAE40"/>
          </p15:clr>
        </p15:guide>
        <p15:guide id="5" orient="horz" pos="2614" userDrawn="1">
          <p15:clr>
            <a:srgbClr val="FBAE40"/>
          </p15:clr>
        </p15:guide>
        <p15:guide id="6" pos="1906" userDrawn="1">
          <p15:clr>
            <a:srgbClr val="FBAE40"/>
          </p15:clr>
        </p15:guide>
        <p15:guide id="8" pos="1927" userDrawn="1">
          <p15:clr>
            <a:srgbClr val="FBAE40"/>
          </p15:clr>
        </p15:guide>
        <p15:guide id="9" pos="3854" userDrawn="1">
          <p15:clr>
            <a:srgbClr val="FBAE40"/>
          </p15:clr>
        </p15:guide>
        <p15:guide id="10" orient="horz" pos="25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6" y="444420"/>
            <a:ext cx="6624735"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4"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p:cNvSpPr>
          <p:nvPr>
            <p:ph type="pic" sz="quarter" idx="11"/>
          </p:nvPr>
        </p:nvSpPr>
        <p:spPr>
          <a:xfrm>
            <a:off x="3041650" y="1461052"/>
            <a:ext cx="3043239" cy="5396948"/>
          </a:xfrm>
          <a:prstGeom prst="rect">
            <a:avLst/>
          </a:prstGeom>
        </p:spPr>
        <p:txBody>
          <a:bodyPr/>
          <a:lstStyle/>
          <a:p>
            <a:endParaRPr lang="en-US"/>
          </a:p>
        </p:txBody>
      </p:sp>
      <p:sp>
        <p:nvSpPr>
          <p:cNvPr id="6" name="Picture Placeholder 12"/>
          <p:cNvSpPr>
            <a:spLocks noGrp="1"/>
          </p:cNvSpPr>
          <p:nvPr>
            <p:ph type="pic" sz="quarter" idx="13"/>
          </p:nvPr>
        </p:nvSpPr>
        <p:spPr>
          <a:xfrm>
            <a:off x="6121402" y="1461053"/>
            <a:ext cx="3022599" cy="2650572"/>
          </a:xfrm>
          <a:prstGeom prst="rect">
            <a:avLst/>
          </a:prstGeom>
        </p:spPr>
        <p:txBody>
          <a:bodyPr/>
          <a:lstStyle/>
          <a:p>
            <a:endParaRPr lang="en-US" dirty="0"/>
          </a:p>
        </p:txBody>
      </p:sp>
      <p:sp>
        <p:nvSpPr>
          <p:cNvPr id="7" name="Picture Placeholder 12"/>
          <p:cNvSpPr>
            <a:spLocks noGrp="1"/>
          </p:cNvSpPr>
          <p:nvPr>
            <p:ph type="pic" sz="quarter" idx="14"/>
          </p:nvPr>
        </p:nvSpPr>
        <p:spPr>
          <a:xfrm>
            <a:off x="6121400" y="4146550"/>
            <a:ext cx="3022600" cy="2711450"/>
          </a:xfrm>
          <a:prstGeom prst="rect">
            <a:avLst/>
          </a:prstGeom>
        </p:spPr>
        <p:txBody>
          <a:bodyPr/>
          <a:lstStyle/>
          <a:p>
            <a:endParaRPr lang="en-US"/>
          </a:p>
        </p:txBody>
      </p:sp>
      <p:sp>
        <p:nvSpPr>
          <p:cNvPr id="8" name="Text Placeholder 5"/>
          <p:cNvSpPr>
            <a:spLocks noGrp="1"/>
          </p:cNvSpPr>
          <p:nvPr>
            <p:ph type="body" sz="quarter" idx="15" hasCustomPrompt="1"/>
          </p:nvPr>
        </p:nvSpPr>
        <p:spPr>
          <a:xfrm>
            <a:off x="458066" y="1461052"/>
            <a:ext cx="238574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Tree>
    <p:extLst>
      <p:ext uri="{BB962C8B-B14F-4D97-AF65-F5344CB8AC3E}">
        <p14:creationId xmlns:p14="http://schemas.microsoft.com/office/powerpoint/2010/main" val="276145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856" userDrawn="1">
          <p15:clr>
            <a:srgbClr val="FBAE40"/>
          </p15:clr>
        </p15:guide>
        <p15:guide id="4" pos="3833"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4"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2"/>
          </p:nvPr>
        </p:nvSpPr>
        <p:spPr>
          <a:xfrm>
            <a:off x="1042989" y="1916833"/>
            <a:ext cx="7058025" cy="3528392"/>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Text Placeholder 14"/>
          <p:cNvSpPr>
            <a:spLocks noGrp="1"/>
          </p:cNvSpPr>
          <p:nvPr>
            <p:ph type="body" sz="quarter" idx="13"/>
          </p:nvPr>
        </p:nvSpPr>
        <p:spPr>
          <a:xfrm>
            <a:off x="1042989" y="5661026"/>
            <a:ext cx="7058025" cy="1196975"/>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21206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5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4"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2"/>
          <p:cNvSpPr>
            <a:spLocks noGrp="1"/>
          </p:cNvSpPr>
          <p:nvPr>
            <p:ph type="body" sz="quarter" idx="12" hasCustomPrompt="1"/>
          </p:nvPr>
        </p:nvSpPr>
        <p:spPr>
          <a:xfrm>
            <a:off x="215405" y="2852936"/>
            <a:ext cx="4283969" cy="2592288"/>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smtClean="0"/>
              <a:t>100%</a:t>
            </a:r>
          </a:p>
        </p:txBody>
      </p:sp>
      <p:sp>
        <p:nvSpPr>
          <p:cNvPr id="10" name="Text Placeholder 14"/>
          <p:cNvSpPr>
            <a:spLocks noGrp="1"/>
          </p:cNvSpPr>
          <p:nvPr>
            <p:ph type="body" sz="quarter" idx="13"/>
          </p:nvPr>
        </p:nvSpPr>
        <p:spPr>
          <a:xfrm>
            <a:off x="4715396" y="2870015"/>
            <a:ext cx="3601021" cy="2575209"/>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14"/>
          <p:cNvSpPr>
            <a:spLocks noGrp="1"/>
          </p:cNvSpPr>
          <p:nvPr>
            <p:ph type="body" sz="quarter" idx="14"/>
          </p:nvPr>
        </p:nvSpPr>
        <p:spPr>
          <a:xfrm>
            <a:off x="970981" y="5661026"/>
            <a:ext cx="7129412" cy="648295"/>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864973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18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4"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4"/>
            <a:ext cx="6515621"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a:ea typeface="Georgia"/>
                <a:cs typeface="Georgia"/>
              </a:defRPr>
            </a:lvl1pPr>
          </a:lstStyle>
          <a:p>
            <a:pPr lvl="0"/>
            <a:r>
              <a:rPr lang="en-GB" dirty="0" smtClean="0"/>
              <a:t>Click to edit Master text styles</a:t>
            </a:r>
          </a:p>
        </p:txBody>
      </p:sp>
      <p:sp>
        <p:nvSpPr>
          <p:cNvPr id="7" name="Text Placeholder 5"/>
          <p:cNvSpPr>
            <a:spLocks noGrp="1"/>
          </p:cNvSpPr>
          <p:nvPr>
            <p:ph type="body" sz="quarter" idx="11"/>
          </p:nvPr>
        </p:nvSpPr>
        <p:spPr>
          <a:xfrm>
            <a:off x="899593"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192450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4"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1"/>
            <a:ext cx="6515621" cy="651068"/>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6" name="Text Placeholder 5"/>
          <p:cNvSpPr>
            <a:spLocks noGrp="1"/>
          </p:cNvSpPr>
          <p:nvPr>
            <p:ph type="body" sz="quarter" idx="11"/>
          </p:nvPr>
        </p:nvSpPr>
        <p:spPr>
          <a:xfrm>
            <a:off x="900114" y="1773238"/>
            <a:ext cx="6551612" cy="4608512"/>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6912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4"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7"/>
            <a:ext cx="6515621" cy="634666"/>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3" name="Text Placeholder 2"/>
          <p:cNvSpPr>
            <a:spLocks noGrp="1"/>
          </p:cNvSpPr>
          <p:nvPr>
            <p:ph type="body" sz="quarter" idx="11"/>
          </p:nvPr>
        </p:nvSpPr>
        <p:spPr>
          <a:xfrm>
            <a:off x="900114" y="1700214"/>
            <a:ext cx="6551612"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86068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4"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4"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7"/>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7" name="Text Placeholder 5"/>
          <p:cNvSpPr>
            <a:spLocks noGrp="1"/>
          </p:cNvSpPr>
          <p:nvPr>
            <p:ph type="body" sz="quarter" idx="12"/>
          </p:nvPr>
        </p:nvSpPr>
        <p:spPr>
          <a:xfrm>
            <a:off x="4284665"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1903622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4"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7"/>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9594"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
        <p:nvSpPr>
          <p:cNvPr id="9" name="Text Placeholder 5"/>
          <p:cNvSpPr>
            <a:spLocks noGrp="1"/>
          </p:cNvSpPr>
          <p:nvPr>
            <p:ph type="body" sz="quarter" idx="12" hasCustomPrompt="1"/>
          </p:nvPr>
        </p:nvSpPr>
        <p:spPr>
          <a:xfrm>
            <a:off x="4284665"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smtClean="0"/>
              <a:t>Click to add text</a:t>
            </a:r>
          </a:p>
          <a:p>
            <a:pPr lvl="1"/>
            <a:r>
              <a:rPr lang="en-US" dirty="0" smtClean="0"/>
              <a:t>Second Bullet Point</a:t>
            </a:r>
          </a:p>
          <a:p>
            <a:pPr lvl="2"/>
            <a:r>
              <a:rPr lang="en-US" dirty="0" smtClean="0"/>
              <a:t>Third Bullet Point</a:t>
            </a:r>
          </a:p>
          <a:p>
            <a:pPr lvl="3"/>
            <a:endParaRPr lang="en-US" dirty="0" smtClean="0"/>
          </a:p>
          <a:p>
            <a:pPr lvl="0"/>
            <a:endParaRPr lang="en-GB" dirty="0" smtClean="0"/>
          </a:p>
        </p:txBody>
      </p:sp>
    </p:spTree>
    <p:extLst>
      <p:ext uri="{BB962C8B-B14F-4D97-AF65-F5344CB8AC3E}">
        <p14:creationId xmlns:p14="http://schemas.microsoft.com/office/powerpoint/2010/main" val="976455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4"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7"/>
            <a:ext cx="6481464"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9594"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a:p>
            <a:pPr lvl="3"/>
            <a:endParaRPr lang="en-GB" dirty="0" smtClean="0"/>
          </a:p>
        </p:txBody>
      </p:sp>
      <p:sp>
        <p:nvSpPr>
          <p:cNvPr id="9" name="Text Placeholder 5"/>
          <p:cNvSpPr>
            <a:spLocks noGrp="1"/>
          </p:cNvSpPr>
          <p:nvPr>
            <p:ph type="body" sz="quarter" idx="12" hasCustomPrompt="1"/>
          </p:nvPr>
        </p:nvSpPr>
        <p:spPr>
          <a:xfrm>
            <a:off x="4284665"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p:txBody>
      </p:sp>
    </p:spTree>
    <p:extLst>
      <p:ext uri="{BB962C8B-B14F-4D97-AF65-F5344CB8AC3E}">
        <p14:creationId xmlns:p14="http://schemas.microsoft.com/office/powerpoint/2010/main" val="211776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4"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7"/>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3" name="Chart Placeholder 2"/>
          <p:cNvSpPr>
            <a:spLocks noGrp="1"/>
          </p:cNvSpPr>
          <p:nvPr>
            <p:ph type="chart" sz="quarter" idx="11"/>
          </p:nvPr>
        </p:nvSpPr>
        <p:spPr>
          <a:xfrm>
            <a:off x="899593" y="1554761"/>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947534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4"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4"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7"/>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3" name="Chart Placeholder 2"/>
          <p:cNvSpPr>
            <a:spLocks noGrp="1"/>
          </p:cNvSpPr>
          <p:nvPr>
            <p:ph type="chart" sz="quarter" idx="12"/>
          </p:nvPr>
        </p:nvSpPr>
        <p:spPr>
          <a:xfrm>
            <a:off x="4284663" y="1628800"/>
            <a:ext cx="3816351" cy="4464025"/>
          </a:xfrm>
          <a:prstGeom prst="rect">
            <a:avLst/>
          </a:prstGeom>
        </p:spPr>
        <p:txBody>
          <a:bodyPr/>
          <a:lstStyle/>
          <a:p>
            <a:pPr lvl="0"/>
            <a:endParaRPr lang="en-US" noProof="0"/>
          </a:p>
        </p:txBody>
      </p:sp>
    </p:spTree>
    <p:extLst>
      <p:ext uri="{BB962C8B-B14F-4D97-AF65-F5344CB8AC3E}">
        <p14:creationId xmlns:p14="http://schemas.microsoft.com/office/powerpoint/2010/main" val="1628611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speeches/new-deal-for-general-practice" TargetMode="External"/><Relationship Id="rId2" Type="http://schemas.openxmlformats.org/officeDocument/2006/relationships/hyperlink" Target="http://www.fparcp.co.uk/ukphysicianassociateprogrammes/" TargetMode="External"/><Relationship Id="rId1" Type="http://schemas.openxmlformats.org/officeDocument/2006/relationships/slideLayout" Target="../slideLayouts/slideLayout3.xml"/><Relationship Id="rId5" Type="http://schemas.openxmlformats.org/officeDocument/2006/relationships/hyperlink" Target="http://www.fparcp.co.uk/examinations" TargetMode="External"/><Relationship Id="rId4" Type="http://schemas.openxmlformats.org/officeDocument/2006/relationships/hyperlink" Target="https://www.lmunet.edu/academics/schools/debusk-college-of-osteopathic-medicine/p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1713025" y="1850369"/>
            <a:ext cx="7430975" cy="3774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GB" sz="3600" b="1" dirty="0" smtClean="0">
                <a:latin typeface="Arial" panose="020B0604020202020204" pitchFamily="34" charset="0"/>
                <a:cs typeface="Arial" panose="020B0604020202020204" pitchFamily="34" charset="0"/>
              </a:rPr>
              <a:t>Trans-Atlantic </a:t>
            </a:r>
            <a:r>
              <a:rPr lang="en-GB" sz="3600" b="1" dirty="0" smtClean="0">
                <a:latin typeface="Arial" panose="020B0604020202020204" pitchFamily="34" charset="0"/>
                <a:cs typeface="Arial" panose="020B0604020202020204" pitchFamily="34" charset="0"/>
              </a:rPr>
              <a:t>partnership working </a:t>
            </a:r>
            <a:r>
              <a:rPr lang="en-GB" sz="3600" b="1" dirty="0">
                <a:latin typeface="Arial" panose="020B0604020202020204" pitchFamily="34" charset="0"/>
                <a:cs typeface="Arial" panose="020B0604020202020204" pitchFamily="34" charset="0"/>
              </a:rPr>
              <a:t>in </a:t>
            </a:r>
            <a:r>
              <a:rPr lang="en-GB" sz="3600" b="1" dirty="0" smtClean="0">
                <a:latin typeface="Arial" panose="020B0604020202020204" pitchFamily="34" charset="0"/>
                <a:cs typeface="Arial" panose="020B0604020202020204" pitchFamily="34" charset="0"/>
              </a:rPr>
              <a:t>developing </a:t>
            </a:r>
            <a:r>
              <a:rPr lang="en-GB" sz="3600" b="1" dirty="0" smtClean="0">
                <a:latin typeface="Arial" panose="020B0604020202020204" pitchFamily="34" charset="0"/>
                <a:cs typeface="Arial" panose="020B0604020202020204" pitchFamily="34" charset="0"/>
              </a:rPr>
              <a:t>a </a:t>
            </a:r>
            <a:r>
              <a:rPr lang="en-GB" sz="3600" b="1" dirty="0">
                <a:latin typeface="Arial" panose="020B0604020202020204" pitchFamily="34" charset="0"/>
                <a:cs typeface="Arial" panose="020B0604020202020204" pitchFamily="34" charset="0"/>
              </a:rPr>
              <a:t>UK Physician Associate </a:t>
            </a:r>
            <a:r>
              <a:rPr lang="en-GB" sz="3600" b="1" dirty="0" smtClean="0">
                <a:latin typeface="Arial" panose="020B0604020202020204" pitchFamily="34" charset="0"/>
                <a:cs typeface="Arial" panose="020B0604020202020204" pitchFamily="34" charset="0"/>
              </a:rPr>
              <a:t>programme</a:t>
            </a:r>
            <a:r>
              <a:rPr lang="en-GB" sz="3600" b="1" dirty="0">
                <a:latin typeface="Arial" panose="020B0604020202020204" pitchFamily="34" charset="0"/>
                <a:cs typeface="Arial" panose="020B0604020202020204" pitchFamily="34" charset="0"/>
              </a:rPr>
              <a:t>: </a:t>
            </a:r>
            <a:r>
              <a:rPr lang="en-GB" sz="3600" b="1" dirty="0" smtClean="0">
                <a:latin typeface="Arial" panose="020B0604020202020204" pitchFamily="34" charset="0"/>
                <a:cs typeface="Arial" panose="020B0604020202020204" pitchFamily="34" charset="0"/>
              </a:rPr>
              <a:t>reflections </a:t>
            </a:r>
            <a:r>
              <a:rPr lang="en-GB" sz="3600" b="1" dirty="0">
                <a:latin typeface="Arial" panose="020B0604020202020204" pitchFamily="34" charset="0"/>
                <a:cs typeface="Arial" panose="020B0604020202020204" pitchFamily="34" charset="0"/>
              </a:rPr>
              <a:t>and </a:t>
            </a:r>
            <a:endParaRPr lang="en-GB" sz="3600" b="1" dirty="0" smtClean="0">
              <a:latin typeface="Arial" panose="020B0604020202020204" pitchFamily="34" charset="0"/>
              <a:cs typeface="Arial" panose="020B0604020202020204" pitchFamily="34" charset="0"/>
            </a:endParaRPr>
          </a:p>
          <a:p>
            <a:pPr algn="ctr"/>
            <a:r>
              <a:rPr lang="en-GB" sz="3600" b="1" dirty="0" smtClean="0">
                <a:latin typeface="Arial" panose="020B0604020202020204" pitchFamily="34" charset="0"/>
                <a:cs typeface="Arial" panose="020B0604020202020204" pitchFamily="34" charset="0"/>
              </a:rPr>
              <a:t>lessons learnt</a:t>
            </a:r>
            <a:endParaRPr lang="en-GB" sz="3600" b="1" dirty="0" smtClean="0">
              <a:latin typeface="Arial" panose="020B0604020202020204" pitchFamily="34" charset="0"/>
              <a:cs typeface="Arial" panose="020B0604020202020204" pitchFamily="34" charset="0"/>
            </a:endParaRPr>
          </a:p>
          <a:p>
            <a:pPr algn="ctr"/>
            <a:endParaRPr lang="en-GB" sz="3600" b="1" dirty="0">
              <a:latin typeface="Arial" panose="020B0604020202020204" pitchFamily="34" charset="0"/>
              <a:cs typeface="Arial" panose="020B0604020202020204" pitchFamily="34" charset="0"/>
            </a:endParaRPr>
          </a:p>
          <a:p>
            <a:pPr eaLnBrk="1" hangingPunct="1">
              <a:spcBef>
                <a:spcPct val="0"/>
              </a:spcBef>
            </a:pPr>
            <a:endParaRPr lang="en-GB" altLang="en-US" dirty="0" smtClean="0">
              <a:ea typeface="ＭＳ Ｐゴシック" charset="-128"/>
            </a:endParaRPr>
          </a:p>
        </p:txBody>
      </p:sp>
      <p:sp>
        <p:nvSpPr>
          <p:cNvPr id="13315" name="Text Placeholder 3"/>
          <p:cNvSpPr>
            <a:spLocks noGrp="1"/>
          </p:cNvSpPr>
          <p:nvPr>
            <p:ph type="body" sz="quarter" idx="16"/>
          </p:nvPr>
        </p:nvSpPr>
        <p:spPr bwMode="auto">
          <a:xfrm>
            <a:off x="73789" y="1988840"/>
            <a:ext cx="1872207" cy="8093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Dr Fiona</a:t>
            </a:r>
            <a:r>
              <a:rPr lang="en-US" altLang="en-US" dirty="0">
                <a:ea typeface="ＭＳ Ｐゴシック" charset="-128"/>
              </a:rPr>
              <a:t> </a:t>
            </a:r>
            <a:r>
              <a:rPr lang="en-US" altLang="en-US" dirty="0" smtClean="0">
                <a:ea typeface="ＭＳ Ｐゴシック" charset="-128"/>
              </a:rPr>
              <a:t>Lawrence</a:t>
            </a:r>
          </a:p>
          <a:p>
            <a:pPr>
              <a:spcBef>
                <a:spcPct val="0"/>
              </a:spcBef>
            </a:pPr>
            <a:endParaRPr lang="en-US" altLang="en-US" dirty="0">
              <a:ea typeface="ＭＳ Ｐゴシック" charset="-128"/>
            </a:endParaRPr>
          </a:p>
          <a:p>
            <a:pPr>
              <a:spcBef>
                <a:spcPct val="0"/>
              </a:spcBef>
            </a:pPr>
            <a:r>
              <a:rPr lang="en-US" altLang="en-US" dirty="0" smtClean="0">
                <a:ea typeface="ＭＳ Ｐゴシック" charset="-128"/>
              </a:rPr>
              <a:t>Janice St John-Matthews </a:t>
            </a:r>
          </a:p>
          <a:p>
            <a:pPr>
              <a:spcBef>
                <a:spcPct val="0"/>
              </a:spcBef>
            </a:pPr>
            <a:endParaRPr lang="en-US" altLang="en-US" dirty="0">
              <a:ea typeface="ＭＳ Ｐゴシック" charset="-128"/>
            </a:endParaRPr>
          </a:p>
          <a:p>
            <a:pPr>
              <a:spcBef>
                <a:spcPct val="0"/>
              </a:spcBef>
            </a:pPr>
            <a:r>
              <a:rPr lang="en-US" altLang="en-US" dirty="0" smtClean="0">
                <a:ea typeface="ＭＳ Ｐゴシック" charset="-128"/>
              </a:rPr>
              <a:t>Alex Stevens</a:t>
            </a:r>
          </a:p>
          <a:p>
            <a:pPr>
              <a:spcBef>
                <a:spcPct val="0"/>
              </a:spcBef>
            </a:pPr>
            <a:endParaRPr lang="en-US" altLang="en-US" dirty="0">
              <a:ea typeface="ＭＳ Ｐゴシック" charset="-128"/>
            </a:endParaRPr>
          </a:p>
          <a:p>
            <a:pPr>
              <a:spcBef>
                <a:spcPct val="0"/>
              </a:spcBef>
            </a:pPr>
            <a:r>
              <a:rPr lang="en-US" altLang="en-US" dirty="0" smtClean="0">
                <a:ea typeface="ＭＳ Ｐゴシック" charset="-128"/>
              </a:rPr>
              <a:t>Rex Hobbs</a:t>
            </a:r>
          </a:p>
          <a:p>
            <a:pPr>
              <a:spcBef>
                <a:spcPct val="0"/>
              </a:spcBef>
            </a:pPr>
            <a:endParaRPr lang="en-US" altLang="en-US" dirty="0" smtClean="0">
              <a:ea typeface="ＭＳ Ｐゴシック"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5884"/>
            <a:ext cx="4143374" cy="1104900"/>
          </a:xfrm>
          <a:prstGeom prst="rect">
            <a:avLst/>
          </a:prstGeom>
        </p:spPr>
      </p:pic>
      <p:sp>
        <p:nvSpPr>
          <p:cNvPr id="5" name="Rectangle 4"/>
          <p:cNvSpPr/>
          <p:nvPr/>
        </p:nvSpPr>
        <p:spPr>
          <a:xfrm>
            <a:off x="1919266" y="5797433"/>
            <a:ext cx="7018492" cy="1107996"/>
          </a:xfrm>
          <a:prstGeom prst="rect">
            <a:avLst/>
          </a:prstGeom>
        </p:spPr>
        <p:txBody>
          <a:bodyPr wrap="square">
            <a:spAutoFit/>
          </a:bodyPr>
          <a:lstStyle/>
          <a:p>
            <a:pPr algn="ctr"/>
            <a:r>
              <a:rPr lang="en-GB"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Ottawa- ICME Conference </a:t>
            </a:r>
          </a:p>
          <a:p>
            <a:pPr algn="ctr"/>
            <a:r>
              <a:rPr lang="en-GB"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Abu-Dhabi: March 2018 </a:t>
            </a:r>
          </a:p>
          <a:p>
            <a:pPr algn="ctr"/>
            <a:endParaRPr lang="en-GB"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04800" y="755942"/>
            <a:ext cx="6894389" cy="651068"/>
          </a:xfrm>
        </p:spPr>
        <p:txBody>
          <a:bodyPr/>
          <a:lstStyle/>
          <a:p>
            <a:r>
              <a:rPr lang="en-US" altLang="en-US" b="1" dirty="0" smtClean="0"/>
              <a:t>Timeline</a:t>
            </a:r>
            <a:endParaRPr lang="en-US" altLang="en-US" b="1" dirty="0"/>
          </a:p>
        </p:txBody>
      </p:sp>
      <p:sp>
        <p:nvSpPr>
          <p:cNvPr id="2" name="AutoShape 2" descr="Image result for skills funding agenc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kills funding agenc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kills funding agenc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8" name="Diagram 7"/>
          <p:cNvGraphicFramePr/>
          <p:nvPr>
            <p:extLst>
              <p:ext uri="{D42A27DB-BD31-4B8C-83A1-F6EECF244321}">
                <p14:modId xmlns:p14="http://schemas.microsoft.com/office/powerpoint/2010/main" val="17385494"/>
              </p:ext>
            </p:extLst>
          </p:nvPr>
        </p:nvGraphicFramePr>
        <p:xfrm>
          <a:off x="13717016" y="29855936"/>
          <a:ext cx="28067075" cy="7217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5453772" y="28755598"/>
            <a:ext cx="4244500" cy="646331"/>
          </a:xfrm>
          <a:prstGeom prst="rect">
            <a:avLst/>
          </a:prstGeom>
          <a:noFill/>
        </p:spPr>
        <p:txBody>
          <a:bodyPr wrap="square" rtlCol="0">
            <a:spAutoFit/>
          </a:bodyPr>
          <a:lstStyle/>
          <a:p>
            <a:r>
              <a:rPr lang="en-GB" sz="3600" b="1" dirty="0" smtClean="0">
                <a:latin typeface="Arial" panose="020B0604020202020204" pitchFamily="34" charset="0"/>
                <a:cs typeface="Arial" panose="020B0604020202020204" pitchFamily="34" charset="0"/>
              </a:rPr>
              <a:t>May 2015</a:t>
            </a:r>
            <a:endParaRPr lang="en-GB" sz="3600" b="1" dirty="0">
              <a:latin typeface="Arial" panose="020B0604020202020204" pitchFamily="34" charset="0"/>
              <a:cs typeface="Arial" panose="020B0604020202020204" pitchFamily="34" charset="0"/>
            </a:endParaRPr>
          </a:p>
        </p:txBody>
      </p:sp>
      <p:sp>
        <p:nvSpPr>
          <p:cNvPr id="10" name="TextBox 9"/>
          <p:cNvSpPr txBox="1"/>
          <p:nvPr/>
        </p:nvSpPr>
        <p:spPr>
          <a:xfrm>
            <a:off x="29523090" y="28695121"/>
            <a:ext cx="5165773" cy="646331"/>
          </a:xfrm>
          <a:prstGeom prst="rect">
            <a:avLst/>
          </a:prstGeom>
          <a:noFill/>
        </p:spPr>
        <p:txBody>
          <a:bodyPr wrap="square" rtlCol="0">
            <a:spAutoFit/>
          </a:bodyPr>
          <a:lstStyle/>
          <a:p>
            <a:r>
              <a:rPr lang="en-GB" sz="3600" b="1" dirty="0" smtClean="0">
                <a:latin typeface="Arial" panose="020B0604020202020204" pitchFamily="34" charset="0"/>
                <a:cs typeface="Arial" panose="020B0604020202020204" pitchFamily="34" charset="0"/>
              </a:rPr>
              <a:t>March 2016</a:t>
            </a:r>
            <a:endParaRPr lang="en-GB" sz="3600" b="1" dirty="0">
              <a:latin typeface="Arial" panose="020B0604020202020204" pitchFamily="34" charset="0"/>
              <a:cs typeface="Arial" panose="020B0604020202020204" pitchFamily="34" charset="0"/>
            </a:endParaRPr>
          </a:p>
        </p:txBody>
      </p:sp>
      <p:sp>
        <p:nvSpPr>
          <p:cNvPr id="11" name="TextBox 10"/>
          <p:cNvSpPr txBox="1"/>
          <p:nvPr/>
        </p:nvSpPr>
        <p:spPr>
          <a:xfrm>
            <a:off x="21997387" y="28703177"/>
            <a:ext cx="4726592" cy="646331"/>
          </a:xfrm>
          <a:prstGeom prst="rect">
            <a:avLst/>
          </a:prstGeom>
          <a:noFill/>
        </p:spPr>
        <p:txBody>
          <a:bodyPr wrap="square" rtlCol="0">
            <a:spAutoFit/>
          </a:bodyPr>
          <a:lstStyle/>
          <a:p>
            <a:r>
              <a:rPr lang="en-GB" sz="3600" b="1" dirty="0" smtClean="0">
                <a:latin typeface="Arial" panose="020B0604020202020204" pitchFamily="34" charset="0"/>
                <a:cs typeface="Arial" panose="020B0604020202020204" pitchFamily="34" charset="0"/>
              </a:rPr>
              <a:t>November 2015</a:t>
            </a:r>
            <a:endParaRPr lang="en-GB" sz="3600" b="1" dirty="0">
              <a:latin typeface="Arial" panose="020B0604020202020204" pitchFamily="34" charset="0"/>
              <a:cs typeface="Arial" panose="020B0604020202020204" pitchFamily="34" charset="0"/>
            </a:endParaRPr>
          </a:p>
        </p:txBody>
      </p:sp>
      <p:sp>
        <p:nvSpPr>
          <p:cNvPr id="12" name="TextBox 11"/>
          <p:cNvSpPr txBox="1"/>
          <p:nvPr/>
        </p:nvSpPr>
        <p:spPr>
          <a:xfrm>
            <a:off x="36171300" y="28695120"/>
            <a:ext cx="5165773" cy="646331"/>
          </a:xfrm>
          <a:prstGeom prst="rect">
            <a:avLst/>
          </a:prstGeom>
          <a:noFill/>
        </p:spPr>
        <p:txBody>
          <a:bodyPr wrap="square" rtlCol="0">
            <a:spAutoFit/>
          </a:bodyPr>
          <a:lstStyle/>
          <a:p>
            <a:r>
              <a:rPr lang="en-GB" sz="3600" b="1" dirty="0" smtClean="0">
                <a:latin typeface="Arial" panose="020B0604020202020204" pitchFamily="34" charset="0"/>
                <a:cs typeface="Arial" panose="020B0604020202020204" pitchFamily="34" charset="0"/>
              </a:rPr>
              <a:t>September 2016</a:t>
            </a:r>
            <a:endParaRPr lang="en-GB" sz="3600" b="1" dirty="0">
              <a:latin typeface="Arial" panose="020B0604020202020204" pitchFamily="34" charset="0"/>
              <a:cs typeface="Arial" panose="020B0604020202020204" pitchFamily="34" charset="0"/>
            </a:endParaRPr>
          </a:p>
        </p:txBody>
      </p:sp>
      <p:sp>
        <p:nvSpPr>
          <p:cNvPr id="13" name="TextBox 12"/>
          <p:cNvSpPr txBox="1"/>
          <p:nvPr/>
        </p:nvSpPr>
        <p:spPr>
          <a:xfrm>
            <a:off x="36114948" y="30382605"/>
            <a:ext cx="5222125" cy="6494085"/>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LMU were present to welcome our new cohort. Students appreciated the breadth of knowledge LMU brought from the teaching sessions. This partnership has brought benefits to the hidden curriculum, such as the global identity of the profession, values and beliefs.  </a:t>
            </a:r>
            <a:endParaRPr lang="en-GB" sz="3200" dirty="0">
              <a:latin typeface="Arial" panose="020B0604020202020204" pitchFamily="34" charset="0"/>
              <a:cs typeface="Arial" panose="020B0604020202020204" pitchFamily="34" charset="0"/>
            </a:endParaRPr>
          </a:p>
          <a:p>
            <a:endParaRPr lang="en-GB" sz="3200" dirty="0" smtClean="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7"/>
          <a:stretch>
            <a:fillRect/>
          </a:stretch>
        </p:blipFill>
        <p:spPr>
          <a:xfrm>
            <a:off x="0" y="1844824"/>
            <a:ext cx="9144000" cy="2755482"/>
          </a:xfrm>
          <a:prstGeom prst="rect">
            <a:avLst/>
          </a:prstGeom>
        </p:spPr>
      </p:pic>
    </p:spTree>
    <p:extLst>
      <p:ext uri="{BB962C8B-B14F-4D97-AF65-F5344CB8AC3E}">
        <p14:creationId xmlns:p14="http://schemas.microsoft.com/office/powerpoint/2010/main" val="150913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476908" y="755942"/>
            <a:ext cx="8190184" cy="944866"/>
          </a:xfrm>
        </p:spPr>
        <p:txBody>
          <a:bodyPr/>
          <a:lstStyle/>
          <a:p>
            <a:r>
              <a:rPr lang="en-US" altLang="en-US" sz="3600" b="1" dirty="0" smtClean="0"/>
              <a:t>Reflections and lessons learnt</a:t>
            </a:r>
            <a:endParaRPr lang="en-US" altLang="en-US" sz="3600" b="1" dirty="0"/>
          </a:p>
        </p:txBody>
      </p:sp>
      <p:sp>
        <p:nvSpPr>
          <p:cNvPr id="15362" name="Text Placeholder 4"/>
          <p:cNvSpPr>
            <a:spLocks noGrp="1"/>
          </p:cNvSpPr>
          <p:nvPr>
            <p:ph type="body" sz="quarter" idx="11"/>
          </p:nvPr>
        </p:nvSpPr>
        <p:spPr>
          <a:xfrm>
            <a:off x="492007" y="1556792"/>
            <a:ext cx="7776864" cy="4608512"/>
          </a:xfrm>
        </p:spPr>
        <p:txBody>
          <a:bodyPr/>
          <a:lstStyle/>
          <a:p>
            <a:pPr algn="just">
              <a:buFont typeface="Courier New" panose="02070309020205020404" pitchFamily="49" charset="0"/>
              <a:buChar char="o"/>
            </a:pPr>
            <a:endParaRPr lang="en-GB" sz="1800" dirty="0" smtClean="0">
              <a:latin typeface="+mn-lt"/>
              <a:cs typeface="Arial" panose="020B0604020202020204" pitchFamily="34" charset="0"/>
            </a:endParaRPr>
          </a:p>
          <a:p>
            <a:pPr algn="just">
              <a:buFont typeface="Courier New" panose="02070309020205020404" pitchFamily="49" charset="0"/>
              <a:buChar char="o"/>
            </a:pPr>
            <a:r>
              <a:rPr lang="en-GB" sz="1800" dirty="0" smtClean="0">
                <a:latin typeface="+mn-lt"/>
                <a:cs typeface="Arial" panose="020B0604020202020204" pitchFamily="34" charset="0"/>
              </a:rPr>
              <a:t>Partnership management, capacity </a:t>
            </a:r>
            <a:r>
              <a:rPr lang="en-GB" sz="1800" dirty="0" smtClean="0">
                <a:latin typeface="+mn-lt"/>
                <a:cs typeface="Arial" panose="020B0604020202020204" pitchFamily="34" charset="0"/>
              </a:rPr>
              <a:t>and scope. Who owns the relationship </a:t>
            </a:r>
            <a:r>
              <a:rPr lang="en-GB" sz="1800" dirty="0" smtClean="0">
                <a:latin typeface="+mn-lt"/>
                <a:cs typeface="Arial" panose="020B0604020202020204" pitchFamily="34" charset="0"/>
              </a:rPr>
              <a:t>between the two Universities?</a:t>
            </a:r>
          </a:p>
          <a:p>
            <a:pPr algn="just">
              <a:buFont typeface="Courier New" panose="02070309020205020404" pitchFamily="49" charset="0"/>
              <a:buChar char="o"/>
            </a:pPr>
            <a:endParaRPr lang="en-GB" sz="1800" dirty="0" smtClean="0">
              <a:latin typeface="+mn-lt"/>
              <a:cs typeface="Arial" panose="020B0604020202020204" pitchFamily="34" charset="0"/>
            </a:endParaRPr>
          </a:p>
          <a:p>
            <a:pPr algn="just">
              <a:buFont typeface="Courier New" panose="02070309020205020404" pitchFamily="49" charset="0"/>
              <a:buChar char="o"/>
            </a:pPr>
            <a:r>
              <a:rPr lang="en-GB" sz="1800" dirty="0">
                <a:latin typeface="+mn-lt"/>
                <a:cs typeface="Arial" panose="020B0604020202020204" pitchFamily="34" charset="0"/>
              </a:rPr>
              <a:t>L</a:t>
            </a:r>
            <a:r>
              <a:rPr lang="en-GB" sz="1800" dirty="0" smtClean="0">
                <a:latin typeface="+mn-lt"/>
                <a:cs typeface="Arial" panose="020B0604020202020204" pitchFamily="34" charset="0"/>
              </a:rPr>
              <a:t>ink established to help set up programme but needs to be maintained to ensure partnership is beneficial for both sides. Needs time and </a:t>
            </a:r>
            <a:r>
              <a:rPr lang="en-GB" sz="1800" dirty="0" smtClean="0">
                <a:latin typeface="+mn-lt"/>
                <a:cs typeface="Arial" panose="020B0604020202020204" pitchFamily="34" charset="0"/>
              </a:rPr>
              <a:t>investment</a:t>
            </a:r>
          </a:p>
          <a:p>
            <a:pPr algn="just">
              <a:buFont typeface="Courier New" panose="02070309020205020404" pitchFamily="49" charset="0"/>
              <a:buChar char="o"/>
            </a:pPr>
            <a:endParaRPr lang="en-GB" sz="1800" dirty="0" smtClean="0">
              <a:latin typeface="+mn-lt"/>
              <a:cs typeface="Arial" panose="020B0604020202020204" pitchFamily="34" charset="0"/>
            </a:endParaRPr>
          </a:p>
          <a:p>
            <a:pPr algn="just">
              <a:buFont typeface="Courier New" panose="02070309020205020404" pitchFamily="49" charset="0"/>
              <a:buChar char="o"/>
            </a:pPr>
            <a:r>
              <a:rPr lang="en-GB" sz="1800" dirty="0">
                <a:latin typeface="+mn-lt"/>
                <a:cs typeface="Arial" panose="020B0604020202020204" pitchFamily="34" charset="0"/>
              </a:rPr>
              <a:t>Culture </a:t>
            </a:r>
            <a:r>
              <a:rPr lang="en-GB" sz="1800" dirty="0" smtClean="0">
                <a:latin typeface="+mn-lt"/>
                <a:cs typeface="Arial" panose="020B0604020202020204" pitchFamily="34" charset="0"/>
              </a:rPr>
              <a:t>of new professions from an internal and external perspective</a:t>
            </a:r>
            <a:endParaRPr lang="en-GB" sz="1800" dirty="0">
              <a:latin typeface="+mn-lt"/>
              <a:cs typeface="Arial" panose="020B0604020202020204" pitchFamily="34" charset="0"/>
            </a:endParaRPr>
          </a:p>
          <a:p>
            <a:pPr algn="just">
              <a:buFont typeface="Courier New" panose="02070309020205020404" pitchFamily="49" charset="0"/>
              <a:buChar char="o"/>
            </a:pPr>
            <a:endParaRPr lang="en-GB" sz="1800" dirty="0" smtClean="0">
              <a:latin typeface="+mn-lt"/>
              <a:cs typeface="Arial" panose="020B0604020202020204" pitchFamily="34" charset="0"/>
            </a:endParaRPr>
          </a:p>
          <a:p>
            <a:pPr algn="just">
              <a:buFont typeface="Courier New" panose="02070309020205020404" pitchFamily="49" charset="0"/>
              <a:buChar char="o"/>
            </a:pPr>
            <a:r>
              <a:rPr lang="en-GB" sz="1800" dirty="0">
                <a:latin typeface="+mn-lt"/>
                <a:cs typeface="Arial" panose="020B0604020202020204" pitchFamily="34" charset="0"/>
              </a:rPr>
              <a:t>P</a:t>
            </a:r>
            <a:r>
              <a:rPr lang="en-GB" sz="1800" dirty="0" smtClean="0">
                <a:latin typeface="+mn-lt"/>
                <a:cs typeface="Arial" panose="020B0604020202020204" pitchFamily="34" charset="0"/>
              </a:rPr>
              <a:t>rofessional identity – learnt a lot from the trip to the States and to the PAEA conference, but this is complex for a new workforce and needs more time</a:t>
            </a:r>
            <a:endParaRPr lang="en-GB" sz="1800" dirty="0">
              <a:latin typeface="+mn-lt"/>
              <a:cs typeface="Arial" panose="020B0604020202020204" pitchFamily="34" charset="0"/>
            </a:endParaRPr>
          </a:p>
          <a:p>
            <a:pPr lvl="1"/>
            <a:endParaRPr lang="en-US" altLang="en-US" sz="2000" dirty="0" smtClean="0"/>
          </a:p>
          <a:p>
            <a:pPr lvl="1"/>
            <a:endParaRPr lang="en-US" altLang="en-US" sz="2000" dirty="0"/>
          </a:p>
          <a:p>
            <a:pPr lvl="1"/>
            <a:endParaRPr lang="en-US" altLang="en-US" sz="2000" dirty="0" smtClean="0"/>
          </a:p>
          <a:p>
            <a:pPr lvl="1"/>
            <a:endParaRPr lang="en-US" altLang="en-US" dirty="0" smtClean="0"/>
          </a:p>
          <a:p>
            <a:pPr lvl="1"/>
            <a:endParaRPr lang="en-US" altLang="en-US" dirty="0" smtClean="0"/>
          </a:p>
        </p:txBody>
      </p:sp>
      <p:sp>
        <p:nvSpPr>
          <p:cNvPr id="2" name="AutoShape 2" descr="Image result for skills funding agenc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kills funding agenc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kills funding agenc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32198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615407" y="465139"/>
            <a:ext cx="7848872" cy="656834"/>
          </a:xfrm>
        </p:spPr>
        <p:txBody>
          <a:bodyPr/>
          <a:lstStyle/>
          <a:p>
            <a:r>
              <a:rPr lang="en-US" altLang="en-US" sz="3600" b="1" dirty="0" smtClean="0"/>
              <a:t>Summary</a:t>
            </a:r>
            <a:endParaRPr lang="en-US" altLang="en-US" sz="3600" b="1" dirty="0"/>
          </a:p>
        </p:txBody>
      </p:sp>
      <p:sp>
        <p:nvSpPr>
          <p:cNvPr id="2" name="AutoShape 2" descr="Image result for skills funding agenc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kills funding agenc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kills funding agenc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5" name="Diagram 4"/>
          <p:cNvGraphicFramePr/>
          <p:nvPr>
            <p:extLst>
              <p:ext uri="{D42A27DB-BD31-4B8C-83A1-F6EECF244321}">
                <p14:modId xmlns:p14="http://schemas.microsoft.com/office/powerpoint/2010/main" val="660552350"/>
              </p:ext>
            </p:extLst>
          </p:nvPr>
        </p:nvGraphicFramePr>
        <p:xfrm>
          <a:off x="202096" y="1277077"/>
          <a:ext cx="8834400" cy="5012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072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609600" y="620688"/>
            <a:ext cx="7922840" cy="728842"/>
          </a:xfrm>
        </p:spPr>
        <p:txBody>
          <a:bodyPr/>
          <a:lstStyle/>
          <a:p>
            <a:r>
              <a:rPr lang="en-US" altLang="en-US" sz="3600" b="1" dirty="0" smtClean="0"/>
              <a:t>References</a:t>
            </a:r>
            <a:endParaRPr lang="en-US" altLang="en-US" sz="3600" b="1" dirty="0"/>
          </a:p>
        </p:txBody>
      </p:sp>
      <p:sp>
        <p:nvSpPr>
          <p:cNvPr id="15362" name="Text Placeholder 4"/>
          <p:cNvSpPr>
            <a:spLocks noGrp="1"/>
          </p:cNvSpPr>
          <p:nvPr>
            <p:ph type="body" sz="quarter" idx="11"/>
          </p:nvPr>
        </p:nvSpPr>
        <p:spPr>
          <a:xfrm>
            <a:off x="609600" y="1628800"/>
            <a:ext cx="8251723" cy="4608512"/>
          </a:xfrm>
        </p:spPr>
        <p:txBody>
          <a:bodyPr/>
          <a:lstStyle/>
          <a:p>
            <a:pPr marL="457200" indent="-457200">
              <a:buFont typeface="+mj-lt"/>
              <a:buAutoNum type="arabicPeriod"/>
            </a:pPr>
            <a:r>
              <a:rPr lang="en-GB" sz="1800" dirty="0" err="1" smtClean="0">
                <a:latin typeface="+mn-lt"/>
                <a:cs typeface="Arial" panose="020B0604020202020204" pitchFamily="34" charset="0"/>
              </a:rPr>
              <a:t>Piemme</a:t>
            </a:r>
            <a:r>
              <a:rPr lang="en-GB" sz="1800" dirty="0">
                <a:latin typeface="+mn-lt"/>
                <a:cs typeface="Arial" panose="020B0604020202020204" pitchFamily="34" charset="0"/>
              </a:rPr>
              <a:t>, T.E., Sadler, A. M., Carter, R. D. &amp; </a:t>
            </a:r>
            <a:r>
              <a:rPr lang="en-GB" sz="1800" dirty="0" err="1">
                <a:latin typeface="+mn-lt"/>
                <a:cs typeface="Arial" panose="020B0604020202020204" pitchFamily="34" charset="0"/>
              </a:rPr>
              <a:t>Ballweg</a:t>
            </a:r>
            <a:r>
              <a:rPr lang="en-GB" sz="1800" dirty="0">
                <a:latin typeface="+mn-lt"/>
                <a:cs typeface="Arial" panose="020B0604020202020204" pitchFamily="34" charset="0"/>
              </a:rPr>
              <a:t>, R. (2013) </a:t>
            </a:r>
            <a:r>
              <a:rPr lang="en-GB" sz="1800" i="1" dirty="0">
                <a:latin typeface="+mn-lt"/>
                <a:cs typeface="Arial" panose="020B0604020202020204" pitchFamily="34" charset="0"/>
              </a:rPr>
              <a:t>The Physician Assistant: An Illustrated History</a:t>
            </a:r>
            <a:r>
              <a:rPr lang="en-GB" sz="1800" dirty="0">
                <a:latin typeface="+mn-lt"/>
                <a:cs typeface="Arial" panose="020B0604020202020204" pitchFamily="34" charset="0"/>
              </a:rPr>
              <a:t>. Acacia Publishing </a:t>
            </a:r>
            <a:r>
              <a:rPr lang="en-GB" sz="1800" dirty="0" err="1">
                <a:latin typeface="+mn-lt"/>
                <a:cs typeface="Arial" panose="020B0604020202020204" pitchFamily="34" charset="0"/>
              </a:rPr>
              <a:t>Inc</a:t>
            </a:r>
            <a:r>
              <a:rPr lang="en-GB" sz="1800" dirty="0">
                <a:latin typeface="+mn-lt"/>
                <a:cs typeface="Arial" panose="020B0604020202020204" pitchFamily="34" charset="0"/>
              </a:rPr>
              <a:t>: </a:t>
            </a:r>
            <a:r>
              <a:rPr lang="en-GB" sz="1800" dirty="0" smtClean="0">
                <a:latin typeface="+mn-lt"/>
                <a:cs typeface="Arial" panose="020B0604020202020204" pitchFamily="34" charset="0"/>
              </a:rPr>
              <a:t>Arizona</a:t>
            </a:r>
          </a:p>
          <a:p>
            <a:pPr marL="457200" indent="-457200">
              <a:buFont typeface="+mj-lt"/>
              <a:buAutoNum type="arabicPeriod"/>
            </a:pPr>
            <a:r>
              <a:rPr lang="en-US" sz="1800" dirty="0">
                <a:latin typeface="+mn-lt"/>
                <a:cs typeface="Arial" panose="020B0604020202020204" pitchFamily="34" charset="0"/>
              </a:rPr>
              <a:t>The Faculty of Physician Associates</a:t>
            </a:r>
            <a:r>
              <a:rPr lang="en-GB" sz="1800" dirty="0">
                <a:latin typeface="+mn-lt"/>
                <a:cs typeface="Arial" panose="020B0604020202020204" pitchFamily="34" charset="0"/>
              </a:rPr>
              <a:t> (2017)  Physician Associate  Census. Available at: </a:t>
            </a:r>
            <a:r>
              <a:rPr lang="en-GB" sz="1800" u="sng" dirty="0">
                <a:latin typeface="+mn-lt"/>
                <a:cs typeface="Arial" panose="020B0604020202020204" pitchFamily="34" charset="0"/>
                <a:hlinkClick r:id="rId2"/>
              </a:rPr>
              <a:t>http://www.fparcp.co.uk/ukphysicianassociateprogrammes</a:t>
            </a:r>
            <a:r>
              <a:rPr lang="en-GB" sz="1800" u="sng" dirty="0" smtClean="0">
                <a:latin typeface="+mn-lt"/>
                <a:cs typeface="Arial" panose="020B0604020202020204" pitchFamily="34" charset="0"/>
                <a:hlinkClick r:id="rId2"/>
              </a:rPr>
              <a:t>/</a:t>
            </a:r>
            <a:endParaRPr lang="en-GB" sz="1800" b="1" dirty="0">
              <a:latin typeface="+mn-lt"/>
              <a:cs typeface="Arial" panose="020B0604020202020204" pitchFamily="34" charset="0"/>
            </a:endParaRPr>
          </a:p>
          <a:p>
            <a:pPr marL="457200" indent="-457200">
              <a:buFont typeface="+mj-lt"/>
              <a:buAutoNum type="arabicPeriod"/>
            </a:pPr>
            <a:r>
              <a:rPr lang="en-GB" sz="1800" dirty="0">
                <a:latin typeface="+mn-lt"/>
                <a:cs typeface="Arial" panose="020B0604020202020204" pitchFamily="34" charset="0"/>
              </a:rPr>
              <a:t>Hunt, J (2015) A New Deal for General Practice.  Available at: </a:t>
            </a:r>
            <a:r>
              <a:rPr lang="en-GB" sz="1800" u="sng" dirty="0">
                <a:latin typeface="+mn-lt"/>
                <a:cs typeface="Arial" panose="020B0604020202020204" pitchFamily="34" charset="0"/>
                <a:hlinkClick r:id="rId3"/>
              </a:rPr>
              <a:t>https://www.gov.uk/government/speeches/new-deal-for-general-practice</a:t>
            </a:r>
            <a:r>
              <a:rPr lang="en-GB" sz="1800" dirty="0">
                <a:latin typeface="+mn-lt"/>
                <a:cs typeface="Arial" panose="020B0604020202020204" pitchFamily="34" charset="0"/>
              </a:rPr>
              <a:t> </a:t>
            </a:r>
          </a:p>
          <a:p>
            <a:pPr marL="457200" indent="-457200">
              <a:buFont typeface="+mj-lt"/>
              <a:buAutoNum type="arabicPeriod"/>
            </a:pPr>
            <a:r>
              <a:rPr lang="en-GB" sz="1800" dirty="0">
                <a:latin typeface="+mn-lt"/>
                <a:cs typeface="Arial" panose="020B0604020202020204" pitchFamily="34" charset="0"/>
              </a:rPr>
              <a:t>LMU (</a:t>
            </a:r>
            <a:r>
              <a:rPr lang="en-GB" sz="1800" dirty="0" smtClean="0">
                <a:latin typeface="+mn-lt"/>
                <a:cs typeface="Arial" panose="020B0604020202020204" pitchFamily="34" charset="0"/>
              </a:rPr>
              <a:t>2018) </a:t>
            </a:r>
            <a:r>
              <a:rPr lang="en-GB" sz="1800" dirty="0">
                <a:latin typeface="+mn-lt"/>
                <a:cs typeface="Arial" panose="020B0604020202020204" pitchFamily="34" charset="0"/>
              </a:rPr>
              <a:t>Lincoln Memorial University Physician </a:t>
            </a:r>
            <a:r>
              <a:rPr lang="en-GB" sz="1800" dirty="0" smtClean="0">
                <a:latin typeface="+mn-lt"/>
                <a:cs typeface="Arial" panose="020B0604020202020204" pitchFamily="34" charset="0"/>
              </a:rPr>
              <a:t>Assistant </a:t>
            </a:r>
            <a:r>
              <a:rPr lang="en-GB" sz="1800" dirty="0">
                <a:latin typeface="+mn-lt"/>
                <a:cs typeface="Arial" panose="020B0604020202020204" pitchFamily="34" charset="0"/>
              </a:rPr>
              <a:t>Programme. Available at: </a:t>
            </a:r>
            <a:r>
              <a:rPr lang="en-GB" sz="1800" dirty="0">
                <a:latin typeface="+mn-lt"/>
                <a:cs typeface="Arial" panose="020B0604020202020204" pitchFamily="34" charset="0"/>
                <a:hlinkClick r:id="rId4"/>
              </a:rPr>
              <a:t>https://</a:t>
            </a:r>
            <a:r>
              <a:rPr lang="en-GB" sz="1800" dirty="0" smtClean="0">
                <a:latin typeface="+mn-lt"/>
                <a:cs typeface="Arial" panose="020B0604020202020204" pitchFamily="34" charset="0"/>
                <a:hlinkClick r:id="rId4"/>
              </a:rPr>
              <a:t>www.lmunet.edu/academics/schools/debusk-college-of-osteopathic-medicine/pa</a:t>
            </a:r>
            <a:endParaRPr lang="en-GB" sz="1800" dirty="0" smtClean="0">
              <a:latin typeface="+mn-lt"/>
              <a:cs typeface="Arial" panose="020B0604020202020204" pitchFamily="34" charset="0"/>
            </a:endParaRPr>
          </a:p>
          <a:p>
            <a:pPr marL="457200" indent="-457200">
              <a:buFont typeface="+mj-lt"/>
              <a:buAutoNum type="arabicPeriod"/>
            </a:pPr>
            <a:r>
              <a:rPr lang="en-GB" sz="1800" dirty="0" smtClean="0">
                <a:latin typeface="+mn-lt"/>
                <a:cs typeface="Arial" panose="020B0604020202020204" pitchFamily="34" charset="0"/>
              </a:rPr>
              <a:t>UWE (2018) University of the West of England Physician Associate Programme</a:t>
            </a:r>
            <a:endParaRPr lang="en-GB" sz="1800" dirty="0">
              <a:latin typeface="+mn-lt"/>
              <a:cs typeface="Arial" panose="020B0604020202020204" pitchFamily="34" charset="0"/>
            </a:endParaRPr>
          </a:p>
          <a:p>
            <a:pPr marL="457200" indent="-457200">
              <a:buFont typeface="+mj-lt"/>
              <a:buAutoNum type="arabicPeriod"/>
            </a:pPr>
            <a:r>
              <a:rPr lang="en-US" sz="1800" dirty="0">
                <a:latin typeface="+mn-lt"/>
                <a:cs typeface="Arial" panose="020B0604020202020204" pitchFamily="34" charset="0"/>
              </a:rPr>
              <a:t>The Faculty of Physician Associates</a:t>
            </a:r>
            <a:r>
              <a:rPr lang="en-GB" sz="1800" dirty="0">
                <a:latin typeface="+mn-lt"/>
                <a:cs typeface="Arial" panose="020B0604020202020204" pitchFamily="34" charset="0"/>
              </a:rPr>
              <a:t> (2017)  Physician Associate Exam. Available at: </a:t>
            </a:r>
            <a:r>
              <a:rPr lang="en-GB" sz="1800" dirty="0">
                <a:latin typeface="+mn-lt"/>
                <a:cs typeface="Arial" panose="020B0604020202020204" pitchFamily="34" charset="0"/>
                <a:hlinkClick r:id="rId5"/>
              </a:rPr>
              <a:t>http://www.fparcp.co.uk/examinations</a:t>
            </a:r>
            <a:r>
              <a:rPr lang="en-GB" sz="1800" dirty="0">
                <a:latin typeface="+mn-lt"/>
                <a:cs typeface="Arial" panose="020B0604020202020204" pitchFamily="34" charset="0"/>
              </a:rPr>
              <a:t> </a:t>
            </a:r>
          </a:p>
          <a:p>
            <a:pPr lvl="1"/>
            <a:endParaRPr lang="en-US" altLang="en-US" sz="2000" dirty="0" smtClean="0"/>
          </a:p>
          <a:p>
            <a:pPr lvl="1"/>
            <a:endParaRPr lang="en-US" altLang="en-US" sz="2000" dirty="0"/>
          </a:p>
          <a:p>
            <a:pPr lvl="1"/>
            <a:endParaRPr lang="en-US" altLang="en-US" sz="2000" dirty="0" smtClean="0"/>
          </a:p>
          <a:p>
            <a:pPr lvl="1"/>
            <a:endParaRPr lang="en-US" altLang="en-US" dirty="0" smtClean="0"/>
          </a:p>
          <a:p>
            <a:pPr lvl="1"/>
            <a:endParaRPr lang="en-US" altLang="en-US" dirty="0" smtClean="0"/>
          </a:p>
        </p:txBody>
      </p:sp>
      <p:sp>
        <p:nvSpPr>
          <p:cNvPr id="2" name="AutoShape 2" descr="Image result for skills funding agenc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kills funding agenc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kills funding agenc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8424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1763688" y="2924944"/>
            <a:ext cx="8190184" cy="944866"/>
          </a:xfrm>
        </p:spPr>
        <p:txBody>
          <a:bodyPr/>
          <a:lstStyle/>
          <a:p>
            <a:r>
              <a:rPr lang="en-US" altLang="en-US" sz="3600" b="1" dirty="0" smtClean="0"/>
              <a:t>Thank you for listening!</a:t>
            </a:r>
            <a:endParaRPr lang="en-US" altLang="en-US" sz="3600" b="1" dirty="0"/>
          </a:p>
        </p:txBody>
      </p:sp>
      <p:sp>
        <p:nvSpPr>
          <p:cNvPr id="2" name="AutoShape 2" descr="Image result for skills funding agenc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kills funding agenc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kills funding agenc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30933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83462" y="468288"/>
            <a:ext cx="8004961" cy="584448"/>
          </a:xfrm>
        </p:spPr>
        <p:txBody>
          <a:bodyPr/>
          <a:lstStyle/>
          <a:p>
            <a:r>
              <a:rPr lang="en-US" altLang="en-US" sz="3600" b="1" dirty="0" smtClean="0"/>
              <a:t>National Health Service (NHS)</a:t>
            </a:r>
            <a:endParaRPr lang="en-US" altLang="en-US" sz="3600" b="1" dirty="0"/>
          </a:p>
        </p:txBody>
      </p:sp>
      <p:sp>
        <p:nvSpPr>
          <p:cNvPr id="15362" name="Text Placeholder 4"/>
          <p:cNvSpPr>
            <a:spLocks noGrp="1"/>
          </p:cNvSpPr>
          <p:nvPr>
            <p:ph type="body" sz="quarter" idx="11"/>
          </p:nvPr>
        </p:nvSpPr>
        <p:spPr>
          <a:xfrm>
            <a:off x="383462" y="908720"/>
            <a:ext cx="8150466" cy="4608512"/>
          </a:xfrm>
        </p:spPr>
        <p:txBody>
          <a:bodyPr/>
          <a:lstStyle/>
          <a:p>
            <a:pPr marL="266700" lvl="1" indent="0">
              <a:buNone/>
            </a:pPr>
            <a:endParaRPr lang="en-US" altLang="en-US" sz="1800" dirty="0"/>
          </a:p>
          <a:p>
            <a:pPr lvl="1"/>
            <a:r>
              <a:rPr lang="en-GB" sz="1800" dirty="0" smtClean="0">
                <a:latin typeface="+mn-lt"/>
                <a:cs typeface="Arial" panose="020B0604020202020204" pitchFamily="34" charset="0"/>
              </a:rPr>
              <a:t>UK’s </a:t>
            </a:r>
            <a:r>
              <a:rPr lang="en-GB" sz="1800" dirty="0">
                <a:latin typeface="+mn-lt"/>
                <a:cs typeface="Arial" panose="020B0604020202020204" pitchFamily="34" charset="0"/>
              </a:rPr>
              <a:t>largest </a:t>
            </a:r>
            <a:r>
              <a:rPr lang="en-GB" sz="1800" dirty="0" smtClean="0">
                <a:latin typeface="+mn-lt"/>
                <a:cs typeface="Arial" panose="020B0604020202020204" pitchFamily="34" charset="0"/>
              </a:rPr>
              <a:t>employer</a:t>
            </a:r>
          </a:p>
          <a:p>
            <a:pPr lvl="1"/>
            <a:r>
              <a:rPr lang="en-GB" sz="1800" dirty="0">
                <a:latin typeface="+mn-lt"/>
                <a:cs typeface="Arial" panose="020B0604020202020204" pitchFamily="34" charset="0"/>
              </a:rPr>
              <a:t>O</a:t>
            </a:r>
            <a:r>
              <a:rPr lang="en-GB" sz="1800" dirty="0" smtClean="0">
                <a:latin typeface="+mn-lt"/>
                <a:cs typeface="Arial" panose="020B0604020202020204" pitchFamily="34" charset="0"/>
              </a:rPr>
              <a:t>ver </a:t>
            </a:r>
            <a:r>
              <a:rPr lang="en-GB" sz="1800" dirty="0">
                <a:latin typeface="+mn-lt"/>
                <a:cs typeface="Arial" panose="020B0604020202020204" pitchFamily="34" charset="0"/>
              </a:rPr>
              <a:t>1.5 million staff from all over the world </a:t>
            </a:r>
            <a:endParaRPr lang="en-GB" sz="1800" dirty="0" smtClean="0">
              <a:latin typeface="+mn-lt"/>
              <a:cs typeface="Arial" panose="020B0604020202020204" pitchFamily="34" charset="0"/>
            </a:endParaRPr>
          </a:p>
          <a:p>
            <a:pPr lvl="1"/>
            <a:r>
              <a:rPr lang="en-US" altLang="en-US" sz="1800" dirty="0">
                <a:latin typeface="+mn-lt"/>
              </a:rPr>
              <a:t>Celebrates 70</a:t>
            </a:r>
            <a:r>
              <a:rPr lang="en-US" altLang="en-US" sz="1800" baseline="30000" dirty="0">
                <a:latin typeface="+mn-lt"/>
              </a:rPr>
              <a:t>th</a:t>
            </a:r>
            <a:r>
              <a:rPr lang="en-US" altLang="en-US" sz="1800" dirty="0">
                <a:latin typeface="+mn-lt"/>
              </a:rPr>
              <a:t> Birthday this year</a:t>
            </a:r>
          </a:p>
          <a:p>
            <a:pPr lvl="1"/>
            <a:r>
              <a:rPr lang="en-GB" sz="1800" dirty="0" smtClean="0">
                <a:latin typeface="+mn-lt"/>
                <a:cs typeface="Arial" panose="020B0604020202020204" pitchFamily="34" charset="0"/>
              </a:rPr>
              <a:t>More </a:t>
            </a:r>
            <a:r>
              <a:rPr lang="en-GB" sz="1800" dirty="0">
                <a:latin typeface="+mn-lt"/>
                <a:cs typeface="Arial" panose="020B0604020202020204" pitchFamily="34" charset="0"/>
              </a:rPr>
              <a:t>than 350 different </a:t>
            </a:r>
            <a:r>
              <a:rPr lang="en-GB" sz="1800" dirty="0" smtClean="0">
                <a:latin typeface="+mn-lt"/>
                <a:cs typeface="Arial" panose="020B0604020202020204" pitchFamily="34" charset="0"/>
              </a:rPr>
              <a:t>careers </a:t>
            </a:r>
          </a:p>
          <a:p>
            <a:pPr lvl="1"/>
            <a:r>
              <a:rPr lang="en-GB" sz="1800" b="1" dirty="0" smtClean="0">
                <a:latin typeface="+mn-lt"/>
                <a:cs typeface="Arial" panose="020B0604020202020204" pitchFamily="34" charset="0"/>
              </a:rPr>
              <a:t>Physician </a:t>
            </a:r>
            <a:r>
              <a:rPr lang="en-GB" sz="1800" b="1" dirty="0">
                <a:latin typeface="+mn-lt"/>
                <a:cs typeface="Arial" panose="020B0604020202020204" pitchFamily="34" charset="0"/>
              </a:rPr>
              <a:t>Associate </a:t>
            </a:r>
            <a:r>
              <a:rPr lang="en-GB" sz="1800" dirty="0">
                <a:latin typeface="+mn-lt"/>
                <a:cs typeface="Arial" panose="020B0604020202020204" pitchFamily="34" charset="0"/>
              </a:rPr>
              <a:t>a new role to the NHS</a:t>
            </a:r>
            <a:endParaRPr lang="en-US" altLang="en-US" sz="1800" dirty="0">
              <a:latin typeface="+mn-lt"/>
            </a:endParaRPr>
          </a:p>
          <a:p>
            <a:pPr lvl="1"/>
            <a:endParaRPr lang="en-US" altLang="en-US" sz="2000" dirty="0" smtClean="0"/>
          </a:p>
          <a:p>
            <a:pPr lvl="1"/>
            <a:endParaRPr lang="en-US" altLang="en-US" dirty="0" smtClean="0"/>
          </a:p>
          <a:p>
            <a:pPr lvl="1"/>
            <a:endParaRPr lang="en-US" altLang="en-US" dirty="0" smtClean="0"/>
          </a:p>
        </p:txBody>
      </p:sp>
      <p:sp>
        <p:nvSpPr>
          <p:cNvPr id="2" name="AutoShape 2" descr="Image result for skills funding agenc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kills funding agenc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kills funding agenc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996952"/>
            <a:ext cx="6624736" cy="3721896"/>
          </a:xfrm>
          <a:prstGeom prst="rect">
            <a:avLst/>
          </a:prstGeom>
        </p:spPr>
      </p:pic>
    </p:spTree>
    <p:extLst>
      <p:ext uri="{BB962C8B-B14F-4D97-AF65-F5344CB8AC3E}">
        <p14:creationId xmlns:p14="http://schemas.microsoft.com/office/powerpoint/2010/main" val="3156082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428198" y="637835"/>
            <a:ext cx="8180793" cy="723919"/>
          </a:xfrm>
        </p:spPr>
        <p:txBody>
          <a:bodyPr/>
          <a:lstStyle/>
          <a:p>
            <a:r>
              <a:rPr lang="en-US" altLang="en-US" sz="3600" b="1" dirty="0" smtClean="0"/>
              <a:t>What is a Physician Associate?</a:t>
            </a:r>
            <a:endParaRPr lang="en-US" altLang="en-US" sz="3600" b="1" dirty="0"/>
          </a:p>
        </p:txBody>
      </p:sp>
      <p:sp>
        <p:nvSpPr>
          <p:cNvPr id="15362" name="Text Placeholder 4"/>
          <p:cNvSpPr>
            <a:spLocks noGrp="1"/>
          </p:cNvSpPr>
          <p:nvPr>
            <p:ph type="body" sz="quarter" idx="11"/>
          </p:nvPr>
        </p:nvSpPr>
        <p:spPr>
          <a:xfrm>
            <a:off x="405996" y="1364894"/>
            <a:ext cx="8054436" cy="4584386"/>
          </a:xfrm>
        </p:spPr>
        <p:txBody>
          <a:bodyPr/>
          <a:lstStyle/>
          <a:p>
            <a:pPr algn="just">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Physician Associate or Physician </a:t>
            </a:r>
            <a:r>
              <a:rPr lang="en-US" sz="1800" dirty="0" smtClean="0">
                <a:latin typeface="Arial" panose="020B0604020202020204" pitchFamily="34" charset="0"/>
                <a:cs typeface="Arial" panose="020B0604020202020204" pitchFamily="34" charset="0"/>
              </a:rPr>
              <a:t>Assistant</a:t>
            </a:r>
          </a:p>
          <a:p>
            <a:pPr algn="just">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algn="just">
              <a:buFont typeface="Courier New" panose="02070309020205020404" pitchFamily="49" charset="0"/>
              <a:buChar char="o"/>
            </a:pPr>
            <a:r>
              <a:rPr lang="en-US" sz="1800" dirty="0">
                <a:latin typeface="Arial" panose="020B0604020202020204" pitchFamily="34" charset="0"/>
                <a:cs typeface="Arial" panose="020B0604020202020204" pitchFamily="34" charset="0"/>
              </a:rPr>
              <a:t>A</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healthcare professional who, while not a doctor, works to the medical model, with the attitudes, skills and knowledge base to deliver holistic care and treatment within the general medical and/or general practice team under defined levels of </a:t>
            </a:r>
            <a:r>
              <a:rPr lang="en-US" sz="1800" dirty="0" smtClean="0">
                <a:latin typeface="Arial" panose="020B0604020202020204" pitchFamily="34" charset="0"/>
                <a:cs typeface="Arial" panose="020B0604020202020204" pitchFamily="34" charset="0"/>
              </a:rPr>
              <a:t>supervision</a:t>
            </a:r>
            <a:r>
              <a:rPr lang="en-US" sz="1800" baseline="30000" dirty="0" smtClean="0">
                <a:latin typeface="Arial" panose="020B0604020202020204" pitchFamily="34" charset="0"/>
                <a:cs typeface="Arial" panose="020B0604020202020204" pitchFamily="34" charset="0"/>
              </a:rPr>
              <a:t> </a:t>
            </a:r>
          </a:p>
          <a:p>
            <a:pPr marL="266700" lvl="1" indent="0">
              <a:buNone/>
            </a:pPr>
            <a:endParaRPr lang="en-US" altLang="en-US" sz="1800" dirty="0" smtClean="0"/>
          </a:p>
          <a:p>
            <a:pPr marL="266700" lvl="1" indent="0">
              <a:buNone/>
            </a:pPr>
            <a:endParaRPr lang="en-US" altLang="en-US" dirty="0" smtClean="0"/>
          </a:p>
        </p:txBody>
      </p:sp>
      <p:sp>
        <p:nvSpPr>
          <p:cNvPr id="2" name="AutoShape 2" descr="Image result for skills funding agenc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kills funding agenc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kills funding agenc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4507" y="3435916"/>
            <a:ext cx="3197200" cy="23979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435916"/>
            <a:ext cx="3303262" cy="2477447"/>
          </a:xfrm>
          <a:prstGeom prst="rect">
            <a:avLst/>
          </a:prstGeom>
        </p:spPr>
      </p:pic>
    </p:spTree>
    <p:extLst>
      <p:ext uri="{BB962C8B-B14F-4D97-AF65-F5344CB8AC3E}">
        <p14:creationId xmlns:p14="http://schemas.microsoft.com/office/powerpoint/2010/main" val="492040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04800" y="477156"/>
            <a:ext cx="8443664" cy="541558"/>
          </a:xfrm>
        </p:spPr>
        <p:txBody>
          <a:bodyPr/>
          <a:lstStyle/>
          <a:p>
            <a:r>
              <a:rPr lang="en-US" altLang="en-US" sz="3600" b="1" dirty="0" smtClean="0"/>
              <a:t>US Physician Assistant</a:t>
            </a:r>
            <a:endParaRPr lang="en-US" altLang="en-US" sz="3600" b="1" dirty="0"/>
          </a:p>
        </p:txBody>
      </p:sp>
      <p:sp>
        <p:nvSpPr>
          <p:cNvPr id="15362" name="Text Placeholder 4"/>
          <p:cNvSpPr>
            <a:spLocks noGrp="1"/>
          </p:cNvSpPr>
          <p:nvPr>
            <p:ph type="body" sz="quarter" idx="11"/>
          </p:nvPr>
        </p:nvSpPr>
        <p:spPr>
          <a:xfrm>
            <a:off x="283514" y="988657"/>
            <a:ext cx="7600854" cy="5752711"/>
          </a:xfrm>
        </p:spPr>
        <p:txBody>
          <a:bodyPr/>
          <a:lstStyle/>
          <a:p>
            <a:pPr marL="266700" lvl="1" indent="0">
              <a:buNone/>
            </a:pPr>
            <a:endParaRPr lang="en-US" altLang="en-US" sz="1800" dirty="0"/>
          </a:p>
          <a:p>
            <a:pPr algn="just">
              <a:buFont typeface="Courier New" panose="02070309020205020404" pitchFamily="49" charset="0"/>
              <a:buChar char="o"/>
            </a:pPr>
            <a:r>
              <a:rPr lang="en-GB" sz="1800" dirty="0" smtClean="0">
                <a:latin typeface="+mn-lt"/>
                <a:cs typeface="Arial" panose="020B0604020202020204" pitchFamily="34" charset="0"/>
              </a:rPr>
              <a:t>105,000 PAs certified to practice in the US</a:t>
            </a:r>
          </a:p>
          <a:p>
            <a:pPr algn="just">
              <a:buFont typeface="Courier New" panose="02070309020205020404" pitchFamily="49" charset="0"/>
              <a:buChar char="o"/>
            </a:pPr>
            <a:r>
              <a:rPr lang="en-GB" sz="1800" dirty="0" smtClean="0">
                <a:latin typeface="+mn-lt"/>
                <a:cs typeface="Arial" panose="020B0604020202020204" pitchFamily="34" charset="0"/>
              </a:rPr>
              <a:t>Profession has existed for 50 years </a:t>
            </a:r>
            <a:r>
              <a:rPr lang="en-GB" sz="1800" baseline="30000" dirty="0" smtClean="0">
                <a:latin typeface="+mn-lt"/>
                <a:cs typeface="Arial" panose="020B0604020202020204" pitchFamily="34" charset="0"/>
              </a:rPr>
              <a:t>1</a:t>
            </a:r>
          </a:p>
          <a:p>
            <a:pPr algn="just">
              <a:buFont typeface="Courier New" panose="02070309020205020404" pitchFamily="49" charset="0"/>
              <a:buChar char="o"/>
            </a:pPr>
            <a:r>
              <a:rPr lang="en-GB" sz="1800" dirty="0" smtClean="0">
                <a:latin typeface="+mn-lt"/>
                <a:cs typeface="Arial" panose="020B0604020202020204" pitchFamily="34" charset="0"/>
              </a:rPr>
              <a:t>~170 accredited educational programmes</a:t>
            </a:r>
          </a:p>
          <a:p>
            <a:pPr algn="just">
              <a:buFont typeface="Courier New" panose="02070309020205020404" pitchFamily="49" charset="0"/>
              <a:buChar char="o"/>
            </a:pPr>
            <a:r>
              <a:rPr lang="en-GB" sz="1800" dirty="0" smtClean="0">
                <a:latin typeface="+mn-lt"/>
                <a:cs typeface="Arial" panose="020B0604020202020204" pitchFamily="34" charset="0"/>
              </a:rPr>
              <a:t>PAs in the US consistently report high job satisfaction</a:t>
            </a:r>
          </a:p>
          <a:p>
            <a:pPr marL="0" indent="0" algn="just">
              <a:buNone/>
            </a:pPr>
            <a:endParaRPr lang="en-GB" altLang="en-US" sz="1800" baseline="30000" dirty="0">
              <a:latin typeface="Arial" panose="020B0604020202020204" pitchFamily="34" charset="0"/>
              <a:cs typeface="Arial" panose="020B0604020202020204" pitchFamily="34" charset="0"/>
            </a:endParaRPr>
          </a:p>
          <a:p>
            <a:pPr marL="0" indent="0" algn="just">
              <a:buNone/>
            </a:pPr>
            <a:endParaRPr lang="en-US" altLang="en-US" sz="3600" b="1" dirty="0" smtClean="0">
              <a:solidFill>
                <a:srgbClr val="16818D"/>
              </a:solidFill>
              <a:latin typeface="Georgia" panose="02040502050405020303" pitchFamily="18" charset="0"/>
            </a:endParaRPr>
          </a:p>
          <a:p>
            <a:pPr marL="0" indent="0" algn="just">
              <a:buNone/>
            </a:pPr>
            <a:r>
              <a:rPr lang="en-US" altLang="en-US" sz="3600" b="1" dirty="0" smtClean="0">
                <a:solidFill>
                  <a:srgbClr val="16818D"/>
                </a:solidFill>
                <a:latin typeface="Georgia" panose="02040502050405020303" pitchFamily="18" charset="0"/>
              </a:rPr>
              <a:t>UK </a:t>
            </a:r>
            <a:r>
              <a:rPr lang="en-US" altLang="en-US" sz="3600" b="1" dirty="0">
                <a:solidFill>
                  <a:srgbClr val="16818D"/>
                </a:solidFill>
                <a:latin typeface="Georgia" panose="02040502050405020303" pitchFamily="18" charset="0"/>
              </a:rPr>
              <a:t>Physician Associate</a:t>
            </a:r>
          </a:p>
          <a:p>
            <a:pPr marL="0" indent="0" algn="just">
              <a:buNone/>
            </a:pPr>
            <a:endParaRPr lang="en-GB" sz="1800" dirty="0">
              <a:latin typeface="+mn-lt"/>
              <a:cs typeface="Arial" panose="020B0604020202020204" pitchFamily="34" charset="0"/>
            </a:endParaRPr>
          </a:p>
          <a:p>
            <a:pPr algn="just">
              <a:buFont typeface="Courier New" panose="02070309020205020404" pitchFamily="49" charset="0"/>
              <a:buChar char="o"/>
            </a:pPr>
            <a:r>
              <a:rPr lang="en-GB" sz="1800" dirty="0" smtClean="0">
                <a:latin typeface="+mn-lt"/>
                <a:cs typeface="Arial" panose="020B0604020202020204" pitchFamily="34" charset="0"/>
              </a:rPr>
              <a:t>Currently 450 </a:t>
            </a:r>
            <a:r>
              <a:rPr lang="en-GB" sz="1800" dirty="0">
                <a:latin typeface="+mn-lt"/>
                <a:cs typeface="Arial" panose="020B0604020202020204" pitchFamily="34" charset="0"/>
              </a:rPr>
              <a:t>PAs working in the </a:t>
            </a:r>
            <a:r>
              <a:rPr lang="en-GB" sz="1800" dirty="0" smtClean="0">
                <a:latin typeface="+mn-lt"/>
                <a:cs typeface="Arial" panose="020B0604020202020204" pitchFamily="34" charset="0"/>
              </a:rPr>
              <a:t>UK and 1200 PA learners </a:t>
            </a:r>
            <a:r>
              <a:rPr lang="en-GB" sz="1800" baseline="30000" dirty="0">
                <a:latin typeface="+mn-lt"/>
                <a:cs typeface="Arial" panose="020B0604020202020204" pitchFamily="34" charset="0"/>
              </a:rPr>
              <a:t>2</a:t>
            </a:r>
          </a:p>
          <a:p>
            <a:pPr algn="just">
              <a:buFont typeface="Courier New" panose="02070309020205020404" pitchFamily="49" charset="0"/>
              <a:buChar char="o"/>
            </a:pPr>
            <a:r>
              <a:rPr lang="en-GB" sz="1800" dirty="0">
                <a:latin typeface="+mn-lt"/>
                <a:cs typeface="Arial" panose="020B0604020202020204" pitchFamily="34" charset="0"/>
              </a:rPr>
              <a:t>Work in a variety of medical fields across the primary, secondary care sectors</a:t>
            </a:r>
          </a:p>
          <a:p>
            <a:pPr algn="just">
              <a:buFont typeface="Courier New" panose="02070309020205020404" pitchFamily="49" charset="0"/>
              <a:buChar char="o"/>
            </a:pPr>
            <a:r>
              <a:rPr lang="en-GB" sz="1800" dirty="0">
                <a:latin typeface="+mn-lt"/>
                <a:cs typeface="Arial" panose="020B0604020202020204" pitchFamily="34" charset="0"/>
              </a:rPr>
              <a:t>Profession is set to grow rapidly in the coming years with the Government pledging ~</a:t>
            </a:r>
            <a:r>
              <a:rPr lang="en-GB" sz="1800" dirty="0" smtClean="0">
                <a:latin typeface="+mn-lt"/>
                <a:cs typeface="Arial" panose="020B0604020202020204" pitchFamily="34" charset="0"/>
              </a:rPr>
              <a:t>1,000 </a:t>
            </a:r>
            <a:r>
              <a:rPr lang="en-GB" sz="1800" dirty="0" smtClean="0">
                <a:latin typeface="+mn-lt"/>
                <a:cs typeface="Arial" panose="020B0604020202020204" pitchFamily="34" charset="0"/>
              </a:rPr>
              <a:t>PAs </a:t>
            </a:r>
            <a:r>
              <a:rPr lang="en-GB" sz="1800" dirty="0">
                <a:latin typeface="+mn-lt"/>
                <a:cs typeface="Arial" panose="020B0604020202020204" pitchFamily="34" charset="0"/>
              </a:rPr>
              <a:t>in primary care by </a:t>
            </a:r>
            <a:r>
              <a:rPr lang="en-GB" sz="1800" dirty="0" smtClean="0">
                <a:latin typeface="+mn-lt"/>
                <a:cs typeface="Arial" panose="020B0604020202020204" pitchFamily="34" charset="0"/>
              </a:rPr>
              <a:t>2020 </a:t>
            </a:r>
            <a:r>
              <a:rPr lang="en-GB" sz="1800" baseline="30000" dirty="0" smtClean="0">
                <a:latin typeface="+mn-lt"/>
                <a:cs typeface="Arial" panose="020B0604020202020204" pitchFamily="34" charset="0"/>
              </a:rPr>
              <a:t>3</a:t>
            </a:r>
            <a:endParaRPr lang="en-GB" sz="1800" baseline="30000" dirty="0">
              <a:latin typeface="+mn-lt"/>
              <a:cs typeface="Arial" panose="020B0604020202020204" pitchFamily="34" charset="0"/>
            </a:endParaRPr>
          </a:p>
          <a:p>
            <a:pPr lvl="1"/>
            <a:endParaRPr lang="en-US" altLang="en-US" sz="2000" dirty="0"/>
          </a:p>
          <a:p>
            <a:pPr lvl="1"/>
            <a:endParaRPr lang="en-US" altLang="en-US" sz="2000" dirty="0" smtClean="0"/>
          </a:p>
          <a:p>
            <a:pPr lvl="1"/>
            <a:endParaRPr lang="en-US" altLang="en-US" sz="2000" dirty="0" smtClean="0"/>
          </a:p>
          <a:p>
            <a:pPr lvl="1"/>
            <a:endParaRPr lang="en-US" altLang="en-US" dirty="0" smtClean="0"/>
          </a:p>
          <a:p>
            <a:pPr lvl="1"/>
            <a:endParaRPr lang="en-US" altLang="en-US" dirty="0" smtClean="0"/>
          </a:p>
        </p:txBody>
      </p:sp>
      <p:sp>
        <p:nvSpPr>
          <p:cNvPr id="2" name="AutoShape 2" descr="Image result for skills funding agenc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kills funding agenc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kills funding agenc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15464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476908" y="755942"/>
            <a:ext cx="8190184" cy="944866"/>
          </a:xfrm>
        </p:spPr>
        <p:txBody>
          <a:bodyPr/>
          <a:lstStyle/>
          <a:p>
            <a:r>
              <a:rPr lang="en-US" altLang="en-US" sz="3600" b="1" dirty="0" smtClean="0"/>
              <a:t>The challenge…….</a:t>
            </a:r>
          </a:p>
          <a:p>
            <a:endParaRPr lang="en-US" altLang="en-US" sz="3600" b="1" dirty="0"/>
          </a:p>
          <a:p>
            <a:r>
              <a:rPr lang="en-US" altLang="en-US" sz="3600" b="1" dirty="0" smtClean="0"/>
              <a:t>how do we design a programme when there are so few PAs in the country to help inform the curriculum?</a:t>
            </a:r>
            <a:endParaRPr lang="en-US" altLang="en-US" sz="3600" b="1" dirty="0"/>
          </a:p>
        </p:txBody>
      </p:sp>
      <p:sp>
        <p:nvSpPr>
          <p:cNvPr id="2" name="AutoShape 2" descr="Image result for skills funding agenc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kills funding agenc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kills funding agenc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517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430230" y="692696"/>
            <a:ext cx="8713770" cy="775217"/>
          </a:xfrm>
        </p:spPr>
        <p:txBody>
          <a:bodyPr/>
          <a:lstStyle/>
          <a:p>
            <a:r>
              <a:rPr lang="en-US" altLang="en-US" sz="3200" b="1" dirty="0" smtClean="0"/>
              <a:t>Lincoln Memorial University (LMU)</a:t>
            </a:r>
            <a:endParaRPr lang="en-US" altLang="en-US" sz="3200" b="1" dirty="0"/>
          </a:p>
          <a:p>
            <a:endParaRPr lang="en-US" altLang="en-US" sz="3600" b="1" dirty="0" smtClean="0"/>
          </a:p>
        </p:txBody>
      </p:sp>
      <p:sp>
        <p:nvSpPr>
          <p:cNvPr id="15362" name="Text Placeholder 4"/>
          <p:cNvSpPr>
            <a:spLocks noGrp="1"/>
          </p:cNvSpPr>
          <p:nvPr>
            <p:ph type="body" sz="quarter" idx="11"/>
          </p:nvPr>
        </p:nvSpPr>
        <p:spPr>
          <a:xfrm>
            <a:off x="304800" y="1394780"/>
            <a:ext cx="8568952" cy="3341897"/>
          </a:xfrm>
        </p:spPr>
        <p:txBody>
          <a:bodyPr/>
          <a:lstStyle/>
          <a:p>
            <a:pPr marL="0" lvl="1" indent="0">
              <a:spcBef>
                <a:spcPts val="0"/>
              </a:spcBef>
              <a:buNone/>
            </a:pPr>
            <a:r>
              <a:rPr lang="en-US" altLang="en-US" sz="1800" b="1" dirty="0" smtClean="0">
                <a:solidFill>
                  <a:srgbClr val="16818D"/>
                </a:solidFill>
              </a:rPr>
              <a:t>Programme details</a:t>
            </a:r>
          </a:p>
          <a:p>
            <a:pPr marL="0" lvl="1" indent="0">
              <a:spcBef>
                <a:spcPts val="0"/>
              </a:spcBef>
              <a:buNone/>
            </a:pPr>
            <a:endParaRPr lang="en-US" altLang="en-US" sz="1800" b="1" dirty="0">
              <a:solidFill>
                <a:srgbClr val="16818D"/>
              </a:solidFill>
            </a:endParaRPr>
          </a:p>
          <a:p>
            <a:pPr algn="just">
              <a:buFont typeface="Courier New" panose="02070309020205020404" pitchFamily="49" charset="0"/>
              <a:buChar char="o"/>
            </a:pPr>
            <a:r>
              <a:rPr lang="en-US" sz="1800" dirty="0">
                <a:latin typeface="+mn-lt"/>
                <a:cs typeface="Arial" panose="020B0604020202020204" pitchFamily="34" charset="0"/>
              </a:rPr>
              <a:t>E</a:t>
            </a:r>
            <a:r>
              <a:rPr lang="en-US" sz="1800" dirty="0" smtClean="0">
                <a:latin typeface="+mn-lt"/>
                <a:cs typeface="Arial" panose="020B0604020202020204" pitchFamily="34" charset="0"/>
              </a:rPr>
              <a:t>stablished 2009 </a:t>
            </a:r>
            <a:r>
              <a:rPr lang="en-US" sz="1800" baseline="30000" dirty="0" smtClean="0">
                <a:latin typeface="+mn-lt"/>
                <a:cs typeface="Arial" panose="020B0604020202020204" pitchFamily="34" charset="0"/>
              </a:rPr>
              <a:t>4</a:t>
            </a:r>
            <a:endParaRPr lang="en-US" sz="1800" baseline="30000" dirty="0">
              <a:latin typeface="+mn-lt"/>
              <a:cs typeface="Arial" panose="020B0604020202020204" pitchFamily="34" charset="0"/>
            </a:endParaRPr>
          </a:p>
          <a:p>
            <a:pPr algn="just">
              <a:buFont typeface="Courier New" panose="02070309020205020404" pitchFamily="49" charset="0"/>
              <a:buChar char="o"/>
            </a:pPr>
            <a:r>
              <a:rPr lang="en-US" sz="1800" dirty="0" smtClean="0">
                <a:latin typeface="+mn-lt"/>
                <a:cs typeface="Arial" panose="020B0604020202020204" pitchFamily="34" charset="0"/>
              </a:rPr>
              <a:t>Full-time</a:t>
            </a:r>
            <a:r>
              <a:rPr lang="en-US" sz="1800" dirty="0">
                <a:latin typeface="+mn-lt"/>
                <a:cs typeface="Arial" panose="020B0604020202020204" pitchFamily="34" charset="0"/>
              </a:rPr>
              <a:t>;</a:t>
            </a:r>
            <a:r>
              <a:rPr lang="en-US" sz="1800" dirty="0" smtClean="0">
                <a:latin typeface="+mn-lt"/>
                <a:cs typeface="Arial" panose="020B0604020202020204" pitchFamily="34" charset="0"/>
              </a:rPr>
              <a:t> </a:t>
            </a:r>
            <a:r>
              <a:rPr lang="en-US" sz="1800" dirty="0">
                <a:latin typeface="+mn-lt"/>
                <a:cs typeface="Arial" panose="020B0604020202020204" pitchFamily="34" charset="0"/>
              </a:rPr>
              <a:t>27 month  </a:t>
            </a:r>
            <a:r>
              <a:rPr lang="en-US" sz="1800" dirty="0" smtClean="0">
                <a:latin typeface="+mn-lt"/>
                <a:cs typeface="Arial" panose="020B0604020202020204" pitchFamily="34" charset="0"/>
              </a:rPr>
              <a:t>program; Master </a:t>
            </a:r>
            <a:r>
              <a:rPr lang="en-US" sz="1800" dirty="0">
                <a:latin typeface="+mn-lt"/>
                <a:cs typeface="Arial" panose="020B0604020202020204" pitchFamily="34" charset="0"/>
              </a:rPr>
              <a:t>of Medical Science </a:t>
            </a:r>
            <a:r>
              <a:rPr lang="en-US" sz="1800" dirty="0" smtClean="0">
                <a:latin typeface="+mn-lt"/>
                <a:cs typeface="Arial" panose="020B0604020202020204" pitchFamily="34" charset="0"/>
              </a:rPr>
              <a:t>degree</a:t>
            </a:r>
          </a:p>
          <a:p>
            <a:pPr algn="just">
              <a:buFont typeface="Courier New" panose="02070309020205020404" pitchFamily="49" charset="0"/>
              <a:buChar char="o"/>
            </a:pPr>
            <a:r>
              <a:rPr lang="en-US" sz="1800" dirty="0" smtClean="0">
                <a:latin typeface="+mn-lt"/>
                <a:cs typeface="Arial" panose="020B0604020202020204" pitchFamily="34" charset="0"/>
              </a:rPr>
              <a:t>Completion certificate needed for Physician </a:t>
            </a:r>
            <a:r>
              <a:rPr lang="en-US" sz="1800" dirty="0">
                <a:latin typeface="+mn-lt"/>
                <a:cs typeface="Arial" panose="020B0604020202020204" pitchFamily="34" charset="0"/>
              </a:rPr>
              <a:t>Assistant National Certifying </a:t>
            </a:r>
            <a:r>
              <a:rPr lang="en-US" sz="1800" dirty="0" smtClean="0">
                <a:latin typeface="+mn-lt"/>
                <a:cs typeface="Arial" panose="020B0604020202020204" pitchFamily="34" charset="0"/>
              </a:rPr>
              <a:t>Examination</a:t>
            </a:r>
          </a:p>
          <a:p>
            <a:pPr algn="just">
              <a:buFont typeface="Courier New" panose="02070309020205020404" pitchFamily="49" charset="0"/>
              <a:buChar char="o"/>
            </a:pPr>
            <a:r>
              <a:rPr lang="en-US" sz="1800" dirty="0" smtClean="0">
                <a:latin typeface="+mn-lt"/>
                <a:cs typeface="Arial" panose="020B0604020202020204" pitchFamily="34" charset="0"/>
              </a:rPr>
              <a:t>Intake</a:t>
            </a:r>
            <a:r>
              <a:rPr lang="en-US" sz="1800" dirty="0">
                <a:latin typeface="+mn-lt"/>
                <a:cs typeface="Arial" panose="020B0604020202020204" pitchFamily="34" charset="0"/>
              </a:rPr>
              <a:t>: 90 learners per annum</a:t>
            </a:r>
          </a:p>
          <a:p>
            <a:pPr algn="just">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lvl="1"/>
            <a:endParaRPr lang="en-US" altLang="en-US" sz="2000" dirty="0"/>
          </a:p>
          <a:p>
            <a:pPr lvl="1"/>
            <a:endParaRPr lang="en-US" altLang="en-US" sz="2000" dirty="0" smtClean="0"/>
          </a:p>
          <a:p>
            <a:pPr lvl="1"/>
            <a:endParaRPr lang="en-US" altLang="en-US" sz="2000" dirty="0"/>
          </a:p>
          <a:p>
            <a:pPr lvl="1"/>
            <a:endParaRPr lang="en-US" altLang="en-US" sz="2000" dirty="0" smtClean="0"/>
          </a:p>
          <a:p>
            <a:pPr lvl="1"/>
            <a:endParaRPr lang="en-US" altLang="en-US" dirty="0" smtClean="0"/>
          </a:p>
          <a:p>
            <a:pPr lvl="1"/>
            <a:endParaRPr lang="en-US" altLang="en-US" dirty="0" smtClean="0"/>
          </a:p>
        </p:txBody>
      </p:sp>
      <p:sp>
        <p:nvSpPr>
          <p:cNvPr id="2" name="AutoShape 2" descr="Image result for skills funding agenc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kills funding agenc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kills funding agenc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30" y="3992532"/>
            <a:ext cx="3810740" cy="25428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953813"/>
            <a:ext cx="3853017" cy="2581521"/>
          </a:xfrm>
          <a:prstGeom prst="rect">
            <a:avLst/>
          </a:prstGeom>
        </p:spPr>
      </p:pic>
    </p:spTree>
    <p:extLst>
      <p:ext uri="{BB962C8B-B14F-4D97-AF65-F5344CB8AC3E}">
        <p14:creationId xmlns:p14="http://schemas.microsoft.com/office/powerpoint/2010/main" val="2133464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04800" y="933827"/>
            <a:ext cx="8786224" cy="658332"/>
          </a:xfrm>
        </p:spPr>
        <p:txBody>
          <a:bodyPr/>
          <a:lstStyle/>
          <a:p>
            <a:r>
              <a:rPr lang="en-US" altLang="en-US" sz="3200" b="1" dirty="0" smtClean="0"/>
              <a:t>University of the West of England (</a:t>
            </a:r>
            <a:r>
              <a:rPr lang="en-US" altLang="en-US" sz="3200" b="1" dirty="0"/>
              <a:t>UWE)</a:t>
            </a:r>
          </a:p>
          <a:p>
            <a:endParaRPr lang="en-US" altLang="en-US" sz="3200" b="1" dirty="0" smtClean="0"/>
          </a:p>
        </p:txBody>
      </p:sp>
      <p:sp>
        <p:nvSpPr>
          <p:cNvPr id="15362" name="Text Placeholder 4"/>
          <p:cNvSpPr>
            <a:spLocks noGrp="1"/>
          </p:cNvSpPr>
          <p:nvPr>
            <p:ph type="body" sz="quarter" idx="11"/>
          </p:nvPr>
        </p:nvSpPr>
        <p:spPr>
          <a:xfrm>
            <a:off x="325551" y="1628800"/>
            <a:ext cx="8568952" cy="4230012"/>
          </a:xfrm>
        </p:spPr>
        <p:txBody>
          <a:bodyPr/>
          <a:lstStyle/>
          <a:p>
            <a:pPr marL="0" lvl="1" indent="0">
              <a:spcBef>
                <a:spcPts val="0"/>
              </a:spcBef>
              <a:buNone/>
            </a:pPr>
            <a:r>
              <a:rPr lang="en-US" altLang="en-US" sz="1800" b="1" dirty="0" smtClean="0">
                <a:solidFill>
                  <a:srgbClr val="16818D"/>
                </a:solidFill>
              </a:rPr>
              <a:t>Programme details</a:t>
            </a:r>
            <a:endParaRPr lang="en-US" altLang="en-US" sz="1800" b="1" dirty="0">
              <a:solidFill>
                <a:srgbClr val="16818D"/>
              </a:solidFill>
            </a:endParaRPr>
          </a:p>
          <a:p>
            <a:pPr marL="266700" lvl="1" indent="0">
              <a:buNone/>
            </a:pPr>
            <a:endParaRPr lang="en-US" altLang="en-US" sz="1800" dirty="0"/>
          </a:p>
          <a:p>
            <a:pPr algn="just">
              <a:buFont typeface="Courier New" panose="02070309020205020404" pitchFamily="49" charset="0"/>
              <a:buChar char="o"/>
            </a:pPr>
            <a:r>
              <a:rPr lang="en-GB" sz="1800" dirty="0">
                <a:latin typeface="+mn-lt"/>
                <a:cs typeface="Arial" panose="020B0604020202020204" pitchFamily="34" charset="0"/>
              </a:rPr>
              <a:t>G</a:t>
            </a:r>
            <a:r>
              <a:rPr lang="en-GB" sz="1800" dirty="0" smtClean="0">
                <a:latin typeface="+mn-lt"/>
                <a:cs typeface="Arial" panose="020B0604020202020204" pitchFamily="34" charset="0"/>
              </a:rPr>
              <a:t>rowth </a:t>
            </a:r>
            <a:r>
              <a:rPr lang="en-GB" sz="1800" dirty="0">
                <a:latin typeface="+mn-lt"/>
                <a:cs typeface="Arial" panose="020B0604020202020204" pitchFamily="34" charset="0"/>
              </a:rPr>
              <a:t>in UK PA education providers from </a:t>
            </a:r>
            <a:r>
              <a:rPr lang="en-GB" sz="1800" b="1" dirty="0" smtClean="0">
                <a:latin typeface="+mn-lt"/>
                <a:cs typeface="Arial" panose="020B0604020202020204" pitchFamily="34" charset="0"/>
              </a:rPr>
              <a:t>3 in </a:t>
            </a:r>
            <a:r>
              <a:rPr lang="en-GB" sz="1800" b="1" dirty="0">
                <a:latin typeface="+mn-lt"/>
                <a:cs typeface="Arial" panose="020B0604020202020204" pitchFamily="34" charset="0"/>
              </a:rPr>
              <a:t>2014 </a:t>
            </a:r>
            <a:r>
              <a:rPr lang="en-GB" sz="1800" dirty="0">
                <a:latin typeface="+mn-lt"/>
                <a:cs typeface="Arial" panose="020B0604020202020204" pitchFamily="34" charset="0"/>
              </a:rPr>
              <a:t>to </a:t>
            </a:r>
            <a:r>
              <a:rPr lang="en-GB" sz="1800" b="1" dirty="0" smtClean="0">
                <a:latin typeface="+mn-lt"/>
                <a:cs typeface="Arial" panose="020B0604020202020204" pitchFamily="34" charset="0"/>
              </a:rPr>
              <a:t>28 </a:t>
            </a:r>
            <a:r>
              <a:rPr lang="en-GB" sz="1800" b="1" dirty="0">
                <a:latin typeface="+mn-lt"/>
                <a:cs typeface="Arial" panose="020B0604020202020204" pitchFamily="34" charset="0"/>
              </a:rPr>
              <a:t>in </a:t>
            </a:r>
            <a:r>
              <a:rPr lang="en-GB" sz="1800" b="1" dirty="0" smtClean="0">
                <a:latin typeface="+mn-lt"/>
                <a:cs typeface="Arial" panose="020B0604020202020204" pitchFamily="34" charset="0"/>
              </a:rPr>
              <a:t>2018</a:t>
            </a:r>
            <a:r>
              <a:rPr lang="en-GB" sz="1800" baseline="30000" dirty="0" smtClean="0">
                <a:latin typeface="+mn-lt"/>
                <a:cs typeface="Arial" panose="020B0604020202020204" pitchFamily="34" charset="0"/>
              </a:rPr>
              <a:t> 1</a:t>
            </a:r>
          </a:p>
          <a:p>
            <a:pPr algn="just">
              <a:buFont typeface="Courier New" panose="02070309020205020404" pitchFamily="49" charset="0"/>
              <a:buChar char="o"/>
            </a:pPr>
            <a:r>
              <a:rPr lang="en-GB" sz="1800" dirty="0" smtClean="0">
                <a:latin typeface="+mn-lt"/>
                <a:cs typeface="Arial" panose="020B0604020202020204" pitchFamily="34" charset="0"/>
              </a:rPr>
              <a:t>Full time; 24 </a:t>
            </a:r>
            <a:r>
              <a:rPr lang="en-GB" sz="1800" dirty="0">
                <a:latin typeface="+mn-lt"/>
                <a:cs typeface="Arial" panose="020B0604020202020204" pitchFamily="34" charset="0"/>
              </a:rPr>
              <a:t>month; Masters of Physician Associate </a:t>
            </a:r>
            <a:r>
              <a:rPr lang="en-GB" sz="1800" dirty="0" smtClean="0">
                <a:latin typeface="+mn-lt"/>
                <a:cs typeface="Arial" panose="020B0604020202020204" pitchFamily="34" charset="0"/>
              </a:rPr>
              <a:t>Studies</a:t>
            </a:r>
            <a:r>
              <a:rPr lang="en-GB" sz="1800" baseline="30000" dirty="0" smtClean="0">
                <a:latin typeface="+mn-lt"/>
                <a:cs typeface="Arial" panose="020B0604020202020204" pitchFamily="34" charset="0"/>
              </a:rPr>
              <a:t> 5</a:t>
            </a:r>
            <a:endParaRPr lang="en-GB" sz="1800" baseline="30000" dirty="0">
              <a:latin typeface="+mn-lt"/>
              <a:cs typeface="Arial" panose="020B0604020202020204" pitchFamily="34" charset="0"/>
            </a:endParaRPr>
          </a:p>
          <a:p>
            <a:pPr algn="just">
              <a:buFont typeface="Courier New" panose="02070309020205020404" pitchFamily="49" charset="0"/>
              <a:buChar char="o"/>
            </a:pPr>
            <a:r>
              <a:rPr lang="en-GB" sz="1800" dirty="0">
                <a:latin typeface="+mn-lt"/>
                <a:cs typeface="Arial" panose="020B0604020202020204" pitchFamily="34" charset="0"/>
              </a:rPr>
              <a:t>A</a:t>
            </a:r>
            <a:r>
              <a:rPr lang="en-GB" sz="1800" dirty="0" smtClean="0">
                <a:latin typeface="+mn-lt"/>
                <a:cs typeface="Arial" panose="020B0604020202020204" pitchFamily="34" charset="0"/>
              </a:rPr>
              <a:t>pply </a:t>
            </a:r>
            <a:r>
              <a:rPr lang="en-GB" sz="1800" dirty="0">
                <a:latin typeface="+mn-lt"/>
                <a:cs typeface="Arial" panose="020B0604020202020204" pitchFamily="34" charset="0"/>
              </a:rPr>
              <a:t>to </a:t>
            </a:r>
            <a:r>
              <a:rPr lang="en-GB" sz="1800" dirty="0" smtClean="0">
                <a:latin typeface="+mn-lt"/>
                <a:cs typeface="Arial" panose="020B0604020202020204" pitchFamily="34" charset="0"/>
              </a:rPr>
              <a:t>take </a:t>
            </a:r>
            <a:r>
              <a:rPr lang="en-GB" sz="1800" dirty="0">
                <a:latin typeface="+mn-lt"/>
                <a:cs typeface="Arial" panose="020B0604020202020204" pitchFamily="34" charset="0"/>
              </a:rPr>
              <a:t>UK PA National Certification Exam to </a:t>
            </a:r>
            <a:r>
              <a:rPr lang="en-GB" sz="1800" dirty="0" smtClean="0">
                <a:latin typeface="+mn-lt"/>
                <a:cs typeface="Arial" panose="020B0604020202020204" pitchFamily="34" charset="0"/>
              </a:rPr>
              <a:t>practice </a:t>
            </a:r>
            <a:r>
              <a:rPr lang="en-GB" sz="1800" dirty="0">
                <a:latin typeface="+mn-lt"/>
                <a:cs typeface="Arial" panose="020B0604020202020204" pitchFamily="34" charset="0"/>
              </a:rPr>
              <a:t>in the </a:t>
            </a:r>
            <a:r>
              <a:rPr lang="en-GB" sz="1800" dirty="0" smtClean="0">
                <a:latin typeface="+mn-lt"/>
                <a:cs typeface="Arial" panose="020B0604020202020204" pitchFamily="34" charset="0"/>
              </a:rPr>
              <a:t>UK </a:t>
            </a:r>
            <a:r>
              <a:rPr lang="en-GB" sz="1800" baseline="30000" dirty="0" smtClean="0">
                <a:latin typeface="+mn-lt"/>
                <a:cs typeface="Arial" panose="020B0604020202020204" pitchFamily="34" charset="0"/>
              </a:rPr>
              <a:t>6</a:t>
            </a:r>
            <a:endParaRPr lang="en-US" altLang="en-US" sz="2000" baseline="30000" dirty="0">
              <a:latin typeface="+mn-lt"/>
            </a:endParaRPr>
          </a:p>
          <a:p>
            <a:pPr algn="just">
              <a:buFont typeface="Courier New" panose="02070309020205020404" pitchFamily="49" charset="0"/>
              <a:buChar char="o"/>
            </a:pPr>
            <a:r>
              <a:rPr lang="en-GB" sz="1800" dirty="0" smtClean="0">
                <a:latin typeface="+mn-lt"/>
                <a:cs typeface="Arial" panose="020B0604020202020204" pitchFamily="34" charset="0"/>
              </a:rPr>
              <a:t>Welcomed first cohort in </a:t>
            </a:r>
            <a:r>
              <a:rPr lang="en-GB" sz="1800" dirty="0">
                <a:latin typeface="+mn-lt"/>
                <a:cs typeface="Arial" panose="020B0604020202020204" pitchFamily="34" charset="0"/>
              </a:rPr>
              <a:t>September </a:t>
            </a:r>
            <a:r>
              <a:rPr lang="en-GB" sz="1800" dirty="0" smtClean="0">
                <a:latin typeface="+mn-lt"/>
                <a:cs typeface="Arial" panose="020B0604020202020204" pitchFamily="34" charset="0"/>
              </a:rPr>
              <a:t>2016 (n=15)</a:t>
            </a:r>
            <a:endParaRPr lang="en-GB" sz="1800" dirty="0">
              <a:latin typeface="+mn-lt"/>
              <a:cs typeface="Arial" panose="020B0604020202020204" pitchFamily="34" charset="0"/>
            </a:endParaRPr>
          </a:p>
          <a:p>
            <a:pPr lvl="1"/>
            <a:endParaRPr lang="en-US" altLang="en-US" sz="2000" dirty="0" smtClean="0"/>
          </a:p>
          <a:p>
            <a:pPr lvl="1"/>
            <a:endParaRPr lang="en-US" altLang="en-US" sz="2000" dirty="0"/>
          </a:p>
          <a:p>
            <a:pPr lvl="1"/>
            <a:endParaRPr lang="en-US" altLang="en-US" sz="2000" dirty="0" smtClean="0"/>
          </a:p>
          <a:p>
            <a:pPr lvl="1"/>
            <a:endParaRPr lang="en-US" altLang="en-US" dirty="0" smtClean="0"/>
          </a:p>
          <a:p>
            <a:pPr lvl="1"/>
            <a:endParaRPr lang="en-US" altLang="en-US" dirty="0" smtClean="0"/>
          </a:p>
        </p:txBody>
      </p:sp>
      <p:sp>
        <p:nvSpPr>
          <p:cNvPr id="2" name="AutoShape 2" descr="Image result for skills funding agenc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kills funding agenc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kills funding agenc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209" y="4191718"/>
            <a:ext cx="6521187" cy="23872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101" y="4191718"/>
            <a:ext cx="4819626" cy="2387220"/>
          </a:xfrm>
          <a:prstGeom prst="rect">
            <a:avLst/>
          </a:prstGeom>
        </p:spPr>
      </p:pic>
    </p:spTree>
    <p:extLst>
      <p:ext uri="{BB962C8B-B14F-4D97-AF65-F5344CB8AC3E}">
        <p14:creationId xmlns:p14="http://schemas.microsoft.com/office/powerpoint/2010/main" val="2978004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kills funding agenc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kills funding agenc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kills funding agenc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5" name="Diagram 4"/>
          <p:cNvGraphicFramePr/>
          <p:nvPr>
            <p:extLst>
              <p:ext uri="{D42A27DB-BD31-4B8C-83A1-F6EECF244321}">
                <p14:modId xmlns:p14="http://schemas.microsoft.com/office/powerpoint/2010/main" val="2300751544"/>
              </p:ext>
            </p:extLst>
          </p:nvPr>
        </p:nvGraphicFramePr>
        <p:xfrm>
          <a:off x="441884" y="296613"/>
          <a:ext cx="8435280" cy="5835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65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04800" y="617539"/>
            <a:ext cx="7992888" cy="656834"/>
          </a:xfrm>
        </p:spPr>
        <p:txBody>
          <a:bodyPr/>
          <a:lstStyle/>
          <a:p>
            <a:r>
              <a:rPr lang="en-US" altLang="en-US" sz="3600" b="1" dirty="0" smtClean="0"/>
              <a:t>Focused partnership </a:t>
            </a:r>
            <a:r>
              <a:rPr lang="en-US" altLang="en-US" sz="3600" b="1" dirty="0"/>
              <a:t>w</a:t>
            </a:r>
            <a:r>
              <a:rPr lang="en-US" altLang="en-US" sz="3600" b="1" dirty="0" smtClean="0"/>
              <a:t>orking</a:t>
            </a:r>
            <a:endParaRPr lang="en-US" altLang="en-US" sz="3600" b="1" dirty="0"/>
          </a:p>
        </p:txBody>
      </p:sp>
      <p:sp>
        <p:nvSpPr>
          <p:cNvPr id="15362" name="Text Placeholder 4"/>
          <p:cNvSpPr>
            <a:spLocks noGrp="1"/>
          </p:cNvSpPr>
          <p:nvPr>
            <p:ph type="body" sz="quarter" idx="11"/>
          </p:nvPr>
        </p:nvSpPr>
        <p:spPr>
          <a:xfrm>
            <a:off x="281073" y="1282191"/>
            <a:ext cx="8251367" cy="4608512"/>
          </a:xfrm>
        </p:spPr>
        <p:txBody>
          <a:bodyPr/>
          <a:lstStyle/>
          <a:p>
            <a:pPr marL="266700" lvl="1" indent="0">
              <a:buNone/>
            </a:pPr>
            <a:endParaRPr lang="en-US" altLang="en-US" sz="1800" dirty="0"/>
          </a:p>
          <a:p>
            <a:pPr algn="just">
              <a:buFont typeface="Courier New" panose="02070309020205020404" pitchFamily="49" charset="0"/>
              <a:buChar char="o"/>
            </a:pPr>
            <a:r>
              <a:rPr lang="en-GB" sz="1800" dirty="0" smtClean="0">
                <a:latin typeface="+mn-lt"/>
                <a:cs typeface="Arial" panose="020B0604020202020204" pitchFamily="34" charset="0"/>
              </a:rPr>
              <a:t>Limited </a:t>
            </a:r>
            <a:r>
              <a:rPr lang="en-GB" sz="1800" dirty="0">
                <a:latin typeface="+mn-lt"/>
                <a:cs typeface="Arial" panose="020B0604020202020204" pitchFamily="34" charset="0"/>
              </a:rPr>
              <a:t>numbers of UK </a:t>
            </a:r>
            <a:r>
              <a:rPr lang="en-GB" sz="1800" dirty="0" smtClean="0">
                <a:latin typeface="+mn-lt"/>
                <a:cs typeface="Arial" panose="020B0604020202020204" pitchFamily="34" charset="0"/>
              </a:rPr>
              <a:t>PA educators </a:t>
            </a:r>
            <a:r>
              <a:rPr lang="en-GB" sz="1800" dirty="0">
                <a:latin typeface="+mn-lt"/>
                <a:cs typeface="Arial" panose="020B0604020202020204" pitchFamily="34" charset="0"/>
              </a:rPr>
              <a:t>to draw </a:t>
            </a:r>
            <a:r>
              <a:rPr lang="en-GB" sz="1800" dirty="0" smtClean="0">
                <a:latin typeface="+mn-lt"/>
                <a:cs typeface="Arial" panose="020B0604020202020204" pitchFamily="34" charset="0"/>
              </a:rPr>
              <a:t>from </a:t>
            </a:r>
            <a:r>
              <a:rPr lang="en-GB" sz="1800" dirty="0" smtClean="0">
                <a:latin typeface="+mn-lt"/>
                <a:cs typeface="Arial" panose="020B0604020202020204" pitchFamily="34" charset="0"/>
              </a:rPr>
              <a:t>- </a:t>
            </a:r>
            <a:r>
              <a:rPr lang="en-GB" sz="1800" dirty="0">
                <a:latin typeface="+mn-lt"/>
                <a:cs typeface="Arial" panose="020B0604020202020204" pitchFamily="34" charset="0"/>
              </a:rPr>
              <a:t>UWE programme is supported at a distance by </a:t>
            </a:r>
            <a:r>
              <a:rPr lang="en-GB" sz="1800" dirty="0" smtClean="0">
                <a:latin typeface="+mn-lt"/>
                <a:cs typeface="Arial" panose="020B0604020202020204" pitchFamily="34" charset="0"/>
              </a:rPr>
              <a:t>LMU PAs</a:t>
            </a:r>
            <a:endParaRPr lang="en-GB" sz="1800" dirty="0" smtClean="0">
              <a:latin typeface="+mn-lt"/>
              <a:cs typeface="Arial" panose="020B0604020202020204" pitchFamily="34" charset="0"/>
            </a:endParaRPr>
          </a:p>
          <a:p>
            <a:pPr algn="just">
              <a:buFont typeface="Courier New" panose="02070309020205020404" pitchFamily="49" charset="0"/>
              <a:buChar char="o"/>
            </a:pPr>
            <a:r>
              <a:rPr lang="en-GB" sz="1800" dirty="0" smtClean="0">
                <a:latin typeface="+mn-lt"/>
                <a:cs typeface="Arial" panose="020B0604020202020204" pitchFamily="34" charset="0"/>
              </a:rPr>
              <a:t>LMU </a:t>
            </a:r>
            <a:r>
              <a:rPr lang="en-GB" sz="1800" dirty="0">
                <a:latin typeface="+mn-lt"/>
                <a:cs typeface="Arial" panose="020B0604020202020204" pitchFamily="34" charset="0"/>
              </a:rPr>
              <a:t>supported UWE to develop the curriculum, including problem based learning, teaching, learning and </a:t>
            </a:r>
            <a:r>
              <a:rPr lang="en-GB" sz="1800" dirty="0" smtClean="0">
                <a:latin typeface="+mn-lt"/>
                <a:cs typeface="Arial" panose="020B0604020202020204" pitchFamily="34" charset="0"/>
              </a:rPr>
              <a:t>assessment</a:t>
            </a:r>
          </a:p>
          <a:p>
            <a:pPr algn="just">
              <a:buFont typeface="Courier New" panose="02070309020205020404" pitchFamily="49" charset="0"/>
              <a:buChar char="o"/>
            </a:pPr>
            <a:r>
              <a:rPr lang="en-GB" sz="1800" dirty="0" smtClean="0">
                <a:latin typeface="+mn-lt"/>
                <a:cs typeface="Arial" panose="020B0604020202020204" pitchFamily="34" charset="0"/>
              </a:rPr>
              <a:t>LMU </a:t>
            </a:r>
            <a:r>
              <a:rPr lang="en-GB" sz="1800" dirty="0">
                <a:latin typeface="+mn-lt"/>
                <a:cs typeface="Arial" panose="020B0604020202020204" pitchFamily="34" charset="0"/>
              </a:rPr>
              <a:t>provided support in shaping cohort and professional </a:t>
            </a:r>
            <a:r>
              <a:rPr lang="en-GB" sz="1800" dirty="0" smtClean="0">
                <a:latin typeface="+mn-lt"/>
                <a:cs typeface="Arial" panose="020B0604020202020204" pitchFamily="34" charset="0"/>
              </a:rPr>
              <a:t>identity</a:t>
            </a:r>
          </a:p>
          <a:p>
            <a:pPr algn="just">
              <a:buFont typeface="Courier New" panose="02070309020205020404" pitchFamily="49" charset="0"/>
              <a:buChar char="o"/>
            </a:pPr>
            <a:r>
              <a:rPr lang="en-GB" sz="1800" dirty="0" smtClean="0">
                <a:latin typeface="+mn-lt"/>
                <a:cs typeface="Arial" panose="020B0604020202020204" pitchFamily="34" charset="0"/>
              </a:rPr>
              <a:t>Globally </a:t>
            </a:r>
            <a:r>
              <a:rPr lang="en-GB" sz="1800" dirty="0">
                <a:latin typeface="+mn-lt"/>
                <a:cs typeface="Arial" panose="020B0604020202020204" pitchFamily="34" charset="0"/>
              </a:rPr>
              <a:t>connected curriculum and outlook with </a:t>
            </a:r>
            <a:r>
              <a:rPr lang="en-GB" sz="1800" dirty="0" smtClean="0">
                <a:latin typeface="+mn-lt"/>
                <a:cs typeface="Arial" panose="020B0604020202020204" pitchFamily="34" charset="0"/>
              </a:rPr>
              <a:t>longer term reciprocal </a:t>
            </a:r>
            <a:r>
              <a:rPr lang="en-GB" sz="1800" dirty="0">
                <a:latin typeface="+mn-lt"/>
                <a:cs typeface="Arial" panose="020B0604020202020204" pitchFamily="34" charset="0"/>
              </a:rPr>
              <a:t>visits for </a:t>
            </a:r>
            <a:r>
              <a:rPr lang="en-GB" sz="1800" dirty="0" smtClean="0">
                <a:latin typeface="+mn-lt"/>
                <a:cs typeface="Arial" panose="020B0604020202020204" pitchFamily="34" charset="0"/>
              </a:rPr>
              <a:t>teaching </a:t>
            </a:r>
            <a:r>
              <a:rPr lang="en-GB" sz="1800" dirty="0" smtClean="0">
                <a:latin typeface="+mn-lt"/>
                <a:cs typeface="Arial" panose="020B0604020202020204" pitchFamily="34" charset="0"/>
              </a:rPr>
              <a:t>planned</a:t>
            </a:r>
            <a:endParaRPr lang="en-GB" sz="1800" dirty="0">
              <a:latin typeface="+mn-lt"/>
              <a:cs typeface="Arial" panose="020B0604020202020204" pitchFamily="34" charset="0"/>
            </a:endParaRPr>
          </a:p>
          <a:p>
            <a:pPr lvl="1"/>
            <a:endParaRPr lang="en-US" altLang="en-US" sz="2000" dirty="0" smtClean="0"/>
          </a:p>
          <a:p>
            <a:pPr lvl="1"/>
            <a:endParaRPr lang="en-US" altLang="en-US" sz="2000" dirty="0"/>
          </a:p>
          <a:p>
            <a:pPr lvl="1"/>
            <a:endParaRPr lang="en-US" altLang="en-US" sz="2000" dirty="0" smtClean="0"/>
          </a:p>
          <a:p>
            <a:pPr lvl="1"/>
            <a:endParaRPr lang="en-US" altLang="en-US" dirty="0" smtClean="0"/>
          </a:p>
          <a:p>
            <a:pPr lvl="1"/>
            <a:endParaRPr lang="en-US" altLang="en-US" dirty="0" smtClean="0"/>
          </a:p>
        </p:txBody>
      </p:sp>
      <p:sp>
        <p:nvSpPr>
          <p:cNvPr id="2" name="AutoShape 2" descr="Image result for skills funding agenc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kills funding agenc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kills funding agenc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Curved Right Arrow 6"/>
          <p:cNvSpPr/>
          <p:nvPr/>
        </p:nvSpPr>
        <p:spPr>
          <a:xfrm>
            <a:off x="1043608" y="4659871"/>
            <a:ext cx="1770490" cy="1827193"/>
          </a:xfrm>
          <a:prstGeom prst="curvedRightArrow">
            <a:avLst/>
          </a:prstGeom>
          <a:solidFill>
            <a:srgbClr val="1A9D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8" name="Picture 7"/>
          <p:cNvPicPr>
            <a:picLocks noChangeAspect="1"/>
          </p:cNvPicPr>
          <p:nvPr/>
        </p:nvPicPr>
        <p:blipFill>
          <a:blip r:embed="rId3"/>
          <a:stretch>
            <a:fillRect/>
          </a:stretch>
        </p:blipFill>
        <p:spPr>
          <a:xfrm>
            <a:off x="3131840" y="4436939"/>
            <a:ext cx="2945671" cy="784069"/>
          </a:xfrm>
          <a:prstGeom prst="rect">
            <a:avLst/>
          </a:prstGeom>
        </p:spPr>
      </p:pic>
      <p:pic>
        <p:nvPicPr>
          <p:cNvPr id="9" name="Picture 8"/>
          <p:cNvPicPr>
            <a:picLocks noChangeAspect="1"/>
          </p:cNvPicPr>
          <p:nvPr/>
        </p:nvPicPr>
        <p:blipFill>
          <a:blip r:embed="rId4"/>
          <a:stretch>
            <a:fillRect/>
          </a:stretch>
        </p:blipFill>
        <p:spPr>
          <a:xfrm>
            <a:off x="3995936" y="5573468"/>
            <a:ext cx="1672301" cy="703101"/>
          </a:xfrm>
          <a:prstGeom prst="rect">
            <a:avLst/>
          </a:prstGeom>
        </p:spPr>
      </p:pic>
      <p:sp>
        <p:nvSpPr>
          <p:cNvPr id="12" name="Curved Right Arrow 11"/>
          <p:cNvSpPr/>
          <p:nvPr/>
        </p:nvSpPr>
        <p:spPr>
          <a:xfrm rot="10800000">
            <a:off x="6404573" y="4436939"/>
            <a:ext cx="1800805" cy="1813631"/>
          </a:xfrm>
          <a:prstGeom prst="curvedRightArrow">
            <a:avLst/>
          </a:prstGeom>
          <a:solidFill>
            <a:srgbClr val="1A9D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26143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FC3F4283AECA48BCBDDFCF4103160C" ma:contentTypeVersion="2" ma:contentTypeDescription="Create a new document." ma:contentTypeScope="" ma:versionID="71a29f68b18f52e7e0b329625759c092">
  <xsd:schema xmlns:xsd="http://www.w3.org/2001/XMLSchema" xmlns:xs="http://www.w3.org/2001/XMLSchema" xmlns:p="http://schemas.microsoft.com/office/2006/metadata/properties" xmlns:ns2="037ba92a-5764-4297-b5f7-6ea117412624" xmlns:ns3="3a4ab234-afbc-41ab-b2db-358d80304e46" targetNamespace="http://schemas.microsoft.com/office/2006/metadata/properties" ma:root="true" ma:fieldsID="a458c3587d291faf4ca1653387720a89" ns2:_="" ns3:_="">
    <xsd:import namespace="037ba92a-5764-4297-b5f7-6ea117412624"/>
    <xsd:import namespace="3a4ab234-afbc-41ab-b2db-358d80304e46"/>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ba92a-5764-4297-b5f7-6ea1174126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4ab234-afbc-41ab-b2db-358d80304e46" elementFormDefault="qualified">
    <xsd:import namespace="http://schemas.microsoft.com/office/2006/documentManagement/types"/>
    <xsd:import namespace="http://schemas.microsoft.com/office/infopath/2007/PartnerControls"/>
    <xsd:element name="Document_x0020_Type" ma:index="11" nillable="true" ma:displayName="Document Type" ma:default="Main Issue" ma:description="Specify type of document to help with filtered views" ma:format="Dropdown" ma:internalName="Document_x0020_Type">
      <xsd:simpleType>
        <xsd:restriction base="dms:Choice">
          <xsd:enumeration value="Main Issue"/>
          <xsd:enumeration value="Suppor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37ba92a-5764-4297-b5f7-6ea117412624">NAYYJSKVSPAS-2-507</_dlc_DocId>
    <Document_x0020_Type xmlns="3a4ab234-afbc-41ab-b2db-358d80304e46">Main Issue</Document_x0020_Type>
    <_dlc_DocIdUrl xmlns="037ba92a-5764-4297-b5f7-6ea117412624">
      <Url>https://docs.uwe.ac.uk/ou/Communications/_layouts/15/DocIdRedir.aspx?ID=NAYYJSKVSPAS-2-507</Url>
      <Description>NAYYJSKVSPAS-2-507</Description>
    </_dlc_DocIdUrl>
  </documentManagement>
</p:properties>
</file>

<file path=customXml/itemProps1.xml><?xml version="1.0" encoding="utf-8"?>
<ds:datastoreItem xmlns:ds="http://schemas.openxmlformats.org/officeDocument/2006/customXml" ds:itemID="{5E36FA4F-7321-4019-9DB3-103F27E00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ba92a-5764-4297-b5f7-6ea117412624"/>
    <ds:schemaRef ds:uri="3a4ab234-afbc-41ab-b2db-358d80304e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1FFF10-1FB9-47BF-AE48-ECBF8C8E6AAD}">
  <ds:schemaRefs>
    <ds:schemaRef ds:uri="http://schemas.microsoft.com/sharepoint/events"/>
  </ds:schemaRefs>
</ds:datastoreItem>
</file>

<file path=customXml/itemProps3.xml><?xml version="1.0" encoding="utf-8"?>
<ds:datastoreItem xmlns:ds="http://schemas.openxmlformats.org/officeDocument/2006/customXml" ds:itemID="{86C47DEB-EC6B-46D4-B161-DA2F2094F826}">
  <ds:schemaRefs>
    <ds:schemaRef ds:uri="http://schemas.microsoft.com/sharepoint/v3/contenttype/forms"/>
  </ds:schemaRefs>
</ds:datastoreItem>
</file>

<file path=customXml/itemProps4.xml><?xml version="1.0" encoding="utf-8"?>
<ds:datastoreItem xmlns:ds="http://schemas.openxmlformats.org/officeDocument/2006/customXml" ds:itemID="{FD9B9ED7-3366-4013-BA6E-A3CEBF25F277}">
  <ds:schemaRefs>
    <ds:schemaRef ds:uri="http://purl.org/dc/dcmitype/"/>
    <ds:schemaRef ds:uri="http://schemas.microsoft.com/office/2006/documentManagement/types"/>
    <ds:schemaRef ds:uri="http://www.w3.org/XML/1998/namespace"/>
    <ds:schemaRef ds:uri="http://schemas.microsoft.com/office/2006/metadata/properties"/>
    <ds:schemaRef ds:uri="http://purl.org/dc/elements/1.1/"/>
    <ds:schemaRef ds:uri="http://schemas.openxmlformats.org/package/2006/metadata/core-properties"/>
    <ds:schemaRef ds:uri="http://purl.org/dc/terms/"/>
    <ds:schemaRef ds:uri="3a4ab234-afbc-41ab-b2db-358d80304e46"/>
    <ds:schemaRef ds:uri="http://schemas.microsoft.com/office/infopath/2007/PartnerControls"/>
    <ds:schemaRef ds:uri="037ba92a-5764-4297-b5f7-6ea117412624"/>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2944</TotalTime>
  <Words>932</Words>
  <Application>Microsoft Office PowerPoint</Application>
  <PresentationFormat>On-screen Show (4:3)</PresentationFormat>
  <Paragraphs>141</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Arial</vt:lpstr>
      <vt:lpstr>Calibri</vt:lpstr>
      <vt:lpstr>Courier New</vt:lpstr>
      <vt:lpstr>Georgia</vt:lpstr>
      <vt:lpstr>Tahoma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Fiona Lawrence</cp:lastModifiedBy>
  <cp:revision>294</cp:revision>
  <cp:lastPrinted>2018-01-30T09:56:33Z</cp:lastPrinted>
  <dcterms:created xsi:type="dcterms:W3CDTF">2016-04-27T08:32:31Z</dcterms:created>
  <dcterms:modified xsi:type="dcterms:W3CDTF">2018-03-10T11:21:44Z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b0137ec2-5322-47b8-8799-9a0e1818de5f</vt:lpwstr>
  </property>
  <property fmtid="{D5CDD505-2E9C-101B-9397-08002B2CF9AE}" pid="3" name="ContentTypeId">
    <vt:lpwstr>0x01010072FC3F4283AECA48BCBDDFCF4103160C</vt:lpwstr>
  </property>
</Properties>
</file>