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21242338" cy="30243463"/>
  <p:notesSz cx="9799638" cy="143557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EE29136E-E11B-4056-AF65-6EEADA795D1D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26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slie Robinson" initials="L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3CC33"/>
    <a:srgbClr val="3366CC"/>
    <a:srgbClr val="0033CC"/>
    <a:srgbClr val="00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434" autoAdjust="0"/>
  </p:normalViewPr>
  <p:slideViewPr>
    <p:cSldViewPr>
      <p:cViewPr>
        <p:scale>
          <a:sx n="86" d="100"/>
          <a:sy n="86" d="100"/>
        </p:scale>
        <p:origin x="-360" y="-8238"/>
      </p:cViewPr>
      <p:guideLst>
        <p:guide orient="horz" pos="9526"/>
        <p:guide pos="66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E89B0-72B7-4DE3-BAEF-E5DCDB7CA36F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AEE5440-99C7-4511-8DE8-9513C91834CE}">
      <dgm:prSet phldrT="[Text]" custT="1"/>
      <dgm:spPr/>
      <dgm:t>
        <a:bodyPr/>
        <a:lstStyle/>
        <a:p>
          <a:pPr algn="ctr"/>
          <a:r>
            <a:rPr lang="en-GB" sz="2000" dirty="0">
              <a:solidFill>
                <a:schemeClr val="tx1"/>
              </a:solidFill>
            </a:rPr>
            <a:t>Identification</a:t>
          </a:r>
        </a:p>
      </dgm:t>
    </dgm:pt>
    <dgm:pt modelId="{1E4C0348-1C10-4C97-9DB9-B9316A186440}" type="parTrans" cxnId="{9DFB59E9-8CB0-45C6-9F8B-551F5C996B1F}">
      <dgm:prSet/>
      <dgm:spPr/>
      <dgm:t>
        <a:bodyPr/>
        <a:lstStyle/>
        <a:p>
          <a:endParaRPr lang="en-GB"/>
        </a:p>
      </dgm:t>
    </dgm:pt>
    <dgm:pt modelId="{5A90D382-494A-42D5-A95F-24822BFBE048}" type="sibTrans" cxnId="{9DFB59E9-8CB0-45C6-9F8B-551F5C996B1F}">
      <dgm:prSet/>
      <dgm:spPr/>
      <dgm:t>
        <a:bodyPr/>
        <a:lstStyle/>
        <a:p>
          <a:endParaRPr lang="en-GB"/>
        </a:p>
      </dgm:t>
    </dgm:pt>
    <dgm:pt modelId="{37ABE2E6-3758-42F0-9A85-2D410FE4C8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 smtClean="0"/>
            <a:t>Abstracts: databases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 smtClean="0"/>
            <a:t>(n</a:t>
          </a:r>
          <a:r>
            <a:rPr lang="en-GB" sz="1600" dirty="0"/>
            <a:t>= 68)</a:t>
          </a:r>
        </a:p>
      </dgm:t>
    </dgm:pt>
    <dgm:pt modelId="{2427F60F-1C9D-4A3A-8318-D839C9CF75F8}" type="parTrans" cxnId="{CACF174C-BCDF-42C2-A295-E04835D93985}">
      <dgm:prSet/>
      <dgm:spPr/>
      <dgm:t>
        <a:bodyPr/>
        <a:lstStyle/>
        <a:p>
          <a:endParaRPr lang="en-GB"/>
        </a:p>
      </dgm:t>
    </dgm:pt>
    <dgm:pt modelId="{CC206D39-AC74-4620-8DC3-4D7688EB3C39}" type="sibTrans" cxnId="{CACF174C-BCDF-42C2-A295-E04835D93985}">
      <dgm:prSet/>
      <dgm:spPr/>
      <dgm:t>
        <a:bodyPr/>
        <a:lstStyle/>
        <a:p>
          <a:endParaRPr lang="en-GB"/>
        </a:p>
      </dgm:t>
    </dgm:pt>
    <dgm:pt modelId="{47AB8446-6DE9-46B1-B45C-83EB83A4FC7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>
              <a:solidFill>
                <a:schemeClr val="tx1"/>
              </a:solidFill>
            </a:rPr>
            <a:t>Screening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dirty="0">
              <a:solidFill>
                <a:schemeClr val="tx1"/>
              </a:solidFill>
            </a:rPr>
            <a:t>(n=71)</a:t>
          </a:r>
        </a:p>
      </dgm:t>
    </dgm:pt>
    <dgm:pt modelId="{F7B96580-368E-4D3A-8831-4F2F8749B9FB}" type="parTrans" cxnId="{1178304A-F904-4307-BE00-68DD79D23B83}">
      <dgm:prSet/>
      <dgm:spPr/>
      <dgm:t>
        <a:bodyPr/>
        <a:lstStyle/>
        <a:p>
          <a:endParaRPr lang="en-GB"/>
        </a:p>
      </dgm:t>
    </dgm:pt>
    <dgm:pt modelId="{6C8B532E-E122-4D55-B25C-58DC1AE0362E}" type="sibTrans" cxnId="{1178304A-F904-4307-BE00-68DD79D23B83}">
      <dgm:prSet/>
      <dgm:spPr/>
      <dgm:t>
        <a:bodyPr/>
        <a:lstStyle/>
        <a:p>
          <a:endParaRPr lang="en-GB"/>
        </a:p>
      </dgm:t>
    </dgm:pt>
    <dgm:pt modelId="{8F309549-B94F-4A82-9291-9A8CB0EA3A51}">
      <dgm:prSet phldrT="[Text]" custT="1"/>
      <dgm:spPr/>
      <dgm:t>
        <a:bodyPr/>
        <a:lstStyle/>
        <a:p>
          <a:r>
            <a:rPr lang="en-GB" sz="1600" dirty="0"/>
            <a:t>Abstracts Excluded:       </a:t>
          </a:r>
          <a:r>
            <a:rPr lang="en-GB" sz="1600" dirty="0" smtClean="0"/>
            <a:t>Other (n=49</a:t>
          </a:r>
          <a:r>
            <a:rPr lang="en-GB" sz="1600" dirty="0"/>
            <a:t>)</a:t>
          </a:r>
        </a:p>
      </dgm:t>
    </dgm:pt>
    <dgm:pt modelId="{ADBC2A17-C894-43D9-9308-AD271FDABC25}" type="parTrans" cxnId="{86616E48-1516-48E7-B4CC-BD2D060F5D2B}">
      <dgm:prSet/>
      <dgm:spPr/>
      <dgm:t>
        <a:bodyPr/>
        <a:lstStyle/>
        <a:p>
          <a:endParaRPr lang="en-GB"/>
        </a:p>
      </dgm:t>
    </dgm:pt>
    <dgm:pt modelId="{489BAF40-53A9-4F0D-9683-1F97AA9A2F14}" type="sibTrans" cxnId="{86616E48-1516-48E7-B4CC-BD2D060F5D2B}">
      <dgm:prSet/>
      <dgm:spPr/>
      <dgm:t>
        <a:bodyPr/>
        <a:lstStyle/>
        <a:p>
          <a:endParaRPr lang="en-GB"/>
        </a:p>
      </dgm:t>
    </dgm:pt>
    <dgm:pt modelId="{245AC8AB-619F-40EA-8EA8-A89F8831573F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Eligibility</a:t>
          </a:r>
        </a:p>
        <a:p>
          <a:r>
            <a:rPr lang="en-GB" dirty="0">
              <a:solidFill>
                <a:schemeClr val="tx1"/>
              </a:solidFill>
            </a:rPr>
            <a:t>(n=19)</a:t>
          </a:r>
        </a:p>
      </dgm:t>
    </dgm:pt>
    <dgm:pt modelId="{04E4F4BB-6D1E-4C68-A02D-C009C6F31748}" type="parTrans" cxnId="{2AE61C44-BBA9-4BEB-A4B4-94ED339B3BC8}">
      <dgm:prSet/>
      <dgm:spPr/>
      <dgm:t>
        <a:bodyPr/>
        <a:lstStyle/>
        <a:p>
          <a:endParaRPr lang="en-GB"/>
        </a:p>
      </dgm:t>
    </dgm:pt>
    <dgm:pt modelId="{8B2B9F83-BE17-4D6D-A014-119886C91436}" type="sibTrans" cxnId="{2AE61C44-BBA9-4BEB-A4B4-94ED339B3BC8}">
      <dgm:prSet/>
      <dgm:spPr/>
      <dgm:t>
        <a:bodyPr/>
        <a:lstStyle/>
        <a:p>
          <a:endParaRPr lang="en-GB"/>
        </a:p>
      </dgm:t>
    </dgm:pt>
    <dgm:pt modelId="{DF5BA9FD-09E9-499C-824C-C4C53D52A35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/>
            <a:t>Full text after MERSQ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/>
            <a:t>(n=17)</a:t>
          </a:r>
        </a:p>
      </dgm:t>
    </dgm:pt>
    <dgm:pt modelId="{7C0E12FA-5722-407F-84CC-D0B6AF6D0919}" type="parTrans" cxnId="{E2CDCCD9-DA83-4C90-91AE-B2E500F2FB94}">
      <dgm:prSet/>
      <dgm:spPr/>
      <dgm:t>
        <a:bodyPr/>
        <a:lstStyle/>
        <a:p>
          <a:endParaRPr lang="en-GB"/>
        </a:p>
      </dgm:t>
    </dgm:pt>
    <dgm:pt modelId="{26B9161C-7E47-4391-BAFA-CA53348B3DE6}" type="sibTrans" cxnId="{E2CDCCD9-DA83-4C90-91AE-B2E500F2FB94}">
      <dgm:prSet/>
      <dgm:spPr/>
      <dgm:t>
        <a:bodyPr/>
        <a:lstStyle/>
        <a:p>
          <a:endParaRPr lang="en-GB"/>
        </a:p>
      </dgm:t>
    </dgm:pt>
    <dgm:pt modelId="{1BBF1824-6029-4398-9EF7-4EFEA6998C01}">
      <dgm:prSet custT="1"/>
      <dgm:spPr/>
      <dgm:t>
        <a:bodyPr/>
        <a:lstStyle/>
        <a:p>
          <a:r>
            <a:rPr lang="en-GB" sz="1600" dirty="0" smtClean="0"/>
            <a:t>Abstracts: other methods </a:t>
          </a:r>
          <a:r>
            <a:rPr lang="en-GB" sz="1600" b="0" dirty="0" smtClean="0"/>
            <a:t>(n=2</a:t>
          </a:r>
          <a:r>
            <a:rPr lang="en-GB" sz="1600" b="0" dirty="0" smtClean="0"/>
            <a:t>)</a:t>
          </a:r>
          <a:endParaRPr lang="en-GB" sz="1600" b="0" dirty="0"/>
        </a:p>
      </dgm:t>
    </dgm:pt>
    <dgm:pt modelId="{BDFB742F-7E1B-48E8-848B-E0EAF8646E53}" type="parTrans" cxnId="{98B2AB68-E510-4B98-97C4-EF3ABA3CDE91}">
      <dgm:prSet/>
      <dgm:spPr/>
      <dgm:t>
        <a:bodyPr/>
        <a:lstStyle/>
        <a:p>
          <a:endParaRPr lang="en-GB"/>
        </a:p>
      </dgm:t>
    </dgm:pt>
    <dgm:pt modelId="{E119BEAC-5EEF-4A33-A7EC-8BDBB15B09F7}" type="sibTrans" cxnId="{98B2AB68-E510-4B98-97C4-EF3ABA3CDE91}">
      <dgm:prSet/>
      <dgm:spPr/>
      <dgm:t>
        <a:bodyPr/>
        <a:lstStyle/>
        <a:p>
          <a:endParaRPr lang="en-GB"/>
        </a:p>
      </dgm:t>
    </dgm:pt>
    <dgm:pt modelId="{81D484D7-E805-43C0-8E36-131FB2D2C0B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/>
            <a:t>Abstracts Excluded:  </a:t>
          </a:r>
          <a:r>
            <a:rPr lang="en-GB" sz="1600" dirty="0" smtClean="0"/>
            <a:t>Reviews (n=2</a:t>
          </a:r>
          <a:r>
            <a:rPr lang="en-GB" sz="1600" dirty="0"/>
            <a:t>)</a:t>
          </a:r>
        </a:p>
      </dgm:t>
    </dgm:pt>
    <dgm:pt modelId="{4AA2EAC1-73B5-4700-96B9-A4CABE0144A4}" type="parTrans" cxnId="{FDCD476A-06BA-46E3-B12B-8106341B3015}">
      <dgm:prSet/>
      <dgm:spPr/>
      <dgm:t>
        <a:bodyPr/>
        <a:lstStyle/>
        <a:p>
          <a:endParaRPr lang="en-GB"/>
        </a:p>
      </dgm:t>
    </dgm:pt>
    <dgm:pt modelId="{869BC664-6A21-41CD-9F40-2AEC1AE27914}" type="sibTrans" cxnId="{FDCD476A-06BA-46E3-B12B-8106341B3015}">
      <dgm:prSet/>
      <dgm:spPr/>
      <dgm:t>
        <a:bodyPr/>
        <a:lstStyle/>
        <a:p>
          <a:endParaRPr lang="en-GB"/>
        </a:p>
      </dgm:t>
    </dgm:pt>
    <dgm:pt modelId="{1AFA2549-93C8-4605-8A56-B017AA260CA5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>
              <a:solidFill>
                <a:schemeClr val="tx1"/>
              </a:solidFill>
            </a:rPr>
            <a:t>Studies included in synthesis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>
              <a:solidFill>
                <a:schemeClr val="tx1"/>
              </a:solidFill>
            </a:rPr>
            <a:t>(n=17)</a:t>
          </a:r>
          <a:endParaRPr lang="en-GB" dirty="0">
            <a:solidFill>
              <a:schemeClr val="tx1"/>
            </a:solidFill>
          </a:endParaRPr>
        </a:p>
      </dgm:t>
    </dgm:pt>
    <dgm:pt modelId="{E7D27CE8-1B52-4B8B-B617-93E49189DE10}" type="parTrans" cxnId="{6EEEC6BF-0A2F-45F7-89F5-443C1D747EC9}">
      <dgm:prSet/>
      <dgm:spPr/>
      <dgm:t>
        <a:bodyPr/>
        <a:lstStyle/>
        <a:p>
          <a:endParaRPr lang="en-GB"/>
        </a:p>
      </dgm:t>
    </dgm:pt>
    <dgm:pt modelId="{1415CBE4-F6F7-4EC3-891F-58E27DEA158B}" type="sibTrans" cxnId="{6EEEC6BF-0A2F-45F7-89F5-443C1D747EC9}">
      <dgm:prSet/>
      <dgm:spPr/>
      <dgm:t>
        <a:bodyPr/>
        <a:lstStyle/>
        <a:p>
          <a:endParaRPr lang="en-GB"/>
        </a:p>
      </dgm:t>
    </dgm:pt>
    <dgm:pt modelId="{65EF9E0F-5148-4CAE-8C9E-76C0CA91290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 smtClean="0"/>
            <a:t>Abstracts: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 smtClean="0"/>
            <a:t>grey literature (n=1</a:t>
          </a:r>
          <a:r>
            <a:rPr lang="en-GB" sz="1200" dirty="0"/>
            <a:t>)</a:t>
          </a:r>
        </a:p>
      </dgm:t>
    </dgm:pt>
    <dgm:pt modelId="{4B4289B2-3B88-4E65-AA2C-7F0AA142BCD1}" type="parTrans" cxnId="{400272F7-E955-40A3-B125-095DE22C7B62}">
      <dgm:prSet/>
      <dgm:spPr/>
      <dgm:t>
        <a:bodyPr/>
        <a:lstStyle/>
        <a:p>
          <a:endParaRPr lang="en-GB"/>
        </a:p>
      </dgm:t>
    </dgm:pt>
    <dgm:pt modelId="{D8E92C06-DCDD-4C8B-BA7A-7F9162BD8E2E}" type="sibTrans" cxnId="{400272F7-E955-40A3-B125-095DE22C7B62}">
      <dgm:prSet/>
      <dgm:spPr/>
      <dgm:t>
        <a:bodyPr/>
        <a:lstStyle/>
        <a:p>
          <a:endParaRPr lang="en-GB"/>
        </a:p>
      </dgm:t>
    </dgm:pt>
    <dgm:pt modelId="{65967EC8-92FD-4CDB-9A5C-5498F809651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/>
            <a:t>Abstract Excluded: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/>
            <a:t>No </a:t>
          </a:r>
          <a:r>
            <a:rPr lang="en-GB" sz="1600" dirty="0" smtClean="0"/>
            <a:t>full text(n=1)</a:t>
          </a:r>
          <a:endParaRPr lang="en-GB" sz="1600" dirty="0"/>
        </a:p>
      </dgm:t>
    </dgm:pt>
    <dgm:pt modelId="{DC15A69F-1F45-432C-AAA7-2207383E028E}" type="parTrans" cxnId="{5B36EEA2-901B-4C1D-8C51-CC3640A651C1}">
      <dgm:prSet/>
      <dgm:spPr/>
      <dgm:t>
        <a:bodyPr/>
        <a:lstStyle/>
        <a:p>
          <a:endParaRPr lang="en-GB"/>
        </a:p>
      </dgm:t>
    </dgm:pt>
    <dgm:pt modelId="{5EE1BD6C-8C1C-4DE5-9392-6D1C2B3609FF}" type="sibTrans" cxnId="{5B36EEA2-901B-4C1D-8C51-CC3640A651C1}">
      <dgm:prSet/>
      <dgm:spPr/>
      <dgm:t>
        <a:bodyPr/>
        <a:lstStyle/>
        <a:p>
          <a:endParaRPr lang="en-GB"/>
        </a:p>
      </dgm:t>
    </dgm:pt>
    <dgm:pt modelId="{3F4A7562-7294-4239-90B8-732426877E6F}" type="pres">
      <dgm:prSet presAssocID="{99FE89B0-72B7-4DE3-BAEF-E5DCDB7CA36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F020D6C-DDB4-40FD-BB2C-B250525CC3FD}" type="pres">
      <dgm:prSet presAssocID="{1AEE5440-99C7-4511-8DE8-9513C91834CE}" presName="horFlow" presStyleCnt="0"/>
      <dgm:spPr/>
      <dgm:t>
        <a:bodyPr/>
        <a:lstStyle/>
        <a:p>
          <a:endParaRPr lang="en-GB"/>
        </a:p>
      </dgm:t>
    </dgm:pt>
    <dgm:pt modelId="{83192895-C320-40BC-A61F-0D430D984864}" type="pres">
      <dgm:prSet presAssocID="{1AEE5440-99C7-4511-8DE8-9513C91834CE}" presName="bigChev" presStyleLbl="node1" presStyleIdx="0" presStyleCnt="4"/>
      <dgm:spPr/>
      <dgm:t>
        <a:bodyPr/>
        <a:lstStyle/>
        <a:p>
          <a:endParaRPr lang="en-GB"/>
        </a:p>
      </dgm:t>
    </dgm:pt>
    <dgm:pt modelId="{C3220551-F89D-4BE3-9217-68A8207FC4C4}" type="pres">
      <dgm:prSet presAssocID="{2427F60F-1C9D-4A3A-8318-D839C9CF75F8}" presName="parTrans" presStyleCnt="0"/>
      <dgm:spPr/>
      <dgm:t>
        <a:bodyPr/>
        <a:lstStyle/>
        <a:p>
          <a:endParaRPr lang="en-GB"/>
        </a:p>
      </dgm:t>
    </dgm:pt>
    <dgm:pt modelId="{E81E8794-0D73-4852-84AB-9151289B1FA6}" type="pres">
      <dgm:prSet presAssocID="{37ABE2E6-3758-42F0-9A85-2D410FE4C885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6024B6-03C0-464D-A1B7-33C740990DD1}" type="pres">
      <dgm:prSet presAssocID="{CC206D39-AC74-4620-8DC3-4D7688EB3C39}" presName="sibTrans" presStyleCnt="0"/>
      <dgm:spPr/>
      <dgm:t>
        <a:bodyPr/>
        <a:lstStyle/>
        <a:p>
          <a:endParaRPr lang="en-GB"/>
        </a:p>
      </dgm:t>
    </dgm:pt>
    <dgm:pt modelId="{96503975-0FFA-482D-AE01-E6B11246BC43}" type="pres">
      <dgm:prSet presAssocID="{1BBF1824-6029-4398-9EF7-4EFEA6998C01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3DB44-063F-45E6-B6E5-CFA395D87A30}" type="pres">
      <dgm:prSet presAssocID="{E119BEAC-5EEF-4A33-A7EC-8BDBB15B09F7}" presName="sibTrans" presStyleCnt="0"/>
      <dgm:spPr/>
      <dgm:t>
        <a:bodyPr/>
        <a:lstStyle/>
        <a:p>
          <a:endParaRPr lang="en-GB"/>
        </a:p>
      </dgm:t>
    </dgm:pt>
    <dgm:pt modelId="{EDDD184A-701D-4C5E-BE69-44B5ACADD593}" type="pres">
      <dgm:prSet presAssocID="{65EF9E0F-5148-4CAE-8C9E-76C0CA912904}" presName="node" presStyleLbl="alignAccFollowNode1" presStyleIdx="2" presStyleCnt="7" custLinFactNeighborX="17759" custLinFactNeighborY="-1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1FE62-0B27-44CD-8093-D0A384701976}" type="pres">
      <dgm:prSet presAssocID="{1AEE5440-99C7-4511-8DE8-9513C91834CE}" presName="vSp" presStyleCnt="0"/>
      <dgm:spPr/>
      <dgm:t>
        <a:bodyPr/>
        <a:lstStyle/>
        <a:p>
          <a:endParaRPr lang="en-GB"/>
        </a:p>
      </dgm:t>
    </dgm:pt>
    <dgm:pt modelId="{C8C2C0D7-1233-43FC-A345-66F3DCD2F2E1}" type="pres">
      <dgm:prSet presAssocID="{47AB8446-6DE9-46B1-B45C-83EB83A4FC7A}" presName="horFlow" presStyleCnt="0"/>
      <dgm:spPr/>
      <dgm:t>
        <a:bodyPr/>
        <a:lstStyle/>
        <a:p>
          <a:endParaRPr lang="en-GB"/>
        </a:p>
      </dgm:t>
    </dgm:pt>
    <dgm:pt modelId="{E9E35E28-BEC9-4CD1-9922-FFBB2FD774BA}" type="pres">
      <dgm:prSet presAssocID="{47AB8446-6DE9-46B1-B45C-83EB83A4FC7A}" presName="bigChev" presStyleLbl="node1" presStyleIdx="1" presStyleCnt="4"/>
      <dgm:spPr/>
      <dgm:t>
        <a:bodyPr/>
        <a:lstStyle/>
        <a:p>
          <a:endParaRPr lang="en-GB"/>
        </a:p>
      </dgm:t>
    </dgm:pt>
    <dgm:pt modelId="{D15EE41C-1A46-4824-B2A5-01BD66578F20}" type="pres">
      <dgm:prSet presAssocID="{ADBC2A17-C894-43D9-9308-AD271FDABC25}" presName="parTrans" presStyleCnt="0"/>
      <dgm:spPr/>
      <dgm:t>
        <a:bodyPr/>
        <a:lstStyle/>
        <a:p>
          <a:endParaRPr lang="en-GB"/>
        </a:p>
      </dgm:t>
    </dgm:pt>
    <dgm:pt modelId="{C10FA53B-2214-4ECD-8DC9-8D1105050F8B}" type="pres">
      <dgm:prSet presAssocID="{8F309549-B94F-4A82-9291-9A8CB0EA3A51}" presName="node" presStyleLbl="alignAccFollowNode1" presStyleIdx="3" presStyleCnt="7" custLinFactX="71459" custLinFactNeighborX="100000" custLinFactNeighborY="18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79DA39-3FA9-4A1D-B221-ACCEC4E94EA9}" type="pres">
      <dgm:prSet presAssocID="{489BAF40-53A9-4F0D-9683-1F97AA9A2F14}" presName="sibTrans" presStyleCnt="0"/>
      <dgm:spPr/>
      <dgm:t>
        <a:bodyPr/>
        <a:lstStyle/>
        <a:p>
          <a:endParaRPr lang="en-GB"/>
        </a:p>
      </dgm:t>
    </dgm:pt>
    <dgm:pt modelId="{F7543783-AB72-42B1-94E0-4095B2AA087E}" type="pres">
      <dgm:prSet presAssocID="{81D484D7-E805-43C0-8E36-131FB2D2C0B9}" presName="node" presStyleLbl="alignAccFollowNode1" presStyleIdx="4" presStyleCnt="7" custLinFactX="-72578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22A093-DF23-48C0-B640-C6E3EF10E323}" type="pres">
      <dgm:prSet presAssocID="{869BC664-6A21-41CD-9F40-2AEC1AE27914}" presName="sibTrans" presStyleCnt="0"/>
      <dgm:spPr/>
      <dgm:t>
        <a:bodyPr/>
        <a:lstStyle/>
        <a:p>
          <a:endParaRPr lang="en-GB"/>
        </a:p>
      </dgm:t>
    </dgm:pt>
    <dgm:pt modelId="{8A744D56-6DDD-478E-9114-12754F81911E}" type="pres">
      <dgm:prSet presAssocID="{65967EC8-92FD-4CDB-9A5C-5498F8096513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39FF49-C40B-4328-BA65-5700CB798D09}" type="pres">
      <dgm:prSet presAssocID="{47AB8446-6DE9-46B1-B45C-83EB83A4FC7A}" presName="vSp" presStyleCnt="0"/>
      <dgm:spPr/>
      <dgm:t>
        <a:bodyPr/>
        <a:lstStyle/>
        <a:p>
          <a:endParaRPr lang="en-GB"/>
        </a:p>
      </dgm:t>
    </dgm:pt>
    <dgm:pt modelId="{FDE25406-5EC2-4F54-A3F1-75EBA04AE0BA}" type="pres">
      <dgm:prSet presAssocID="{245AC8AB-619F-40EA-8EA8-A89F8831573F}" presName="horFlow" presStyleCnt="0"/>
      <dgm:spPr/>
      <dgm:t>
        <a:bodyPr/>
        <a:lstStyle/>
        <a:p>
          <a:endParaRPr lang="en-GB"/>
        </a:p>
      </dgm:t>
    </dgm:pt>
    <dgm:pt modelId="{127F93CC-C8F7-49BB-8B11-612CB831F082}" type="pres">
      <dgm:prSet presAssocID="{245AC8AB-619F-40EA-8EA8-A89F8831573F}" presName="bigChev" presStyleLbl="node1" presStyleIdx="2" presStyleCnt="4"/>
      <dgm:spPr/>
      <dgm:t>
        <a:bodyPr/>
        <a:lstStyle/>
        <a:p>
          <a:endParaRPr lang="en-GB"/>
        </a:p>
      </dgm:t>
    </dgm:pt>
    <dgm:pt modelId="{8A0163EE-4F11-4110-8EEA-57C765B333CC}" type="pres">
      <dgm:prSet presAssocID="{7C0E12FA-5722-407F-84CC-D0B6AF6D0919}" presName="parTrans" presStyleCnt="0"/>
      <dgm:spPr/>
      <dgm:t>
        <a:bodyPr/>
        <a:lstStyle/>
        <a:p>
          <a:endParaRPr lang="en-GB"/>
        </a:p>
      </dgm:t>
    </dgm:pt>
    <dgm:pt modelId="{60FCF008-8FA4-4C6D-8006-41F4E1ADCEAC}" type="pres">
      <dgm:prSet presAssocID="{DF5BA9FD-09E9-499C-824C-C4C53D52A35B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2E2F86-A153-4A83-8D98-5CD25943AD4A}" type="pres">
      <dgm:prSet presAssocID="{245AC8AB-619F-40EA-8EA8-A89F8831573F}" presName="vSp" presStyleCnt="0"/>
      <dgm:spPr/>
      <dgm:t>
        <a:bodyPr/>
        <a:lstStyle/>
        <a:p>
          <a:endParaRPr lang="en-GB"/>
        </a:p>
      </dgm:t>
    </dgm:pt>
    <dgm:pt modelId="{A2123EF0-A111-4877-9314-2D1241050FBD}" type="pres">
      <dgm:prSet presAssocID="{1AFA2549-93C8-4605-8A56-B017AA260CA5}" presName="horFlow" presStyleCnt="0"/>
      <dgm:spPr/>
      <dgm:t>
        <a:bodyPr/>
        <a:lstStyle/>
        <a:p>
          <a:endParaRPr lang="en-GB"/>
        </a:p>
      </dgm:t>
    </dgm:pt>
    <dgm:pt modelId="{A4C3CE80-7A04-4920-963C-0B1BE436B35D}" type="pres">
      <dgm:prSet presAssocID="{1AFA2549-93C8-4605-8A56-B017AA260CA5}" presName="bigChev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97E20BF6-25CA-4F08-B336-4AFA2A3D6A2E}" type="presOf" srcId="{81D484D7-E805-43C0-8E36-131FB2D2C0B9}" destId="{F7543783-AB72-42B1-94E0-4095B2AA087E}" srcOrd="0" destOrd="0" presId="urn:microsoft.com/office/officeart/2005/8/layout/lProcess3"/>
    <dgm:cxn modelId="{9DFB59E9-8CB0-45C6-9F8B-551F5C996B1F}" srcId="{99FE89B0-72B7-4DE3-BAEF-E5DCDB7CA36F}" destId="{1AEE5440-99C7-4511-8DE8-9513C91834CE}" srcOrd="0" destOrd="0" parTransId="{1E4C0348-1C10-4C97-9DB9-B9316A186440}" sibTransId="{5A90D382-494A-42D5-A95F-24822BFBE048}"/>
    <dgm:cxn modelId="{5B36EEA2-901B-4C1D-8C51-CC3640A651C1}" srcId="{47AB8446-6DE9-46B1-B45C-83EB83A4FC7A}" destId="{65967EC8-92FD-4CDB-9A5C-5498F8096513}" srcOrd="2" destOrd="0" parTransId="{DC15A69F-1F45-432C-AAA7-2207383E028E}" sibTransId="{5EE1BD6C-8C1C-4DE5-9392-6D1C2B3609FF}"/>
    <dgm:cxn modelId="{1178304A-F904-4307-BE00-68DD79D23B83}" srcId="{99FE89B0-72B7-4DE3-BAEF-E5DCDB7CA36F}" destId="{47AB8446-6DE9-46B1-B45C-83EB83A4FC7A}" srcOrd="1" destOrd="0" parTransId="{F7B96580-368E-4D3A-8831-4F2F8749B9FB}" sibTransId="{6C8B532E-E122-4D55-B25C-58DC1AE0362E}"/>
    <dgm:cxn modelId="{F0282808-543F-4D50-9FFB-681ABE753AA7}" type="presOf" srcId="{1AFA2549-93C8-4605-8A56-B017AA260CA5}" destId="{A4C3CE80-7A04-4920-963C-0B1BE436B35D}" srcOrd="0" destOrd="0" presId="urn:microsoft.com/office/officeart/2005/8/layout/lProcess3"/>
    <dgm:cxn modelId="{79E2CAAA-F6D0-4CBE-AB22-1905500708C1}" type="presOf" srcId="{37ABE2E6-3758-42F0-9A85-2D410FE4C885}" destId="{E81E8794-0D73-4852-84AB-9151289B1FA6}" srcOrd="0" destOrd="0" presId="urn:microsoft.com/office/officeart/2005/8/layout/lProcess3"/>
    <dgm:cxn modelId="{56741177-37BC-4022-A765-61ABEE7D6293}" type="presOf" srcId="{245AC8AB-619F-40EA-8EA8-A89F8831573F}" destId="{127F93CC-C8F7-49BB-8B11-612CB831F082}" srcOrd="0" destOrd="0" presId="urn:microsoft.com/office/officeart/2005/8/layout/lProcess3"/>
    <dgm:cxn modelId="{72506AAC-9927-4F05-B3DA-08ECE9E21FE4}" type="presOf" srcId="{99FE89B0-72B7-4DE3-BAEF-E5DCDB7CA36F}" destId="{3F4A7562-7294-4239-90B8-732426877E6F}" srcOrd="0" destOrd="0" presId="urn:microsoft.com/office/officeart/2005/8/layout/lProcess3"/>
    <dgm:cxn modelId="{86616E48-1516-48E7-B4CC-BD2D060F5D2B}" srcId="{47AB8446-6DE9-46B1-B45C-83EB83A4FC7A}" destId="{8F309549-B94F-4A82-9291-9A8CB0EA3A51}" srcOrd="0" destOrd="0" parTransId="{ADBC2A17-C894-43D9-9308-AD271FDABC25}" sibTransId="{489BAF40-53A9-4F0D-9683-1F97AA9A2F14}"/>
    <dgm:cxn modelId="{6EEEC6BF-0A2F-45F7-89F5-443C1D747EC9}" srcId="{99FE89B0-72B7-4DE3-BAEF-E5DCDB7CA36F}" destId="{1AFA2549-93C8-4605-8A56-B017AA260CA5}" srcOrd="3" destOrd="0" parTransId="{E7D27CE8-1B52-4B8B-B617-93E49189DE10}" sibTransId="{1415CBE4-F6F7-4EC3-891F-58E27DEA158B}"/>
    <dgm:cxn modelId="{0377AE77-E9CF-430B-A06F-26A8CADD85A4}" type="presOf" srcId="{65967EC8-92FD-4CDB-9A5C-5498F8096513}" destId="{8A744D56-6DDD-478E-9114-12754F81911E}" srcOrd="0" destOrd="0" presId="urn:microsoft.com/office/officeart/2005/8/layout/lProcess3"/>
    <dgm:cxn modelId="{9569539B-22D1-4BFD-88AB-F387BE8FDC3C}" type="presOf" srcId="{1BBF1824-6029-4398-9EF7-4EFEA6998C01}" destId="{96503975-0FFA-482D-AE01-E6B11246BC43}" srcOrd="0" destOrd="0" presId="urn:microsoft.com/office/officeart/2005/8/layout/lProcess3"/>
    <dgm:cxn modelId="{50DA9CFF-39E8-4308-9D11-D79FD1B8B48D}" type="presOf" srcId="{DF5BA9FD-09E9-499C-824C-C4C53D52A35B}" destId="{60FCF008-8FA4-4C6D-8006-41F4E1ADCEAC}" srcOrd="0" destOrd="0" presId="urn:microsoft.com/office/officeart/2005/8/layout/lProcess3"/>
    <dgm:cxn modelId="{7F8746C9-E014-4436-838A-3DABB157EA60}" type="presOf" srcId="{8F309549-B94F-4A82-9291-9A8CB0EA3A51}" destId="{C10FA53B-2214-4ECD-8DC9-8D1105050F8B}" srcOrd="0" destOrd="0" presId="urn:microsoft.com/office/officeart/2005/8/layout/lProcess3"/>
    <dgm:cxn modelId="{5DBADEAD-BCD5-4DEF-9EF3-B3F65ADB60ED}" type="presOf" srcId="{65EF9E0F-5148-4CAE-8C9E-76C0CA912904}" destId="{EDDD184A-701D-4C5E-BE69-44B5ACADD593}" srcOrd="0" destOrd="0" presId="urn:microsoft.com/office/officeart/2005/8/layout/lProcess3"/>
    <dgm:cxn modelId="{98B2AB68-E510-4B98-97C4-EF3ABA3CDE91}" srcId="{1AEE5440-99C7-4511-8DE8-9513C91834CE}" destId="{1BBF1824-6029-4398-9EF7-4EFEA6998C01}" srcOrd="1" destOrd="0" parTransId="{BDFB742F-7E1B-48E8-848B-E0EAF8646E53}" sibTransId="{E119BEAC-5EEF-4A33-A7EC-8BDBB15B09F7}"/>
    <dgm:cxn modelId="{CACF174C-BCDF-42C2-A295-E04835D93985}" srcId="{1AEE5440-99C7-4511-8DE8-9513C91834CE}" destId="{37ABE2E6-3758-42F0-9A85-2D410FE4C885}" srcOrd="0" destOrd="0" parTransId="{2427F60F-1C9D-4A3A-8318-D839C9CF75F8}" sibTransId="{CC206D39-AC74-4620-8DC3-4D7688EB3C39}"/>
    <dgm:cxn modelId="{14F438E3-BF92-4C44-8556-C1917C6037F8}" type="presOf" srcId="{47AB8446-6DE9-46B1-B45C-83EB83A4FC7A}" destId="{E9E35E28-BEC9-4CD1-9922-FFBB2FD774BA}" srcOrd="0" destOrd="0" presId="urn:microsoft.com/office/officeart/2005/8/layout/lProcess3"/>
    <dgm:cxn modelId="{25FC4D5C-06C2-4F86-B1EB-801AD8FC324B}" type="presOf" srcId="{1AEE5440-99C7-4511-8DE8-9513C91834CE}" destId="{83192895-C320-40BC-A61F-0D430D984864}" srcOrd="0" destOrd="0" presId="urn:microsoft.com/office/officeart/2005/8/layout/lProcess3"/>
    <dgm:cxn modelId="{FDCD476A-06BA-46E3-B12B-8106341B3015}" srcId="{47AB8446-6DE9-46B1-B45C-83EB83A4FC7A}" destId="{81D484D7-E805-43C0-8E36-131FB2D2C0B9}" srcOrd="1" destOrd="0" parTransId="{4AA2EAC1-73B5-4700-96B9-A4CABE0144A4}" sibTransId="{869BC664-6A21-41CD-9F40-2AEC1AE27914}"/>
    <dgm:cxn modelId="{E2CDCCD9-DA83-4C90-91AE-B2E500F2FB94}" srcId="{245AC8AB-619F-40EA-8EA8-A89F8831573F}" destId="{DF5BA9FD-09E9-499C-824C-C4C53D52A35B}" srcOrd="0" destOrd="0" parTransId="{7C0E12FA-5722-407F-84CC-D0B6AF6D0919}" sibTransId="{26B9161C-7E47-4391-BAFA-CA53348B3DE6}"/>
    <dgm:cxn modelId="{400272F7-E955-40A3-B125-095DE22C7B62}" srcId="{1AEE5440-99C7-4511-8DE8-9513C91834CE}" destId="{65EF9E0F-5148-4CAE-8C9E-76C0CA912904}" srcOrd="2" destOrd="0" parTransId="{4B4289B2-3B88-4E65-AA2C-7F0AA142BCD1}" sibTransId="{D8E92C06-DCDD-4C8B-BA7A-7F9162BD8E2E}"/>
    <dgm:cxn modelId="{2AE61C44-BBA9-4BEB-A4B4-94ED339B3BC8}" srcId="{99FE89B0-72B7-4DE3-BAEF-E5DCDB7CA36F}" destId="{245AC8AB-619F-40EA-8EA8-A89F8831573F}" srcOrd="2" destOrd="0" parTransId="{04E4F4BB-6D1E-4C68-A02D-C009C6F31748}" sibTransId="{8B2B9F83-BE17-4D6D-A014-119886C91436}"/>
    <dgm:cxn modelId="{D64C2A86-047E-4B87-91D5-BDF9A28C1F2A}" type="presParOf" srcId="{3F4A7562-7294-4239-90B8-732426877E6F}" destId="{EF020D6C-DDB4-40FD-BB2C-B250525CC3FD}" srcOrd="0" destOrd="0" presId="urn:microsoft.com/office/officeart/2005/8/layout/lProcess3"/>
    <dgm:cxn modelId="{ED859858-3F43-41DD-811D-757F3C5D88F9}" type="presParOf" srcId="{EF020D6C-DDB4-40FD-BB2C-B250525CC3FD}" destId="{83192895-C320-40BC-A61F-0D430D984864}" srcOrd="0" destOrd="0" presId="urn:microsoft.com/office/officeart/2005/8/layout/lProcess3"/>
    <dgm:cxn modelId="{FC1EE5ED-8C63-406A-86E6-C1E12DFF94E6}" type="presParOf" srcId="{EF020D6C-DDB4-40FD-BB2C-B250525CC3FD}" destId="{C3220551-F89D-4BE3-9217-68A8207FC4C4}" srcOrd="1" destOrd="0" presId="urn:microsoft.com/office/officeart/2005/8/layout/lProcess3"/>
    <dgm:cxn modelId="{C0E04AB5-3A12-45AE-A5F3-6B5095151A12}" type="presParOf" srcId="{EF020D6C-DDB4-40FD-BB2C-B250525CC3FD}" destId="{E81E8794-0D73-4852-84AB-9151289B1FA6}" srcOrd="2" destOrd="0" presId="urn:microsoft.com/office/officeart/2005/8/layout/lProcess3"/>
    <dgm:cxn modelId="{15A3CF05-EAEC-42AB-9754-8D6CC741FD1F}" type="presParOf" srcId="{EF020D6C-DDB4-40FD-BB2C-B250525CC3FD}" destId="{186024B6-03C0-464D-A1B7-33C740990DD1}" srcOrd="3" destOrd="0" presId="urn:microsoft.com/office/officeart/2005/8/layout/lProcess3"/>
    <dgm:cxn modelId="{EDEE44EE-B405-4B65-B1F0-670A00B68AA5}" type="presParOf" srcId="{EF020D6C-DDB4-40FD-BB2C-B250525CC3FD}" destId="{96503975-0FFA-482D-AE01-E6B11246BC43}" srcOrd="4" destOrd="0" presId="urn:microsoft.com/office/officeart/2005/8/layout/lProcess3"/>
    <dgm:cxn modelId="{DAA626FE-6C5A-4989-9865-9A0072DEBDE3}" type="presParOf" srcId="{EF020D6C-DDB4-40FD-BB2C-B250525CC3FD}" destId="{0EE3DB44-063F-45E6-B6E5-CFA395D87A30}" srcOrd="5" destOrd="0" presId="urn:microsoft.com/office/officeart/2005/8/layout/lProcess3"/>
    <dgm:cxn modelId="{41740932-8CBE-48A9-9435-818F6D3273A9}" type="presParOf" srcId="{EF020D6C-DDB4-40FD-BB2C-B250525CC3FD}" destId="{EDDD184A-701D-4C5E-BE69-44B5ACADD593}" srcOrd="6" destOrd="0" presId="urn:microsoft.com/office/officeart/2005/8/layout/lProcess3"/>
    <dgm:cxn modelId="{D334CA1A-6189-4D3D-B3E1-8200738CA8E3}" type="presParOf" srcId="{3F4A7562-7294-4239-90B8-732426877E6F}" destId="{EE21FE62-0B27-44CD-8093-D0A384701976}" srcOrd="1" destOrd="0" presId="urn:microsoft.com/office/officeart/2005/8/layout/lProcess3"/>
    <dgm:cxn modelId="{611283DF-6B4A-4BE4-9D09-14FBCC8D98DC}" type="presParOf" srcId="{3F4A7562-7294-4239-90B8-732426877E6F}" destId="{C8C2C0D7-1233-43FC-A345-66F3DCD2F2E1}" srcOrd="2" destOrd="0" presId="urn:microsoft.com/office/officeart/2005/8/layout/lProcess3"/>
    <dgm:cxn modelId="{84083554-3003-4C73-861D-2B5E42E51E68}" type="presParOf" srcId="{C8C2C0D7-1233-43FC-A345-66F3DCD2F2E1}" destId="{E9E35E28-BEC9-4CD1-9922-FFBB2FD774BA}" srcOrd="0" destOrd="0" presId="urn:microsoft.com/office/officeart/2005/8/layout/lProcess3"/>
    <dgm:cxn modelId="{74314520-0323-4F84-AEE2-2DFC7520E060}" type="presParOf" srcId="{C8C2C0D7-1233-43FC-A345-66F3DCD2F2E1}" destId="{D15EE41C-1A46-4824-B2A5-01BD66578F20}" srcOrd="1" destOrd="0" presId="urn:microsoft.com/office/officeart/2005/8/layout/lProcess3"/>
    <dgm:cxn modelId="{DE1F1EFB-25CC-4F16-A3C6-8907FC375668}" type="presParOf" srcId="{C8C2C0D7-1233-43FC-A345-66F3DCD2F2E1}" destId="{C10FA53B-2214-4ECD-8DC9-8D1105050F8B}" srcOrd="2" destOrd="0" presId="urn:microsoft.com/office/officeart/2005/8/layout/lProcess3"/>
    <dgm:cxn modelId="{63737963-D68F-4DA7-80AC-404E0B699FC0}" type="presParOf" srcId="{C8C2C0D7-1233-43FC-A345-66F3DCD2F2E1}" destId="{2979DA39-3FA9-4A1D-B221-ACCEC4E94EA9}" srcOrd="3" destOrd="0" presId="urn:microsoft.com/office/officeart/2005/8/layout/lProcess3"/>
    <dgm:cxn modelId="{20375B05-D8CB-49C4-BCD8-FA31FF927C60}" type="presParOf" srcId="{C8C2C0D7-1233-43FC-A345-66F3DCD2F2E1}" destId="{F7543783-AB72-42B1-94E0-4095B2AA087E}" srcOrd="4" destOrd="0" presId="urn:microsoft.com/office/officeart/2005/8/layout/lProcess3"/>
    <dgm:cxn modelId="{6216DE22-07ED-4D84-9021-24F1F59C18B5}" type="presParOf" srcId="{C8C2C0D7-1233-43FC-A345-66F3DCD2F2E1}" destId="{D922A093-DF23-48C0-B640-C6E3EF10E323}" srcOrd="5" destOrd="0" presId="urn:microsoft.com/office/officeart/2005/8/layout/lProcess3"/>
    <dgm:cxn modelId="{256072D1-9143-4B16-B301-696D3A301897}" type="presParOf" srcId="{C8C2C0D7-1233-43FC-A345-66F3DCD2F2E1}" destId="{8A744D56-6DDD-478E-9114-12754F81911E}" srcOrd="6" destOrd="0" presId="urn:microsoft.com/office/officeart/2005/8/layout/lProcess3"/>
    <dgm:cxn modelId="{AE3E4BCE-E505-4AC9-96E0-97ADB70C268D}" type="presParOf" srcId="{3F4A7562-7294-4239-90B8-732426877E6F}" destId="{B639FF49-C40B-4328-BA65-5700CB798D09}" srcOrd="3" destOrd="0" presId="urn:microsoft.com/office/officeart/2005/8/layout/lProcess3"/>
    <dgm:cxn modelId="{C3EEEBEE-1E8E-4FF0-AB56-47F2EFE8760C}" type="presParOf" srcId="{3F4A7562-7294-4239-90B8-732426877E6F}" destId="{FDE25406-5EC2-4F54-A3F1-75EBA04AE0BA}" srcOrd="4" destOrd="0" presId="urn:microsoft.com/office/officeart/2005/8/layout/lProcess3"/>
    <dgm:cxn modelId="{6A9A2F17-213F-469B-A683-73FFEBD0D05E}" type="presParOf" srcId="{FDE25406-5EC2-4F54-A3F1-75EBA04AE0BA}" destId="{127F93CC-C8F7-49BB-8B11-612CB831F082}" srcOrd="0" destOrd="0" presId="urn:microsoft.com/office/officeart/2005/8/layout/lProcess3"/>
    <dgm:cxn modelId="{49AD7131-68B5-4D74-AE9C-B539AE520751}" type="presParOf" srcId="{FDE25406-5EC2-4F54-A3F1-75EBA04AE0BA}" destId="{8A0163EE-4F11-4110-8EEA-57C765B333CC}" srcOrd="1" destOrd="0" presId="urn:microsoft.com/office/officeart/2005/8/layout/lProcess3"/>
    <dgm:cxn modelId="{496CD892-CF9A-46BD-845A-371D8DBF8304}" type="presParOf" srcId="{FDE25406-5EC2-4F54-A3F1-75EBA04AE0BA}" destId="{60FCF008-8FA4-4C6D-8006-41F4E1ADCEAC}" srcOrd="2" destOrd="0" presId="urn:microsoft.com/office/officeart/2005/8/layout/lProcess3"/>
    <dgm:cxn modelId="{E9972DEB-71EE-4BD6-AAD1-3DF056432387}" type="presParOf" srcId="{3F4A7562-7294-4239-90B8-732426877E6F}" destId="{B62E2F86-A153-4A83-8D98-5CD25943AD4A}" srcOrd="5" destOrd="0" presId="urn:microsoft.com/office/officeart/2005/8/layout/lProcess3"/>
    <dgm:cxn modelId="{02830B4A-678D-4D12-87A3-C1157549B940}" type="presParOf" srcId="{3F4A7562-7294-4239-90B8-732426877E6F}" destId="{A2123EF0-A111-4877-9314-2D1241050FBD}" srcOrd="6" destOrd="0" presId="urn:microsoft.com/office/officeart/2005/8/layout/lProcess3"/>
    <dgm:cxn modelId="{1624E6B5-5D4B-4F79-A07C-267D2724C87A}" type="presParOf" srcId="{A2123EF0-A111-4877-9314-2D1241050FBD}" destId="{A4C3CE80-7A04-4920-963C-0B1BE436B35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92895-C320-40BC-A61F-0D430D984864}">
      <dsp:nvSpPr>
        <dsp:cNvPr id="0" name=""/>
        <dsp:cNvSpPr/>
      </dsp:nvSpPr>
      <dsp:spPr>
        <a:xfrm>
          <a:off x="229765" y="2294"/>
          <a:ext cx="2975244" cy="11900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Identification</a:t>
          </a:r>
        </a:p>
      </dsp:txBody>
      <dsp:txXfrm>
        <a:off x="824814" y="2294"/>
        <a:ext cx="1785147" cy="1190097"/>
      </dsp:txXfrm>
    </dsp:sp>
    <dsp:sp modelId="{E81E8794-0D73-4852-84AB-9151289B1FA6}">
      <dsp:nvSpPr>
        <dsp:cNvPr id="0" name=""/>
        <dsp:cNvSpPr/>
      </dsp:nvSpPr>
      <dsp:spPr>
        <a:xfrm>
          <a:off x="2818228" y="103452"/>
          <a:ext cx="2469453" cy="98778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Abstracts: databases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(n</a:t>
          </a:r>
          <a:r>
            <a:rPr lang="en-GB" sz="1600" kern="1200" dirty="0"/>
            <a:t>= 68)</a:t>
          </a:r>
        </a:p>
      </dsp:txBody>
      <dsp:txXfrm>
        <a:off x="3312119" y="103452"/>
        <a:ext cx="1481672" cy="987781"/>
      </dsp:txXfrm>
    </dsp:sp>
    <dsp:sp modelId="{96503975-0FFA-482D-AE01-E6B11246BC43}">
      <dsp:nvSpPr>
        <dsp:cNvPr id="0" name=""/>
        <dsp:cNvSpPr/>
      </dsp:nvSpPr>
      <dsp:spPr>
        <a:xfrm>
          <a:off x="4941957" y="103452"/>
          <a:ext cx="2469453" cy="987781"/>
        </a:xfrm>
        <a:prstGeom prst="chevron">
          <a:avLst/>
        </a:prstGeom>
        <a:solidFill>
          <a:schemeClr val="accent5">
            <a:tint val="40000"/>
            <a:alpha val="90000"/>
            <a:hueOff val="540847"/>
            <a:satOff val="-3836"/>
            <a:lumOff val="-218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540847"/>
              <a:satOff val="-3836"/>
              <a:lumOff val="-2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Abstracts: other methods </a:t>
          </a:r>
          <a:r>
            <a:rPr lang="en-GB" sz="1600" b="0" kern="1200" dirty="0" smtClean="0"/>
            <a:t>(n=2</a:t>
          </a:r>
          <a:r>
            <a:rPr lang="en-GB" sz="1600" b="0" kern="1200" dirty="0" smtClean="0"/>
            <a:t>)</a:t>
          </a:r>
          <a:endParaRPr lang="en-GB" sz="1600" b="0" kern="1200" dirty="0"/>
        </a:p>
      </dsp:txBody>
      <dsp:txXfrm>
        <a:off x="5435848" y="103452"/>
        <a:ext cx="1481672" cy="987781"/>
      </dsp:txXfrm>
    </dsp:sp>
    <dsp:sp modelId="{EDDD184A-701D-4C5E-BE69-44B5ACADD593}">
      <dsp:nvSpPr>
        <dsp:cNvPr id="0" name=""/>
        <dsp:cNvSpPr/>
      </dsp:nvSpPr>
      <dsp:spPr>
        <a:xfrm>
          <a:off x="7127084" y="101911"/>
          <a:ext cx="2469453" cy="987781"/>
        </a:xfrm>
        <a:prstGeom prst="chevron">
          <a:avLst/>
        </a:prstGeom>
        <a:solidFill>
          <a:schemeClr val="accent5">
            <a:tint val="40000"/>
            <a:alpha val="90000"/>
            <a:hueOff val="1081694"/>
            <a:satOff val="-7672"/>
            <a:lumOff val="-436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081694"/>
              <a:satOff val="-7672"/>
              <a:lumOff val="-4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Abstracts: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grey literature (n=1</a:t>
          </a:r>
          <a:r>
            <a:rPr lang="en-GB" sz="1200" kern="1200" dirty="0"/>
            <a:t>)</a:t>
          </a:r>
        </a:p>
      </dsp:txBody>
      <dsp:txXfrm>
        <a:off x="7620975" y="101911"/>
        <a:ext cx="1481672" cy="987781"/>
      </dsp:txXfrm>
    </dsp:sp>
    <dsp:sp modelId="{E9E35E28-BEC9-4CD1-9922-FFBB2FD774BA}">
      <dsp:nvSpPr>
        <dsp:cNvPr id="0" name=""/>
        <dsp:cNvSpPr/>
      </dsp:nvSpPr>
      <dsp:spPr>
        <a:xfrm>
          <a:off x="229765" y="1359005"/>
          <a:ext cx="2975244" cy="1190097"/>
        </a:xfrm>
        <a:prstGeom prst="chevron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900" kern="1200" dirty="0">
              <a:solidFill>
                <a:schemeClr val="tx1"/>
              </a:solidFill>
            </a:rPr>
            <a:t>Screening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900" kern="1200" dirty="0">
              <a:solidFill>
                <a:schemeClr val="tx1"/>
              </a:solidFill>
            </a:rPr>
            <a:t>(n=71)</a:t>
          </a:r>
        </a:p>
      </dsp:txBody>
      <dsp:txXfrm>
        <a:off x="824814" y="1359005"/>
        <a:ext cx="1785147" cy="1190097"/>
      </dsp:txXfrm>
    </dsp:sp>
    <dsp:sp modelId="{C10FA53B-2214-4ECD-8DC9-8D1105050F8B}">
      <dsp:nvSpPr>
        <dsp:cNvPr id="0" name=""/>
        <dsp:cNvSpPr/>
      </dsp:nvSpPr>
      <dsp:spPr>
        <a:xfrm>
          <a:off x="4928598" y="1478596"/>
          <a:ext cx="2469453" cy="987781"/>
        </a:xfrm>
        <a:prstGeom prst="chevron">
          <a:avLst/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622542"/>
              <a:satOff val="-11507"/>
              <a:lumOff val="-65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Abstracts Excluded:       </a:t>
          </a:r>
          <a:r>
            <a:rPr lang="en-GB" sz="1600" kern="1200" dirty="0" smtClean="0"/>
            <a:t>Other (n=49</a:t>
          </a:r>
          <a:r>
            <a:rPr lang="en-GB" sz="1600" kern="1200" dirty="0"/>
            <a:t>)</a:t>
          </a:r>
        </a:p>
      </dsp:txBody>
      <dsp:txXfrm>
        <a:off x="5422489" y="1478596"/>
        <a:ext cx="1481672" cy="987781"/>
      </dsp:txXfrm>
    </dsp:sp>
    <dsp:sp modelId="{F7543783-AB72-42B1-94E0-4095B2AA087E}">
      <dsp:nvSpPr>
        <dsp:cNvPr id="0" name=""/>
        <dsp:cNvSpPr/>
      </dsp:nvSpPr>
      <dsp:spPr>
        <a:xfrm>
          <a:off x="2803954" y="1460164"/>
          <a:ext cx="2469453" cy="987781"/>
        </a:xfrm>
        <a:prstGeom prst="chevron">
          <a:avLst/>
        </a:prstGeom>
        <a:solidFill>
          <a:schemeClr val="accent5">
            <a:tint val="40000"/>
            <a:alpha val="90000"/>
            <a:hueOff val="2163389"/>
            <a:satOff val="-15343"/>
            <a:lumOff val="-87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163389"/>
              <a:satOff val="-15343"/>
              <a:lumOff val="-87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/>
            <a:t>Abstracts Excluded:  </a:t>
          </a:r>
          <a:r>
            <a:rPr lang="en-GB" sz="1600" kern="1200" dirty="0" smtClean="0"/>
            <a:t>Reviews (n=2</a:t>
          </a:r>
          <a:r>
            <a:rPr lang="en-GB" sz="1600" kern="1200" dirty="0"/>
            <a:t>)</a:t>
          </a:r>
        </a:p>
      </dsp:txBody>
      <dsp:txXfrm>
        <a:off x="3297845" y="1460164"/>
        <a:ext cx="1481672" cy="987781"/>
      </dsp:txXfrm>
    </dsp:sp>
    <dsp:sp modelId="{8A744D56-6DDD-478E-9114-12754F81911E}">
      <dsp:nvSpPr>
        <dsp:cNvPr id="0" name=""/>
        <dsp:cNvSpPr/>
      </dsp:nvSpPr>
      <dsp:spPr>
        <a:xfrm>
          <a:off x="7065687" y="1460164"/>
          <a:ext cx="2469453" cy="987781"/>
        </a:xfrm>
        <a:prstGeom prst="chevron">
          <a:avLst/>
        </a:prstGeom>
        <a:solidFill>
          <a:schemeClr val="accent5">
            <a:tint val="40000"/>
            <a:alpha val="90000"/>
            <a:hueOff val="2704236"/>
            <a:satOff val="-19179"/>
            <a:lumOff val="-1091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704236"/>
              <a:satOff val="-19179"/>
              <a:lumOff val="-1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/>
            <a:t>Abstract Excluded: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/>
            <a:t>No </a:t>
          </a:r>
          <a:r>
            <a:rPr lang="en-GB" sz="1600" kern="1200" dirty="0" smtClean="0"/>
            <a:t>full text(n=1)</a:t>
          </a:r>
          <a:endParaRPr lang="en-GB" sz="1600" kern="1200" dirty="0"/>
        </a:p>
      </dsp:txBody>
      <dsp:txXfrm>
        <a:off x="7559578" y="1460164"/>
        <a:ext cx="1481672" cy="987781"/>
      </dsp:txXfrm>
    </dsp:sp>
    <dsp:sp modelId="{127F93CC-C8F7-49BB-8B11-612CB831F082}">
      <dsp:nvSpPr>
        <dsp:cNvPr id="0" name=""/>
        <dsp:cNvSpPr/>
      </dsp:nvSpPr>
      <dsp:spPr>
        <a:xfrm>
          <a:off x="229765" y="2715717"/>
          <a:ext cx="2975244" cy="1190097"/>
        </a:xfrm>
        <a:prstGeom prst="chevron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tx1"/>
              </a:solidFill>
            </a:rPr>
            <a:t>Eligibility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tx1"/>
              </a:solidFill>
            </a:rPr>
            <a:t>(n=19)</a:t>
          </a:r>
        </a:p>
      </dsp:txBody>
      <dsp:txXfrm>
        <a:off x="824814" y="2715717"/>
        <a:ext cx="1785147" cy="1190097"/>
      </dsp:txXfrm>
    </dsp:sp>
    <dsp:sp modelId="{60FCF008-8FA4-4C6D-8006-41F4E1ADCEAC}">
      <dsp:nvSpPr>
        <dsp:cNvPr id="0" name=""/>
        <dsp:cNvSpPr/>
      </dsp:nvSpPr>
      <dsp:spPr>
        <a:xfrm>
          <a:off x="2818228" y="2816875"/>
          <a:ext cx="2469453" cy="987781"/>
        </a:xfrm>
        <a:prstGeom prst="chevron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/>
            <a:t>Full text after MERSQ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/>
            <a:t>(n=17)</a:t>
          </a:r>
        </a:p>
      </dsp:txBody>
      <dsp:txXfrm>
        <a:off x="3312119" y="2816875"/>
        <a:ext cx="1481672" cy="987781"/>
      </dsp:txXfrm>
    </dsp:sp>
    <dsp:sp modelId="{A4C3CE80-7A04-4920-963C-0B1BE436B35D}">
      <dsp:nvSpPr>
        <dsp:cNvPr id="0" name=""/>
        <dsp:cNvSpPr/>
      </dsp:nvSpPr>
      <dsp:spPr>
        <a:xfrm>
          <a:off x="229765" y="4072428"/>
          <a:ext cx="2975244" cy="1190097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900" kern="1200" dirty="0" smtClean="0">
              <a:solidFill>
                <a:schemeClr val="tx1"/>
              </a:solidFill>
            </a:rPr>
            <a:t>Studies included in synthesis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900" kern="1200" dirty="0" smtClean="0">
              <a:solidFill>
                <a:schemeClr val="tx1"/>
              </a:solidFill>
            </a:rPr>
            <a:t>(n=17)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824814" y="4072428"/>
        <a:ext cx="1785147" cy="119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46802" cy="71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019" tIns="69011" rIns="138019" bIns="69011" numCol="1" anchor="t" anchorCtr="0" compatLnSpc="1">
            <a:prstTxWarp prst="textNoShape">
              <a:avLst/>
            </a:prstTxWarp>
          </a:bodyPr>
          <a:lstStyle>
            <a:lvl1pPr defTabSz="1380367">
              <a:defRPr sz="1900"/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50646" y="2"/>
            <a:ext cx="4246802" cy="71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019" tIns="69011" rIns="138019" bIns="69011" numCol="1" anchor="t" anchorCtr="0" compatLnSpc="1">
            <a:prstTxWarp prst="textNoShape">
              <a:avLst/>
            </a:prstTxWarp>
          </a:bodyPr>
          <a:lstStyle>
            <a:lvl1pPr algn="r" defTabSz="1380367">
              <a:defRPr sz="1900"/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3636528"/>
            <a:ext cx="4246802" cy="71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019" tIns="69011" rIns="138019" bIns="69011" numCol="1" anchor="b" anchorCtr="0" compatLnSpc="1">
            <a:prstTxWarp prst="textNoShape">
              <a:avLst/>
            </a:prstTxWarp>
          </a:bodyPr>
          <a:lstStyle>
            <a:lvl1pPr defTabSz="1380367">
              <a:defRPr sz="1900"/>
            </a:lvl1pPr>
          </a:lstStyle>
          <a:p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0646" y="13636528"/>
            <a:ext cx="4246802" cy="71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019" tIns="69011" rIns="138019" bIns="69011" numCol="1" anchor="b" anchorCtr="0" compatLnSpc="1">
            <a:prstTxWarp prst="textNoShape">
              <a:avLst/>
            </a:prstTxWarp>
          </a:bodyPr>
          <a:lstStyle>
            <a:lvl1pPr algn="r" defTabSz="1380367">
              <a:defRPr sz="1900"/>
            </a:lvl1pPr>
          </a:lstStyle>
          <a:p>
            <a:fld id="{3CFD1874-1EBB-4845-80EF-90F0EAE501A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46802" cy="71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019" tIns="69011" rIns="138019" bIns="69011" numCol="1" anchor="t" anchorCtr="0" compatLnSpc="1">
            <a:prstTxWarp prst="textNoShape">
              <a:avLst/>
            </a:prstTxWarp>
          </a:bodyPr>
          <a:lstStyle>
            <a:lvl1pPr defTabSz="1380367">
              <a:defRPr sz="19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50646" y="2"/>
            <a:ext cx="4246802" cy="71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019" tIns="69011" rIns="138019" bIns="69011" numCol="1" anchor="t" anchorCtr="0" compatLnSpc="1">
            <a:prstTxWarp prst="textNoShape">
              <a:avLst/>
            </a:prstTxWarp>
          </a:bodyPr>
          <a:lstStyle>
            <a:lvl1pPr algn="r" defTabSz="1380367">
              <a:defRPr sz="19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08313" y="1076325"/>
            <a:ext cx="3783012" cy="538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527" y="6818263"/>
            <a:ext cx="7840587" cy="645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019" tIns="69011" rIns="138019" bIns="69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3636528"/>
            <a:ext cx="4246802" cy="71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019" tIns="69011" rIns="138019" bIns="69011" numCol="1" anchor="b" anchorCtr="0" compatLnSpc="1">
            <a:prstTxWarp prst="textNoShape">
              <a:avLst/>
            </a:prstTxWarp>
          </a:bodyPr>
          <a:lstStyle>
            <a:lvl1pPr defTabSz="1380367">
              <a:defRPr sz="1900"/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0646" y="13636528"/>
            <a:ext cx="4246802" cy="71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019" tIns="69011" rIns="138019" bIns="69011" numCol="1" anchor="b" anchorCtr="0" compatLnSpc="1">
            <a:prstTxWarp prst="textNoShape">
              <a:avLst/>
            </a:prstTxWarp>
          </a:bodyPr>
          <a:lstStyle>
            <a:lvl1pPr algn="r" defTabSz="1380367">
              <a:defRPr sz="1900"/>
            </a:lvl1pPr>
          </a:lstStyle>
          <a:p>
            <a:fld id="{8BBEAC90-6BC7-4060-9B00-AE58D43238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84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97C0E-D9C1-4985-91C1-5F1D50619A3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5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062038" y="2952380"/>
            <a:ext cx="19118262" cy="231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863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8305799" y="2304307"/>
            <a:ext cx="12324481" cy="24711768"/>
          </a:xfrm>
          <a:prstGeom prst="rect">
            <a:avLst/>
          </a:prstGeom>
        </p:spPr>
        <p:txBody>
          <a:bodyPr/>
          <a:lstStyle>
            <a:lvl1pPr marL="1103313" indent="-1103313" algn="l" defTabSz="2941638" rtl="0" fontAlgn="base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2390775" indent="-919163" algn="l" defTabSz="2941638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3676650" indent="-735013" algn="l" defTabSz="2941638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5148263" indent="-735013" algn="l" defTabSz="2941638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66198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70770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75342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79914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84486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 userDrawn="1"/>
        </p:nvSpPr>
        <p:spPr>
          <a:xfrm>
            <a:off x="756072" y="7344867"/>
            <a:ext cx="7294141" cy="19671208"/>
          </a:xfrm>
          <a:prstGeom prst="rect">
            <a:avLst/>
          </a:prstGeom>
        </p:spPr>
        <p:txBody>
          <a:bodyPr/>
          <a:lstStyle>
            <a:lvl1pPr marL="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756073" y="2363291"/>
            <a:ext cx="7294141" cy="4621536"/>
          </a:xfrm>
          <a:prstGeom prst="rect">
            <a:avLst/>
          </a:prstGeom>
        </p:spPr>
        <p:txBody>
          <a:bodyPr/>
          <a:lstStyle>
            <a:lvl1pPr marL="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defTabSz="2941638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116113" y="3241105"/>
            <a:ext cx="9179536" cy="2282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1196637" y="3240411"/>
            <a:ext cx="9001596" cy="22826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062038" y="72059"/>
            <a:ext cx="19118262" cy="2533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44575" y="3024387"/>
            <a:ext cx="8785225" cy="5184576"/>
          </a:xfrm>
          <a:prstGeom prst="rect">
            <a:avLst/>
          </a:prstGeo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44575" y="8713787"/>
            <a:ext cx="8856663" cy="172811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0477153" y="3024387"/>
            <a:ext cx="9720263" cy="23042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248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684065" y="2291283"/>
            <a:ext cx="9649071" cy="24711768"/>
          </a:xfrm>
          <a:prstGeom prst="rect">
            <a:avLst/>
          </a:prstGeom>
        </p:spPr>
        <p:txBody>
          <a:bodyPr/>
          <a:lstStyle>
            <a:lvl1pPr marL="1103313" indent="-1103313" algn="l" defTabSz="2941638" rtl="0" fontAlgn="base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2390775" indent="-919163" algn="l" defTabSz="2941638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3676650" indent="-735013" algn="l" defTabSz="2941638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5148263" indent="-735013" algn="l" defTabSz="2941638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66198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70770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75342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79914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84486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GB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10981209" y="2304307"/>
            <a:ext cx="9649071" cy="24711768"/>
          </a:xfrm>
          <a:prstGeom prst="rect">
            <a:avLst/>
          </a:prstGeom>
        </p:spPr>
        <p:txBody>
          <a:bodyPr/>
          <a:lstStyle>
            <a:lvl1pPr marL="1103313" indent="-1103313" algn="l" defTabSz="2941638" rtl="0" fontAlgn="base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2390775" indent="-919163" algn="l" defTabSz="2941638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3676650" indent="-735013" algn="l" defTabSz="2941638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5148263" indent="-735013" algn="l" defTabSz="2941638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66198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70770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75342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79914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84486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GB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0" y="26153448"/>
            <a:ext cx="21240000" cy="40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756072" y="52"/>
            <a:ext cx="19874209" cy="2016224"/>
          </a:xfrm>
          <a:prstGeom prst="rect">
            <a:avLst/>
          </a:prstGeom>
        </p:spPr>
        <p:txBody>
          <a:bodyPr/>
          <a:lstStyle>
            <a:lvl1pPr algn="ctr" defTabSz="2941638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2941638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defTabSz="2941638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defTabSz="2941638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defTabSz="2941638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defTabSz="2941638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defTabSz="2941638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defTabSz="2941638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defTabSz="2941638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GB" sz="115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038" y="72059"/>
            <a:ext cx="19118262" cy="2533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0" r:id="rId3"/>
    <p:sldLayoutId id="2147483658" r:id="rId4"/>
  </p:sldLayoutIdLst>
  <p:txStyles>
    <p:titleStyle>
      <a:lvl1pPr algn="l" defTabSz="2941638" rtl="0" fontAlgn="base">
        <a:spcBef>
          <a:spcPct val="0"/>
        </a:spcBef>
        <a:spcAft>
          <a:spcPct val="0"/>
        </a:spcAft>
        <a:defRPr sz="7200" b="1">
          <a:solidFill>
            <a:srgbClr val="002060"/>
          </a:solidFill>
          <a:latin typeface="Calibri" panose="020F0502020204030204" pitchFamily="34" charset="0"/>
          <a:ea typeface="+mj-ea"/>
          <a:cs typeface="+mj-cs"/>
        </a:defRPr>
      </a:lvl1pPr>
      <a:lvl2pPr algn="ctr" defTabSz="2941638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charset="0"/>
          <a:cs typeface="Arial" charset="0"/>
        </a:defRPr>
      </a:lvl2pPr>
      <a:lvl3pPr algn="ctr" defTabSz="2941638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charset="0"/>
          <a:cs typeface="Arial" charset="0"/>
        </a:defRPr>
      </a:lvl3pPr>
      <a:lvl4pPr algn="ctr" defTabSz="2941638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charset="0"/>
          <a:cs typeface="Arial" charset="0"/>
        </a:defRPr>
      </a:lvl4pPr>
      <a:lvl5pPr algn="ctr" defTabSz="2941638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charset="0"/>
          <a:cs typeface="Arial" charset="0"/>
        </a:defRPr>
      </a:lvl5pPr>
      <a:lvl6pPr marL="457200" algn="ctr" defTabSz="2941638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charset="0"/>
          <a:cs typeface="Arial" charset="0"/>
        </a:defRPr>
      </a:lvl6pPr>
      <a:lvl7pPr marL="914400" algn="ctr" defTabSz="2941638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charset="0"/>
          <a:cs typeface="Arial" charset="0"/>
        </a:defRPr>
      </a:lvl7pPr>
      <a:lvl8pPr marL="1371600" algn="ctr" defTabSz="2941638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charset="0"/>
          <a:cs typeface="Arial" charset="0"/>
        </a:defRPr>
      </a:lvl8pPr>
      <a:lvl9pPr marL="1828800" algn="ctr" defTabSz="2941638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103313" indent="-1103313" algn="l" defTabSz="2941638" rtl="0" fontAlgn="base">
        <a:spcBef>
          <a:spcPct val="20000"/>
        </a:spcBef>
        <a:spcAft>
          <a:spcPct val="0"/>
        </a:spcAft>
        <a:defRPr sz="4400" b="1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1pPr>
      <a:lvl2pPr marL="2390775" indent="-919163" algn="l" defTabSz="2941638" rtl="0" fontAlgn="base">
        <a:spcBef>
          <a:spcPct val="20000"/>
        </a:spcBef>
        <a:spcAft>
          <a:spcPct val="0"/>
        </a:spcAft>
        <a:defRPr sz="3600">
          <a:solidFill>
            <a:srgbClr val="002060"/>
          </a:solidFill>
          <a:latin typeface="Calibri" panose="020F0502020204030204" pitchFamily="34" charset="0"/>
          <a:cs typeface="+mn-cs"/>
        </a:defRPr>
      </a:lvl2pPr>
      <a:lvl3pPr marL="3676650" indent="-735013" algn="l" defTabSz="2941638" rtl="0" fontAlgn="base">
        <a:spcBef>
          <a:spcPct val="20000"/>
        </a:spcBef>
        <a:spcAft>
          <a:spcPct val="0"/>
        </a:spcAft>
        <a:defRPr sz="3200">
          <a:solidFill>
            <a:srgbClr val="002060"/>
          </a:solidFill>
          <a:latin typeface="Calibri" panose="020F0502020204030204" pitchFamily="34" charset="0"/>
          <a:cs typeface="+mn-cs"/>
        </a:defRPr>
      </a:lvl3pPr>
      <a:lvl4pPr marL="5148263" indent="-735013" algn="l" defTabSz="2941638" rtl="0" fontAlgn="base">
        <a:spcBef>
          <a:spcPct val="20000"/>
        </a:spcBef>
        <a:spcAft>
          <a:spcPct val="0"/>
        </a:spcAft>
        <a:defRPr sz="2800">
          <a:solidFill>
            <a:srgbClr val="002060"/>
          </a:solidFill>
          <a:latin typeface="Calibri" panose="020F0502020204030204" pitchFamily="34" charset="0"/>
          <a:cs typeface="+mn-cs"/>
        </a:defRPr>
      </a:lvl4pPr>
      <a:lvl5pPr marL="6619875" indent="-735013" algn="l" defTabSz="29416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  <a:cs typeface="+mn-cs"/>
        </a:defRPr>
      </a:lvl5pPr>
      <a:lvl6pPr marL="7077075" indent="-735013" algn="l" defTabSz="29416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  <a:cs typeface="+mn-cs"/>
        </a:defRPr>
      </a:lvl6pPr>
      <a:lvl7pPr marL="7534275" indent="-735013" algn="l" defTabSz="29416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  <a:cs typeface="+mn-cs"/>
        </a:defRPr>
      </a:lvl7pPr>
      <a:lvl8pPr marL="7991475" indent="-735013" algn="l" defTabSz="29416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  <a:cs typeface="+mn-cs"/>
        </a:defRPr>
      </a:lvl8pPr>
      <a:lvl9pPr marL="8448675" indent="-735013" algn="l" defTabSz="29416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://qhr.sagepub.com/content/22/10/1435.long" TargetMode="Externa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s://www.hee.nhs.uk/sites/default/files/documents/Mind%20the%20Gap%20Repor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england.nhs.uk/ourwork/qual-clin-lead/ahp/" TargetMode="External"/><Relationship Id="rId5" Type="http://schemas.openxmlformats.org/officeDocument/2006/relationships/diagramData" Target="../diagrams/data1.xml"/><Relationship Id="rId10" Type="http://schemas.openxmlformats.org/officeDocument/2006/relationships/hyperlink" Target="http://sistemas-humano-computacionais.wdfiles.com/local--files/capitulo:redes-sociais/Howe_The_Rise_of_Crowdsourcing.pdf" TargetMode="Externa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40049" y="28011163"/>
            <a:ext cx="8640960" cy="1872208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41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800" b="0" i="0" u="none" strike="noStrike" cap="none" normalizeH="0" baseline="0" dirty="0" smtClean="0">
              <a:ln>
                <a:solidFill>
                  <a:schemeClr val="accent3"/>
                </a:solidFill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37304" y="70929"/>
            <a:ext cx="20508320" cy="23401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2941638"/>
            <a:endParaRPr lang="en-GB" sz="2400" dirty="0" smtClean="0">
              <a:solidFill>
                <a:schemeClr val="accent3"/>
              </a:solidFill>
            </a:endParaRPr>
          </a:p>
          <a:p>
            <a:pPr algn="ctr" defTabSz="2941638"/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479" y="12542407"/>
            <a:ext cx="9015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GB" sz="24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72783" y="18922522"/>
            <a:ext cx="10227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  </a:t>
            </a:r>
            <a:endParaRPr lang="en-GB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719" y="-9049"/>
            <a:ext cx="191541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The Role of Crowdsourcing in Health Professions Education</a:t>
            </a:r>
          </a:p>
          <a:p>
            <a:pPr algn="ctr"/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Mrs. Janice St. John-Matthews</a:t>
            </a:r>
            <a:r>
              <a:rPr lang="en-GB" sz="3200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, Professor Phil Newton</a:t>
            </a:r>
            <a:r>
              <a:rPr lang="en-GB" sz="3200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, Professor Andy Grant</a:t>
            </a:r>
            <a:r>
              <a:rPr lang="en-GB" sz="3200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, Dr. Leslie Robinson</a:t>
            </a:r>
            <a:r>
              <a:rPr lang="en-GB" sz="3200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6061" y="28095323"/>
            <a:ext cx="2688627" cy="1788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7028814" y="2701016"/>
            <a:ext cx="19442160" cy="276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22641"/>
              </p:ext>
            </p:extLst>
          </p:nvPr>
        </p:nvGraphicFramePr>
        <p:xfrm>
          <a:off x="396033" y="12457435"/>
          <a:ext cx="10017962" cy="89685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8465"/>
                <a:gridCol w="1367864"/>
                <a:gridCol w="1080120"/>
                <a:gridCol w="2304256"/>
                <a:gridCol w="1152128"/>
                <a:gridCol w="1584176"/>
                <a:gridCol w="851609"/>
                <a:gridCol w="959344"/>
              </a:tblGrid>
              <a:tr h="446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Year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Author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Aims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Subject Area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Crowd Numbers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Crowd Workers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Reward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Study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Location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Penciner</a:t>
                      </a:r>
                      <a:r>
                        <a:rPr lang="en-GB" sz="1400" dirty="0">
                          <a:effectLst/>
                        </a:rPr>
                        <a:t> et 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</a:t>
                      </a:r>
                    </a:p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Lesson Planning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Structure of a facilitated conference </a:t>
                      </a:r>
                      <a:r>
                        <a:rPr lang="en-GB" sz="1400" dirty="0" smtClean="0">
                          <a:effectLst/>
                        </a:rPr>
                        <a:t>workshop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Experts </a:t>
                      </a:r>
                      <a:r>
                        <a:rPr lang="en-GB" sz="1400" dirty="0" smtClean="0">
                          <a:effectLst/>
                        </a:rPr>
                        <a:t>attending conference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Canada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Bow et al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Instruction al materials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Instruction materials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Experts in field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Instruction </a:t>
                      </a:r>
                      <a:r>
                        <a:rPr lang="en-GB" sz="1400" dirty="0" smtClean="0">
                          <a:effectLst/>
                        </a:rPr>
                        <a:t>materials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Neuroscience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Experts in field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USA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Blakewell</a:t>
                      </a:r>
                      <a:r>
                        <a:rPr lang="en-GB" sz="1400" dirty="0">
                          <a:effectLst/>
                        </a:rPr>
                        <a:t> et al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Radiology exam question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170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Experts in field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USA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Lewis et al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95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Chen et al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13">
                  <a:txBody>
                    <a:bodyPr/>
                    <a:lstStyle/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</a:p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Skills Assessment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Simulated robotic surgical </a:t>
                      </a:r>
                      <a:r>
                        <a:rPr lang="en-GB" sz="1400" dirty="0" smtClean="0">
                          <a:effectLst/>
                        </a:rPr>
                        <a:t>skills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Facebook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USA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Simulated robotic surgical skills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USA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Holst et al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8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Agadashi</a:t>
                      </a:r>
                      <a:r>
                        <a:rPr lang="en-GB" sz="1400" dirty="0">
                          <a:effectLst/>
                        </a:rPr>
                        <a:t> et al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Simulated </a:t>
                      </a:r>
                      <a:r>
                        <a:rPr lang="en-GB" sz="1400" dirty="0" err="1">
                          <a:effectLst/>
                        </a:rPr>
                        <a:t>cricothyrotomy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procedure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Malpani</a:t>
                      </a:r>
                      <a:r>
                        <a:rPr lang="en-GB" sz="1400" dirty="0">
                          <a:effectLst/>
                        </a:rPr>
                        <a:t> et al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Simulated robotic </a:t>
                      </a:r>
                      <a:r>
                        <a:rPr lang="en-GB" sz="1400" dirty="0" smtClean="0">
                          <a:effectLst/>
                        </a:rPr>
                        <a:t>surgical </a:t>
                      </a:r>
                      <a:r>
                        <a:rPr lang="en-GB" sz="1400" dirty="0">
                          <a:effectLst/>
                        </a:rPr>
                        <a:t>skill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2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White et al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Simulated robotic surgical </a:t>
                      </a:r>
                      <a:r>
                        <a:rPr lang="en-GB" sz="1400" dirty="0" smtClean="0">
                          <a:effectLst/>
                        </a:rPr>
                        <a:t>skills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Polin</a:t>
                      </a:r>
                      <a:r>
                        <a:rPr lang="en-GB" sz="1400" dirty="0">
                          <a:effectLst/>
                        </a:rPr>
                        <a:t> et </a:t>
                      </a:r>
                      <a:r>
                        <a:rPr lang="en-GB" sz="1400" dirty="0" smtClean="0">
                          <a:effectLst/>
                        </a:rPr>
                        <a:t>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Simulated robotic surgical </a:t>
                      </a:r>
                      <a:r>
                        <a:rPr lang="en-GB" sz="1400" dirty="0" smtClean="0">
                          <a:effectLst/>
                        </a:rPr>
                        <a:t>skills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USA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Deal et al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Laparoscopic skills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USA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2016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Powers et </a:t>
                      </a:r>
                      <a:r>
                        <a:rPr lang="en-GB" sz="1400" dirty="0" smtClean="0">
                          <a:effectLst/>
                        </a:rPr>
                        <a:t>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USA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Ghani et </a:t>
                      </a:r>
                      <a:r>
                        <a:rPr lang="en-GB" sz="1400" dirty="0" smtClean="0">
                          <a:effectLst/>
                        </a:rPr>
                        <a:t>al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Robotic surgery: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prostatectomy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USA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2016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Kowalski et al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Basic Urological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Laparoscopic </a:t>
                      </a:r>
                      <a:r>
                        <a:rPr lang="en-GB" sz="1400" dirty="0" smtClean="0">
                          <a:effectLst/>
                        </a:rPr>
                        <a:t>skills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USA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Yeung et al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477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Laparoscopic </a:t>
                      </a:r>
                      <a:r>
                        <a:rPr lang="en-GB" sz="1400" dirty="0" smtClean="0">
                          <a:effectLst/>
                        </a:rPr>
                        <a:t>skills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Not recorded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USA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Vernez</a:t>
                      </a:r>
                      <a:r>
                        <a:rPr lang="en-GB" sz="1400" dirty="0">
                          <a:effectLst/>
                        </a:rPr>
                        <a:t> et al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71755" marR="7175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Student </a:t>
                      </a:r>
                      <a:r>
                        <a:rPr lang="en-GB" sz="1400" dirty="0" smtClean="0">
                          <a:effectLst/>
                        </a:rPr>
                        <a:t>Selection</a:t>
                      </a:r>
                      <a:endParaRPr lang="en-GB" sz="1400" dirty="0">
                        <a:effectLst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Student selection 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in surgery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Not recorded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USA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Lee et al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Student selection 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in surgery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Not recorded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Canada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" name="Content Placeholder 8192"/>
          <p:cNvSpPr txBox="1">
            <a:spLocks/>
          </p:cNvSpPr>
          <p:nvPr/>
        </p:nvSpPr>
        <p:spPr>
          <a:xfrm>
            <a:off x="468041" y="22826587"/>
            <a:ext cx="10053857" cy="3200046"/>
          </a:xfrm>
          <a:prstGeom prst="rect">
            <a:avLst/>
          </a:prstGeom>
          <a:solidFill>
            <a:schemeClr val="accent5"/>
          </a:solidFill>
        </p:spPr>
        <p:txBody>
          <a:bodyPr numCol="1"/>
          <a:lstStyle>
            <a:lvl1pPr marL="1103313" indent="-1103313" algn="l" defTabSz="2941638" rtl="0" fontAlgn="base">
              <a:spcBef>
                <a:spcPct val="2000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390775" indent="-919163" algn="l" defTabSz="2941638" rtl="0"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Calibri" panose="020F0502020204030204" pitchFamily="34" charset="0"/>
                <a:cs typeface="+mn-cs"/>
              </a:defRPr>
            </a:lvl2pPr>
            <a:lvl3pPr marL="3676650" indent="-735013" algn="l" defTabSz="2941638" rtl="0" fontAlgn="base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2060"/>
                </a:solidFill>
                <a:latin typeface="Calibri" panose="020F0502020204030204" pitchFamily="34" charset="0"/>
                <a:cs typeface="+mn-cs"/>
              </a:defRPr>
            </a:lvl3pPr>
            <a:lvl4pPr marL="5148263" indent="-735013" algn="l" defTabSz="2941638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Calibri" panose="020F0502020204030204" pitchFamily="34" charset="0"/>
                <a:cs typeface="+mn-cs"/>
              </a:defRPr>
            </a:lvl4pPr>
            <a:lvl5pPr marL="66198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+mn-lt"/>
                <a:cs typeface="+mn-cs"/>
              </a:defRPr>
            </a:lvl5pPr>
            <a:lvl6pPr marL="70770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+mn-lt"/>
                <a:cs typeface="+mn-cs"/>
              </a:defRPr>
            </a:lvl6pPr>
            <a:lvl7pPr marL="75342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+mn-lt"/>
                <a:cs typeface="+mn-cs"/>
              </a:defRPr>
            </a:lvl7pPr>
            <a:lvl8pPr marL="79914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+mn-lt"/>
                <a:cs typeface="+mn-cs"/>
              </a:defRPr>
            </a:lvl8pPr>
            <a:lvl9pPr marL="8448675" indent="-735013" algn="l" defTabSz="2941638" rtl="0" fontAlgn="base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Findings: </a:t>
            </a:r>
            <a:r>
              <a:rPr lang="en-GB" sz="2800" b="0" dirty="0" smtClean="0">
                <a:solidFill>
                  <a:schemeClr val="tx1"/>
                </a:solidFill>
              </a:rPr>
              <a:t>Seventeen papers were found: 15 from the US and 2 from Canada. These were coded according to educational </a:t>
            </a:r>
            <a:r>
              <a:rPr lang="en-GB" sz="2800" b="0" dirty="0">
                <a:solidFill>
                  <a:schemeClr val="tx1"/>
                </a:solidFill>
              </a:rPr>
              <a:t>context: lesson planning, </a:t>
            </a:r>
            <a:r>
              <a:rPr lang="en-GB" sz="2800" b="0" dirty="0" smtClean="0">
                <a:solidFill>
                  <a:schemeClr val="tx1"/>
                </a:solidFill>
              </a:rPr>
              <a:t>instructional material design, assessment- table two.  </a:t>
            </a:r>
            <a:r>
              <a:rPr lang="en-GB" sz="2800" b="0" dirty="0">
                <a:solidFill>
                  <a:schemeClr val="tx1"/>
                </a:solidFill>
              </a:rPr>
              <a:t>One paper  </a:t>
            </a:r>
            <a:r>
              <a:rPr lang="en-GB" sz="2800" b="0" dirty="0" smtClean="0">
                <a:solidFill>
                  <a:schemeClr val="tx1"/>
                </a:solidFill>
              </a:rPr>
              <a:t>examined </a:t>
            </a:r>
            <a:r>
              <a:rPr lang="en-GB" sz="2800" b="0" dirty="0">
                <a:solidFill>
                  <a:schemeClr val="tx1"/>
                </a:solidFill>
              </a:rPr>
              <a:t>lesson planning, </a:t>
            </a:r>
            <a:r>
              <a:rPr lang="en-GB" sz="2800" b="0" dirty="0" smtClean="0">
                <a:solidFill>
                  <a:schemeClr val="tx1"/>
                </a:solidFill>
              </a:rPr>
              <a:t>3 </a:t>
            </a:r>
            <a:r>
              <a:rPr lang="en-GB" sz="2800" b="0" dirty="0">
                <a:solidFill>
                  <a:schemeClr val="tx1"/>
                </a:solidFill>
              </a:rPr>
              <a:t>addressed instructional </a:t>
            </a:r>
            <a:r>
              <a:rPr lang="en-GB" sz="2800" b="0" dirty="0" smtClean="0">
                <a:solidFill>
                  <a:schemeClr val="tx1"/>
                </a:solidFill>
              </a:rPr>
              <a:t>material design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smtClean="0">
                <a:solidFill>
                  <a:schemeClr val="tx1"/>
                </a:solidFill>
              </a:rPr>
              <a:t>11 </a:t>
            </a:r>
            <a:r>
              <a:rPr lang="en-GB" sz="2800" b="0" dirty="0">
                <a:solidFill>
                  <a:schemeClr val="tx1"/>
                </a:solidFill>
              </a:rPr>
              <a:t>concentrated on the role of crowdsourcing in </a:t>
            </a:r>
            <a:r>
              <a:rPr lang="en-GB" sz="2800" b="0" dirty="0" smtClean="0">
                <a:solidFill>
                  <a:schemeClr val="tx1"/>
                </a:solidFill>
              </a:rPr>
              <a:t>the assessment </a:t>
            </a:r>
            <a:r>
              <a:rPr lang="en-GB" sz="2800" b="0" dirty="0">
                <a:solidFill>
                  <a:schemeClr val="tx1"/>
                </a:solidFill>
              </a:rPr>
              <a:t>of basic non-complex surgical skills and a </a:t>
            </a:r>
            <a:r>
              <a:rPr lang="en-GB" sz="2800" b="0" dirty="0" smtClean="0">
                <a:solidFill>
                  <a:schemeClr val="tx1"/>
                </a:solidFill>
              </a:rPr>
              <a:t>2 focused </a:t>
            </a:r>
            <a:r>
              <a:rPr lang="en-GB" sz="2800" b="0" dirty="0">
                <a:solidFill>
                  <a:schemeClr val="tx1"/>
                </a:solidFill>
              </a:rPr>
              <a:t>on the recruitment of learners onto a </a:t>
            </a:r>
            <a:r>
              <a:rPr lang="en-GB" sz="2800" b="0" dirty="0" smtClean="0">
                <a:solidFill>
                  <a:schemeClr val="tx1"/>
                </a:solidFill>
              </a:rPr>
              <a:t>surgical training </a:t>
            </a:r>
            <a:r>
              <a:rPr lang="en-GB" sz="2800" b="0" dirty="0">
                <a:solidFill>
                  <a:schemeClr val="tx1"/>
                </a:solidFill>
              </a:rPr>
              <a:t>programme.</a:t>
            </a:r>
          </a:p>
          <a:p>
            <a:pPr marL="0" indent="0">
              <a:spcBef>
                <a:spcPts val="0"/>
              </a:spcBef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GB" sz="1400" b="0" kern="0" dirty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n-GB" sz="1800" b="0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n-GB" sz="1800" b="0" kern="0" dirty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n-GB" sz="1800" b="0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n-GB" sz="1800" b="0" kern="0" dirty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n-GB" sz="1800" b="0" kern="0" dirty="0" smtClean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endParaRPr lang="en-GB" sz="2400" kern="0" dirty="0" smtClean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endParaRPr lang="en-GB" sz="2400" b="0" kern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843" y="28500726"/>
            <a:ext cx="2754857" cy="13826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04018" y="4021026"/>
            <a:ext cx="16423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1.Department </a:t>
            </a:r>
            <a:r>
              <a:rPr lang="en-GB" sz="2800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of Allied 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Health </a:t>
            </a:r>
            <a:r>
              <a:rPr lang="en-GB" sz="2800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Professions, University of the West of England, 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Bristol</a:t>
            </a:r>
          </a:p>
          <a:p>
            <a:pPr algn="ctr"/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2. Research</a:t>
            </a:r>
            <a:endParaRPr lang="en-GB" sz="2800" baseline="30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2. </a:t>
            </a:r>
            <a:r>
              <a:rPr lang="en-GB" sz="2400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Research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In H</a:t>
            </a:r>
            <a:endParaRPr lang="en-GB" sz="2400" baseline="30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3. School of Health Sciences, University of Salford, Manchester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01258"/>
              </p:ext>
            </p:extLst>
          </p:nvPr>
        </p:nvGraphicFramePr>
        <p:xfrm>
          <a:off x="10772782" y="7392073"/>
          <a:ext cx="10036514" cy="55114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41150"/>
                <a:gridCol w="900863"/>
                <a:gridCol w="1285522"/>
                <a:gridCol w="1286431"/>
                <a:gridCol w="1414348"/>
                <a:gridCol w="899957"/>
                <a:gridCol w="1034225"/>
                <a:gridCol w="674061"/>
                <a:gridCol w="899957"/>
              </a:tblGrid>
              <a:tr h="577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Paper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Clearly Defined Crowd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Task with Clear Goal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Crowd Recompense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Identified Crowdsourcer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Reward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Online Assigned Process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Open </a:t>
                      </a:r>
                      <a:r>
                        <a:rPr lang="en-GB" sz="1100" dirty="0" smtClean="0">
                          <a:effectLst/>
                        </a:rPr>
                        <a:t>Call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Penciner et al </a:t>
                      </a:r>
                      <a:r>
                        <a:rPr lang="en-GB" sz="1100" baseline="30000">
                          <a:effectLst/>
                        </a:rPr>
                        <a:t>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noted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Bow et al </a:t>
                      </a:r>
                      <a:r>
                        <a:rPr lang="en-GB" sz="1100" baseline="30000">
                          <a:effectLst/>
                        </a:rPr>
                        <a:t>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noted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Blakewell et al </a:t>
                      </a:r>
                      <a:r>
                        <a:rPr lang="en-GB" sz="1100" baseline="30000">
                          <a:effectLst/>
                        </a:rPr>
                        <a:t>28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Not noted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Lewis et al </a:t>
                      </a:r>
                      <a:r>
                        <a:rPr lang="en-GB" sz="1100" baseline="30000">
                          <a:effectLst/>
                        </a:rPr>
                        <a:t>29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noted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Chen et al </a:t>
                      </a:r>
                      <a:r>
                        <a:rPr lang="en-GB" sz="1100" baseline="30000">
                          <a:effectLst/>
                        </a:rPr>
                        <a:t>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Holst et al </a:t>
                      </a:r>
                      <a:r>
                        <a:rPr lang="en-GB" sz="1100" baseline="30000">
                          <a:effectLst/>
                        </a:rPr>
                        <a:t>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Agadashi</a:t>
                      </a:r>
                      <a:r>
                        <a:rPr lang="en-GB" sz="1100" dirty="0">
                          <a:effectLst/>
                        </a:rPr>
                        <a:t> et al </a:t>
                      </a:r>
                      <a:r>
                        <a:rPr lang="en-GB" sz="1100" baseline="30000" dirty="0">
                          <a:effectLst/>
                        </a:rPr>
                        <a:t>33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Economic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Malpani et al </a:t>
                      </a:r>
                      <a:r>
                        <a:rPr lang="en-GB" sz="1100" baseline="30000">
                          <a:effectLst/>
                        </a:rPr>
                        <a:t>34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White et al </a:t>
                      </a:r>
                      <a:r>
                        <a:rPr lang="en-GB" sz="1100" baseline="30000">
                          <a:effectLst/>
                        </a:rPr>
                        <a:t>35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Polin et al </a:t>
                      </a:r>
                      <a:r>
                        <a:rPr lang="en-GB" sz="1100" baseline="300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Deal et al </a:t>
                      </a:r>
                      <a:r>
                        <a:rPr lang="en-GB" sz="1100" baseline="30000">
                          <a:effectLst/>
                        </a:rPr>
                        <a:t>37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Powers et al </a:t>
                      </a:r>
                      <a:r>
                        <a:rPr lang="en-GB" sz="1100" baseline="30000">
                          <a:effectLst/>
                        </a:rPr>
                        <a:t>38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Ghani et al </a:t>
                      </a:r>
                      <a:r>
                        <a:rPr lang="en-GB" sz="1100" baseline="30000">
                          <a:effectLst/>
                        </a:rPr>
                        <a:t>39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Kowalski et al </a:t>
                      </a:r>
                      <a:r>
                        <a:rPr lang="en-GB" sz="1100" baseline="30000">
                          <a:effectLst/>
                        </a:rPr>
                        <a:t>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Yeung et al </a:t>
                      </a:r>
                      <a:r>
                        <a:rPr lang="en-GB" sz="1100" baseline="30000">
                          <a:effectLst/>
                        </a:rPr>
                        <a:t>41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Vernez et al </a:t>
                      </a:r>
                      <a:r>
                        <a:rPr lang="en-GB" sz="1100" baseline="30000">
                          <a:effectLst/>
                        </a:rPr>
                        <a:t>42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Economic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Lee et al </a:t>
                      </a:r>
                      <a:r>
                        <a:rPr lang="en-GB" sz="1100" baseline="30000" dirty="0">
                          <a:effectLst/>
                        </a:rPr>
                        <a:t>43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Economic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0778869" y="12936584"/>
            <a:ext cx="107577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of crowdsource verification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</a:t>
            </a:r>
            <a:r>
              <a:rPr lang="en-GB" sz="2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324025" y="21890483"/>
            <a:ext cx="9951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19705" algn="l"/>
              </a:tabLs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 of current studies evaluating application of crowd-based activities in medical education	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8869" y="2644419"/>
            <a:ext cx="10045527" cy="422761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0772783" y="2644420"/>
            <a:ext cx="10036513" cy="440120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Calibri" panose="020F0502020204030204" pitchFamily="34" charset="0"/>
              </a:rPr>
              <a:t>Method: </a:t>
            </a:r>
            <a:r>
              <a:rPr lang="en-GB" sz="2800" dirty="0" smtClean="0">
                <a:latin typeface="Calibri" panose="020F0502020204030204" pitchFamily="34" charset="0"/>
              </a:rPr>
              <a:t>Academic databases were searched using pre-defined search terms, limits and inclusion criteria. A SPIDER </a:t>
            </a:r>
            <a:r>
              <a:rPr lang="en-GB" sz="2800" baseline="30000" dirty="0">
                <a:latin typeface="Calibri" panose="020F0502020204030204" pitchFamily="34" charset="0"/>
              </a:rPr>
              <a:t>4</a:t>
            </a:r>
            <a:r>
              <a:rPr lang="en-GB" sz="2800" dirty="0" smtClean="0">
                <a:latin typeface="Calibri" panose="020F0502020204030204" pitchFamily="34" charset="0"/>
              </a:rPr>
              <a:t> framework was adopted, which include: Sample; Phenomenon of Interest; Design; Evaluation; Research type- table 1. Study </a:t>
            </a:r>
            <a:r>
              <a:rPr lang="en-GB" sz="2800" dirty="0" smtClean="0">
                <a:latin typeface="Calibri" panose="020F0502020204030204" pitchFamily="34" charset="0"/>
              </a:rPr>
              <a:t>information </a:t>
            </a:r>
            <a:r>
              <a:rPr lang="en-GB" sz="2800" dirty="0" smtClean="0">
                <a:latin typeface="Calibri" panose="020F0502020204030204" pitchFamily="34" charset="0"/>
              </a:rPr>
              <a:t>(authors, year, journal, and methodology) was collected for each </a:t>
            </a:r>
            <a:r>
              <a:rPr lang="en-GB" sz="2800" dirty="0" smtClean="0">
                <a:latin typeface="Calibri" panose="020F0502020204030204" pitchFamily="34" charset="0"/>
              </a:rPr>
              <a:t>article. </a:t>
            </a:r>
            <a:r>
              <a:rPr lang="en-GB" sz="2800" dirty="0">
                <a:latin typeface="Calibri" panose="020F0502020204030204" pitchFamily="34" charset="0"/>
              </a:rPr>
              <a:t>D</a:t>
            </a:r>
            <a:r>
              <a:rPr lang="en-GB" sz="2800" dirty="0" smtClean="0">
                <a:latin typeface="Calibri" panose="020F0502020204030204" pitchFamily="34" charset="0"/>
              </a:rPr>
              <a:t>ata </a:t>
            </a:r>
            <a:r>
              <a:rPr lang="en-GB" sz="2800" dirty="0" smtClean="0">
                <a:latin typeface="Calibri" panose="020F0502020204030204" pitchFamily="34" charset="0"/>
              </a:rPr>
              <a:t>regarding crowdsource aims, sample numbers, crowd workers, crowd motivation and study location was  documented.  The papers were coded into categories and then reviewed against an established crowdsourcing definition/tool developed by </a:t>
            </a:r>
            <a:r>
              <a:rPr lang="en-GB" sz="2800" dirty="0" err="1" smtClean="0">
                <a:latin typeface="Calibri" panose="020F0502020204030204" pitchFamily="34" charset="0"/>
              </a:rPr>
              <a:t>Estelles-Arolas</a:t>
            </a:r>
            <a:r>
              <a:rPr lang="en-GB" sz="2800" dirty="0">
                <a:latin typeface="Calibri" panose="020F0502020204030204" pitchFamily="34" charset="0"/>
              </a:rPr>
              <a:t>;</a:t>
            </a:r>
            <a:r>
              <a:rPr lang="en-GB" sz="2800" dirty="0" smtClean="0"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Gonzalez-</a:t>
            </a:r>
            <a:r>
              <a:rPr lang="en-GB" sz="2800" dirty="0" err="1" smtClean="0">
                <a:latin typeface="Calibri" panose="020F0502020204030204" pitchFamily="34" charset="0"/>
              </a:rPr>
              <a:t>Ladron</a:t>
            </a:r>
            <a:r>
              <a:rPr lang="en-GB" sz="2800" dirty="0" smtClean="0">
                <a:latin typeface="Calibri" panose="020F0502020204030204" pitchFamily="34" charset="0"/>
              </a:rPr>
              <a:t>-de-Guevara </a:t>
            </a:r>
            <a:r>
              <a:rPr lang="en-GB" sz="2800" baseline="30000" dirty="0">
                <a:latin typeface="Calibri" panose="020F0502020204030204" pitchFamily="34" charset="0"/>
              </a:rPr>
              <a:t>5</a:t>
            </a:r>
            <a:r>
              <a:rPr lang="en-GB" sz="2800" dirty="0" smtClean="0">
                <a:latin typeface="Calibri" panose="020F0502020204030204" pitchFamily="34" charset="0"/>
              </a:rPr>
              <a:t> – table 3.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479" y="2660771"/>
            <a:ext cx="9750154" cy="389430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540048" y="2644419"/>
            <a:ext cx="9775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Introduction: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Crowdsourcing works through an institution outsourcing a function normally performed by an employee or group of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individuals.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 Within a crowdsource users, known as the crowd, form a community who voluntarily undertake a task which typically involves the pooling of knowledge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 </a:t>
            </a:r>
            <a:r>
              <a:rPr lang="en-GB" sz="28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800" dirty="0" smtClean="0">
                <a:latin typeface="Calibri" panose="020F0502020204030204" pitchFamily="34" charset="0"/>
              </a:rPr>
              <a:t>Recent examples include </a:t>
            </a:r>
            <a:r>
              <a:rPr lang="en-GB" sz="2800" dirty="0">
                <a:latin typeface="Calibri" panose="020F0502020204030204" pitchFamily="34" charset="0"/>
              </a:rPr>
              <a:t>the “AHPs into Action: Using AHPs to transform health, care and </a:t>
            </a:r>
            <a:r>
              <a:rPr lang="en-GB" sz="2800" dirty="0" smtClean="0">
                <a:latin typeface="Calibri" panose="020F0502020204030204" pitchFamily="34" charset="0"/>
              </a:rPr>
              <a:t>wellbeing”</a:t>
            </a:r>
            <a:r>
              <a:rPr lang="en-GB" sz="2800" baseline="30000" dirty="0" smtClean="0">
                <a:latin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</a:rPr>
              <a:t>on-line </a:t>
            </a:r>
            <a:r>
              <a:rPr lang="en-GB" sz="2800" dirty="0" smtClean="0">
                <a:latin typeface="Calibri" panose="020F0502020204030204" pitchFamily="34" charset="0"/>
              </a:rPr>
              <a:t>resource, </a:t>
            </a:r>
            <a:r>
              <a:rPr lang="en-GB" sz="2800" dirty="0">
                <a:latin typeface="Calibri" panose="020F0502020204030204" pitchFamily="34" charset="0"/>
              </a:rPr>
              <a:t>and the “Mind the Gap” </a:t>
            </a:r>
            <a:r>
              <a:rPr lang="en-GB" sz="2800" dirty="0" smtClean="0">
                <a:latin typeface="Calibri" panose="020F0502020204030204" pitchFamily="34" charset="0"/>
              </a:rPr>
              <a:t>project</a:t>
            </a:r>
            <a:r>
              <a:rPr lang="en-GB" sz="2800" baseline="30000" dirty="0">
                <a:latin typeface="Calibri" panose="020F0502020204030204" pitchFamily="34" charset="0"/>
              </a:rPr>
              <a:t>3.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review aims to ascertain the tool’s </a:t>
            </a:r>
            <a:r>
              <a:rPr lang="en-GB" sz="2800" dirty="0" smtClean="0">
                <a:latin typeface="Calibri" panose="020F0502020204030204" pitchFamily="34" charset="0"/>
              </a:rPr>
              <a:t>potential in allied health professions </a:t>
            </a:r>
            <a:r>
              <a:rPr lang="en-GB" sz="2800" dirty="0" smtClean="0">
                <a:latin typeface="Calibri" panose="020F0502020204030204" pitchFamily="34" charset="0"/>
              </a:rPr>
              <a:t>education.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275798617"/>
              </p:ext>
            </p:extLst>
          </p:nvPr>
        </p:nvGraphicFramePr>
        <p:xfrm>
          <a:off x="424215" y="6904582"/>
          <a:ext cx="9764906" cy="526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Rectangle 27"/>
          <p:cNvSpPr/>
          <p:nvPr/>
        </p:nvSpPr>
        <p:spPr>
          <a:xfrm>
            <a:off x="4013989" y="10993534"/>
            <a:ext cx="6295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 to be included in the </a:t>
            </a: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literature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review: decision tree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8758" y="13997798"/>
            <a:ext cx="10086866" cy="829868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0772782" y="14007547"/>
            <a:ext cx="10039078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</a:pPr>
            <a:r>
              <a:rPr lang="en-GB" sz="2800" b="1" dirty="0">
                <a:latin typeface="Calibri" panose="020F0502020204030204" pitchFamily="34" charset="0"/>
              </a:rPr>
              <a:t>Discussion: </a:t>
            </a:r>
            <a:r>
              <a:rPr lang="en-GB" sz="2800" dirty="0">
                <a:latin typeface="Calibri" panose="020F0502020204030204" pitchFamily="34" charset="0"/>
              </a:rPr>
              <a:t>C</a:t>
            </a:r>
            <a:r>
              <a:rPr lang="en-GB" sz="2800" dirty="0" smtClean="0">
                <a:latin typeface="Calibri" panose="020F0502020204030204" pitchFamily="34" charset="0"/>
              </a:rPr>
              <a:t>rowdsourcing </a:t>
            </a:r>
            <a:r>
              <a:rPr lang="en-GB" sz="2800" dirty="0">
                <a:latin typeface="Calibri" panose="020F0502020204030204" pitchFamily="34" charset="0"/>
              </a:rPr>
              <a:t>in medical and health </a:t>
            </a:r>
            <a:r>
              <a:rPr lang="en-GB" sz="2800" dirty="0" smtClean="0">
                <a:latin typeface="Calibri" panose="020F0502020204030204" pitchFamily="34" charset="0"/>
              </a:rPr>
              <a:t>professions education </a:t>
            </a:r>
            <a:r>
              <a:rPr lang="en-GB" sz="2800" dirty="0">
                <a:latin typeface="Calibri" panose="020F0502020204030204" pitchFamily="34" charset="0"/>
              </a:rPr>
              <a:t>remains a novel </a:t>
            </a:r>
            <a:r>
              <a:rPr lang="en-GB" sz="2800" dirty="0" smtClean="0">
                <a:latin typeface="Calibri" panose="020F0502020204030204" pitchFamily="34" charset="0"/>
              </a:rPr>
              <a:t>too. As demonstrated in the reviewed studies when adopted it potentially </a:t>
            </a:r>
            <a:r>
              <a:rPr lang="en-GB" sz="2800" dirty="0" smtClean="0">
                <a:latin typeface="Calibri" panose="020F0502020204030204" pitchFamily="34" charset="0"/>
              </a:rPr>
              <a:t>provides </a:t>
            </a:r>
            <a:r>
              <a:rPr lang="en-GB" sz="2800" dirty="0">
                <a:latin typeface="Calibri" panose="020F0502020204030204" pitchFamily="34" charset="0"/>
              </a:rPr>
              <a:t>alternative ways of providing timely and cost-effective assessment feedback, co-creation of instructional materials and methods of student selection onto pre and post registration </a:t>
            </a:r>
            <a:r>
              <a:rPr lang="en-GB" sz="2800" dirty="0" smtClean="0">
                <a:latin typeface="Calibri" panose="020F0502020204030204" pitchFamily="34" charset="0"/>
              </a:rPr>
              <a:t>programmes. T</a:t>
            </a:r>
            <a:r>
              <a:rPr lang="en-GB" sz="2800" dirty="0" smtClean="0">
                <a:latin typeface="Calibri" panose="020F0502020204030204" pitchFamily="34" charset="0"/>
              </a:rPr>
              <a:t>his </a:t>
            </a:r>
            <a:r>
              <a:rPr lang="en-GB" sz="2800" dirty="0">
                <a:latin typeface="Calibri" panose="020F0502020204030204" pitchFamily="34" charset="0"/>
              </a:rPr>
              <a:t>review </a:t>
            </a:r>
            <a:r>
              <a:rPr lang="en-GB" sz="2800" dirty="0" smtClean="0">
                <a:latin typeface="Calibri" panose="020F0502020204030204" pitchFamily="34" charset="0"/>
              </a:rPr>
              <a:t>has also </a:t>
            </a:r>
            <a:r>
              <a:rPr lang="en-GB" sz="2800" dirty="0">
                <a:latin typeface="Calibri" panose="020F0502020204030204" pitchFamily="34" charset="0"/>
              </a:rPr>
              <a:t>highlighted gaps </a:t>
            </a:r>
            <a:r>
              <a:rPr lang="en-GB" sz="2800" dirty="0" smtClean="0">
                <a:latin typeface="Calibri" panose="020F0502020204030204" pitchFamily="34" charset="0"/>
              </a:rPr>
              <a:t>in the </a:t>
            </a:r>
            <a:r>
              <a:rPr lang="en-GB" sz="2800" dirty="0" smtClean="0">
                <a:latin typeface="Calibri" panose="020F0502020204030204" pitchFamily="34" charset="0"/>
              </a:rPr>
              <a:t>current </a:t>
            </a:r>
            <a:r>
              <a:rPr lang="en-GB" sz="2800" dirty="0">
                <a:latin typeface="Calibri" panose="020F0502020204030204" pitchFamily="34" charset="0"/>
              </a:rPr>
              <a:t>evidence base. T</a:t>
            </a:r>
            <a:r>
              <a:rPr lang="en-GB" sz="2800" dirty="0" smtClean="0">
                <a:latin typeface="Calibri" panose="020F0502020204030204" pitchFamily="34" charset="0"/>
              </a:rPr>
              <a:t>here </a:t>
            </a:r>
            <a:r>
              <a:rPr lang="en-GB" sz="2800" dirty="0">
                <a:latin typeface="Calibri" panose="020F0502020204030204" pitchFamily="34" charset="0"/>
              </a:rPr>
              <a:t>is no </a:t>
            </a:r>
            <a:r>
              <a:rPr lang="en-GB" sz="2800" dirty="0" smtClean="0">
                <a:latin typeface="Calibri" panose="020F0502020204030204" pitchFamily="34" charset="0"/>
              </a:rPr>
              <a:t>research available </a:t>
            </a:r>
            <a:r>
              <a:rPr lang="en-GB" sz="2800" dirty="0">
                <a:latin typeface="Calibri" panose="020F0502020204030204" pitchFamily="34" charset="0"/>
              </a:rPr>
              <a:t>which addresses how crowdsourcing could be used in </a:t>
            </a:r>
            <a:r>
              <a:rPr lang="en-GB" sz="2800" dirty="0" smtClean="0">
                <a:latin typeface="Calibri" panose="020F0502020204030204" pitchFamily="34" charset="0"/>
              </a:rPr>
              <a:t>the development </a:t>
            </a:r>
            <a:r>
              <a:rPr lang="en-GB" sz="2800" dirty="0">
                <a:latin typeface="Calibri" panose="020F0502020204030204" pitchFamily="34" charset="0"/>
              </a:rPr>
              <a:t>of education policy or procedures. </a:t>
            </a:r>
            <a:r>
              <a:rPr lang="en-GB" sz="2800" dirty="0" smtClean="0">
                <a:latin typeface="Calibri" panose="020F0502020204030204" pitchFamily="34" charset="0"/>
              </a:rPr>
              <a:t>There is no </a:t>
            </a:r>
            <a:r>
              <a:rPr lang="en-GB" sz="2800" dirty="0">
                <a:latin typeface="Calibri" panose="020F0502020204030204" pitchFamily="34" charset="0"/>
              </a:rPr>
              <a:t>integrated definition of crowdsourcing which reflects the emerging nature of the tool in the field of medical and health professions education. </a:t>
            </a:r>
          </a:p>
          <a:p>
            <a:pPr marL="0" indent="0" algn="just">
              <a:spcBef>
                <a:spcPts val="0"/>
              </a:spcBef>
            </a:pPr>
            <a:r>
              <a:rPr lang="en-GB" sz="2800" b="1" dirty="0" smtClean="0">
                <a:latin typeface="Calibri" panose="020F0502020204030204" pitchFamily="34" charset="0"/>
              </a:rPr>
              <a:t>Conclusion</a:t>
            </a:r>
            <a:r>
              <a:rPr lang="en-GB" sz="2800" b="1" dirty="0">
                <a:latin typeface="Calibri" panose="020F0502020204030204" pitchFamily="34" charset="0"/>
              </a:rPr>
              <a:t>: </a:t>
            </a:r>
            <a:r>
              <a:rPr lang="en-GB" sz="2800" dirty="0">
                <a:latin typeface="Calibri" panose="020F0502020204030204" pitchFamily="34" charset="0"/>
              </a:rPr>
              <a:t>Crowdsourcing is increasingly being adopted in medical education and may be transferable to a number of educational activities within health professions education. In medical education it is used for lesson planning, designing instructional information, developing course material and assessment. There are a number of potential healthcare pedagogical research areas to consider and also the role of crowdsourcing in educational policy design.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772782" y="22818388"/>
            <a:ext cx="1050557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en-GB" sz="2800" b="1" dirty="0" smtClean="0">
                <a:latin typeface="Calibri" panose="020F0502020204030204" pitchFamily="34" charset="0"/>
              </a:rPr>
              <a:t>References</a:t>
            </a:r>
            <a:endParaRPr lang="en-GB" sz="28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GB" sz="1800" baseline="30000" dirty="0">
                <a:latin typeface="Calibri" panose="020F0502020204030204" pitchFamily="34" charset="0"/>
              </a:rPr>
              <a:t>1. </a:t>
            </a:r>
            <a:r>
              <a:rPr lang="en-GB" sz="1800" dirty="0">
                <a:latin typeface="Calibri" panose="020F0502020204030204" pitchFamily="34" charset="0"/>
              </a:rPr>
              <a:t>Howe J. The Rise of Crowdsourcing. </a:t>
            </a:r>
            <a:r>
              <a:rPr lang="en-GB" sz="1800" i="1" dirty="0">
                <a:latin typeface="Calibri" panose="020F0502020204030204" pitchFamily="34" charset="0"/>
              </a:rPr>
              <a:t>Wired Magazine.</a:t>
            </a:r>
            <a:r>
              <a:rPr lang="en-GB" sz="1800" dirty="0">
                <a:latin typeface="Calibri" panose="020F0502020204030204" pitchFamily="34" charset="0"/>
              </a:rPr>
              <a:t> 2006. [Accessed 01</a:t>
            </a:r>
            <a:r>
              <a:rPr lang="en-GB" sz="1800" baseline="30000" dirty="0">
                <a:latin typeface="Calibri" panose="020F0502020204030204" pitchFamily="34" charset="0"/>
              </a:rPr>
              <a:t>st</a:t>
            </a:r>
            <a:r>
              <a:rPr lang="en-GB" sz="1800" dirty="0">
                <a:latin typeface="Calibri" panose="020F0502020204030204" pitchFamily="34" charset="0"/>
              </a:rPr>
              <a:t> August.2017]. Available from:</a:t>
            </a:r>
          </a:p>
          <a:p>
            <a:pPr marL="0" lvl="0" indent="0">
              <a:spcBef>
                <a:spcPts val="0"/>
              </a:spcBef>
            </a:pPr>
            <a:r>
              <a:rPr lang="en-GB" sz="1800" u="sng" dirty="0">
                <a:latin typeface="Calibri" panose="020F0502020204030204" pitchFamily="34" charset="0"/>
                <a:hlinkClick r:id="rId10"/>
              </a:rPr>
              <a:t>http://sistemas-humano-computacionais.wdfiles.com/local--files/capitulo%3Aredes-sociais/Howe_The_Rise_of_Crowdsourcing.pdf</a:t>
            </a:r>
            <a:r>
              <a:rPr lang="en-GB" sz="1800" dirty="0">
                <a:latin typeface="Calibri" panose="020F0502020204030204" pitchFamily="34" charset="0"/>
              </a:rPr>
              <a:t>  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baseline="30000" dirty="0" smtClean="0">
                <a:latin typeface="Calibri" panose="020F0502020204030204" pitchFamily="34" charset="0"/>
              </a:rPr>
              <a:t>2. </a:t>
            </a:r>
            <a:r>
              <a:rPr lang="en-GB" sz="1800" dirty="0">
                <a:latin typeface="Calibri" panose="020F0502020204030204" pitchFamily="34" charset="0"/>
              </a:rPr>
              <a:t>NHS England. </a:t>
            </a:r>
            <a:r>
              <a:rPr lang="en-GB" sz="1800" i="1" dirty="0">
                <a:latin typeface="Calibri" panose="020F0502020204030204" pitchFamily="34" charset="0"/>
              </a:rPr>
              <a:t>Allied Health Professions into Action</a:t>
            </a:r>
            <a:r>
              <a:rPr lang="en-GB" sz="1800" dirty="0">
                <a:latin typeface="Calibri" panose="020F0502020204030204" pitchFamily="34" charset="0"/>
              </a:rPr>
              <a:t>. Available from: </a:t>
            </a:r>
            <a:r>
              <a:rPr lang="en-GB" sz="1800" u="sng" dirty="0">
                <a:latin typeface="Calibri" panose="020F0502020204030204" pitchFamily="34" charset="0"/>
                <a:hlinkClick r:id="rId11"/>
              </a:rPr>
              <a:t>https://www.england.nhs.uk/ourwork/qual-clin-lead/ahp/</a:t>
            </a:r>
            <a:r>
              <a:rPr lang="en-GB" sz="1800" dirty="0">
                <a:latin typeface="Calibri" panose="020F0502020204030204" pitchFamily="34" charset="0"/>
              </a:rPr>
              <a:t> [Accessed 09</a:t>
            </a:r>
            <a:r>
              <a:rPr lang="en-GB" sz="1800" baseline="30000" dirty="0">
                <a:latin typeface="Calibri" panose="020F0502020204030204" pitchFamily="34" charset="0"/>
              </a:rPr>
              <a:t>th</a:t>
            </a:r>
            <a:r>
              <a:rPr lang="en-GB" sz="1800" dirty="0">
                <a:latin typeface="Calibri" panose="020F0502020204030204" pitchFamily="34" charset="0"/>
              </a:rPr>
              <a:t> September 2017</a:t>
            </a:r>
            <a:r>
              <a:rPr lang="en-GB" sz="1800" dirty="0" smtClean="0"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GB" sz="1800" baseline="30000" dirty="0">
                <a:latin typeface="Calibri" panose="020F0502020204030204" pitchFamily="34" charset="0"/>
              </a:rPr>
              <a:t>3</a:t>
            </a:r>
            <a:r>
              <a:rPr lang="en-GB" sz="1800" baseline="30000" dirty="0" smtClean="0">
                <a:latin typeface="Calibri" panose="020F0502020204030204" pitchFamily="34" charset="0"/>
              </a:rPr>
              <a:t>. </a:t>
            </a:r>
            <a:r>
              <a:rPr lang="en-GB" sz="1800" dirty="0">
                <a:latin typeface="Calibri" panose="020F0502020204030204" pitchFamily="34" charset="0"/>
              </a:rPr>
              <a:t>Health Education England. </a:t>
            </a:r>
            <a:r>
              <a:rPr lang="en-GB" sz="1800" i="1" dirty="0">
                <a:latin typeface="Calibri" panose="020F0502020204030204" pitchFamily="34" charset="0"/>
              </a:rPr>
              <a:t>Mind the Gap: Exploring the needs of early career nurses and midwives in the workplace</a:t>
            </a:r>
            <a:r>
              <a:rPr lang="en-GB" sz="1800" dirty="0">
                <a:latin typeface="Calibri" panose="020F0502020204030204" pitchFamily="34" charset="0"/>
              </a:rPr>
              <a:t>. 2017  Available from: </a:t>
            </a:r>
            <a:r>
              <a:rPr lang="en-GB" sz="1800" u="sng" dirty="0">
                <a:latin typeface="Calibri" panose="020F0502020204030204" pitchFamily="34" charset="0"/>
                <a:hlinkClick r:id="rId12"/>
              </a:rPr>
              <a:t>https://www.hee.nhs.uk/sites/default/files/documents/Mind%20the%20Gap%20Report.pdf</a:t>
            </a:r>
            <a:r>
              <a:rPr lang="en-GB" sz="1800" dirty="0">
                <a:latin typeface="Calibri" panose="020F0502020204030204" pitchFamily="34" charset="0"/>
              </a:rPr>
              <a:t> [Accessed 14</a:t>
            </a:r>
            <a:r>
              <a:rPr lang="en-GB" sz="1800" baseline="30000" dirty="0">
                <a:latin typeface="Calibri" panose="020F0502020204030204" pitchFamily="34" charset="0"/>
              </a:rPr>
              <a:t>th</a:t>
            </a:r>
            <a:r>
              <a:rPr lang="en-GB" sz="1800" dirty="0">
                <a:latin typeface="Calibri" panose="020F0502020204030204" pitchFamily="34" charset="0"/>
              </a:rPr>
              <a:t> August 2017</a:t>
            </a:r>
            <a:r>
              <a:rPr lang="en-GB" sz="1800" dirty="0" smtClean="0">
                <a:latin typeface="Calibri" panose="020F0502020204030204" pitchFamily="34" charset="0"/>
              </a:rPr>
              <a:t>]</a:t>
            </a:r>
            <a:endParaRPr lang="en-GB" sz="18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baseline="30000" dirty="0">
                <a:latin typeface="Calibri" panose="020F0502020204030204" pitchFamily="34" charset="0"/>
              </a:rPr>
              <a:t>4</a:t>
            </a:r>
            <a:r>
              <a:rPr lang="en-GB" sz="1800" baseline="30000" dirty="0" smtClean="0">
                <a:latin typeface="Calibri" panose="020F0502020204030204" pitchFamily="34" charset="0"/>
              </a:rPr>
              <a:t>. </a:t>
            </a:r>
            <a:r>
              <a:rPr lang="en-GB" sz="1800" dirty="0">
                <a:latin typeface="Calibri" panose="020F0502020204030204" pitchFamily="34" charset="0"/>
              </a:rPr>
              <a:t>Cooke, A, Smith, D. Booth, A. </a:t>
            </a:r>
            <a:r>
              <a:rPr lang="en-GB" sz="1800" dirty="0">
                <a:latin typeface="Calibri" panose="020F0502020204030204" pitchFamily="34" charset="0"/>
                <a:hlinkClick r:id="rId13"/>
              </a:rPr>
              <a:t>Beyond PICO: The SPIDER tool for qualitative evidence synthesis </a:t>
            </a:r>
            <a:r>
              <a:rPr lang="en-GB" sz="1800" i="1" dirty="0">
                <a:latin typeface="Calibri" panose="020F0502020204030204" pitchFamily="34" charset="0"/>
                <a:hlinkClick r:id="rId13"/>
              </a:rPr>
              <a:t>Qualitative Health Res</a:t>
            </a:r>
            <a:r>
              <a:rPr lang="en-GB" sz="1800" dirty="0">
                <a:latin typeface="Calibri" panose="020F0502020204030204" pitchFamily="34" charset="0"/>
                <a:hlinkClick r:id="rId13"/>
              </a:rPr>
              <a:t>, 2012,</a:t>
            </a:r>
            <a:r>
              <a:rPr lang="en-GB" sz="1800" b="1" dirty="0">
                <a:latin typeface="Calibri" panose="020F0502020204030204" pitchFamily="34" charset="0"/>
                <a:hlinkClick r:id="rId13"/>
              </a:rPr>
              <a:t> 22 </a:t>
            </a:r>
            <a:r>
              <a:rPr lang="en-GB" sz="1800" dirty="0">
                <a:latin typeface="Calibri" panose="020F0502020204030204" pitchFamily="34" charset="0"/>
                <a:hlinkClick r:id="rId13"/>
              </a:rPr>
              <a:t>(10) </a:t>
            </a:r>
            <a:r>
              <a:rPr lang="en-GB" sz="1800" dirty="0" smtClean="0">
                <a:latin typeface="Calibri" panose="020F0502020204030204" pitchFamily="34" charset="0"/>
                <a:hlinkClick r:id="rId13"/>
              </a:rPr>
              <a:t>1435-1443</a:t>
            </a:r>
            <a:endParaRPr lang="en-GB" sz="18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baseline="30000" dirty="0">
                <a:latin typeface="Calibri" panose="020F0502020204030204" pitchFamily="34" charset="0"/>
              </a:rPr>
              <a:t>5</a:t>
            </a:r>
            <a:r>
              <a:rPr lang="en-GB" sz="1800" dirty="0" smtClean="0">
                <a:latin typeface="Calibri" panose="020F0502020204030204" pitchFamily="34" charset="0"/>
              </a:rPr>
              <a:t>.Estellés-Arolas </a:t>
            </a:r>
            <a:r>
              <a:rPr lang="en-GB" sz="1800" dirty="0">
                <a:latin typeface="Calibri" panose="020F0502020204030204" pitchFamily="34" charset="0"/>
              </a:rPr>
              <a:t>E, Navarro-</a:t>
            </a:r>
            <a:r>
              <a:rPr lang="en-GB" sz="1800" dirty="0" err="1">
                <a:latin typeface="Calibri" panose="020F0502020204030204" pitchFamily="34" charset="0"/>
              </a:rPr>
              <a:t>Giner</a:t>
            </a:r>
            <a:r>
              <a:rPr lang="en-GB" sz="1800" dirty="0">
                <a:latin typeface="Calibri" panose="020F0502020204030204" pitchFamily="34" charset="0"/>
              </a:rPr>
              <a:t> R, González-</a:t>
            </a:r>
            <a:r>
              <a:rPr lang="en-GB" sz="1800" dirty="0" err="1">
                <a:latin typeface="Calibri" panose="020F0502020204030204" pitchFamily="34" charset="0"/>
              </a:rPr>
              <a:t>Ladrón</a:t>
            </a:r>
            <a:r>
              <a:rPr lang="en-GB" sz="1800" dirty="0">
                <a:latin typeface="Calibri" panose="020F0502020204030204" pitchFamily="34" charset="0"/>
              </a:rPr>
              <a:t>-de-Guevara F. Crowdsourcing Fundamentals: Definition and Typology. In: </a:t>
            </a:r>
            <a:r>
              <a:rPr lang="en-GB" sz="1800" i="1" dirty="0">
                <a:latin typeface="Calibri" panose="020F0502020204030204" pitchFamily="34" charset="0"/>
              </a:rPr>
              <a:t>Advances in Crowdsourcing </a:t>
            </a:r>
            <a:r>
              <a:rPr lang="en-GB" sz="1800" dirty="0">
                <a:latin typeface="Calibri" panose="020F0502020204030204" pitchFamily="34" charset="0"/>
              </a:rPr>
              <a:t>Springer, Cham; 2015, pp.33–48 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775" y="1254964"/>
            <a:ext cx="16704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Department of Allied Health Professions, University of the West of England, Bristol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Research in Health Professions Education, Swansea University Medical School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School of Health Science, University of Salford, Manchester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033" y="21530443"/>
            <a:ext cx="92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AMT = Amazon Mechanical Turk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416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416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1077</Words>
  <Application>Microsoft Office PowerPoint</Application>
  <PresentationFormat>Custom</PresentationFormat>
  <Paragraphs>392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University of Wales Swansea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of Wales Swansea</dc:creator>
  <cp:lastModifiedBy>Janice St John-Matthews</cp:lastModifiedBy>
  <cp:revision>116</cp:revision>
  <cp:lastPrinted>2018-02-05T07:16:59Z</cp:lastPrinted>
  <dcterms:created xsi:type="dcterms:W3CDTF">2006-05-08T14:11:52Z</dcterms:created>
  <dcterms:modified xsi:type="dcterms:W3CDTF">2018-02-14T07:36:25Z</dcterms:modified>
</cp:coreProperties>
</file>