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258" r:id="rId4"/>
    <p:sldId id="259" r:id="rId5"/>
    <p:sldId id="260" r:id="rId6"/>
    <p:sldId id="262" r:id="rId7"/>
    <p:sldId id="263" r:id="rId8"/>
    <p:sldId id="264" r:id="rId9"/>
    <p:sldId id="266"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6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05DF3D06-8472-4143-95C3-946BC8871E2B}" type="datetimeFigureOut">
              <a:rPr lang="en-GB" smtClean="0"/>
              <a:t>13/03/2018</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57F06E-30DF-415B-B04F-7D580D276926}" type="slidenum">
              <a:rPr lang="en-GB" smtClean="0"/>
              <a:t>‹#›</a:t>
            </a:fld>
            <a:endParaRPr lang="en-GB"/>
          </a:p>
        </p:txBody>
      </p:sp>
    </p:spTree>
    <p:extLst>
      <p:ext uri="{BB962C8B-B14F-4D97-AF65-F5344CB8AC3E}">
        <p14:creationId xmlns:p14="http://schemas.microsoft.com/office/powerpoint/2010/main" val="2624701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DF3D06-8472-4143-95C3-946BC8871E2B}" type="datetimeFigureOut">
              <a:rPr lang="en-GB" smtClean="0"/>
              <a:t>13/03/2018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57F06E-30DF-415B-B04F-7D580D276926}" type="slidenum">
              <a:rPr lang="en-GB" smtClean="0"/>
              <a:t>‹#›</a:t>
            </a:fld>
            <a:endParaRPr lang="en-GB"/>
          </a:p>
        </p:txBody>
      </p:sp>
    </p:spTree>
    <p:extLst>
      <p:ext uri="{BB962C8B-B14F-4D97-AF65-F5344CB8AC3E}">
        <p14:creationId xmlns:p14="http://schemas.microsoft.com/office/powerpoint/2010/main" val="3411611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05DF3D06-8472-4143-95C3-946BC8871E2B}" type="datetimeFigureOut">
              <a:rPr lang="en-GB" smtClean="0"/>
              <a:t>13/03/2018</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EF57F06E-30DF-415B-B04F-7D580D276926}" type="slidenum">
              <a:rPr lang="en-GB" smtClean="0"/>
              <a:t>‹#›</a:t>
            </a:fld>
            <a:endParaRPr lang="en-GB"/>
          </a:p>
        </p:txBody>
      </p:sp>
    </p:spTree>
    <p:extLst>
      <p:ext uri="{BB962C8B-B14F-4D97-AF65-F5344CB8AC3E}">
        <p14:creationId xmlns:p14="http://schemas.microsoft.com/office/powerpoint/2010/main" val="4071298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DF3D06-8472-4143-95C3-946BC8871E2B}" type="datetimeFigureOut">
              <a:rPr lang="en-GB" smtClean="0"/>
              <a:t>13/03/2018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57F06E-30DF-415B-B04F-7D580D276926}" type="slidenum">
              <a:rPr lang="en-GB" smtClean="0"/>
              <a:t>‹#›</a:t>
            </a:fld>
            <a:endParaRPr lang="en-GB"/>
          </a:p>
        </p:txBody>
      </p:sp>
    </p:spTree>
    <p:extLst>
      <p:ext uri="{BB962C8B-B14F-4D97-AF65-F5344CB8AC3E}">
        <p14:creationId xmlns:p14="http://schemas.microsoft.com/office/powerpoint/2010/main" val="315814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05DF3D06-8472-4143-95C3-946BC8871E2B}" type="datetimeFigureOut">
              <a:rPr lang="en-GB" smtClean="0"/>
              <a:t>13/03/2018</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57F06E-30DF-415B-B04F-7D580D276926}" type="slidenum">
              <a:rPr lang="en-GB" smtClean="0"/>
              <a:t>‹#›</a:t>
            </a:fld>
            <a:endParaRPr lang="en-GB"/>
          </a:p>
        </p:txBody>
      </p:sp>
    </p:spTree>
    <p:extLst>
      <p:ext uri="{BB962C8B-B14F-4D97-AF65-F5344CB8AC3E}">
        <p14:creationId xmlns:p14="http://schemas.microsoft.com/office/powerpoint/2010/main" val="1433000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DF3D06-8472-4143-95C3-946BC8871E2B}" type="datetimeFigureOut">
              <a:rPr lang="en-GB" smtClean="0"/>
              <a:t>13/03/2018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57F06E-30DF-415B-B04F-7D580D276926}" type="slidenum">
              <a:rPr lang="en-GB" smtClean="0"/>
              <a:t>‹#›</a:t>
            </a:fld>
            <a:endParaRPr lang="en-GB"/>
          </a:p>
        </p:txBody>
      </p:sp>
    </p:spTree>
    <p:extLst>
      <p:ext uri="{BB962C8B-B14F-4D97-AF65-F5344CB8AC3E}">
        <p14:creationId xmlns:p14="http://schemas.microsoft.com/office/powerpoint/2010/main" val="1864249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DF3D06-8472-4143-95C3-946BC8871E2B}" type="datetimeFigureOut">
              <a:rPr lang="en-GB" smtClean="0"/>
              <a:t>13/03/2018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57F06E-30DF-415B-B04F-7D580D276926}" type="slidenum">
              <a:rPr lang="en-GB" smtClean="0"/>
              <a:t>‹#›</a:t>
            </a:fld>
            <a:endParaRPr lang="en-GB"/>
          </a:p>
        </p:txBody>
      </p:sp>
    </p:spTree>
    <p:extLst>
      <p:ext uri="{BB962C8B-B14F-4D97-AF65-F5344CB8AC3E}">
        <p14:creationId xmlns:p14="http://schemas.microsoft.com/office/powerpoint/2010/main" val="241164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DF3D06-8472-4143-95C3-946BC8871E2B}" type="datetimeFigureOut">
              <a:rPr lang="en-GB" smtClean="0"/>
              <a:t>13/03/2018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57F06E-30DF-415B-B04F-7D580D276926}" type="slidenum">
              <a:rPr lang="en-GB" smtClean="0"/>
              <a:t>‹#›</a:t>
            </a:fld>
            <a:endParaRPr lang="en-GB"/>
          </a:p>
        </p:txBody>
      </p:sp>
    </p:spTree>
    <p:extLst>
      <p:ext uri="{BB962C8B-B14F-4D97-AF65-F5344CB8AC3E}">
        <p14:creationId xmlns:p14="http://schemas.microsoft.com/office/powerpoint/2010/main" val="5613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F3D06-8472-4143-95C3-946BC8871E2B}" type="datetimeFigureOut">
              <a:rPr lang="en-GB" smtClean="0"/>
              <a:t>13/03/2018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57F06E-30DF-415B-B04F-7D580D276926}" type="slidenum">
              <a:rPr lang="en-GB" smtClean="0"/>
              <a:t>‹#›</a:t>
            </a:fld>
            <a:endParaRPr lang="en-GB"/>
          </a:p>
        </p:txBody>
      </p:sp>
    </p:spTree>
    <p:extLst>
      <p:ext uri="{BB962C8B-B14F-4D97-AF65-F5344CB8AC3E}">
        <p14:creationId xmlns:p14="http://schemas.microsoft.com/office/powerpoint/2010/main" val="406738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5DF3D06-8472-4143-95C3-946BC8871E2B}" type="datetimeFigureOut">
              <a:rPr lang="en-GB" smtClean="0"/>
              <a:t>13/03/2018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57F06E-30DF-415B-B04F-7D580D276926}" type="slidenum">
              <a:rPr lang="en-GB" smtClean="0"/>
              <a:t>‹#›</a:t>
            </a:fld>
            <a:endParaRPr lang="en-GB"/>
          </a:p>
        </p:txBody>
      </p:sp>
    </p:spTree>
    <p:extLst>
      <p:ext uri="{BB962C8B-B14F-4D97-AF65-F5344CB8AC3E}">
        <p14:creationId xmlns:p14="http://schemas.microsoft.com/office/powerpoint/2010/main" val="2603039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5DF3D06-8472-4143-95C3-946BC8871E2B}" type="datetimeFigureOut">
              <a:rPr lang="en-GB" smtClean="0"/>
              <a:t>13/03/2018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57F06E-30DF-415B-B04F-7D580D276926}" type="slidenum">
              <a:rPr lang="en-GB" smtClean="0"/>
              <a:t>‹#›</a:t>
            </a:fld>
            <a:endParaRPr lang="en-GB"/>
          </a:p>
        </p:txBody>
      </p:sp>
    </p:spTree>
    <p:extLst>
      <p:ext uri="{BB962C8B-B14F-4D97-AF65-F5344CB8AC3E}">
        <p14:creationId xmlns:p14="http://schemas.microsoft.com/office/powerpoint/2010/main" val="142341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05DF3D06-8472-4143-95C3-946BC8871E2B}" type="datetimeFigureOut">
              <a:rPr lang="en-GB" smtClean="0"/>
              <a:t>13/03/2018</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EF57F06E-30DF-415B-B04F-7D580D276926}" type="slidenum">
              <a:rPr lang="en-GB" smtClean="0"/>
              <a:t>‹#›</a:t>
            </a:fld>
            <a:endParaRPr lang="en-GB"/>
          </a:p>
        </p:txBody>
      </p:sp>
    </p:spTree>
    <p:extLst>
      <p:ext uri="{BB962C8B-B14F-4D97-AF65-F5344CB8AC3E}">
        <p14:creationId xmlns:p14="http://schemas.microsoft.com/office/powerpoint/2010/main" val="2874624834"/>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Law, Outlaw and Deviancy in Bro Country</a:t>
            </a:r>
            <a:endParaRPr lang="en-GB" dirty="0"/>
          </a:p>
        </p:txBody>
      </p:sp>
      <p:sp>
        <p:nvSpPr>
          <p:cNvPr id="3" name="Subtitle 2"/>
          <p:cNvSpPr>
            <a:spLocks noGrp="1"/>
          </p:cNvSpPr>
          <p:nvPr>
            <p:ph type="subTitle" idx="1"/>
          </p:nvPr>
        </p:nvSpPr>
        <p:spPr/>
        <p:txBody>
          <a:bodyPr>
            <a:normAutofit fontScale="40000" lnSpcReduction="20000"/>
          </a:bodyPr>
          <a:lstStyle/>
          <a:p>
            <a:r>
              <a:rPr lang="en-GB" dirty="0" smtClean="0"/>
              <a:t>Marcus Keppel-Palmer</a:t>
            </a:r>
          </a:p>
          <a:p>
            <a:r>
              <a:rPr lang="en-GB" dirty="0" smtClean="0"/>
              <a:t>UWE</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196" y="5257800"/>
            <a:ext cx="1853738" cy="104562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565" y="5527963"/>
            <a:ext cx="862907" cy="862907"/>
          </a:xfrm>
          <a:prstGeom prst="rect">
            <a:avLst/>
          </a:prstGeom>
        </p:spPr>
      </p:pic>
      <p:sp>
        <p:nvSpPr>
          <p:cNvPr id="6" name="TextBox 5"/>
          <p:cNvSpPr txBox="1"/>
          <p:nvPr/>
        </p:nvSpPr>
        <p:spPr>
          <a:xfrm>
            <a:off x="1803862" y="5677593"/>
            <a:ext cx="2842953" cy="369332"/>
          </a:xfrm>
          <a:prstGeom prst="rect">
            <a:avLst/>
          </a:prstGeom>
          <a:noFill/>
        </p:spPr>
        <p:txBody>
          <a:bodyPr wrap="square" rtlCol="0">
            <a:spAutoFit/>
          </a:bodyPr>
          <a:lstStyle/>
          <a:p>
            <a:r>
              <a:rPr lang="en-GB" dirty="0" smtClean="0"/>
              <a:t>@</a:t>
            </a:r>
            <a:r>
              <a:rPr lang="en-GB" dirty="0" err="1" smtClean="0"/>
              <a:t>marcuskeppel</a:t>
            </a:r>
            <a:endParaRPr lang="en-GB" dirty="0"/>
          </a:p>
        </p:txBody>
      </p:sp>
    </p:spTree>
    <p:extLst>
      <p:ext uri="{BB962C8B-B14F-4D97-AF65-F5344CB8AC3E}">
        <p14:creationId xmlns:p14="http://schemas.microsoft.com/office/powerpoint/2010/main" val="1053949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Country Music as appropriate for analysis</a:t>
            </a:r>
            <a:endParaRPr lang="en-GB" dirty="0"/>
          </a:p>
        </p:txBody>
      </p:sp>
      <p:sp>
        <p:nvSpPr>
          <p:cNvPr id="3" name="Content Placeholder 2"/>
          <p:cNvSpPr>
            <a:spLocks noGrp="1"/>
          </p:cNvSpPr>
          <p:nvPr>
            <p:ph idx="1"/>
          </p:nvPr>
        </p:nvSpPr>
        <p:spPr/>
        <p:txBody>
          <a:bodyPr/>
          <a:lstStyle/>
          <a:p>
            <a:r>
              <a:rPr lang="en-GB" dirty="0" smtClean="0"/>
              <a:t>Armstrong highlights that as with rap music, “the lyrics are key to country music”; that programmatic content is central. </a:t>
            </a:r>
          </a:p>
          <a:p>
            <a:r>
              <a:rPr lang="en-GB" dirty="0" smtClean="0"/>
              <a:t>Not all country lyrics are meant to be taken seriously; and a section of “outlaw country” imagery is often rose-tinted and drama infused. But mush of the lyric is meant to be reflective of the milieu of country music and its consumers.</a:t>
            </a:r>
          </a:p>
          <a:p>
            <a:r>
              <a:rPr lang="en-GB" dirty="0" err="1" smtClean="0"/>
              <a:t>Painton</a:t>
            </a:r>
            <a:r>
              <a:rPr lang="en-GB" dirty="0" smtClean="0"/>
              <a:t> (1992) identified that whereas rap was for black, urban youth, country was grounded in the experience of a Southern USA, white, rural and middle-aged audience. Bro-Country, in contrast, is aimed at a more youth-oriented audience. </a:t>
            </a:r>
          </a:p>
          <a:p>
            <a:pPr marL="0" indent="0">
              <a:buNone/>
            </a:pPr>
            <a:endParaRPr lang="en-GB" dirty="0"/>
          </a:p>
        </p:txBody>
      </p:sp>
    </p:spTree>
    <p:extLst>
      <p:ext uri="{BB962C8B-B14F-4D97-AF65-F5344CB8AC3E}">
        <p14:creationId xmlns:p14="http://schemas.microsoft.com/office/powerpoint/2010/main" val="1089817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Just as rap deals with a black underclass (and shows that success can be attained through a </a:t>
            </a:r>
            <a:r>
              <a:rPr lang="en-GB" dirty="0" err="1" smtClean="0"/>
              <a:t>gangsta</a:t>
            </a:r>
            <a:r>
              <a:rPr lang="en-GB" dirty="0" smtClean="0"/>
              <a:t> rap lifestyle), so too does country reflect a “blue-collar” underclass working in traditional rural agricultural pursuits.</a:t>
            </a:r>
          </a:p>
          <a:p>
            <a:endParaRPr lang="en-GB" dirty="0"/>
          </a:p>
          <a:p>
            <a:r>
              <a:rPr lang="en-GB" dirty="0" smtClean="0"/>
              <a:t>Bro-country plays to this stereotype with its constant referencing of tractors, dirt roads, and small towns. </a:t>
            </a:r>
            <a:endParaRPr lang="en-GB" dirty="0"/>
          </a:p>
        </p:txBody>
      </p:sp>
    </p:spTree>
    <p:extLst>
      <p:ext uri="{BB962C8B-B14F-4D97-AF65-F5344CB8AC3E}">
        <p14:creationId xmlns:p14="http://schemas.microsoft.com/office/powerpoint/2010/main" val="479537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a:t>
            </a:r>
            <a:endParaRPr lang="en-GB" dirty="0"/>
          </a:p>
        </p:txBody>
      </p:sp>
      <p:sp>
        <p:nvSpPr>
          <p:cNvPr id="3" name="Content Placeholder 2"/>
          <p:cNvSpPr>
            <a:spLocks noGrp="1"/>
          </p:cNvSpPr>
          <p:nvPr>
            <p:ph idx="1"/>
          </p:nvPr>
        </p:nvSpPr>
        <p:spPr/>
        <p:txBody>
          <a:bodyPr/>
          <a:lstStyle/>
          <a:p>
            <a:r>
              <a:rPr lang="en-GB" dirty="0" smtClean="0"/>
              <a:t>Analysis was conducted on 328 songs from the biggest selling artists in the Bro Country genre, released between 2011 and 2017. </a:t>
            </a:r>
          </a:p>
          <a:p>
            <a:r>
              <a:rPr lang="en-GB" dirty="0" smtClean="0"/>
              <a:t>Song lyrics were analysed from the booklets with the </a:t>
            </a:r>
            <a:r>
              <a:rPr lang="en-GB" dirty="0" err="1" smtClean="0"/>
              <a:t>cds</a:t>
            </a:r>
            <a:r>
              <a:rPr lang="en-GB" dirty="0" smtClean="0"/>
              <a:t> or on the azlyrics.com site.</a:t>
            </a:r>
          </a:p>
          <a:p>
            <a:r>
              <a:rPr lang="en-GB" dirty="0" smtClean="0"/>
              <a:t>Lyrics were read to look for topics relating to deviant conduct, and the presence of the law and the outlaw in themes. Although songs were exclusively male in gaze, lyrics weren’t read for misogyny. Women played a central, but almost totally objectified and unnamed, role in many songs.</a:t>
            </a:r>
            <a:endParaRPr lang="en-GB" dirty="0"/>
          </a:p>
        </p:txBody>
      </p:sp>
    </p:spTree>
    <p:extLst>
      <p:ext uri="{BB962C8B-B14F-4D97-AF65-F5344CB8AC3E}">
        <p14:creationId xmlns:p14="http://schemas.microsoft.com/office/powerpoint/2010/main" val="403625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Themes were:-</a:t>
            </a:r>
          </a:p>
          <a:p>
            <a:endParaRPr lang="en-GB" dirty="0"/>
          </a:p>
          <a:p>
            <a:endParaRPr lang="en-GB" dirty="0" smtClean="0"/>
          </a:p>
          <a:p>
            <a:endParaRPr lang="en-GB" dirty="0"/>
          </a:p>
          <a:p>
            <a:endParaRPr lang="en-GB" dirty="0" smtClean="0"/>
          </a:p>
          <a:p>
            <a:endParaRPr lang="en-GB" dirty="0"/>
          </a:p>
          <a:p>
            <a:endParaRPr lang="en-GB" dirty="0" smtClean="0"/>
          </a:p>
          <a:p>
            <a:r>
              <a:rPr lang="en-GB" dirty="0" smtClean="0"/>
              <a:t>No songs involved capital punishment</a:t>
            </a:r>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144140202"/>
              </p:ext>
            </p:extLst>
          </p:nvPr>
        </p:nvGraphicFramePr>
        <p:xfrm>
          <a:off x="2032000" y="2731346"/>
          <a:ext cx="8128000" cy="21234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353818052"/>
                    </a:ext>
                  </a:extLst>
                </a:gridCol>
                <a:gridCol w="2032000">
                  <a:extLst>
                    <a:ext uri="{9D8B030D-6E8A-4147-A177-3AD203B41FA5}">
                      <a16:colId xmlns:a16="http://schemas.microsoft.com/office/drawing/2014/main" val="2637113816"/>
                    </a:ext>
                  </a:extLst>
                </a:gridCol>
                <a:gridCol w="2032000">
                  <a:extLst>
                    <a:ext uri="{9D8B030D-6E8A-4147-A177-3AD203B41FA5}">
                      <a16:colId xmlns:a16="http://schemas.microsoft.com/office/drawing/2014/main" val="2011108215"/>
                    </a:ext>
                  </a:extLst>
                </a:gridCol>
                <a:gridCol w="2032000">
                  <a:extLst>
                    <a:ext uri="{9D8B030D-6E8A-4147-A177-3AD203B41FA5}">
                      <a16:colId xmlns:a16="http://schemas.microsoft.com/office/drawing/2014/main" val="733773503"/>
                    </a:ext>
                  </a:extLst>
                </a:gridCol>
              </a:tblGrid>
              <a:tr h="370840">
                <a:tc>
                  <a:txBody>
                    <a:bodyPr/>
                    <a:lstStyle/>
                    <a:p>
                      <a:r>
                        <a:rPr lang="en-GB" dirty="0" smtClean="0"/>
                        <a:t>Violence</a:t>
                      </a:r>
                      <a:endParaRPr lang="en-GB" dirty="0"/>
                    </a:p>
                  </a:txBody>
                  <a:tcPr/>
                </a:tc>
                <a:tc>
                  <a:txBody>
                    <a:bodyPr/>
                    <a:lstStyle/>
                    <a:p>
                      <a:r>
                        <a:rPr lang="en-GB" dirty="0" smtClean="0"/>
                        <a:t>Alcohol</a:t>
                      </a:r>
                      <a:endParaRPr lang="en-GB" dirty="0"/>
                    </a:p>
                  </a:txBody>
                  <a:tcPr/>
                </a:tc>
                <a:tc>
                  <a:txBody>
                    <a:bodyPr/>
                    <a:lstStyle/>
                    <a:p>
                      <a:r>
                        <a:rPr lang="en-GB" dirty="0" smtClean="0"/>
                        <a:t>Law Enforcement</a:t>
                      </a:r>
                      <a:endParaRPr lang="en-GB" dirty="0"/>
                    </a:p>
                  </a:txBody>
                  <a:tcPr/>
                </a:tc>
                <a:tc>
                  <a:txBody>
                    <a:bodyPr/>
                    <a:lstStyle/>
                    <a:p>
                      <a:r>
                        <a:rPr lang="en-GB" dirty="0" smtClean="0"/>
                        <a:t>Speeding</a:t>
                      </a:r>
                      <a:endParaRPr lang="en-GB" dirty="0"/>
                    </a:p>
                  </a:txBody>
                  <a:tcPr/>
                </a:tc>
                <a:extLst>
                  <a:ext uri="{0D108BD9-81ED-4DB2-BD59-A6C34878D82A}">
                    <a16:rowId xmlns:a16="http://schemas.microsoft.com/office/drawing/2014/main" val="2870883796"/>
                  </a:ext>
                </a:extLst>
              </a:tr>
              <a:tr h="370840">
                <a:tc>
                  <a:txBody>
                    <a:bodyPr/>
                    <a:lstStyle/>
                    <a:p>
                      <a:r>
                        <a:rPr lang="en-GB" dirty="0" smtClean="0"/>
                        <a:t>Guns</a:t>
                      </a:r>
                      <a:endParaRPr lang="en-GB" dirty="0"/>
                    </a:p>
                  </a:txBody>
                  <a:tcPr/>
                </a:tc>
                <a:tc>
                  <a:txBody>
                    <a:bodyPr/>
                    <a:lstStyle/>
                    <a:p>
                      <a:r>
                        <a:rPr lang="en-GB" dirty="0" smtClean="0"/>
                        <a:t>Beer</a:t>
                      </a:r>
                      <a:endParaRPr lang="en-GB" dirty="0"/>
                    </a:p>
                  </a:txBody>
                  <a:tcPr/>
                </a:tc>
                <a:tc>
                  <a:txBody>
                    <a:bodyPr/>
                    <a:lstStyle/>
                    <a:p>
                      <a:r>
                        <a:rPr lang="en-GB" dirty="0" smtClean="0"/>
                        <a:t>Justice/ Outlaw</a:t>
                      </a:r>
                      <a:endParaRPr lang="en-GB" dirty="0"/>
                    </a:p>
                  </a:txBody>
                  <a:tcPr/>
                </a:tc>
                <a:tc>
                  <a:txBody>
                    <a:bodyPr/>
                    <a:lstStyle/>
                    <a:p>
                      <a:r>
                        <a:rPr lang="en-GB" dirty="0" smtClean="0"/>
                        <a:t>Drink + Driving</a:t>
                      </a:r>
                      <a:endParaRPr lang="en-GB" dirty="0"/>
                    </a:p>
                  </a:txBody>
                  <a:tcPr/>
                </a:tc>
                <a:extLst>
                  <a:ext uri="{0D108BD9-81ED-4DB2-BD59-A6C34878D82A}">
                    <a16:rowId xmlns:a16="http://schemas.microsoft.com/office/drawing/2014/main" val="2710024610"/>
                  </a:ext>
                </a:extLst>
              </a:tr>
              <a:tr h="370840">
                <a:tc>
                  <a:txBody>
                    <a:bodyPr/>
                    <a:lstStyle/>
                    <a:p>
                      <a:r>
                        <a:rPr lang="en-GB" dirty="0" smtClean="0"/>
                        <a:t>Death</a:t>
                      </a:r>
                      <a:endParaRPr lang="en-GB" dirty="0"/>
                    </a:p>
                  </a:txBody>
                  <a:tcPr/>
                </a:tc>
                <a:tc>
                  <a:txBody>
                    <a:bodyPr/>
                    <a:lstStyle/>
                    <a:p>
                      <a:r>
                        <a:rPr lang="en-GB" dirty="0" smtClean="0"/>
                        <a:t>Whiskey</a:t>
                      </a:r>
                      <a:endParaRPr lang="en-GB" dirty="0"/>
                    </a:p>
                  </a:txBody>
                  <a:tcPr/>
                </a:tc>
                <a:tc>
                  <a:txBody>
                    <a:bodyPr/>
                    <a:lstStyle/>
                    <a:p>
                      <a:r>
                        <a:rPr lang="en-GB" dirty="0" smtClean="0"/>
                        <a:t>Misc. Anti-Social</a:t>
                      </a:r>
                      <a:r>
                        <a:rPr lang="en-GB" baseline="0" dirty="0" smtClean="0"/>
                        <a:t> Behaviour</a:t>
                      </a:r>
                      <a:endParaRPr lang="en-GB" dirty="0"/>
                    </a:p>
                  </a:txBody>
                  <a:tcPr/>
                </a:tc>
                <a:tc>
                  <a:txBody>
                    <a:bodyPr/>
                    <a:lstStyle/>
                    <a:p>
                      <a:endParaRPr lang="en-GB" dirty="0"/>
                    </a:p>
                  </a:txBody>
                  <a:tcPr/>
                </a:tc>
                <a:extLst>
                  <a:ext uri="{0D108BD9-81ED-4DB2-BD59-A6C34878D82A}">
                    <a16:rowId xmlns:a16="http://schemas.microsoft.com/office/drawing/2014/main" val="1849588478"/>
                  </a:ext>
                </a:extLst>
              </a:tr>
              <a:tr h="370840">
                <a:tc>
                  <a:txBody>
                    <a:bodyPr/>
                    <a:lstStyle/>
                    <a:p>
                      <a:r>
                        <a:rPr lang="en-GB" dirty="0" smtClean="0"/>
                        <a:t>Theft</a:t>
                      </a:r>
                      <a:endParaRPr lang="en-GB" dirty="0"/>
                    </a:p>
                  </a:txBody>
                  <a:tcPr/>
                </a:tc>
                <a:tc>
                  <a:txBody>
                    <a:bodyPr/>
                    <a:lstStyle/>
                    <a:p>
                      <a:r>
                        <a:rPr lang="en-GB" dirty="0" smtClean="0"/>
                        <a:t>Drugs</a:t>
                      </a:r>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82598302"/>
                  </a:ext>
                </a:extLst>
              </a:tr>
              <a:tr h="370840">
                <a:tc>
                  <a:txBody>
                    <a:bodyPr/>
                    <a:lstStyle/>
                    <a:p>
                      <a:r>
                        <a:rPr lang="en-GB" dirty="0" smtClean="0"/>
                        <a:t>Drink + Violence</a:t>
                      </a:r>
                      <a:endParaRPr lang="en-GB" dirty="0"/>
                    </a:p>
                  </a:txBody>
                  <a:tcPr/>
                </a:tc>
                <a:tc>
                  <a:txBody>
                    <a:bodyPr/>
                    <a:lstStyle/>
                    <a:p>
                      <a:r>
                        <a:rPr lang="en-GB" dirty="0" smtClean="0"/>
                        <a:t>Drink + Sex</a:t>
                      </a:r>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969263495"/>
                  </a:ext>
                </a:extLst>
              </a:tr>
            </a:tbl>
          </a:graphicData>
        </a:graphic>
      </p:graphicFrame>
    </p:spTree>
    <p:extLst>
      <p:ext uri="{BB962C8B-B14F-4D97-AF65-F5344CB8AC3E}">
        <p14:creationId xmlns:p14="http://schemas.microsoft.com/office/powerpoint/2010/main" val="3075705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Analysis</a:t>
            </a:r>
            <a:endParaRPr lang="en-GB" dirty="0"/>
          </a:p>
        </p:txBody>
      </p:sp>
      <p:sp>
        <p:nvSpPr>
          <p:cNvPr id="3" name="Content Placeholder 2"/>
          <p:cNvSpPr>
            <a:spLocks noGrp="1"/>
          </p:cNvSpPr>
          <p:nvPr>
            <p:ph idx="1"/>
          </p:nvPr>
        </p:nvSpPr>
        <p:spPr/>
        <p:txBody>
          <a:bodyPr/>
          <a:lstStyle/>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992264130"/>
              </p:ext>
            </p:extLst>
          </p:nvPr>
        </p:nvGraphicFramePr>
        <p:xfrm>
          <a:off x="2223193" y="2398837"/>
          <a:ext cx="8127999" cy="35712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73614220"/>
                    </a:ext>
                  </a:extLst>
                </a:gridCol>
                <a:gridCol w="2709333">
                  <a:extLst>
                    <a:ext uri="{9D8B030D-6E8A-4147-A177-3AD203B41FA5}">
                      <a16:colId xmlns:a16="http://schemas.microsoft.com/office/drawing/2014/main" val="4032431880"/>
                    </a:ext>
                  </a:extLst>
                </a:gridCol>
                <a:gridCol w="2709333">
                  <a:extLst>
                    <a:ext uri="{9D8B030D-6E8A-4147-A177-3AD203B41FA5}">
                      <a16:colId xmlns:a16="http://schemas.microsoft.com/office/drawing/2014/main" val="2677232287"/>
                    </a:ext>
                  </a:extLst>
                </a:gridCol>
              </a:tblGrid>
              <a:tr h="370840">
                <a:tc>
                  <a:txBody>
                    <a:bodyPr/>
                    <a:lstStyle/>
                    <a:p>
                      <a:r>
                        <a:rPr lang="en-GB" dirty="0" smtClean="0"/>
                        <a:t>Theme </a:t>
                      </a:r>
                      <a:endParaRPr lang="en-GB" dirty="0"/>
                    </a:p>
                  </a:txBody>
                  <a:tcPr/>
                </a:tc>
                <a:tc>
                  <a:txBody>
                    <a:bodyPr/>
                    <a:lstStyle/>
                    <a:p>
                      <a:r>
                        <a:rPr lang="en-GB" dirty="0" smtClean="0"/>
                        <a:t>Songs</a:t>
                      </a:r>
                      <a:endParaRPr lang="en-GB" dirty="0"/>
                    </a:p>
                  </a:txBody>
                  <a:tcPr/>
                </a:tc>
                <a:tc>
                  <a:txBody>
                    <a:bodyPr/>
                    <a:lstStyle/>
                    <a:p>
                      <a:r>
                        <a:rPr lang="en-GB" dirty="0" smtClean="0"/>
                        <a:t>Occurrences</a:t>
                      </a:r>
                      <a:endParaRPr lang="en-GB" dirty="0"/>
                    </a:p>
                  </a:txBody>
                  <a:tcPr/>
                </a:tc>
                <a:extLst>
                  <a:ext uri="{0D108BD9-81ED-4DB2-BD59-A6C34878D82A}">
                    <a16:rowId xmlns:a16="http://schemas.microsoft.com/office/drawing/2014/main" val="3743245615"/>
                  </a:ext>
                </a:extLst>
              </a:tr>
              <a:tr h="370840">
                <a:tc>
                  <a:txBody>
                    <a:bodyPr/>
                    <a:lstStyle/>
                    <a:p>
                      <a:pPr fontAlgn="t"/>
                      <a:r>
                        <a:rPr lang="en-GB" b="0" dirty="0" smtClean="0"/>
                        <a:t>Violence</a:t>
                      </a:r>
                    </a:p>
                    <a:p>
                      <a:endParaRPr lang="en-GB" dirty="0"/>
                    </a:p>
                  </a:txBody>
                  <a:tcPr/>
                </a:tc>
                <a:tc>
                  <a:txBody>
                    <a:bodyPr/>
                    <a:lstStyle/>
                    <a:p>
                      <a:r>
                        <a:rPr lang="en-GB" dirty="0" smtClean="0"/>
                        <a:t>46</a:t>
                      </a:r>
                      <a:endParaRPr lang="en-GB" dirty="0"/>
                    </a:p>
                  </a:txBody>
                  <a:tcPr/>
                </a:tc>
                <a:tc>
                  <a:txBody>
                    <a:bodyPr/>
                    <a:lstStyle/>
                    <a:p>
                      <a:r>
                        <a:rPr lang="en-GB" dirty="0" smtClean="0"/>
                        <a:t>120</a:t>
                      </a:r>
                      <a:endParaRPr lang="en-GB" dirty="0"/>
                    </a:p>
                  </a:txBody>
                  <a:tcPr/>
                </a:tc>
                <a:extLst>
                  <a:ext uri="{0D108BD9-81ED-4DB2-BD59-A6C34878D82A}">
                    <a16:rowId xmlns:a16="http://schemas.microsoft.com/office/drawing/2014/main" val="3215835923"/>
                  </a:ext>
                </a:extLst>
              </a:tr>
              <a:tr h="370840">
                <a:tc>
                  <a:txBody>
                    <a:bodyPr/>
                    <a:lstStyle/>
                    <a:p>
                      <a:pPr fontAlgn="t"/>
                      <a:r>
                        <a:rPr lang="en-GB" dirty="0" smtClean="0"/>
                        <a:t>Guns</a:t>
                      </a:r>
                    </a:p>
                    <a:p>
                      <a:endParaRPr lang="en-GB" dirty="0"/>
                    </a:p>
                  </a:txBody>
                  <a:tcPr/>
                </a:tc>
                <a:tc>
                  <a:txBody>
                    <a:bodyPr/>
                    <a:lstStyle/>
                    <a:p>
                      <a:r>
                        <a:rPr lang="en-GB" dirty="0" smtClean="0"/>
                        <a:t>65</a:t>
                      </a:r>
                      <a:endParaRPr lang="en-GB" dirty="0"/>
                    </a:p>
                  </a:txBody>
                  <a:tcPr/>
                </a:tc>
                <a:tc>
                  <a:txBody>
                    <a:bodyPr/>
                    <a:lstStyle/>
                    <a:p>
                      <a:r>
                        <a:rPr lang="en-GB" dirty="0" smtClean="0"/>
                        <a:t>96</a:t>
                      </a:r>
                      <a:endParaRPr lang="en-GB" dirty="0"/>
                    </a:p>
                  </a:txBody>
                  <a:tcPr/>
                </a:tc>
                <a:extLst>
                  <a:ext uri="{0D108BD9-81ED-4DB2-BD59-A6C34878D82A}">
                    <a16:rowId xmlns:a16="http://schemas.microsoft.com/office/drawing/2014/main" val="2177589952"/>
                  </a:ext>
                </a:extLst>
              </a:tr>
              <a:tr h="370840">
                <a:tc>
                  <a:txBody>
                    <a:bodyPr/>
                    <a:lstStyle/>
                    <a:p>
                      <a:pPr fontAlgn="t"/>
                      <a:r>
                        <a:rPr lang="en-GB" dirty="0" smtClean="0"/>
                        <a:t>Death</a:t>
                      </a:r>
                    </a:p>
                    <a:p>
                      <a:endParaRPr lang="en-GB" dirty="0"/>
                    </a:p>
                  </a:txBody>
                  <a:tcPr/>
                </a:tc>
                <a:tc>
                  <a:txBody>
                    <a:bodyPr/>
                    <a:lstStyle/>
                    <a:p>
                      <a:r>
                        <a:rPr lang="en-GB" dirty="0" smtClean="0"/>
                        <a:t>36</a:t>
                      </a:r>
                      <a:endParaRPr lang="en-GB" dirty="0"/>
                    </a:p>
                  </a:txBody>
                  <a:tcPr/>
                </a:tc>
                <a:tc>
                  <a:txBody>
                    <a:bodyPr/>
                    <a:lstStyle/>
                    <a:p>
                      <a:r>
                        <a:rPr lang="en-GB" dirty="0" smtClean="0"/>
                        <a:t>109</a:t>
                      </a:r>
                      <a:endParaRPr lang="en-GB" dirty="0"/>
                    </a:p>
                  </a:txBody>
                  <a:tcPr/>
                </a:tc>
                <a:extLst>
                  <a:ext uri="{0D108BD9-81ED-4DB2-BD59-A6C34878D82A}">
                    <a16:rowId xmlns:a16="http://schemas.microsoft.com/office/drawing/2014/main" val="853297676"/>
                  </a:ext>
                </a:extLst>
              </a:tr>
              <a:tr h="370840">
                <a:tc>
                  <a:txBody>
                    <a:bodyPr/>
                    <a:lstStyle/>
                    <a:p>
                      <a:pPr fontAlgn="t"/>
                      <a:r>
                        <a:rPr lang="en-GB" dirty="0" smtClean="0"/>
                        <a:t>Theft</a:t>
                      </a:r>
                    </a:p>
                    <a:p>
                      <a:endParaRPr lang="en-GB" dirty="0"/>
                    </a:p>
                  </a:txBody>
                  <a:tcPr/>
                </a:tc>
                <a:tc>
                  <a:txBody>
                    <a:bodyPr/>
                    <a:lstStyle/>
                    <a:p>
                      <a:r>
                        <a:rPr lang="en-GB" dirty="0" smtClean="0"/>
                        <a:t>14</a:t>
                      </a:r>
                      <a:endParaRPr lang="en-GB" dirty="0"/>
                    </a:p>
                  </a:txBody>
                  <a:tcPr/>
                </a:tc>
                <a:tc>
                  <a:txBody>
                    <a:bodyPr/>
                    <a:lstStyle/>
                    <a:p>
                      <a:r>
                        <a:rPr lang="en-GB" dirty="0" smtClean="0"/>
                        <a:t>28</a:t>
                      </a:r>
                      <a:endParaRPr lang="en-GB" dirty="0"/>
                    </a:p>
                  </a:txBody>
                  <a:tcPr/>
                </a:tc>
                <a:extLst>
                  <a:ext uri="{0D108BD9-81ED-4DB2-BD59-A6C34878D82A}">
                    <a16:rowId xmlns:a16="http://schemas.microsoft.com/office/drawing/2014/main" val="30803735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Drink + Violence</a:t>
                      </a:r>
                    </a:p>
                    <a:p>
                      <a:endParaRPr lang="en-GB" dirty="0"/>
                    </a:p>
                  </a:txBody>
                  <a:tcPr/>
                </a:tc>
                <a:tc>
                  <a:txBody>
                    <a:bodyPr/>
                    <a:lstStyle/>
                    <a:p>
                      <a:r>
                        <a:rPr lang="en-GB" dirty="0" smtClean="0"/>
                        <a:t>7</a:t>
                      </a:r>
                      <a:endParaRPr lang="en-GB" dirty="0"/>
                    </a:p>
                  </a:txBody>
                  <a:tcPr/>
                </a:tc>
                <a:tc>
                  <a:txBody>
                    <a:bodyPr/>
                    <a:lstStyle/>
                    <a:p>
                      <a:r>
                        <a:rPr lang="en-GB" dirty="0" smtClean="0"/>
                        <a:t>8</a:t>
                      </a:r>
                      <a:endParaRPr lang="en-GB" dirty="0"/>
                    </a:p>
                  </a:txBody>
                  <a:tcPr/>
                </a:tc>
                <a:extLst>
                  <a:ext uri="{0D108BD9-81ED-4DB2-BD59-A6C34878D82A}">
                    <a16:rowId xmlns:a16="http://schemas.microsoft.com/office/drawing/2014/main" val="1013144396"/>
                  </a:ext>
                </a:extLst>
              </a:tr>
            </a:tbl>
          </a:graphicData>
        </a:graphic>
      </p:graphicFrame>
    </p:spTree>
    <p:extLst>
      <p:ext uri="{BB962C8B-B14F-4D97-AF65-F5344CB8AC3E}">
        <p14:creationId xmlns:p14="http://schemas.microsoft.com/office/powerpoint/2010/main" val="4113205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727402"/>
              </p:ext>
            </p:extLst>
          </p:nvPr>
        </p:nvGraphicFramePr>
        <p:xfrm>
          <a:off x="1803861" y="2560319"/>
          <a:ext cx="9549939" cy="2560320"/>
        </p:xfrm>
        <a:graphic>
          <a:graphicData uri="http://schemas.openxmlformats.org/drawingml/2006/table">
            <a:tbl>
              <a:tblPr firstRow="1" bandRow="1">
                <a:tableStyleId>{5C22544A-7EE6-4342-B048-85BDC9FD1C3A}</a:tableStyleId>
              </a:tblPr>
              <a:tblGrid>
                <a:gridCol w="3183313">
                  <a:extLst>
                    <a:ext uri="{9D8B030D-6E8A-4147-A177-3AD203B41FA5}">
                      <a16:colId xmlns:a16="http://schemas.microsoft.com/office/drawing/2014/main" val="288326146"/>
                    </a:ext>
                  </a:extLst>
                </a:gridCol>
                <a:gridCol w="3183313">
                  <a:extLst>
                    <a:ext uri="{9D8B030D-6E8A-4147-A177-3AD203B41FA5}">
                      <a16:colId xmlns:a16="http://schemas.microsoft.com/office/drawing/2014/main" val="3016793395"/>
                    </a:ext>
                  </a:extLst>
                </a:gridCol>
                <a:gridCol w="3183313">
                  <a:extLst>
                    <a:ext uri="{9D8B030D-6E8A-4147-A177-3AD203B41FA5}">
                      <a16:colId xmlns:a16="http://schemas.microsoft.com/office/drawing/2014/main" val="4108713193"/>
                    </a:ext>
                  </a:extLst>
                </a:gridCol>
              </a:tblGrid>
              <a:tr h="265884">
                <a:tc>
                  <a:txBody>
                    <a:bodyPr/>
                    <a:lstStyle/>
                    <a:p>
                      <a:r>
                        <a:rPr lang="en-GB" dirty="0" smtClean="0"/>
                        <a:t>Theme</a:t>
                      </a:r>
                      <a:endParaRPr lang="en-GB" dirty="0"/>
                    </a:p>
                  </a:txBody>
                  <a:tcPr/>
                </a:tc>
                <a:tc>
                  <a:txBody>
                    <a:bodyPr/>
                    <a:lstStyle/>
                    <a:p>
                      <a:r>
                        <a:rPr lang="en-GB" dirty="0" smtClean="0"/>
                        <a:t>Songs</a:t>
                      </a:r>
                      <a:endParaRPr lang="en-GB" dirty="0"/>
                    </a:p>
                  </a:txBody>
                  <a:tcPr/>
                </a:tc>
                <a:tc>
                  <a:txBody>
                    <a:bodyPr/>
                    <a:lstStyle/>
                    <a:p>
                      <a:r>
                        <a:rPr lang="en-GB" dirty="0" smtClean="0"/>
                        <a:t>Occurrences</a:t>
                      </a:r>
                      <a:endParaRPr lang="en-GB" dirty="0"/>
                    </a:p>
                  </a:txBody>
                  <a:tcPr/>
                </a:tc>
                <a:extLst>
                  <a:ext uri="{0D108BD9-81ED-4DB2-BD59-A6C34878D82A}">
                    <a16:rowId xmlns:a16="http://schemas.microsoft.com/office/drawing/2014/main" val="2742332609"/>
                  </a:ext>
                </a:extLst>
              </a:tr>
              <a:tr h="265884">
                <a:tc>
                  <a:txBody>
                    <a:bodyPr/>
                    <a:lstStyle/>
                    <a:p>
                      <a:r>
                        <a:rPr lang="en-GB" dirty="0" smtClean="0"/>
                        <a:t>Alcohol</a:t>
                      </a:r>
                      <a:endParaRPr lang="en-GB" dirty="0"/>
                    </a:p>
                  </a:txBody>
                  <a:tcPr/>
                </a:tc>
                <a:tc>
                  <a:txBody>
                    <a:bodyPr/>
                    <a:lstStyle/>
                    <a:p>
                      <a:r>
                        <a:rPr lang="en-GB" dirty="0" smtClean="0"/>
                        <a:t>158</a:t>
                      </a:r>
                      <a:endParaRPr lang="en-GB" dirty="0"/>
                    </a:p>
                  </a:txBody>
                  <a:tcPr/>
                </a:tc>
                <a:tc>
                  <a:txBody>
                    <a:bodyPr/>
                    <a:lstStyle/>
                    <a:p>
                      <a:r>
                        <a:rPr lang="en-GB" dirty="0" smtClean="0"/>
                        <a:t>773</a:t>
                      </a:r>
                      <a:endParaRPr lang="en-GB" dirty="0"/>
                    </a:p>
                  </a:txBody>
                  <a:tcPr/>
                </a:tc>
                <a:extLst>
                  <a:ext uri="{0D108BD9-81ED-4DB2-BD59-A6C34878D82A}">
                    <a16:rowId xmlns:a16="http://schemas.microsoft.com/office/drawing/2014/main" val="4082079139"/>
                  </a:ext>
                </a:extLst>
              </a:tr>
              <a:tr h="265884">
                <a:tc>
                  <a:txBody>
                    <a:bodyPr/>
                    <a:lstStyle/>
                    <a:p>
                      <a:r>
                        <a:rPr lang="en-GB" dirty="0" smtClean="0"/>
                        <a:t>Beer</a:t>
                      </a:r>
                      <a:endParaRPr lang="en-GB" dirty="0"/>
                    </a:p>
                  </a:txBody>
                  <a:tcPr/>
                </a:tc>
                <a:tc>
                  <a:txBody>
                    <a:bodyPr/>
                    <a:lstStyle/>
                    <a:p>
                      <a:r>
                        <a:rPr lang="en-GB" dirty="0" smtClean="0"/>
                        <a:t>61</a:t>
                      </a:r>
                      <a:endParaRPr lang="en-GB" dirty="0"/>
                    </a:p>
                  </a:txBody>
                  <a:tcPr/>
                </a:tc>
                <a:tc>
                  <a:txBody>
                    <a:bodyPr/>
                    <a:lstStyle/>
                    <a:p>
                      <a:r>
                        <a:rPr lang="en-GB" dirty="0" smtClean="0"/>
                        <a:t>170</a:t>
                      </a:r>
                      <a:endParaRPr lang="en-GB" dirty="0"/>
                    </a:p>
                  </a:txBody>
                  <a:tcPr/>
                </a:tc>
                <a:extLst>
                  <a:ext uri="{0D108BD9-81ED-4DB2-BD59-A6C34878D82A}">
                    <a16:rowId xmlns:a16="http://schemas.microsoft.com/office/drawing/2014/main" val="2008862932"/>
                  </a:ext>
                </a:extLst>
              </a:tr>
              <a:tr h="265884">
                <a:tc>
                  <a:txBody>
                    <a:bodyPr/>
                    <a:lstStyle/>
                    <a:p>
                      <a:r>
                        <a:rPr lang="en-GB" dirty="0" smtClean="0"/>
                        <a:t>Whiskey</a:t>
                      </a:r>
                      <a:endParaRPr lang="en-GB" dirty="0"/>
                    </a:p>
                  </a:txBody>
                  <a:tcPr/>
                </a:tc>
                <a:tc>
                  <a:txBody>
                    <a:bodyPr/>
                    <a:lstStyle/>
                    <a:p>
                      <a:r>
                        <a:rPr lang="en-GB" dirty="0" smtClean="0"/>
                        <a:t>44</a:t>
                      </a:r>
                      <a:endParaRPr lang="en-GB" dirty="0"/>
                    </a:p>
                  </a:txBody>
                  <a:tcPr/>
                </a:tc>
                <a:tc>
                  <a:txBody>
                    <a:bodyPr/>
                    <a:lstStyle/>
                    <a:p>
                      <a:r>
                        <a:rPr lang="en-GB" dirty="0" smtClean="0"/>
                        <a:t>130</a:t>
                      </a:r>
                      <a:endParaRPr lang="en-GB" dirty="0"/>
                    </a:p>
                  </a:txBody>
                  <a:tcPr/>
                </a:tc>
                <a:extLst>
                  <a:ext uri="{0D108BD9-81ED-4DB2-BD59-A6C34878D82A}">
                    <a16:rowId xmlns:a16="http://schemas.microsoft.com/office/drawing/2014/main" val="3438343673"/>
                  </a:ext>
                </a:extLst>
              </a:tr>
              <a:tr h="265884">
                <a:tc>
                  <a:txBody>
                    <a:bodyPr/>
                    <a:lstStyle/>
                    <a:p>
                      <a:r>
                        <a:rPr lang="en-GB" dirty="0" smtClean="0"/>
                        <a:t>Drugs</a:t>
                      </a:r>
                      <a:endParaRPr lang="en-GB" dirty="0"/>
                    </a:p>
                  </a:txBody>
                  <a:tcPr/>
                </a:tc>
                <a:tc>
                  <a:txBody>
                    <a:bodyPr/>
                    <a:lstStyle/>
                    <a:p>
                      <a:r>
                        <a:rPr lang="en-GB" dirty="0" smtClean="0"/>
                        <a:t>18</a:t>
                      </a:r>
                      <a:endParaRPr lang="en-GB" dirty="0"/>
                    </a:p>
                  </a:txBody>
                  <a:tcPr/>
                </a:tc>
                <a:tc>
                  <a:txBody>
                    <a:bodyPr/>
                    <a:lstStyle/>
                    <a:p>
                      <a:r>
                        <a:rPr lang="en-GB" dirty="0" smtClean="0"/>
                        <a:t>52</a:t>
                      </a:r>
                      <a:endParaRPr lang="en-GB" dirty="0"/>
                    </a:p>
                  </a:txBody>
                  <a:tcPr/>
                </a:tc>
                <a:extLst>
                  <a:ext uri="{0D108BD9-81ED-4DB2-BD59-A6C34878D82A}">
                    <a16:rowId xmlns:a16="http://schemas.microsoft.com/office/drawing/2014/main" val="974600069"/>
                  </a:ext>
                </a:extLst>
              </a:tr>
              <a:tr h="265884">
                <a:tc>
                  <a:txBody>
                    <a:bodyPr/>
                    <a:lstStyle/>
                    <a:p>
                      <a:r>
                        <a:rPr lang="en-GB" dirty="0" smtClean="0"/>
                        <a:t>Drink + Sex</a:t>
                      </a:r>
                      <a:endParaRPr lang="en-GB" dirty="0"/>
                    </a:p>
                  </a:txBody>
                  <a:tcPr/>
                </a:tc>
                <a:tc>
                  <a:txBody>
                    <a:bodyPr/>
                    <a:lstStyle/>
                    <a:p>
                      <a:r>
                        <a:rPr lang="en-GB" dirty="0" smtClean="0"/>
                        <a:t>18</a:t>
                      </a:r>
                      <a:endParaRPr lang="en-GB" dirty="0"/>
                    </a:p>
                  </a:txBody>
                  <a:tcPr/>
                </a:tc>
                <a:tc>
                  <a:txBody>
                    <a:bodyPr/>
                    <a:lstStyle/>
                    <a:p>
                      <a:r>
                        <a:rPr lang="en-GB" dirty="0" smtClean="0"/>
                        <a:t>28</a:t>
                      </a:r>
                      <a:endParaRPr lang="en-GB" dirty="0"/>
                    </a:p>
                  </a:txBody>
                  <a:tcPr/>
                </a:tc>
                <a:extLst>
                  <a:ext uri="{0D108BD9-81ED-4DB2-BD59-A6C34878D82A}">
                    <a16:rowId xmlns:a16="http://schemas.microsoft.com/office/drawing/2014/main" val="1481296370"/>
                  </a:ext>
                </a:extLst>
              </a:tr>
              <a:tr h="265884">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280014597"/>
                  </a:ext>
                </a:extLst>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0707" y="486730"/>
            <a:ext cx="1655881" cy="1103651"/>
          </a:xfrm>
          <a:prstGeom prst="rect">
            <a:avLst/>
          </a:prstGeom>
        </p:spPr>
      </p:pic>
    </p:spTree>
    <p:extLst>
      <p:ext uri="{BB962C8B-B14F-4D97-AF65-F5344CB8AC3E}">
        <p14:creationId xmlns:p14="http://schemas.microsoft.com/office/powerpoint/2010/main" val="428800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9909224"/>
              </p:ext>
            </p:extLst>
          </p:nvPr>
        </p:nvGraphicFramePr>
        <p:xfrm>
          <a:off x="1354974" y="2404745"/>
          <a:ext cx="9832572" cy="2194560"/>
        </p:xfrm>
        <a:graphic>
          <a:graphicData uri="http://schemas.openxmlformats.org/drawingml/2006/table">
            <a:tbl>
              <a:tblPr firstRow="1" bandRow="1">
                <a:tableStyleId>{5C22544A-7EE6-4342-B048-85BDC9FD1C3A}</a:tableStyleId>
              </a:tblPr>
              <a:tblGrid>
                <a:gridCol w="3277524">
                  <a:extLst>
                    <a:ext uri="{9D8B030D-6E8A-4147-A177-3AD203B41FA5}">
                      <a16:colId xmlns:a16="http://schemas.microsoft.com/office/drawing/2014/main" val="3840896993"/>
                    </a:ext>
                  </a:extLst>
                </a:gridCol>
                <a:gridCol w="3277524">
                  <a:extLst>
                    <a:ext uri="{9D8B030D-6E8A-4147-A177-3AD203B41FA5}">
                      <a16:colId xmlns:a16="http://schemas.microsoft.com/office/drawing/2014/main" val="2977451592"/>
                    </a:ext>
                  </a:extLst>
                </a:gridCol>
                <a:gridCol w="3277524">
                  <a:extLst>
                    <a:ext uri="{9D8B030D-6E8A-4147-A177-3AD203B41FA5}">
                      <a16:colId xmlns:a16="http://schemas.microsoft.com/office/drawing/2014/main" val="238254210"/>
                    </a:ext>
                  </a:extLst>
                </a:gridCol>
              </a:tblGrid>
              <a:tr h="273329">
                <a:tc>
                  <a:txBody>
                    <a:bodyPr/>
                    <a:lstStyle/>
                    <a:p>
                      <a:r>
                        <a:rPr lang="en-GB" dirty="0" smtClean="0"/>
                        <a:t>Theme</a:t>
                      </a:r>
                      <a:endParaRPr lang="en-GB" dirty="0"/>
                    </a:p>
                  </a:txBody>
                  <a:tcPr/>
                </a:tc>
                <a:tc>
                  <a:txBody>
                    <a:bodyPr/>
                    <a:lstStyle/>
                    <a:p>
                      <a:r>
                        <a:rPr lang="en-GB" dirty="0" smtClean="0"/>
                        <a:t>Songs</a:t>
                      </a:r>
                      <a:endParaRPr lang="en-GB" dirty="0"/>
                    </a:p>
                  </a:txBody>
                  <a:tcPr/>
                </a:tc>
                <a:tc>
                  <a:txBody>
                    <a:bodyPr/>
                    <a:lstStyle/>
                    <a:p>
                      <a:r>
                        <a:rPr lang="en-GB" dirty="0" smtClean="0"/>
                        <a:t>Occurrences</a:t>
                      </a:r>
                      <a:endParaRPr lang="en-GB" dirty="0"/>
                    </a:p>
                  </a:txBody>
                  <a:tcPr/>
                </a:tc>
                <a:extLst>
                  <a:ext uri="{0D108BD9-81ED-4DB2-BD59-A6C34878D82A}">
                    <a16:rowId xmlns:a16="http://schemas.microsoft.com/office/drawing/2014/main" val="1013850284"/>
                  </a:ext>
                </a:extLst>
              </a:tr>
              <a:tr h="273329">
                <a:tc>
                  <a:txBody>
                    <a:bodyPr/>
                    <a:lstStyle/>
                    <a:p>
                      <a:r>
                        <a:rPr lang="en-GB" dirty="0" smtClean="0"/>
                        <a:t>Law Enforcement</a:t>
                      </a:r>
                      <a:endParaRPr lang="en-GB" dirty="0"/>
                    </a:p>
                  </a:txBody>
                  <a:tcPr/>
                </a:tc>
                <a:tc>
                  <a:txBody>
                    <a:bodyPr/>
                    <a:lstStyle/>
                    <a:p>
                      <a:r>
                        <a:rPr lang="en-GB" dirty="0" smtClean="0"/>
                        <a:t>19</a:t>
                      </a:r>
                      <a:endParaRPr lang="en-GB" dirty="0"/>
                    </a:p>
                  </a:txBody>
                  <a:tcPr/>
                </a:tc>
                <a:tc>
                  <a:txBody>
                    <a:bodyPr/>
                    <a:lstStyle/>
                    <a:p>
                      <a:r>
                        <a:rPr lang="en-GB" dirty="0" smtClean="0"/>
                        <a:t>39</a:t>
                      </a:r>
                      <a:endParaRPr lang="en-GB" dirty="0"/>
                    </a:p>
                  </a:txBody>
                  <a:tcPr/>
                </a:tc>
                <a:extLst>
                  <a:ext uri="{0D108BD9-81ED-4DB2-BD59-A6C34878D82A}">
                    <a16:rowId xmlns:a16="http://schemas.microsoft.com/office/drawing/2014/main" val="4203188940"/>
                  </a:ext>
                </a:extLst>
              </a:tr>
              <a:tr h="273329">
                <a:tc>
                  <a:txBody>
                    <a:bodyPr/>
                    <a:lstStyle/>
                    <a:p>
                      <a:r>
                        <a:rPr lang="en-GB" dirty="0" smtClean="0"/>
                        <a:t>Justice/ Outlaw</a:t>
                      </a:r>
                      <a:endParaRPr lang="en-GB" dirty="0"/>
                    </a:p>
                  </a:txBody>
                  <a:tcPr/>
                </a:tc>
                <a:tc>
                  <a:txBody>
                    <a:bodyPr/>
                    <a:lstStyle/>
                    <a:p>
                      <a:r>
                        <a:rPr lang="en-GB" dirty="0" smtClean="0"/>
                        <a:t>27</a:t>
                      </a:r>
                      <a:endParaRPr lang="en-GB" dirty="0"/>
                    </a:p>
                  </a:txBody>
                  <a:tcPr/>
                </a:tc>
                <a:tc>
                  <a:txBody>
                    <a:bodyPr/>
                    <a:lstStyle/>
                    <a:p>
                      <a:r>
                        <a:rPr lang="en-GB" dirty="0" smtClean="0"/>
                        <a:t>86</a:t>
                      </a:r>
                      <a:endParaRPr lang="en-GB" dirty="0"/>
                    </a:p>
                  </a:txBody>
                  <a:tcPr/>
                </a:tc>
                <a:extLst>
                  <a:ext uri="{0D108BD9-81ED-4DB2-BD59-A6C34878D82A}">
                    <a16:rowId xmlns:a16="http://schemas.microsoft.com/office/drawing/2014/main" val="1079345153"/>
                  </a:ext>
                </a:extLst>
              </a:tr>
              <a:tr h="273329">
                <a:tc>
                  <a:txBody>
                    <a:bodyPr/>
                    <a:lstStyle/>
                    <a:p>
                      <a:r>
                        <a:rPr lang="en-GB" dirty="0" smtClean="0"/>
                        <a:t>Misc. Anti-Social</a:t>
                      </a:r>
                      <a:r>
                        <a:rPr lang="en-GB" baseline="0" dirty="0" smtClean="0"/>
                        <a:t> Behaviour</a:t>
                      </a:r>
                      <a:endParaRPr lang="en-GB" dirty="0"/>
                    </a:p>
                  </a:txBody>
                  <a:tcPr/>
                </a:tc>
                <a:tc>
                  <a:txBody>
                    <a:bodyPr/>
                    <a:lstStyle/>
                    <a:p>
                      <a:r>
                        <a:rPr lang="en-GB" dirty="0" smtClean="0"/>
                        <a:t>60</a:t>
                      </a:r>
                      <a:endParaRPr lang="en-GB" dirty="0"/>
                    </a:p>
                  </a:txBody>
                  <a:tcPr/>
                </a:tc>
                <a:tc>
                  <a:txBody>
                    <a:bodyPr/>
                    <a:lstStyle/>
                    <a:p>
                      <a:r>
                        <a:rPr lang="en-GB" dirty="0" smtClean="0"/>
                        <a:t>126</a:t>
                      </a:r>
                      <a:endParaRPr lang="en-GB" dirty="0"/>
                    </a:p>
                  </a:txBody>
                  <a:tcPr/>
                </a:tc>
                <a:extLst>
                  <a:ext uri="{0D108BD9-81ED-4DB2-BD59-A6C34878D82A}">
                    <a16:rowId xmlns:a16="http://schemas.microsoft.com/office/drawing/2014/main" val="3874017649"/>
                  </a:ext>
                </a:extLst>
              </a:tr>
              <a:tr h="273329">
                <a:tc>
                  <a:txBody>
                    <a:bodyPr/>
                    <a:lstStyle/>
                    <a:p>
                      <a:r>
                        <a:rPr lang="en-GB" dirty="0" smtClean="0"/>
                        <a:t>Speeding</a:t>
                      </a:r>
                      <a:endParaRPr lang="en-GB" dirty="0"/>
                    </a:p>
                  </a:txBody>
                  <a:tcPr/>
                </a:tc>
                <a:tc>
                  <a:txBody>
                    <a:bodyPr/>
                    <a:lstStyle/>
                    <a:p>
                      <a:r>
                        <a:rPr lang="en-GB" dirty="0" smtClean="0"/>
                        <a:t>45</a:t>
                      </a:r>
                      <a:endParaRPr lang="en-GB" dirty="0"/>
                    </a:p>
                  </a:txBody>
                  <a:tcPr/>
                </a:tc>
                <a:tc>
                  <a:txBody>
                    <a:bodyPr/>
                    <a:lstStyle/>
                    <a:p>
                      <a:r>
                        <a:rPr lang="en-GB" dirty="0" smtClean="0"/>
                        <a:t>95</a:t>
                      </a:r>
                      <a:endParaRPr lang="en-GB" dirty="0"/>
                    </a:p>
                  </a:txBody>
                  <a:tcPr/>
                </a:tc>
                <a:extLst>
                  <a:ext uri="{0D108BD9-81ED-4DB2-BD59-A6C34878D82A}">
                    <a16:rowId xmlns:a16="http://schemas.microsoft.com/office/drawing/2014/main" val="463367915"/>
                  </a:ext>
                </a:extLst>
              </a:tr>
              <a:tr h="273329">
                <a:tc>
                  <a:txBody>
                    <a:bodyPr/>
                    <a:lstStyle/>
                    <a:p>
                      <a:r>
                        <a:rPr lang="en-GB" dirty="0" smtClean="0"/>
                        <a:t>Drink + Driving</a:t>
                      </a:r>
                      <a:endParaRPr lang="en-GB" dirty="0"/>
                    </a:p>
                  </a:txBody>
                  <a:tcPr/>
                </a:tc>
                <a:tc>
                  <a:txBody>
                    <a:bodyPr/>
                    <a:lstStyle/>
                    <a:p>
                      <a:r>
                        <a:rPr lang="en-GB" dirty="0" smtClean="0"/>
                        <a:t>12</a:t>
                      </a:r>
                      <a:endParaRPr lang="en-GB" dirty="0"/>
                    </a:p>
                  </a:txBody>
                  <a:tcPr/>
                </a:tc>
                <a:tc>
                  <a:txBody>
                    <a:bodyPr/>
                    <a:lstStyle/>
                    <a:p>
                      <a:r>
                        <a:rPr lang="en-GB" dirty="0" smtClean="0"/>
                        <a:t>21</a:t>
                      </a:r>
                      <a:endParaRPr lang="en-GB" dirty="0"/>
                    </a:p>
                  </a:txBody>
                  <a:tcPr/>
                </a:tc>
                <a:extLst>
                  <a:ext uri="{0D108BD9-81ED-4DB2-BD59-A6C34878D82A}">
                    <a16:rowId xmlns:a16="http://schemas.microsoft.com/office/drawing/2014/main" val="1830254376"/>
                  </a:ext>
                </a:extLst>
              </a:tr>
            </a:tbl>
          </a:graphicData>
        </a:graphic>
      </p:graphicFrame>
    </p:spTree>
    <p:extLst>
      <p:ext uri="{BB962C8B-B14F-4D97-AF65-F5344CB8AC3E}">
        <p14:creationId xmlns:p14="http://schemas.microsoft.com/office/powerpoint/2010/main" val="2609347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Headline Analysis</a:t>
            </a:r>
            <a:endParaRPr lang="en-GB" dirty="0"/>
          </a:p>
        </p:txBody>
      </p:sp>
      <p:sp>
        <p:nvSpPr>
          <p:cNvPr id="3" name="Content Placeholder 2"/>
          <p:cNvSpPr>
            <a:spLocks noGrp="1"/>
          </p:cNvSpPr>
          <p:nvPr>
            <p:ph idx="1"/>
          </p:nvPr>
        </p:nvSpPr>
        <p:spPr/>
        <p:txBody>
          <a:bodyPr>
            <a:normAutofit/>
          </a:bodyPr>
          <a:lstStyle/>
          <a:p>
            <a:r>
              <a:rPr lang="en-GB" dirty="0" smtClean="0"/>
              <a:t>Alcohol plays a major part in life/is a norm. 48% of all songs surveyed refers to alcohol, with on average 4.9 references in that song to alcohol, either directly or as a location (bar/ honky </a:t>
            </a:r>
            <a:r>
              <a:rPr lang="en-GB" dirty="0" err="1" smtClean="0"/>
              <a:t>tonk</a:t>
            </a:r>
            <a:r>
              <a:rPr lang="en-GB" dirty="0" smtClean="0"/>
              <a:t>). </a:t>
            </a:r>
          </a:p>
          <a:p>
            <a:r>
              <a:rPr lang="en-GB" dirty="0" smtClean="0"/>
              <a:t>Limited direct references to drink-driving and to drink-sex; however, in many lyrics the male is drinking with the girl, or facilitating her drink. </a:t>
            </a:r>
          </a:p>
          <a:p>
            <a:r>
              <a:rPr lang="en-GB" dirty="0" smtClean="0"/>
              <a:t>US studies have conservatively estimated that up to half of all sexual assaults have found that the victim was drinking, with similar figures for the perpetrator drinking (see Crowell </a:t>
            </a:r>
            <a:r>
              <a:rPr lang="en-GB" dirty="0"/>
              <a:t>and Burgess </a:t>
            </a:r>
            <a:r>
              <a:rPr lang="en-GB" dirty="0" smtClean="0"/>
              <a:t>1996). </a:t>
            </a:r>
            <a:r>
              <a:rPr lang="en-GB" dirty="0"/>
              <a:t>Furthermore, alcohol-involved sexual assaults tend to occur at parties or in bars, rather than in either person’s home (Abbey et al. 1996</a:t>
            </a:r>
            <a:r>
              <a:rPr lang="en-GB" i="1" dirty="0"/>
              <a:t>a</a:t>
            </a:r>
            <a:r>
              <a:rPr lang="en-GB" dirty="0"/>
              <a:t>). </a:t>
            </a:r>
            <a:endParaRPr lang="en-GB" dirty="0"/>
          </a:p>
        </p:txBody>
      </p:sp>
    </p:spTree>
    <p:extLst>
      <p:ext uri="{BB962C8B-B14F-4D97-AF65-F5344CB8AC3E}">
        <p14:creationId xmlns:p14="http://schemas.microsoft.com/office/powerpoint/2010/main" val="4003406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smtClean="0"/>
              <a:t>Drugs are less prevalent – limited to smoking dope, often at parties</a:t>
            </a:r>
          </a:p>
          <a:p>
            <a:endParaRPr lang="en-GB" dirty="0" smtClean="0"/>
          </a:p>
          <a:p>
            <a:r>
              <a:rPr lang="en-GB" dirty="0" smtClean="0"/>
              <a:t>Driving features. Hardly surprising as this is a rural / small town community. Most of the partying takes place outside of town – riverbank; dirt roads; fields. Given the amount of alcohol consumption, there must be drink-driving to get there/back.</a:t>
            </a:r>
          </a:p>
          <a:p>
            <a:r>
              <a:rPr lang="en-GB" dirty="0" smtClean="0"/>
              <a:t>Speeding is also prevalent – either in driving fast, stated excess of speed limit, or in “raising hell”.</a:t>
            </a:r>
          </a:p>
          <a:p>
            <a:endParaRPr lang="en-GB" dirty="0" smtClean="0"/>
          </a:p>
          <a:p>
            <a:endParaRPr lang="en-GB" dirty="0"/>
          </a:p>
        </p:txBody>
      </p:sp>
    </p:spTree>
    <p:extLst>
      <p:ext uri="{BB962C8B-B14F-4D97-AF65-F5344CB8AC3E}">
        <p14:creationId xmlns:p14="http://schemas.microsoft.com/office/powerpoint/2010/main" val="1118973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a:t>Limited concerns about law enforcement; though where it happens there is a respect for the police; acceptance that police can enforce speed limits.</a:t>
            </a:r>
          </a:p>
          <a:p>
            <a:r>
              <a:rPr lang="en-GB" dirty="0" smtClean="0"/>
              <a:t>Contrast with rap depictions of the police (</a:t>
            </a:r>
            <a:r>
              <a:rPr lang="en-GB" dirty="0" err="1" smtClean="0"/>
              <a:t>cf</a:t>
            </a:r>
            <a:r>
              <a:rPr lang="en-GB" dirty="0" smtClean="0"/>
              <a:t> “Fuck </a:t>
            </a:r>
            <a:r>
              <a:rPr lang="en-GB" dirty="0" err="1" smtClean="0"/>
              <a:t>Tha</a:t>
            </a:r>
            <a:r>
              <a:rPr lang="en-GB" dirty="0" smtClean="0"/>
              <a:t> Police” by NWA). </a:t>
            </a:r>
          </a:p>
          <a:p>
            <a:pPr marL="0" indent="0" algn="ctr">
              <a:buNone/>
            </a:pPr>
            <a:r>
              <a:rPr lang="en-GB" dirty="0" smtClean="0"/>
              <a:t>“Come </a:t>
            </a:r>
            <a:r>
              <a:rPr lang="en-GB" dirty="0"/>
              <a:t>on</a:t>
            </a:r>
            <a:br>
              <a:rPr lang="en-GB" dirty="0"/>
            </a:br>
            <a:r>
              <a:rPr lang="en-GB" dirty="0"/>
              <a:t>Somebody better call the law</a:t>
            </a:r>
            <a:br>
              <a:rPr lang="en-GB" dirty="0"/>
            </a:br>
            <a:r>
              <a:rPr lang="en-GB" dirty="0"/>
              <a:t>We done took it outside we’re about to </a:t>
            </a:r>
            <a:r>
              <a:rPr lang="en-GB" dirty="0" smtClean="0"/>
              <a:t>brawl”</a:t>
            </a:r>
          </a:p>
          <a:p>
            <a:pPr marL="0" indent="0" algn="ctr">
              <a:buNone/>
            </a:pPr>
            <a:r>
              <a:rPr lang="en-GB" dirty="0" smtClean="0"/>
              <a:t>“Just </a:t>
            </a:r>
            <a:r>
              <a:rPr lang="en-GB" dirty="0"/>
              <a:t>read me my rights put me in cuffs</a:t>
            </a:r>
            <a:br>
              <a:rPr lang="en-GB" dirty="0"/>
            </a:br>
            <a:r>
              <a:rPr lang="en-GB" dirty="0"/>
              <a:t>Take me downtown barney lock me up</a:t>
            </a:r>
            <a:br>
              <a:rPr lang="en-GB" dirty="0"/>
            </a:br>
            <a:r>
              <a:rPr lang="en-GB" dirty="0"/>
              <a:t>I’ll do my time and raise my right </a:t>
            </a:r>
            <a:r>
              <a:rPr lang="en-GB" dirty="0" smtClean="0"/>
              <a:t>hand” </a:t>
            </a:r>
          </a:p>
          <a:p>
            <a:pPr marL="0" indent="0" algn="ctr">
              <a:buNone/>
            </a:pPr>
            <a:r>
              <a:rPr lang="en-GB" dirty="0" smtClean="0"/>
              <a:t>(Read Me My Rights: Brantley Gilbert)</a:t>
            </a:r>
            <a:endParaRPr lang="en-GB" dirty="0"/>
          </a:p>
        </p:txBody>
      </p:sp>
    </p:spTree>
    <p:extLst>
      <p:ext uri="{BB962C8B-B14F-4D97-AF65-F5344CB8AC3E}">
        <p14:creationId xmlns:p14="http://schemas.microsoft.com/office/powerpoint/2010/main" val="1249191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Scope of Paper</a:t>
            </a:r>
            <a:endParaRPr lang="en-GB" dirty="0"/>
          </a:p>
        </p:txBody>
      </p:sp>
      <p:sp>
        <p:nvSpPr>
          <p:cNvPr id="3" name="Content Placeholder 2"/>
          <p:cNvSpPr>
            <a:spLocks noGrp="1"/>
          </p:cNvSpPr>
          <p:nvPr>
            <p:ph idx="1"/>
          </p:nvPr>
        </p:nvSpPr>
        <p:spPr/>
        <p:txBody>
          <a:bodyPr>
            <a:normAutofit/>
          </a:bodyPr>
          <a:lstStyle/>
          <a:p>
            <a:r>
              <a:rPr lang="en-GB" dirty="0" smtClean="0"/>
              <a:t>This paper looks at a content analysis of the lyrics of albums released by artists within the “Bro Country” genre, a commercially successful male dominated sub-genre of Country music, prevalent from 2012 onwards</a:t>
            </a:r>
          </a:p>
          <a:p>
            <a:r>
              <a:rPr lang="en-GB" dirty="0" smtClean="0"/>
              <a:t>In USA, Country music was the most popular sales genre 2013 – 2016 with the largest sales dominated by Bro Country – 2014 33m sales</a:t>
            </a:r>
          </a:p>
          <a:p>
            <a:r>
              <a:rPr lang="en-GB" dirty="0" smtClean="0"/>
              <a:t>Luke Bryan’s “Crash My Party” sold 2.3m CDs in 2014 (second biggest selling album of year in USA)</a:t>
            </a:r>
          </a:p>
          <a:p>
            <a:r>
              <a:rPr lang="en-GB" dirty="0" smtClean="0"/>
              <a:t>Bro Country has dominated country radio</a:t>
            </a:r>
          </a:p>
          <a:p>
            <a:r>
              <a:rPr lang="en-GB" dirty="0" smtClean="0"/>
              <a:t>Bro Country artists tour frequently and play festivals</a:t>
            </a:r>
          </a:p>
          <a:p>
            <a:r>
              <a:rPr lang="en-GB" dirty="0" smtClean="0"/>
              <a:t>The lyrical themes reach a large audience</a:t>
            </a:r>
          </a:p>
          <a:p>
            <a:endParaRPr lang="en-GB" dirty="0"/>
          </a:p>
        </p:txBody>
      </p:sp>
    </p:spTree>
    <p:extLst>
      <p:ext uri="{BB962C8B-B14F-4D97-AF65-F5344CB8AC3E}">
        <p14:creationId xmlns:p14="http://schemas.microsoft.com/office/powerpoint/2010/main" val="836661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Guns play a part; but limited in the use of violence; mainly shotguns as paraphernalia in trucks; or used for hunting/recreation (</a:t>
            </a:r>
            <a:r>
              <a:rPr lang="en-GB" dirty="0" err="1" smtClean="0"/>
              <a:t>cf</a:t>
            </a:r>
            <a:r>
              <a:rPr lang="en-GB" dirty="0" smtClean="0"/>
              <a:t> Drinking Beer and Wasting Bullets; Luke Bryan)</a:t>
            </a:r>
          </a:p>
          <a:p>
            <a:endParaRPr lang="en-GB" dirty="0" smtClean="0"/>
          </a:p>
          <a:p>
            <a:endParaRPr lang="en-GB" dirty="0"/>
          </a:p>
          <a:p>
            <a:endParaRPr lang="en-GB" dirty="0"/>
          </a:p>
          <a:p>
            <a:endParaRPr lang="en-GB" dirty="0" smtClean="0"/>
          </a:p>
          <a:p>
            <a:endParaRPr lang="en-GB" dirty="0"/>
          </a:p>
          <a:p>
            <a:endParaRPr lang="en-GB" dirty="0" smtClean="0"/>
          </a:p>
          <a:p>
            <a:endParaRPr lang="en-GB" dirty="0"/>
          </a:p>
          <a:p>
            <a:r>
              <a:rPr lang="en-GB" dirty="0" smtClean="0"/>
              <a:t>Lack of research about alcohol and use of guns</a:t>
            </a:r>
          </a:p>
          <a:p>
            <a:endParaRPr lang="en-GB" dirty="0"/>
          </a:p>
        </p:txBody>
      </p:sp>
      <p:pic>
        <p:nvPicPr>
          <p:cNvPr id="12" name="Picture 11"/>
          <p:cNvPicPr/>
          <p:nvPr/>
        </p:nvPicPr>
        <p:blipFill rotWithShape="1">
          <a:blip r:embed="rId2"/>
          <a:srcRect l="14116" t="12164" r="13971" b="23396"/>
          <a:stretch/>
        </p:blipFill>
        <p:spPr bwMode="auto">
          <a:xfrm>
            <a:off x="3394191" y="2991282"/>
            <a:ext cx="4705350" cy="23717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9054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Other deviant behaviour:</a:t>
            </a:r>
          </a:p>
          <a:p>
            <a:r>
              <a:rPr lang="en-GB" dirty="0" smtClean="0"/>
              <a:t>Use of fake IDs to purchase alcohol</a:t>
            </a:r>
          </a:p>
          <a:p>
            <a:r>
              <a:rPr lang="en-GB" dirty="0" smtClean="0"/>
              <a:t>Noise disturbance</a:t>
            </a:r>
          </a:p>
          <a:p>
            <a:r>
              <a:rPr lang="en-GB" dirty="0" smtClean="0"/>
              <a:t>Making and running illegal alcohol / “moonshine”</a:t>
            </a:r>
          </a:p>
          <a:p>
            <a:endParaRPr lang="en-GB" dirty="0"/>
          </a:p>
          <a:p>
            <a:r>
              <a:rPr lang="en-GB" dirty="0" smtClean="0"/>
              <a:t>All without punishment.</a:t>
            </a:r>
            <a:endParaRPr lang="en-GB" dirty="0"/>
          </a:p>
        </p:txBody>
      </p:sp>
    </p:spTree>
    <p:extLst>
      <p:ext uri="{BB962C8B-B14F-4D97-AF65-F5344CB8AC3E}">
        <p14:creationId xmlns:p14="http://schemas.microsoft.com/office/powerpoint/2010/main" val="1885635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Thoughts</a:t>
            </a:r>
            <a:endParaRPr lang="en-GB" dirty="0"/>
          </a:p>
        </p:txBody>
      </p:sp>
      <p:sp>
        <p:nvSpPr>
          <p:cNvPr id="3" name="Content Placeholder 2"/>
          <p:cNvSpPr>
            <a:spLocks noGrp="1"/>
          </p:cNvSpPr>
          <p:nvPr>
            <p:ph idx="1"/>
          </p:nvPr>
        </p:nvSpPr>
        <p:spPr/>
        <p:txBody>
          <a:bodyPr>
            <a:normAutofit/>
          </a:bodyPr>
          <a:lstStyle/>
          <a:p>
            <a:r>
              <a:rPr lang="en-GB" dirty="0" smtClean="0"/>
              <a:t>In comparison to studies done in the 1990s/2000s Bro Country displays little representation of serious violence and crime. In a reflection of white rural underclass living, there is low level unlawful behaviour.</a:t>
            </a:r>
          </a:p>
          <a:p>
            <a:r>
              <a:rPr lang="en-GB" dirty="0" smtClean="0"/>
              <a:t>This contrasts with the country and rap themes which concentrated on homicide and rape</a:t>
            </a:r>
          </a:p>
          <a:p>
            <a:r>
              <a:rPr lang="en-GB" dirty="0" smtClean="0"/>
              <a:t>The lack of police involvement and lack of prison/judiciary is also telling</a:t>
            </a:r>
          </a:p>
          <a:p>
            <a:r>
              <a:rPr lang="en-GB" dirty="0" smtClean="0"/>
              <a:t>However, the excessive referencing of alcohol, especially linked to driving and partying with girls, can be seen as negative role modelling.</a:t>
            </a:r>
            <a:endParaRPr lang="en-GB" dirty="0"/>
          </a:p>
        </p:txBody>
      </p:sp>
    </p:spTree>
    <p:extLst>
      <p:ext uri="{BB962C8B-B14F-4D97-AF65-F5344CB8AC3E}">
        <p14:creationId xmlns:p14="http://schemas.microsoft.com/office/powerpoint/2010/main" val="709726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Abbey; Ross; McDuffie; </a:t>
            </a:r>
            <a:r>
              <a:rPr lang="en-GB" dirty="0" err="1" smtClean="0"/>
              <a:t>McAuslan</a:t>
            </a:r>
            <a:r>
              <a:rPr lang="en-GB" dirty="0" smtClean="0"/>
              <a:t>, </a:t>
            </a:r>
            <a:r>
              <a:rPr lang="en-GB" dirty="0"/>
              <a:t>Alcohol and dating risk factors for sexual assault among college </a:t>
            </a:r>
            <a:r>
              <a:rPr lang="en-GB" dirty="0" smtClean="0"/>
              <a:t>women (1996) </a:t>
            </a:r>
            <a:r>
              <a:rPr lang="en-GB" dirty="0"/>
              <a:t>Psychology of Women Quarterly </a:t>
            </a:r>
            <a:r>
              <a:rPr lang="en-GB" dirty="0" smtClean="0"/>
              <a:t>Vol</a:t>
            </a:r>
            <a:r>
              <a:rPr lang="en-GB" i="1" dirty="0" smtClean="0"/>
              <a:t> </a:t>
            </a:r>
            <a:r>
              <a:rPr lang="en-GB" dirty="0" smtClean="0"/>
              <a:t>20, 169. </a:t>
            </a:r>
            <a:endParaRPr lang="en-GB" dirty="0" smtClean="0"/>
          </a:p>
          <a:p>
            <a:r>
              <a:rPr lang="en-GB" dirty="0" smtClean="0"/>
              <a:t>Armstrong</a:t>
            </a:r>
            <a:r>
              <a:rPr lang="en-GB" dirty="0" smtClean="0"/>
              <a:t>, The Rhetoric of Violence in Rap and Country Music (1993) Sociological Inquiry Vol 63, </a:t>
            </a:r>
            <a:r>
              <a:rPr lang="en-GB" dirty="0" smtClean="0"/>
              <a:t>64</a:t>
            </a:r>
          </a:p>
          <a:p>
            <a:r>
              <a:rPr lang="en-GB" dirty="0" smtClean="0"/>
              <a:t>Crowell and Burgess, Understanding </a:t>
            </a:r>
            <a:r>
              <a:rPr lang="en-GB" dirty="0"/>
              <a:t>Violence Against </a:t>
            </a:r>
            <a:r>
              <a:rPr lang="en-GB" dirty="0" smtClean="0"/>
              <a:t>Women</a:t>
            </a:r>
            <a:r>
              <a:rPr lang="en-GB" i="1" dirty="0"/>
              <a:t> </a:t>
            </a:r>
            <a:r>
              <a:rPr lang="en-GB" dirty="0"/>
              <a:t>(1996)</a:t>
            </a:r>
            <a:r>
              <a:rPr lang="en-GB" i="1" dirty="0" smtClean="0"/>
              <a:t> </a:t>
            </a:r>
            <a:r>
              <a:rPr lang="en-GB" dirty="0" smtClean="0"/>
              <a:t>National </a:t>
            </a:r>
            <a:r>
              <a:rPr lang="en-GB" dirty="0"/>
              <a:t>Academy </a:t>
            </a:r>
            <a:r>
              <a:rPr lang="en-GB" dirty="0" smtClean="0"/>
              <a:t>Press</a:t>
            </a:r>
          </a:p>
          <a:p>
            <a:r>
              <a:rPr lang="en-GB" dirty="0" smtClean="0"/>
              <a:t>Herd</a:t>
            </a:r>
            <a:r>
              <a:rPr lang="en-GB" dirty="0" smtClean="0"/>
              <a:t>, Changes in the Prevalence of Alcohol Use in Rap Lyrics, 1979 – 1997, (2005) Addiction 100, 1258</a:t>
            </a:r>
          </a:p>
          <a:p>
            <a:r>
              <a:rPr lang="en-GB" dirty="0" err="1" smtClean="0"/>
              <a:t>Hunnicutt</a:t>
            </a:r>
            <a:r>
              <a:rPr lang="en-GB" dirty="0" smtClean="0"/>
              <a:t> and Andrews, Tragic Narratives in Popular Culture: Depictions of Homicide in Rap Music (2009), Sociological Forum Vol 24, 611</a:t>
            </a:r>
          </a:p>
          <a:p>
            <a:r>
              <a:rPr lang="en-GB" dirty="0" err="1" smtClean="0"/>
              <a:t>Weitzer</a:t>
            </a:r>
            <a:r>
              <a:rPr lang="en-GB" dirty="0" smtClean="0"/>
              <a:t> and </a:t>
            </a:r>
            <a:r>
              <a:rPr lang="en-GB" dirty="0" err="1" smtClean="0"/>
              <a:t>Kubrin</a:t>
            </a:r>
            <a:r>
              <a:rPr lang="en-GB" dirty="0" smtClean="0"/>
              <a:t>, Misogyny in Rap Music: A Content analysis of Prevalence and Meanings (2009) Men and Masculinities Vol 12, 3</a:t>
            </a:r>
            <a:endParaRPr lang="en-GB" dirty="0"/>
          </a:p>
        </p:txBody>
      </p:sp>
    </p:spTree>
    <p:extLst>
      <p:ext uri="{BB962C8B-B14F-4D97-AF65-F5344CB8AC3E}">
        <p14:creationId xmlns:p14="http://schemas.microsoft.com/office/powerpoint/2010/main" val="3765324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Bro Country?</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94313" y="1788261"/>
            <a:ext cx="2820558" cy="1880372"/>
          </a:xfrm>
        </p:spPr>
      </p:pic>
      <p:pic>
        <p:nvPicPr>
          <p:cNvPr id="1026" name="Picture 2" descr="Image result for Luke Bry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905" y="4220635"/>
            <a:ext cx="3155488" cy="17745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8149" y="1690688"/>
            <a:ext cx="4196854" cy="236054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4785" y="4218907"/>
            <a:ext cx="3556000" cy="1778000"/>
          </a:xfrm>
          <a:prstGeom prst="rect">
            <a:avLst/>
          </a:prstGeom>
        </p:spPr>
      </p:pic>
    </p:spTree>
    <p:extLst>
      <p:ext uri="{BB962C8B-B14F-4D97-AF65-F5344CB8AC3E}">
        <p14:creationId xmlns:p14="http://schemas.microsoft.com/office/powerpoint/2010/main" val="2215093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Derogatory term coined by Jody Rosen in 2013</a:t>
            </a:r>
          </a:p>
          <a:p>
            <a:r>
              <a:rPr lang="en-GB" dirty="0" smtClean="0"/>
              <a:t>“In short, “Cruise” is bro-country: music by and of the tatted, gym-toned, party-hearty young American white dude. It’s a movement that has been gathering steam for several years now, and we may look back on “Cruise” as a turning point, the moment when the balance of power tipped from an older generation of male country stars to the bros.”</a:t>
            </a:r>
          </a:p>
          <a:p>
            <a:endParaRPr lang="en-GB" dirty="0"/>
          </a:p>
          <a:p>
            <a:r>
              <a:rPr lang="en-GB" dirty="0" smtClean="0"/>
              <a:t>Lyrically, the Bro Country songs are male-centred, small town/ rural in outlook and involve a “raising hell” lifestyle.</a:t>
            </a:r>
          </a:p>
          <a:p>
            <a:endParaRPr lang="en-GB" dirty="0"/>
          </a:p>
          <a:p>
            <a:endParaRPr lang="en-GB" dirty="0"/>
          </a:p>
        </p:txBody>
      </p:sp>
    </p:spTree>
    <p:extLst>
      <p:ext uri="{BB962C8B-B14F-4D97-AF65-F5344CB8AC3E}">
        <p14:creationId xmlns:p14="http://schemas.microsoft.com/office/powerpoint/2010/main" val="1127622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Lyric Analysis</a:t>
            </a:r>
            <a:endParaRPr lang="en-GB" dirty="0"/>
          </a:p>
        </p:txBody>
      </p:sp>
      <p:sp>
        <p:nvSpPr>
          <p:cNvPr id="3" name="Content Placeholder 2"/>
          <p:cNvSpPr>
            <a:spLocks noGrp="1"/>
          </p:cNvSpPr>
          <p:nvPr>
            <p:ph idx="1"/>
          </p:nvPr>
        </p:nvSpPr>
        <p:spPr/>
        <p:txBody>
          <a:bodyPr>
            <a:normAutofit/>
          </a:bodyPr>
          <a:lstStyle/>
          <a:p>
            <a:r>
              <a:rPr lang="en-GB" dirty="0" smtClean="0"/>
              <a:t>Analysis of lyrics of popular songs offers an insight into the social construct of both the organiser and the organised, the songwriter and the consumer. (see Armstrong (1993))</a:t>
            </a:r>
          </a:p>
          <a:p>
            <a:r>
              <a:rPr lang="en-GB" dirty="0" smtClean="0"/>
              <a:t>Rap music has been subject to extensive content analysis, focussing in on areas of violence, masculinity and misogyny (see </a:t>
            </a:r>
            <a:r>
              <a:rPr lang="en-GB" dirty="0" err="1" smtClean="0"/>
              <a:t>Weitzer</a:t>
            </a:r>
            <a:r>
              <a:rPr lang="en-GB" dirty="0" smtClean="0"/>
              <a:t> and </a:t>
            </a:r>
            <a:r>
              <a:rPr lang="en-GB" dirty="0" err="1" smtClean="0"/>
              <a:t>Kubrin</a:t>
            </a:r>
            <a:r>
              <a:rPr lang="en-GB" dirty="0" smtClean="0"/>
              <a:t> (2009); </a:t>
            </a:r>
            <a:r>
              <a:rPr lang="en-GB" dirty="0" err="1" smtClean="0"/>
              <a:t>Hunnicutt</a:t>
            </a:r>
            <a:r>
              <a:rPr lang="en-GB" dirty="0" smtClean="0"/>
              <a:t> and Andrews (2009))</a:t>
            </a:r>
          </a:p>
          <a:p>
            <a:r>
              <a:rPr lang="en-GB" dirty="0" smtClean="0"/>
              <a:t>Analysis has focussed on how the songwriter/performer reflects and also exaggerates the culture from which the music genre emerges</a:t>
            </a:r>
          </a:p>
          <a:p>
            <a:r>
              <a:rPr lang="en-GB" dirty="0" smtClean="0"/>
              <a:t>Analysis has also focussed on the effect that the messages and symbols used have on the consumer/listener (see Herd (2005) on alcohol use)</a:t>
            </a:r>
            <a:endParaRPr lang="en-GB" dirty="0"/>
          </a:p>
        </p:txBody>
      </p:sp>
    </p:spTree>
    <p:extLst>
      <p:ext uri="{BB962C8B-B14F-4D97-AF65-F5344CB8AC3E}">
        <p14:creationId xmlns:p14="http://schemas.microsoft.com/office/powerpoint/2010/main" val="3620029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Rap Music has been looked at because it is successful commercially and has become a dominant form of popular culture</a:t>
            </a:r>
          </a:p>
          <a:p>
            <a:r>
              <a:rPr lang="en-GB" dirty="0" smtClean="0"/>
              <a:t>It is also seen as reflective in its themes of the Northern USA, urban black underclass experience often contrasting not just white culture, but also black middle class experience. </a:t>
            </a:r>
          </a:p>
          <a:p>
            <a:r>
              <a:rPr lang="en-GB" dirty="0" smtClean="0"/>
              <a:t>Whilst early rap music was seen to be fully reflective of the streets from which it came, with commercial success came a hyper-reality or “hall of mirrors” effect, meaning that depictions of the themes analysed became more glorified than real.</a:t>
            </a:r>
            <a:endParaRPr lang="en-GB" dirty="0"/>
          </a:p>
        </p:txBody>
      </p:sp>
    </p:spTree>
    <p:extLst>
      <p:ext uri="{BB962C8B-B14F-4D97-AF65-F5344CB8AC3E}">
        <p14:creationId xmlns:p14="http://schemas.microsoft.com/office/powerpoint/2010/main" val="3662000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err="1" smtClean="0"/>
              <a:t>Hunnicutt</a:t>
            </a:r>
            <a:r>
              <a:rPr lang="en-GB" dirty="0" smtClean="0"/>
              <a:t> and Andrews analysed a sample of 329 best-selling rap songs from 1989 until 2000, of which 103 contained references to homicide. </a:t>
            </a:r>
          </a:p>
          <a:p>
            <a:r>
              <a:rPr lang="en-GB" dirty="0" smtClean="0"/>
              <a:t>“The major themes found in these homicide-related rap lyrics were the normalisation of killing, respect maintenance, conflict with the power structure, vengeance, and masculine confrontation”.</a:t>
            </a:r>
          </a:p>
          <a:p>
            <a:r>
              <a:rPr lang="en-GB" dirty="0" err="1" smtClean="0"/>
              <a:t>Weitzer</a:t>
            </a:r>
            <a:r>
              <a:rPr lang="en-GB" dirty="0" smtClean="0"/>
              <a:t> and </a:t>
            </a:r>
            <a:r>
              <a:rPr lang="en-GB" dirty="0" err="1" smtClean="0"/>
              <a:t>Kubrin</a:t>
            </a:r>
            <a:r>
              <a:rPr lang="en-GB" dirty="0" smtClean="0"/>
              <a:t> analysed a random sample of 403 songs from best selling rap albums from 1992 – 2000 looking at themes of misogyny contained in the lyrics. 90 of those contained misogyny themes, including violence against women.</a:t>
            </a:r>
            <a:endParaRPr lang="en-GB" dirty="0"/>
          </a:p>
        </p:txBody>
      </p:sp>
    </p:spTree>
    <p:extLst>
      <p:ext uri="{BB962C8B-B14F-4D97-AF65-F5344CB8AC3E}">
        <p14:creationId xmlns:p14="http://schemas.microsoft.com/office/powerpoint/2010/main" val="4198435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Herd looked at 341 rap song lyrics from 1979 – 1997 and tracked the emergence of references to alcohol, with alcohol being increasingly linked to success in rap society.</a:t>
            </a:r>
          </a:p>
          <a:p>
            <a:r>
              <a:rPr lang="en-GB" dirty="0" smtClean="0"/>
              <a:t>Herd queried whether this was reflecting the norms of the society reflected or was driving an increase among the consumers of rap music to drink alcohol, with a concomitant link to violence.</a:t>
            </a:r>
          </a:p>
          <a:p>
            <a:r>
              <a:rPr lang="en-GB" dirty="0" smtClean="0"/>
              <a:t>Armstrong is the only study to draw a link between rap music and country music, in this case asking consumers to supply examples of song lyrics in both genres reflecting violent crime, homicide and also imprisonment and capital punishment.</a:t>
            </a:r>
            <a:endParaRPr lang="en-GB" dirty="0"/>
          </a:p>
        </p:txBody>
      </p:sp>
    </p:spTree>
    <p:extLst>
      <p:ext uri="{BB962C8B-B14F-4D97-AF65-F5344CB8AC3E}">
        <p14:creationId xmlns:p14="http://schemas.microsoft.com/office/powerpoint/2010/main" val="47585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By asking consumers in an ethnomusicological manner, Armstrong accepted an </a:t>
            </a:r>
            <a:r>
              <a:rPr lang="en-GB" dirty="0" err="1" smtClean="0"/>
              <a:t>inexactitude</a:t>
            </a:r>
            <a:r>
              <a:rPr lang="en-GB" dirty="0" smtClean="0"/>
              <a:t> in his method. On the other hand, his process allowed for the observer’s insider understanding of the musical milieu to inform occurrences of violence.</a:t>
            </a:r>
            <a:endParaRPr lang="en-GB" dirty="0"/>
          </a:p>
        </p:txBody>
      </p:sp>
    </p:spTree>
    <p:extLst>
      <p:ext uri="{BB962C8B-B14F-4D97-AF65-F5344CB8AC3E}">
        <p14:creationId xmlns:p14="http://schemas.microsoft.com/office/powerpoint/2010/main" val="1016375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606060"/>
      </a:dk2>
      <a:lt2>
        <a:srgbClr val="EDEDED"/>
      </a:lt2>
      <a:accent1>
        <a:srgbClr val="FFC000"/>
      </a:accent1>
      <a:accent2>
        <a:srgbClr val="A5D028"/>
      </a:accent2>
      <a:accent3>
        <a:srgbClr val="0CC978"/>
      </a:accent3>
      <a:accent4>
        <a:srgbClr val="099BDD"/>
      </a:accent4>
      <a:accent5>
        <a:srgbClr val="47BFCD"/>
      </a:accent5>
      <a:accent6>
        <a:srgbClr val="DD7C15"/>
      </a:accent6>
      <a:hlink>
        <a:srgbClr val="FF9933"/>
      </a:hlink>
      <a:folHlink>
        <a:srgbClr val="B2B2B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docProps/app.xml><?xml version="1.0" encoding="utf-8"?>
<Properties xmlns="http://schemas.openxmlformats.org/officeDocument/2006/extended-properties" xmlns:vt="http://schemas.openxmlformats.org/officeDocument/2006/docPropsVTypes">
  <Template>TM03090430[[fn=Banded]]</Template>
  <TotalTime>497</TotalTime>
  <Words>1623</Words>
  <Application>Microsoft Office PowerPoint</Application>
  <PresentationFormat>Widescreen</PresentationFormat>
  <Paragraphs>160</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Corbel</vt:lpstr>
      <vt:lpstr>Wingdings</vt:lpstr>
      <vt:lpstr>Banded</vt:lpstr>
      <vt:lpstr>Law, Outlaw and Deviancy in Bro Country</vt:lpstr>
      <vt:lpstr>Scope of Paper</vt:lpstr>
      <vt:lpstr>What is Bro Country?</vt:lpstr>
      <vt:lpstr>PowerPoint Presentation</vt:lpstr>
      <vt:lpstr>Lyric Analysis</vt:lpstr>
      <vt:lpstr>PowerPoint Presentation</vt:lpstr>
      <vt:lpstr>PowerPoint Presentation</vt:lpstr>
      <vt:lpstr>PowerPoint Presentation</vt:lpstr>
      <vt:lpstr>PowerPoint Presentation</vt:lpstr>
      <vt:lpstr>Country Music as appropriate for analysis</vt:lpstr>
      <vt:lpstr>PowerPoint Presentation</vt:lpstr>
      <vt:lpstr>Method</vt:lpstr>
      <vt:lpstr>PowerPoint Presentation</vt:lpstr>
      <vt:lpstr>Analysis</vt:lpstr>
      <vt:lpstr>PowerPoint Presentation</vt:lpstr>
      <vt:lpstr>PowerPoint Presentation</vt:lpstr>
      <vt:lpstr>Headline Analysis</vt:lpstr>
      <vt:lpstr>PowerPoint Presentation</vt:lpstr>
      <vt:lpstr>PowerPoint Presentation</vt:lpstr>
      <vt:lpstr>PowerPoint Presentation</vt:lpstr>
      <vt:lpstr>PowerPoint Presentation</vt:lpstr>
      <vt:lpstr>Final Thoughts</vt:lpstr>
      <vt:lpstr>References</vt:lpstr>
    </vt:vector>
  </TitlesOfParts>
  <Company>University of the West of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Outlaw and Deviancy in Bro Country</dc:title>
  <dc:creator>Marcus Keppel-Palmer</dc:creator>
  <cp:lastModifiedBy>Marcus Keppel-Palmer</cp:lastModifiedBy>
  <cp:revision>41</cp:revision>
  <dcterms:created xsi:type="dcterms:W3CDTF">2018-02-23T16:33:20Z</dcterms:created>
  <dcterms:modified xsi:type="dcterms:W3CDTF">2018-03-13T13:14:13Z</dcterms:modified>
</cp:coreProperties>
</file>