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0" r:id="rId2"/>
    <p:sldId id="261" r:id="rId3"/>
    <p:sldId id="271" r:id="rId4"/>
    <p:sldId id="269" r:id="rId5"/>
    <p:sldId id="266" r:id="rId6"/>
    <p:sldId id="270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D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51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6E7AB-B3A1-4747-A1C8-37B4543F362F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960BA-C119-42AA-B80C-B8F4957BC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357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5639D-BCD4-4BD9-AB60-304A9A1572E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C8F9F-3216-41EF-90C4-D76833FFC6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43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os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Name Here</a:t>
            </a:r>
            <a:endParaRPr lang="en-GB" dirty="0"/>
          </a:p>
        </p:txBody>
      </p:sp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628650" y="1162051"/>
            <a:ext cx="7886700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Affiliations to disclose</a:t>
            </a:r>
            <a:r>
              <a:rPr lang="en-US" sz="28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†</a:t>
            </a:r>
            <a:r>
              <a:rPr lang="en-US" dirty="0"/>
              <a:t>:</a:t>
            </a:r>
          </a:p>
        </p:txBody>
      </p:sp>
      <p:sp>
        <p:nvSpPr>
          <p:cNvPr id="17" name="Content Placeholder 2"/>
          <p:cNvSpPr txBox="1">
            <a:spLocks/>
          </p:cNvSpPr>
          <p:nvPr userDrawn="1"/>
        </p:nvSpPr>
        <p:spPr>
          <a:xfrm>
            <a:off x="628650" y="4222975"/>
            <a:ext cx="7886700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Funding for speaker to attend:</a:t>
            </a:r>
          </a:p>
        </p:txBody>
      </p:sp>
      <p:sp>
        <p:nvSpPr>
          <p:cNvPr id="19" name="Content Placeholder 2"/>
          <p:cNvSpPr txBox="1">
            <a:spLocks/>
          </p:cNvSpPr>
          <p:nvPr userDrawn="1"/>
        </p:nvSpPr>
        <p:spPr>
          <a:xfrm>
            <a:off x="1134835" y="4873128"/>
            <a:ext cx="738051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Self-funded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 userDrawn="1"/>
        </p:nvSpPr>
        <p:spPr>
          <a:xfrm>
            <a:off x="1134834" y="5388842"/>
            <a:ext cx="738051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Institution (non-industry) funded</a:t>
            </a:r>
            <a:endParaRPr lang="en-US" dirty="0"/>
          </a:p>
        </p:txBody>
      </p:sp>
      <p:sp>
        <p:nvSpPr>
          <p:cNvPr id="21" name="Content Placeholder 2"/>
          <p:cNvSpPr txBox="1">
            <a:spLocks/>
          </p:cNvSpPr>
          <p:nvPr userDrawn="1"/>
        </p:nvSpPr>
        <p:spPr>
          <a:xfrm>
            <a:off x="1134834" y="5904556"/>
            <a:ext cx="225334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Sponsored by: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729340" y="4873128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 userDrawn="1"/>
        </p:nvSpPr>
        <p:spPr>
          <a:xfrm>
            <a:off x="729340" y="5388842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 userDrawn="1"/>
        </p:nvSpPr>
        <p:spPr>
          <a:xfrm>
            <a:off x="729340" y="5904556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 userDrawn="1"/>
        </p:nvSpPr>
        <p:spPr>
          <a:xfrm>
            <a:off x="628650" y="1651291"/>
            <a:ext cx="7886699" cy="21549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651000"/>
            <a:ext cx="7886700" cy="21558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Enter </a:t>
            </a:r>
            <a:r>
              <a:rPr lang="en-US" dirty="0" err="1"/>
              <a:t>Organisation</a:t>
            </a:r>
            <a:r>
              <a:rPr lang="en-US" dirty="0"/>
              <a:t> / Relationship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3388180" y="5904556"/>
            <a:ext cx="5127170" cy="372836"/>
          </a:xfrm>
        </p:spPr>
        <p:txBody>
          <a:bodyPr>
            <a:no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dirty="0"/>
              <a:t>Enter Company Name</a:t>
            </a:r>
            <a:endParaRPr lang="en-GB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2" hasCustomPrompt="1"/>
          </p:nvPr>
        </p:nvSpPr>
        <p:spPr>
          <a:xfrm>
            <a:off x="728663" y="4873624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37" name="Text Placeholder 35"/>
          <p:cNvSpPr>
            <a:spLocks noGrp="1"/>
          </p:cNvSpPr>
          <p:nvPr>
            <p:ph type="body" sz="quarter" idx="13" hasCustomPrompt="1"/>
          </p:nvPr>
        </p:nvSpPr>
        <p:spPr>
          <a:xfrm>
            <a:off x="729114" y="5384268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38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729791" y="5906553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4595812"/>
            <a:ext cx="4416425" cy="220664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Enter X in appropriate box</a:t>
            </a:r>
            <a:endParaRPr lang="en-GB" dirty="0"/>
          </a:p>
        </p:txBody>
      </p:sp>
      <p:sp>
        <p:nvSpPr>
          <p:cNvPr id="22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628649" y="3889692"/>
            <a:ext cx="7886700" cy="220664"/>
          </a:xfrm>
        </p:spPr>
        <p:txBody>
          <a:bodyPr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† All financial ties (over the last two years) that you may have with any business organization with respect to the subjects mentioned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78077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8361"/>
            <a:ext cx="6449483" cy="8732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861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4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62050"/>
            <a:ext cx="3886200" cy="5426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62050"/>
            <a:ext cx="3886200" cy="5426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3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0"/>
            <a:ext cx="6455066" cy="8735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6205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85962"/>
            <a:ext cx="3868340" cy="46026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6205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985962"/>
            <a:ext cx="3887391" cy="46026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6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7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171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84728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1495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84928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946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76791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707017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7699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328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873211"/>
          </a:xfrm>
          <a:prstGeom prst="rect">
            <a:avLst/>
          </a:prstGeom>
          <a:solidFill>
            <a:srgbClr val="023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0"/>
            <a:ext cx="6453444" cy="873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62050"/>
            <a:ext cx="7886700" cy="5426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681" y="188700"/>
            <a:ext cx="1876732" cy="49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92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2" r:id="rId2"/>
    <p:sldLayoutId id="2147483661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4AC08-108C-4BE0-83B8-D297E7352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GB" altLang="zh-CN" b="1" dirty="0"/>
          </a:p>
          <a:p>
            <a:pPr algn="ctr"/>
            <a:r>
              <a:rPr lang="en-US" altLang="zh-CN" b="1" dirty="0"/>
              <a:t>Mathematical analysis of the male urine flow rate curve for differentiating between DU and BOO</a:t>
            </a:r>
          </a:p>
          <a:p>
            <a:endParaRPr lang="en-US" b="1" dirty="0"/>
          </a:p>
          <a:p>
            <a:r>
              <a:rPr lang="en-US" dirty="0"/>
              <a:t>Presentation by</a:t>
            </a:r>
          </a:p>
          <a:p>
            <a:pPr algn="ctr"/>
            <a:r>
              <a:rPr lang="en-US" sz="3600" b="1" dirty="0"/>
              <a:t>Rui Li</a:t>
            </a:r>
          </a:p>
          <a:p>
            <a:pPr algn="ctr"/>
            <a:endParaRPr lang="en-US" b="1" dirty="0"/>
          </a:p>
          <a:p>
            <a:pPr algn="r"/>
            <a:r>
              <a:rPr lang="en-GB" sz="2000" b="1" dirty="0"/>
              <a:t>Supervisors: Prof </a:t>
            </a:r>
            <a:r>
              <a:rPr lang="en-GB" sz="2000" b="1" dirty="0" err="1"/>
              <a:t>Quanmin</a:t>
            </a:r>
            <a:r>
              <a:rPr lang="en-GB" sz="2000" b="1" dirty="0"/>
              <a:t> Zhu</a:t>
            </a:r>
          </a:p>
          <a:p>
            <a:pPr algn="r"/>
            <a:r>
              <a:rPr lang="en-GB" sz="2000" b="1" dirty="0"/>
              <a:t>Mr Andrew </a:t>
            </a:r>
            <a:r>
              <a:rPr lang="en-GB" sz="2000" b="1" dirty="0" err="1"/>
              <a:t>Gammie</a:t>
            </a:r>
            <a:endParaRPr lang="en-GB" sz="2000" b="1" dirty="0"/>
          </a:p>
          <a:p>
            <a:pPr algn="r"/>
            <a:r>
              <a:rPr lang="en-GB" sz="2000" b="1" dirty="0"/>
              <a:t>Dr Mokhtar Nibouche</a:t>
            </a:r>
          </a:p>
          <a:p>
            <a:pPr algn="r"/>
            <a:endParaRPr lang="en-GB" sz="2000" dirty="0"/>
          </a:p>
          <a:p>
            <a:pPr algn="r"/>
            <a:r>
              <a:rPr lang="en-GB" sz="1400" dirty="0"/>
              <a:t>This project is </a:t>
            </a:r>
            <a:r>
              <a:rPr lang="en-US" sz="1400" dirty="0"/>
              <a:t>partially supported by a grant from Astellas Pharma</a:t>
            </a:r>
            <a:r>
              <a:rPr lang="en-GB" sz="1400" dirty="0"/>
              <a:t> </a:t>
            </a:r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B77420B2-A3F9-4E3B-8F6E-6F1C436A6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5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6374627D-E365-4734-B1B6-DC196C462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7">
            <a:extLst>
              <a:ext uri="{FF2B5EF4-FFF2-40B4-BE49-F238E27FC236}">
                <a16:creationId xmlns:a16="http://schemas.microsoft.com/office/drawing/2014/main" id="{691D084F-290C-45A4-8F36-E0D71C7B2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ICI-RS </a:t>
            </a:r>
            <a:r>
              <a:rPr lang="en-US" altLang="zh-CN"/>
              <a:t>Pre-meeting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62485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7">
            <a:extLst>
              <a:ext uri="{FF2B5EF4-FFF2-40B4-BE49-F238E27FC236}">
                <a16:creationId xmlns:a16="http://schemas.microsoft.com/office/drawing/2014/main" id="{59B95F10-00EA-4C81-88B8-E68BF5947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ICI-RS </a:t>
            </a:r>
            <a:r>
              <a:rPr lang="en-US" altLang="zh-CN" dirty="0"/>
              <a:t>Pre-meeting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A0F2B-A8C1-4720-BB32-D734177CD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000" dirty="0"/>
              <a:t>Detrusor Underactivity </a:t>
            </a:r>
            <a:r>
              <a:rPr lang="en-US" sz="2000" dirty="0"/>
              <a:t>and Bladder Outlet Obstruction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zh-CN" sz="2000" dirty="0"/>
              <a:t>Bother one third elder patients in both gender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PFS to diagnose, cannot be differentiated non-invasively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zh-CN" sz="2000" dirty="0"/>
              <a:t>Several non-invasive indicators –</a:t>
            </a:r>
            <a:r>
              <a:rPr lang="en-US" altLang="zh-CN" sz="2000" dirty="0"/>
              <a:t> </a:t>
            </a:r>
            <a:r>
              <a:rPr lang="en-GB" altLang="zh-CN" sz="2000" dirty="0"/>
              <a:t>limited diagnosing accuracy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Abdominal straining (DU) and detrusor contraction (BOO) – frequency difference probably visible in urine flow rate curve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algn="just"/>
            <a:r>
              <a:rPr lang="en-US" sz="2000" dirty="0"/>
              <a:t>Aims</a:t>
            </a:r>
            <a:r>
              <a:rPr lang="en-US" altLang="zh-CN" sz="2000" dirty="0"/>
              <a:t>: non-invasively differentiate DU with BOO in male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Analyse</a:t>
            </a:r>
            <a:r>
              <a:rPr lang="en-US" sz="2000" dirty="0"/>
              <a:t> UFR data in time domain and frequency domain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Derive novel non-invasive parameters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Statistically </a:t>
            </a:r>
            <a:r>
              <a:rPr lang="en-US" sz="2000" dirty="0" err="1"/>
              <a:t>analyse</a:t>
            </a:r>
            <a:r>
              <a:rPr lang="en-US" sz="2000" dirty="0"/>
              <a:t> on parameters for diagnostic use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Combine parameters to achieve best diagnosing accuracy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baseline="-25000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F857D98C-E9A1-43E2-A649-0CB2514DFE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481C4059-704A-4256-8E9E-2C581E75F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4624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A625154E-54D6-4BC5-B340-C68AA86F5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sp>
        <p:nvSpPr>
          <p:cNvPr id="5" name="Title 7">
            <a:extLst>
              <a:ext uri="{FF2B5EF4-FFF2-40B4-BE49-F238E27FC236}">
                <a16:creationId xmlns:a16="http://schemas.microsoft.com/office/drawing/2014/main" id="{F1793474-5A42-47BD-9520-5516734E5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ICI-RS </a:t>
            </a:r>
            <a:r>
              <a:rPr lang="en-US" altLang="zh-CN" dirty="0"/>
              <a:t>Pre-meeting</a:t>
            </a:r>
            <a:endParaRPr lang="en-GB" sz="3000" dirty="0"/>
          </a:p>
        </p:txBody>
      </p:sp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9C4AB3D8-9A28-44E5-B936-8B5F21A76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B1FE144-870D-4200-B468-B9627860D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7952642" cy="5426529"/>
          </a:xfrm>
        </p:spPr>
        <p:txBody>
          <a:bodyPr>
            <a:normAutofit/>
          </a:bodyPr>
          <a:lstStyle/>
          <a:p>
            <a:r>
              <a:rPr lang="en-GB" sz="2000" dirty="0"/>
              <a:t>Time Constant value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Two second averaging window filter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Discrete first order transform function for rising and falling part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Least Squares method for curve approximation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Calculate the time constant values on rising and falling part</a:t>
            </a:r>
          </a:p>
        </p:txBody>
      </p:sp>
      <p:pic>
        <p:nvPicPr>
          <p:cNvPr id="8" name="Picture 7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A5B74E2D-1D2E-48A1-ABE9-D26FA0DB3C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004" y="3201585"/>
            <a:ext cx="4515992" cy="338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244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A74DC8FB-0846-49AE-9C0B-88860A29F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E43998-97C9-45EE-9AD5-EF07B88DDA76}"/>
              </a:ext>
            </a:extLst>
          </p:cNvPr>
          <p:cNvSpPr txBox="1"/>
          <p:nvPr/>
        </p:nvSpPr>
        <p:spPr>
          <a:xfrm>
            <a:off x="563102" y="1302771"/>
            <a:ext cx="45622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Peak counting analysis: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3</a:t>
            </a:r>
            <a:r>
              <a:rPr lang="en-GB" sz="2000" baseline="30000" dirty="0"/>
              <a:t>rd</a:t>
            </a:r>
            <a:r>
              <a:rPr lang="en-GB" sz="2000" dirty="0"/>
              <a:t> order Butterworth filter (1Hz, 0.1Hz)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Count peak number in raw/filtered curves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Ratio of peak number in 1Hz/0.1Hz filtered curve and raw/0.1Hz filtered curve</a:t>
            </a:r>
          </a:p>
        </p:txBody>
      </p:sp>
      <p:pic>
        <p:nvPicPr>
          <p:cNvPr id="10" name="Picture 9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B2645428-9AF2-46C0-972D-045F5367EE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408" y="1067823"/>
            <a:ext cx="3628591" cy="2704289"/>
          </a:xfrm>
          <a:prstGeom prst="rect">
            <a:avLst/>
          </a:prstGeom>
        </p:spPr>
      </p:pic>
      <p:pic>
        <p:nvPicPr>
          <p:cNvPr id="12" name="Picture 11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E3303A8D-14C9-4255-AA7C-1A9169344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02" y="3985086"/>
            <a:ext cx="3856317" cy="2872914"/>
          </a:xfrm>
          <a:prstGeom prst="rect">
            <a:avLst/>
          </a:prstGeom>
        </p:spPr>
      </p:pic>
      <p:pic>
        <p:nvPicPr>
          <p:cNvPr id="14" name="Picture 13" descr="A close up of a map&#10;&#10;Description generated with high confidence">
            <a:extLst>
              <a:ext uri="{FF2B5EF4-FFF2-40B4-BE49-F238E27FC236}">
                <a16:creationId xmlns:a16="http://schemas.microsoft.com/office/drawing/2014/main" id="{0A761449-9990-473A-8814-D21C8DEAB7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290" y="3985086"/>
            <a:ext cx="3834828" cy="2872914"/>
          </a:xfrm>
          <a:prstGeom prst="rect">
            <a:avLst/>
          </a:prstGeom>
        </p:spPr>
      </p:pic>
      <p:sp>
        <p:nvSpPr>
          <p:cNvPr id="13" name="Title 7">
            <a:extLst>
              <a:ext uri="{FF2B5EF4-FFF2-40B4-BE49-F238E27FC236}">
                <a16:creationId xmlns:a16="http://schemas.microsoft.com/office/drawing/2014/main" id="{FB34C232-F986-4391-8292-FA048A19F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ICI-RS </a:t>
            </a:r>
            <a:r>
              <a:rPr lang="en-US" altLang="zh-CN" dirty="0"/>
              <a:t>Pre-meeting</a:t>
            </a:r>
            <a:endParaRPr lang="en-GB" dirty="0"/>
          </a:p>
        </p:txBody>
      </p:sp>
      <p:pic>
        <p:nvPicPr>
          <p:cNvPr id="15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D8179F99-09A6-4F0C-9B00-ABF8E1812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440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A2BA7-8A26-471C-A60A-E75A37ACE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7952642" cy="5426529"/>
          </a:xfrm>
        </p:spPr>
        <p:txBody>
          <a:bodyPr>
            <a:normAutofit/>
          </a:bodyPr>
          <a:lstStyle/>
          <a:p>
            <a:r>
              <a:rPr lang="en-GB" sz="2000" dirty="0"/>
              <a:t>Median power frequency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Kaiser window filter with </a:t>
            </a:r>
            <a:r>
              <a:rPr lang="en-GB" altLang="zh-CN" sz="2000" dirty="0"/>
              <a:t>0.1Hz-1Hz bandpass frequency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-40 dB attenuation on both stopband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FFT to generate frequency spectrum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Calculate median power frequency in power spectrum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19E6A806-D5CA-48B0-9BAB-2EB308093F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F06BA3FA-C6CB-492F-B25B-01CA041D1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10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86347471-5CB6-40B6-BF09-2E80E01897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10" y="3192972"/>
            <a:ext cx="7498780" cy="3665028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9ADB4664-85D1-4E9D-B38B-89CB86982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ICI-RS </a:t>
            </a:r>
            <a:r>
              <a:rPr lang="en-US" altLang="zh-CN" dirty="0"/>
              <a:t>Pre-meeting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427910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A625154E-54D6-4BC5-B340-C68AA86F5F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sp>
        <p:nvSpPr>
          <p:cNvPr id="5" name="Title 7">
            <a:extLst>
              <a:ext uri="{FF2B5EF4-FFF2-40B4-BE49-F238E27FC236}">
                <a16:creationId xmlns:a16="http://schemas.microsoft.com/office/drawing/2014/main" id="{F1793474-5A42-47BD-9520-5516734E5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ICI-RS </a:t>
            </a:r>
            <a:r>
              <a:rPr lang="en-US" altLang="zh-CN" dirty="0"/>
              <a:t>Pre-meeting</a:t>
            </a:r>
            <a:endParaRPr lang="en-GB" sz="3000" dirty="0"/>
          </a:p>
        </p:txBody>
      </p:sp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9C4AB3D8-9A28-44E5-B936-8B5F21A76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B1FE144-870D-4200-B468-B9627860D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7952642" cy="5426529"/>
          </a:xfrm>
        </p:spPr>
        <p:txBody>
          <a:bodyPr>
            <a:normAutofit/>
          </a:bodyPr>
          <a:lstStyle/>
          <a:p>
            <a:r>
              <a:rPr lang="en-GB" sz="2000" dirty="0"/>
              <a:t>Sum of amplitude change in rising slopes in filtered curve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Kaiser window filter with 0.1Hz-1Hz bandpass frequency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-40 dB attenuation on both stopband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Calculate the sum of amplitude changes in rising slope</a:t>
            </a:r>
          </a:p>
        </p:txBody>
      </p:sp>
      <p:pic>
        <p:nvPicPr>
          <p:cNvPr id="8" name="Picture 7" descr="C:\Users\rui li\Desktop\project\Publication\ICS 2018\Amplitude change.jpg">
            <a:extLst>
              <a:ext uri="{FF2B5EF4-FFF2-40B4-BE49-F238E27FC236}">
                <a16:creationId xmlns:a16="http://schemas.microsoft.com/office/drawing/2014/main" id="{B2B6D78B-3D24-4A04-9FA9-85D4826D173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697" y="3296093"/>
            <a:ext cx="5792605" cy="32924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1035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2A787-A3B7-4C78-B8F7-48681D6C8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Interpretation of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273 male urine flow rate data analysed including 104 BOO, 93 DU and 76 BOO&amp;DU free data for reference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Blind during analysing procedure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UFR data pre-processed by the threshold value of 0.5ml/s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Multivariance of variates analysis: bundling multiple non-invasive parameters into a weighted linear combination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91D04609-2435-4F28-BBFF-D1027B01B6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AFEEB84C-B7DC-4E76-BC2E-F78A9B2D9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EC13E9D-EF50-440B-A9F9-7B090316B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43491"/>
              </p:ext>
            </p:extLst>
          </p:nvPr>
        </p:nvGraphicFramePr>
        <p:xfrm>
          <a:off x="702415" y="3792644"/>
          <a:ext cx="773917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1780">
                  <a:extLst>
                    <a:ext uri="{9D8B030D-6E8A-4147-A177-3AD203B41FA5}">
                      <a16:colId xmlns:a16="http://schemas.microsoft.com/office/drawing/2014/main" val="2178574583"/>
                    </a:ext>
                  </a:extLst>
                </a:gridCol>
                <a:gridCol w="1488558">
                  <a:extLst>
                    <a:ext uri="{9D8B030D-6E8A-4147-A177-3AD203B41FA5}">
                      <a16:colId xmlns:a16="http://schemas.microsoft.com/office/drawing/2014/main" val="3893625596"/>
                    </a:ext>
                  </a:extLst>
                </a:gridCol>
                <a:gridCol w="1275907">
                  <a:extLst>
                    <a:ext uri="{9D8B030D-6E8A-4147-A177-3AD203B41FA5}">
                      <a16:colId xmlns:a16="http://schemas.microsoft.com/office/drawing/2014/main" val="279669566"/>
                    </a:ext>
                  </a:extLst>
                </a:gridCol>
                <a:gridCol w="1169582">
                  <a:extLst>
                    <a:ext uri="{9D8B030D-6E8A-4147-A177-3AD203B41FA5}">
                      <a16:colId xmlns:a16="http://schemas.microsoft.com/office/drawing/2014/main" val="2563154311"/>
                    </a:ext>
                  </a:extLst>
                </a:gridCol>
                <a:gridCol w="1243343">
                  <a:extLst>
                    <a:ext uri="{9D8B030D-6E8A-4147-A177-3AD203B41FA5}">
                      <a16:colId xmlns:a16="http://schemas.microsoft.com/office/drawing/2014/main" val="8033526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 value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Sensitivity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Specificity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9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Peak counting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&lt;0.0001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0.673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63.4%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67.3%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686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Q</a:t>
                      </a:r>
                      <a:r>
                        <a:rPr lang="en-GB" baseline="-25000" dirty="0" err="1"/>
                        <a:t>max</a:t>
                      </a:r>
                      <a:endParaRPr lang="en-GB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&lt;0.0001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0.634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49.5%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78.1%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347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r>
                        <a:rPr lang="en-GB" sz="18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</a:t>
                      </a:r>
                      <a:endParaRPr lang="en-GB" sz="18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&lt;0.0001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72.0%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55.8%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955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Median power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&lt;0.001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0.663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38.7%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90.4%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12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MANOVA analysis</a:t>
                      </a:r>
                      <a:r>
                        <a:rPr lang="en-GB" baseline="300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&lt;10</a:t>
                      </a:r>
                      <a:r>
                        <a:rPr lang="en-GB" baseline="30000" dirty="0"/>
                        <a:t>-23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0.872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73.1%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84.6%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974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CART analysis</a:t>
                      </a:r>
                      <a:r>
                        <a:rPr lang="en-GB" baseline="30000" dirty="0"/>
                        <a:t>**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Diagnosing accuracy: 82.2%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89.2%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18008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35AEF80-95AC-486A-8BA7-23081F57EA1C}"/>
              </a:ext>
            </a:extLst>
          </p:cNvPr>
          <p:cNvSpPr txBox="1"/>
          <p:nvPr/>
        </p:nvSpPr>
        <p:spPr>
          <a:xfrm>
            <a:off x="702415" y="6388524"/>
            <a:ext cx="7739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*Multivariance use 25 non-invasive urodynamic parameters</a:t>
            </a:r>
          </a:p>
          <a:p>
            <a:r>
              <a:rPr lang="en-GB" sz="1000" dirty="0"/>
              <a:t>**CART training procedure was performed </a:t>
            </a:r>
            <a:r>
              <a:rPr lang="en-US" sz="1000" dirty="0"/>
              <a:t>by</a:t>
            </a:r>
            <a:r>
              <a:rPr lang="zh-CN" altLang="en-US" sz="1000" dirty="0"/>
              <a:t> </a:t>
            </a:r>
            <a:r>
              <a:rPr lang="en-US" altLang="zh-CN" sz="1000" dirty="0"/>
              <a:t>criteria of minimum number of 20 in parent node and 5 in child node </a:t>
            </a:r>
            <a:r>
              <a:rPr lang="en-GB" sz="1000" dirty="0"/>
              <a:t> </a:t>
            </a:r>
          </a:p>
        </p:txBody>
      </p:sp>
      <p:sp>
        <p:nvSpPr>
          <p:cNvPr id="11" name="Title 7">
            <a:extLst>
              <a:ext uri="{FF2B5EF4-FFF2-40B4-BE49-F238E27FC236}">
                <a16:creationId xmlns:a16="http://schemas.microsoft.com/office/drawing/2014/main" id="{774B9CEC-11B4-4E42-9CCC-5581EDD67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ICI-RS </a:t>
            </a:r>
            <a:r>
              <a:rPr lang="en-US" altLang="zh-CN" dirty="0"/>
              <a:t>Pre-meeting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39402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55FCB-D59A-4B58-8B12-F5602E280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7886700" cy="2623141"/>
          </a:xfrm>
        </p:spPr>
        <p:txBody>
          <a:bodyPr/>
          <a:lstStyle/>
          <a:p>
            <a:r>
              <a:rPr lang="en-GB" altLang="zh-CN" sz="2000" dirty="0"/>
              <a:t>Further research plan: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Analyse more male flow data for reliable result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Coefficients assigned to each parameter are not fixed, neural network for automatically updating on the coefficients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Validation of MANOVA/CART analysis result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000" dirty="0"/>
              <a:t>Exploring other non-invasive parameters</a:t>
            </a:r>
          </a:p>
          <a:p>
            <a:endParaRPr lang="en-GB" dirty="0"/>
          </a:p>
        </p:txBody>
      </p:sp>
      <p:pic>
        <p:nvPicPr>
          <p:cNvPr id="4" name="Content Placeholder 2">
            <a:extLst>
              <a:ext uri="{FF2B5EF4-FFF2-40B4-BE49-F238E27FC236}">
                <a16:creationId xmlns:a16="http://schemas.microsoft.com/office/drawing/2014/main" id="{10801D51-57DE-4030-BE62-A2009CD556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871"/>
            <a:ext cx="1760707" cy="880354"/>
          </a:xfrm>
          <a:prstGeom prst="rect">
            <a:avLst/>
          </a:prstGeom>
        </p:spPr>
      </p:pic>
      <p:pic>
        <p:nvPicPr>
          <p:cNvPr id="6" name="Picture 2" descr="https://www.nbt.nhs.uk/sites/default/files/hub_logos/Bristol%20Urological%20Institute.jpg">
            <a:extLst>
              <a:ext uri="{FF2B5EF4-FFF2-40B4-BE49-F238E27FC236}">
                <a16:creationId xmlns:a16="http://schemas.microsoft.com/office/drawing/2014/main" id="{6699D92B-F71B-4E37-B6B5-BB3E54A55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92" y="-4561"/>
            <a:ext cx="2088107" cy="87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7B5B4B5D-94E6-4C92-B8F3-6D4BA9760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38" y="-19050"/>
            <a:ext cx="5318125" cy="873125"/>
          </a:xfrm>
        </p:spPr>
        <p:txBody>
          <a:bodyPr>
            <a:normAutofit/>
          </a:bodyPr>
          <a:lstStyle/>
          <a:p>
            <a:pPr algn="ctr"/>
            <a:r>
              <a:rPr lang="en-GB" altLang="zh-CN" dirty="0"/>
              <a:t>ICI-RS </a:t>
            </a:r>
            <a:r>
              <a:rPr lang="en-US" altLang="zh-CN" dirty="0"/>
              <a:t>Pre-meeting</a:t>
            </a:r>
            <a:endParaRPr lang="en-GB" sz="3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934EB4-5FF8-47A8-B938-272BD821604D}"/>
              </a:ext>
            </a:extLst>
          </p:cNvPr>
          <p:cNvSpPr/>
          <p:nvPr/>
        </p:nvSpPr>
        <p:spPr>
          <a:xfrm>
            <a:off x="2404862" y="4424548"/>
            <a:ext cx="43342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zh-CN" sz="4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0611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ICS">
      <a:dk1>
        <a:srgbClr val="03558C"/>
      </a:dk1>
      <a:lt1>
        <a:sysClr val="window" lastClr="FFFFFF"/>
      </a:lt1>
      <a:dk2>
        <a:srgbClr val="03558C"/>
      </a:dk2>
      <a:lt2>
        <a:srgbClr val="FFFFFF"/>
      </a:lt2>
      <a:accent1>
        <a:srgbClr val="057CBC"/>
      </a:accent1>
      <a:accent2>
        <a:srgbClr val="FF7F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7CBC"/>
      </a:hlink>
      <a:folHlink>
        <a:srgbClr val="057CB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_2017_DisclosureTemplate.potx" id="{69AF8600-E9D1-47BE-BCC0-66F76D6E26DA}" vid="{09C6AAF2-30D0-4D24-AB30-05A6340DFB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CS">
    <a:dk1>
      <a:srgbClr val="03558C"/>
    </a:dk1>
    <a:lt1>
      <a:sysClr val="window" lastClr="FFFFFF"/>
    </a:lt1>
    <a:dk2>
      <a:srgbClr val="03558C"/>
    </a:dk2>
    <a:lt2>
      <a:srgbClr val="FFFFFF"/>
    </a:lt2>
    <a:accent1>
      <a:srgbClr val="057CBC"/>
    </a:accent1>
    <a:accent2>
      <a:srgbClr val="FF7F00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7CBC"/>
    </a:hlink>
    <a:folHlink>
      <a:srgbClr val="057CB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3387</TotalTime>
  <Words>466</Words>
  <Application>Microsoft Office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等线</vt:lpstr>
      <vt:lpstr>宋体</vt:lpstr>
      <vt:lpstr>Arial</vt:lpstr>
      <vt:lpstr>Calibri</vt:lpstr>
      <vt:lpstr>Calibri Light</vt:lpstr>
      <vt:lpstr>Office Theme</vt:lpstr>
      <vt:lpstr>ICI-RS Pre-meeting</vt:lpstr>
      <vt:lpstr>ICI-RS Pre-meeting</vt:lpstr>
      <vt:lpstr>ICI-RS Pre-meeting</vt:lpstr>
      <vt:lpstr>ICI-RS Pre-meeting</vt:lpstr>
      <vt:lpstr>ICI-RS Pre-meeting</vt:lpstr>
      <vt:lpstr>ICI-RS Pre-meeting</vt:lpstr>
      <vt:lpstr>ICI-RS Pre-meeting</vt:lpstr>
      <vt:lpstr>ICI-RS Pre-meeting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Rui Li</dc:title>
  <dc:creator>Rui Li</dc:creator>
  <cp:lastModifiedBy>Rui Li</cp:lastModifiedBy>
  <cp:revision>108</cp:revision>
  <dcterms:created xsi:type="dcterms:W3CDTF">2017-09-11T20:59:20Z</dcterms:created>
  <dcterms:modified xsi:type="dcterms:W3CDTF">2018-06-12T12:36:43Z</dcterms:modified>
</cp:coreProperties>
</file>