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58" r:id="rId3"/>
    <p:sldId id="292" r:id="rId4"/>
    <p:sldId id="293" r:id="rId5"/>
    <p:sldId id="294" r:id="rId6"/>
    <p:sldId id="295" r:id="rId7"/>
    <p:sldId id="300" r:id="rId8"/>
    <p:sldId id="283" r:id="rId9"/>
    <p:sldId id="285" r:id="rId10"/>
    <p:sldId id="286" r:id="rId11"/>
    <p:sldId id="287" r:id="rId12"/>
    <p:sldId id="260" r:id="rId13"/>
    <p:sldId id="272" r:id="rId14"/>
    <p:sldId id="261" r:id="rId15"/>
    <p:sldId id="276" r:id="rId16"/>
    <p:sldId id="262" r:id="rId17"/>
    <p:sldId id="277" r:id="rId18"/>
    <p:sldId id="290" r:id="rId19"/>
    <p:sldId id="274" r:id="rId20"/>
    <p:sldId id="289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705EA-828E-45F9-B107-73EBD631CAC1}">
          <p14:sldIdLst>
            <p14:sldId id="299"/>
            <p14:sldId id="258"/>
            <p14:sldId id="292"/>
            <p14:sldId id="293"/>
            <p14:sldId id="294"/>
            <p14:sldId id="295"/>
            <p14:sldId id="300"/>
            <p14:sldId id="283"/>
            <p14:sldId id="285"/>
            <p14:sldId id="286"/>
            <p14:sldId id="287"/>
            <p14:sldId id="260"/>
            <p14:sldId id="272"/>
            <p14:sldId id="261"/>
            <p14:sldId id="276"/>
            <p14:sldId id="262"/>
          </p14:sldIdLst>
        </p14:section>
        <p14:section name="Untitled Section" id="{058E37A1-DB2B-4434-9C77-BCDEE9E280F3}">
          <p14:sldIdLst>
            <p14:sldId id="277"/>
            <p14:sldId id="290"/>
            <p14:sldId id="274"/>
            <p14:sldId id="289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3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CDC3A-A150-49CF-8F86-B2B7EA962E01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52661-69CC-43BC-9A8C-FE8B9318D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23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</a:t>
            </a:r>
            <a:r>
              <a:rPr lang="en-GB" baseline="0" dirty="0" smtClean="0"/>
              <a:t> the Elkins Act 1903, the acts and omissions of an officer acting within the scope of his employment was considered to be those of the corporation.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2661-69CC-43BC-9A8C-FE8B9318DB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4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4449-3C54-431B-8B49-832B5B04EC46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9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DAC-1812-40B0-999E-512F935C24E3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42A4-69EF-4DD7-B2D8-248D651102BE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8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EED8-5ECA-473C-9FEE-845F61BB74FE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1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C35-46C0-4C4A-A04C-039B21A3B392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2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E0A7-64BF-40B6-982E-EB8892FDA362}" type="datetime1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6DFB-F743-441D-B350-8DE7346EC518}" type="datetime1">
              <a:rPr lang="en-GB" smtClean="0"/>
              <a:t>10/05/2018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8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254-C618-48FA-AED4-3D1809A05E7B}" type="datetime1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2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B2F3-94D8-436E-A711-64F8B32FAEFD}" type="datetime1">
              <a:rPr lang="en-GB" smtClean="0"/>
              <a:t>10/05/2018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452A-645D-403B-BD55-5BE87AE97A6E}" type="datetime1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8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B3BF-C198-4EE1-B578-2538CBE46409}" type="datetime1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2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AF6C-1C21-4978-A411-7098A8EA712E}" type="datetime1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C3FC-C721-423D-BCD1-C5399EB24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o.gov.uk/2016/07/08/sfo-secures-second-dpa/" TargetMode="External"/><Relationship Id="rId2" Type="http://schemas.openxmlformats.org/officeDocument/2006/relationships/hyperlink" Target="https://www.sfo.gov.uk/cases/standard-bank-pl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fo.gov.uk/cases/rolls-royce-plc/" TargetMode="External"/><Relationship Id="rId4" Type="http://schemas.openxmlformats.org/officeDocument/2006/relationships/hyperlink" Target="https://www.sfo.gov.uk/2017/04/10/sfo-agrees-deferred-prosecution-agreement-with-tesco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ca.org.uk/firms/senior-managers-certification-regim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‘Corporate Liability for Economic Crime: A Critical Review</a:t>
            </a:r>
            <a:r>
              <a:rPr lang="en-GB" b="1" dirty="0" smtClean="0">
                <a:solidFill>
                  <a:srgbClr val="FF0000"/>
                </a:solidFill>
              </a:rPr>
              <a:t>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59228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‘Regulation </a:t>
            </a:r>
            <a:r>
              <a:rPr lang="en-GB" b="1" dirty="0">
                <a:solidFill>
                  <a:schemeClr val="tx1"/>
                </a:solidFill>
              </a:rPr>
              <a:t>of the banking sector: Challenges and emerging </a:t>
            </a:r>
            <a:r>
              <a:rPr lang="en-GB" b="1" dirty="0" smtClean="0">
                <a:solidFill>
                  <a:schemeClr val="tx1"/>
                </a:solidFill>
              </a:rPr>
              <a:t>issues’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Bristol University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Friday 11 May 2018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 Nicholas Ryder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the West of England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‘Corporate Liability for Economic Crime: A Critical Review’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0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United States of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Arthur Andersen LLP (AALLP):</a:t>
            </a:r>
          </a:p>
          <a:p>
            <a:pPr lvl="1"/>
            <a:r>
              <a:rPr lang="en-GB" dirty="0" smtClean="0"/>
              <a:t>US Supreme Court overturned conviction due to inaccurate jury directions by the US Department of Justice (DoJ):</a:t>
            </a:r>
          </a:p>
          <a:p>
            <a:pPr lvl="2"/>
            <a:r>
              <a:rPr lang="en-GB" i="1" dirty="0" smtClean="0"/>
              <a:t>Arthur Andersen LLP v United States </a:t>
            </a:r>
            <a:r>
              <a:rPr lang="en-GB" dirty="0" smtClean="0"/>
              <a:t>544 U.S. 696 (2005)</a:t>
            </a:r>
          </a:p>
          <a:p>
            <a:pPr lvl="1"/>
            <a:r>
              <a:rPr lang="en-GB" dirty="0" err="1" smtClean="0"/>
              <a:t>DoJ</a:t>
            </a:r>
            <a:r>
              <a:rPr lang="en-GB" dirty="0" smtClean="0"/>
              <a:t> abandoned its traditional approach of prosecuting companies and now considers the impact on employees, investors and the economy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2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United States of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evolution of Deferred Prosecution Agreements (DPA):</a:t>
            </a:r>
          </a:p>
          <a:p>
            <a:pPr lvl="1"/>
            <a:r>
              <a:rPr lang="en-GB" sz="3200" dirty="0" smtClean="0"/>
              <a:t>EF Hutton</a:t>
            </a:r>
          </a:p>
          <a:p>
            <a:pPr lvl="1"/>
            <a:r>
              <a:rPr lang="en-GB" sz="3200" dirty="0" smtClean="0"/>
              <a:t>Drexel Lambert</a:t>
            </a:r>
          </a:p>
          <a:p>
            <a:pPr lvl="1"/>
            <a:r>
              <a:rPr lang="en-GB" sz="3200" dirty="0" smtClean="0"/>
              <a:t>Salomon Brothers</a:t>
            </a:r>
          </a:p>
          <a:p>
            <a:pPr lvl="1"/>
            <a:r>
              <a:rPr lang="en-GB" sz="3200" dirty="0" smtClean="0"/>
              <a:t>Prudential Securities Incorporated</a:t>
            </a:r>
          </a:p>
          <a:p>
            <a:pPr lvl="1"/>
            <a:r>
              <a:rPr lang="en-GB" sz="3200" dirty="0" smtClean="0"/>
              <a:t>HSBC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6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United Kingdom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Courts have accepted that the common law should provide a remedy for individuals against the actions of companies:</a:t>
            </a:r>
          </a:p>
          <a:p>
            <a:pPr lvl="1"/>
            <a:r>
              <a:rPr lang="en-GB" i="1" dirty="0" smtClean="0"/>
              <a:t>Great Northern Rail Way Co Case </a:t>
            </a:r>
            <a:r>
              <a:rPr lang="en-GB" dirty="0" smtClean="0"/>
              <a:t>(1846) 9 Q.B. 315</a:t>
            </a:r>
          </a:p>
          <a:p>
            <a:pPr lvl="1"/>
            <a:r>
              <a:rPr lang="en-GB" i="1" dirty="0"/>
              <a:t>DPP v Kent and Sussex Contractors Ltd </a:t>
            </a:r>
            <a:r>
              <a:rPr lang="en-GB" dirty="0"/>
              <a:t>1 K.B. 146,</a:t>
            </a:r>
          </a:p>
          <a:p>
            <a:pPr lvl="1"/>
            <a:r>
              <a:rPr lang="en-GB" i="1" dirty="0"/>
              <a:t>R v ICR Haulage Co Ltd </a:t>
            </a:r>
            <a:r>
              <a:rPr lang="en-GB" dirty="0"/>
              <a:t>[1944] K.B. 551; (1944) Cr. App. R. 31.</a:t>
            </a:r>
          </a:p>
          <a:p>
            <a:pPr lvl="1"/>
            <a:r>
              <a:rPr lang="en-GB" i="1" dirty="0"/>
              <a:t>Moore v </a:t>
            </a:r>
            <a:r>
              <a:rPr lang="en-GB" i="1" dirty="0" err="1"/>
              <a:t>Bresler</a:t>
            </a:r>
            <a:r>
              <a:rPr lang="en-GB" i="1" dirty="0"/>
              <a:t> Ltd </a:t>
            </a:r>
            <a:r>
              <a:rPr lang="en-GB" dirty="0"/>
              <a:t>[1944] 2 E.R. 515 and</a:t>
            </a:r>
          </a:p>
          <a:p>
            <a:pPr lvl="1"/>
            <a:r>
              <a:rPr lang="en-GB" i="1" dirty="0" err="1"/>
              <a:t>Lannard’s</a:t>
            </a:r>
            <a:r>
              <a:rPr lang="en-GB" i="1" dirty="0"/>
              <a:t> Carrying Co Ltd v Asiatic Petroleum </a:t>
            </a:r>
            <a:r>
              <a:rPr lang="en-GB" dirty="0"/>
              <a:t>[1915] A.C. 705 HL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2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Common Law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Tesco Supermarkets Ltd v </a:t>
            </a:r>
            <a:r>
              <a:rPr lang="en-GB" i="1" dirty="0" err="1" smtClean="0"/>
              <a:t>Nattrass</a:t>
            </a:r>
            <a:r>
              <a:rPr lang="en-GB" i="1" dirty="0" smtClean="0"/>
              <a:t> </a:t>
            </a:r>
            <a:r>
              <a:rPr lang="en-GB" dirty="0" smtClean="0"/>
              <a:t>[1972] A.C. 153 and the identification doctrine: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House of Lords determined that corporate criminal liability could be imposed if the prosecution could prove that the person had “</a:t>
            </a:r>
            <a:r>
              <a:rPr lang="en-GB" i="1" dirty="0" smtClean="0"/>
              <a:t>the directing mind and will of the company</a:t>
            </a:r>
            <a:r>
              <a:rPr lang="en-GB" dirty="0" smtClean="0"/>
              <a:t>”.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5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Bribery Act 2000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</a:t>
            </a:r>
            <a:r>
              <a:rPr lang="x-none" dirty="0" smtClean="0"/>
              <a:t>he </a:t>
            </a:r>
            <a:r>
              <a:rPr lang="x-none" dirty="0"/>
              <a:t>Bribery Act 2010 </a:t>
            </a:r>
            <a:r>
              <a:rPr lang="x-none" dirty="0" smtClean="0"/>
              <a:t>introduces </a:t>
            </a:r>
            <a:r>
              <a:rPr lang="x-none" dirty="0"/>
              <a:t>a new form of corporate criminal </a:t>
            </a:r>
            <a:r>
              <a:rPr lang="x-none" dirty="0" smtClean="0"/>
              <a:t>liability</a:t>
            </a:r>
            <a:r>
              <a:rPr lang="en-GB" dirty="0" smtClean="0"/>
              <a:t>:</a:t>
            </a:r>
          </a:p>
          <a:p>
            <a:pPr lvl="1"/>
            <a:r>
              <a:rPr lang="x-none" dirty="0" smtClean="0"/>
              <a:t>Failure </a:t>
            </a:r>
            <a:r>
              <a:rPr lang="x-none" dirty="0"/>
              <a:t>of commercial organisations to prevent bribery</a:t>
            </a:r>
            <a:r>
              <a:rPr lang="en-GB" dirty="0"/>
              <a:t> (s.7</a:t>
            </a:r>
            <a:r>
              <a:rPr lang="en-GB" dirty="0" smtClean="0"/>
              <a:t>),</a:t>
            </a:r>
            <a:endParaRPr lang="en-GB" dirty="0"/>
          </a:p>
          <a:p>
            <a:pPr lvl="1"/>
            <a:r>
              <a:rPr lang="x-none" dirty="0" smtClean="0"/>
              <a:t>a </a:t>
            </a:r>
            <a:r>
              <a:rPr lang="x-none" dirty="0"/>
              <a:t>commercial organisation can </a:t>
            </a:r>
            <a:r>
              <a:rPr lang="x-none" dirty="0" smtClean="0"/>
              <a:t>be </a:t>
            </a:r>
            <a:r>
              <a:rPr lang="x-none" dirty="0"/>
              <a:t>found guilty of an offence if a person associated with the organisation bribes another, intending to obtain or retain business or a business advantage for that </a:t>
            </a:r>
            <a:r>
              <a:rPr lang="x-none" dirty="0" smtClean="0"/>
              <a:t>organisation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Bribery Act 2000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Crime and Courts Act 2013 (Schedule 17)</a:t>
            </a:r>
          </a:p>
          <a:p>
            <a:r>
              <a:rPr lang="en-GB" dirty="0" smtClean="0"/>
              <a:t>Deferred Prosecution Agreements:</a:t>
            </a:r>
          </a:p>
          <a:p>
            <a:pPr lvl="1"/>
            <a:r>
              <a:rPr lang="en-GB" i="1" dirty="0" smtClean="0">
                <a:hlinkClick r:id="rId2"/>
              </a:rPr>
              <a:t>Standard </a:t>
            </a:r>
            <a:r>
              <a:rPr lang="en-GB" i="1" dirty="0">
                <a:hlinkClick r:id="rId2"/>
              </a:rPr>
              <a:t>Bank Plc</a:t>
            </a:r>
            <a:r>
              <a:rPr lang="en-GB" dirty="0">
                <a:hlinkClick r:id="rId2"/>
              </a:rPr>
              <a:t> </a:t>
            </a:r>
            <a:r>
              <a:rPr lang="en-GB" dirty="0" smtClean="0"/>
              <a:t>(2015),</a:t>
            </a:r>
          </a:p>
          <a:p>
            <a:pPr lvl="1"/>
            <a:r>
              <a:rPr lang="en-GB" i="1" dirty="0" smtClean="0">
                <a:hlinkClick r:id="rId3"/>
              </a:rPr>
              <a:t>XYX </a:t>
            </a:r>
            <a:r>
              <a:rPr lang="en-GB" i="1" dirty="0">
                <a:hlinkClick r:id="rId3"/>
              </a:rPr>
              <a:t>Ltd</a:t>
            </a:r>
            <a:r>
              <a:rPr lang="en-GB" dirty="0">
                <a:hlinkClick r:id="rId3"/>
              </a:rPr>
              <a:t> </a:t>
            </a:r>
            <a:r>
              <a:rPr lang="en-GB" dirty="0" smtClean="0"/>
              <a:t>(2016),</a:t>
            </a:r>
            <a:endParaRPr lang="en-GB" dirty="0"/>
          </a:p>
          <a:p>
            <a:pPr lvl="1"/>
            <a:r>
              <a:rPr lang="en-GB" dirty="0" smtClean="0">
                <a:hlinkClick r:id="rId4"/>
              </a:rPr>
              <a:t>Tesco </a:t>
            </a:r>
            <a:r>
              <a:rPr lang="en-GB" dirty="0" smtClean="0"/>
              <a:t>(2017) and </a:t>
            </a:r>
          </a:p>
          <a:p>
            <a:pPr lvl="1"/>
            <a:r>
              <a:rPr lang="en-GB" dirty="0" smtClean="0">
                <a:hlinkClick r:id="rId5"/>
              </a:rPr>
              <a:t>Rolls </a:t>
            </a:r>
            <a:r>
              <a:rPr lang="en-GB" dirty="0">
                <a:hlinkClick r:id="rId5"/>
              </a:rPr>
              <a:t>Royce </a:t>
            </a:r>
            <a:r>
              <a:rPr lang="en-GB" dirty="0" smtClean="0"/>
              <a:t>(2017).</a:t>
            </a:r>
          </a:p>
          <a:p>
            <a:r>
              <a:rPr lang="en-GB" dirty="0" smtClean="0"/>
              <a:t>Favoured enforcement mechanism of the Serious Fraud 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9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Criminal Finances Act 2017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</a:t>
            </a:r>
            <a:r>
              <a:rPr lang="en-US" dirty="0"/>
              <a:t>failure to prevent criminal facilitation of tax evasion </a:t>
            </a:r>
            <a:r>
              <a:rPr lang="en-US" dirty="0" smtClean="0"/>
              <a:t>(ss. 44-52)</a:t>
            </a:r>
          </a:p>
          <a:p>
            <a:r>
              <a:rPr lang="en-US" dirty="0"/>
              <a:t>The offence of corporate failure to prevent criminal facilitation of tax evasion applies to:</a:t>
            </a:r>
          </a:p>
          <a:p>
            <a:pPr lvl="1"/>
            <a:r>
              <a:rPr lang="en-US" dirty="0"/>
              <a:t>Companies, partnerships and LLPs.</a:t>
            </a:r>
          </a:p>
          <a:p>
            <a:r>
              <a:rPr lang="en-US" dirty="0"/>
              <a:t>It does not apply not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individuals</a:t>
            </a:r>
            <a:r>
              <a:rPr lang="en-US" dirty="0"/>
              <a:t>, as they can be prosecuted under existing laws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6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Financial Services and Markets Act 2000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Withdraw </a:t>
            </a:r>
            <a:r>
              <a:rPr lang="en-GB" dirty="0"/>
              <a:t>a firm’s authorisation, 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rohibit </a:t>
            </a:r>
            <a:r>
              <a:rPr lang="en-GB" dirty="0"/>
              <a:t>individuals from carrying on regulated activities,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uspending </a:t>
            </a:r>
            <a:r>
              <a:rPr lang="en-GB" dirty="0"/>
              <a:t>firms and </a:t>
            </a:r>
            <a:r>
              <a:rPr lang="en-GB" dirty="0" smtClean="0"/>
              <a:t>individuals, </a:t>
            </a:r>
          </a:p>
          <a:p>
            <a:r>
              <a:rPr lang="en-GB" dirty="0"/>
              <a:t>I</a:t>
            </a:r>
            <a:r>
              <a:rPr lang="en-GB" dirty="0" smtClean="0"/>
              <a:t>ssuing </a:t>
            </a:r>
            <a:r>
              <a:rPr lang="en-GB" dirty="0"/>
              <a:t>fines against firms and </a:t>
            </a:r>
            <a:r>
              <a:rPr lang="en-GB" dirty="0" smtClean="0"/>
              <a:t>individuals,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7000" dirty="0"/>
              <a:t>A</a:t>
            </a:r>
            <a:r>
              <a:rPr lang="en-GB" sz="7000" dirty="0" smtClean="0"/>
              <a:t>pplying to the courts for injunctions, </a:t>
            </a:r>
          </a:p>
          <a:p>
            <a:r>
              <a:rPr lang="en-GB" sz="7000" dirty="0"/>
              <a:t>R</a:t>
            </a:r>
            <a:r>
              <a:rPr lang="en-GB" sz="7000" dirty="0" smtClean="0"/>
              <a:t>estitution orders, </a:t>
            </a:r>
          </a:p>
          <a:p>
            <a:r>
              <a:rPr lang="en-GB" sz="7000" dirty="0"/>
              <a:t>W</a:t>
            </a:r>
            <a:r>
              <a:rPr lang="en-GB" sz="7000" dirty="0" smtClean="0"/>
              <a:t>inding-up and other insolvency orders and </a:t>
            </a:r>
          </a:p>
          <a:p>
            <a:r>
              <a:rPr lang="en-GB" sz="7000" dirty="0" smtClean="0"/>
              <a:t>bringing criminal prosecutions to tackle financial crime.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3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Financial Services and Markets Act 2000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Senior Managers and Certification Regime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Places </a:t>
            </a:r>
            <a:r>
              <a:rPr lang="en-US" dirty="0"/>
              <a:t>the management of financial crime risk </a:t>
            </a:r>
            <a:r>
              <a:rPr lang="en-US" dirty="0" smtClean="0"/>
              <a:t>within </a:t>
            </a:r>
            <a:r>
              <a:rPr lang="en-US" dirty="0"/>
              <a:t>the senior management of financial </a:t>
            </a:r>
            <a:r>
              <a:rPr lang="en-US" dirty="0" smtClean="0"/>
              <a:t>institutions,</a:t>
            </a:r>
          </a:p>
          <a:p>
            <a:pPr lvl="1"/>
            <a:r>
              <a:rPr lang="en-US" dirty="0" smtClean="0"/>
              <a:t>focused </a:t>
            </a:r>
            <a:r>
              <a:rPr lang="en-US" dirty="0"/>
              <a:t>on holding individual managers to account for certain </a:t>
            </a:r>
            <a:r>
              <a:rPr lang="en-US" dirty="0" smtClean="0"/>
              <a:t>failings,</a:t>
            </a:r>
          </a:p>
          <a:p>
            <a:pPr lvl="1"/>
            <a:r>
              <a:rPr lang="en-US" dirty="0" smtClean="0"/>
              <a:t>Could this be used to identity who has the controlling mind in the regulated sector?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3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Corporate Liability for Economic Crime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Ministry of Justice Call for Evidence (2017)</a:t>
            </a:r>
          </a:p>
          <a:p>
            <a:r>
              <a:rPr lang="en-GB" dirty="0" smtClean="0"/>
              <a:t>Five options for reform: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Amend Identification doctrine,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Strict (vicarious) liability,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Strict (direct) liability,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Failure to prevent as an element of the offence 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Investigate the possibility of regulatory reform on a sector by sector basis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2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Abstract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This </a:t>
            </a:r>
            <a:r>
              <a:rPr lang="en-GB" dirty="0" smtClean="0"/>
              <a:t>presentation has two aims:</a:t>
            </a:r>
          </a:p>
          <a:p>
            <a:pPr lvl="1"/>
            <a:r>
              <a:rPr lang="en-GB" sz="3200" dirty="0" smtClean="0"/>
              <a:t>Critically </a:t>
            </a:r>
            <a:r>
              <a:rPr lang="en-GB" sz="3200" dirty="0"/>
              <a:t>considers the responses towards tackling corporate </a:t>
            </a:r>
            <a:r>
              <a:rPr lang="en-GB" sz="3200" dirty="0" smtClean="0"/>
              <a:t>financial </a:t>
            </a:r>
            <a:r>
              <a:rPr lang="en-GB" sz="3200" dirty="0"/>
              <a:t>crime in the United States of America (US). </a:t>
            </a:r>
          </a:p>
          <a:p>
            <a:pPr lvl="1"/>
            <a:r>
              <a:rPr lang="en-GB" sz="3200" dirty="0" smtClean="0"/>
              <a:t>To analyses </a:t>
            </a:r>
            <a:r>
              <a:rPr lang="en-GB" sz="3200" dirty="0"/>
              <a:t>the United Kingdom’s (UK) efforts </a:t>
            </a:r>
            <a:r>
              <a:rPr lang="en-GB" dirty="0"/>
              <a:t>to</a:t>
            </a:r>
            <a:r>
              <a:rPr lang="en-GB" sz="3200" dirty="0"/>
              <a:t> tackle </a:t>
            </a:r>
            <a:r>
              <a:rPr lang="en-GB" sz="3200" dirty="0" smtClean="0"/>
              <a:t>corporate </a:t>
            </a:r>
            <a:r>
              <a:rPr lang="en-GB" sz="3200" dirty="0"/>
              <a:t>financial crime and then compares them with the US</a:t>
            </a:r>
            <a:r>
              <a:rPr lang="en-GB" sz="32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5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Findings: United States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DoJ</a:t>
            </a:r>
            <a:r>
              <a:rPr lang="en-GB" dirty="0" smtClean="0"/>
              <a:t> favours </a:t>
            </a:r>
            <a:r>
              <a:rPr lang="en-GB" dirty="0"/>
              <a:t>prosecuting the employees of </a:t>
            </a:r>
            <a:r>
              <a:rPr lang="en-GB" dirty="0" smtClean="0"/>
              <a:t>corporations</a:t>
            </a:r>
            <a:r>
              <a:rPr lang="en-GB" dirty="0"/>
              <a:t>,</a:t>
            </a:r>
            <a:endParaRPr lang="en-GB" dirty="0" smtClean="0"/>
          </a:p>
          <a:p>
            <a:r>
              <a:rPr lang="en-GB" dirty="0" err="1" smtClean="0"/>
              <a:t>DoJ</a:t>
            </a:r>
            <a:r>
              <a:rPr lang="en-GB" dirty="0" smtClean="0"/>
              <a:t> has abandoned efforts </a:t>
            </a:r>
            <a:r>
              <a:rPr lang="en-GB" dirty="0"/>
              <a:t>to impose the corporate death </a:t>
            </a:r>
            <a:r>
              <a:rPr lang="en-GB" dirty="0" smtClean="0"/>
              <a:t>penalty,</a:t>
            </a:r>
          </a:p>
          <a:p>
            <a:r>
              <a:rPr lang="en-GB" dirty="0" smtClean="0"/>
              <a:t>It has moved towards negotiated settlement,</a:t>
            </a:r>
          </a:p>
          <a:p>
            <a:r>
              <a:rPr lang="en-GB" dirty="0" smtClean="0"/>
              <a:t>DPAs have done little to quell corporate misbehaviour, and  </a:t>
            </a:r>
          </a:p>
          <a:p>
            <a:r>
              <a:rPr lang="en-GB" dirty="0" smtClean="0"/>
              <a:t>DPAs must be used with </a:t>
            </a:r>
            <a:r>
              <a:rPr lang="en-GB" dirty="0"/>
              <a:t>financial penalties, civil litigation and the prosecution of errant employees.  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7964-950E-4B18-95EB-BE1BFB4FCE2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0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Findings: United Kingdom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0800" dirty="0" smtClean="0"/>
              <a:t>UK </a:t>
            </a:r>
            <a:r>
              <a:rPr lang="en-GB" sz="10800" dirty="0"/>
              <a:t>efforts to tackle financial crime concentrated on </a:t>
            </a:r>
            <a:r>
              <a:rPr lang="en-GB" sz="10800" dirty="0" smtClean="0"/>
              <a:t>individuals, </a:t>
            </a:r>
          </a:p>
          <a:p>
            <a:r>
              <a:rPr lang="en-GB" sz="10800" dirty="0" smtClean="0"/>
              <a:t>Failure </a:t>
            </a:r>
            <a:r>
              <a:rPr lang="en-GB" sz="10800" dirty="0"/>
              <a:t>to prevent </a:t>
            </a:r>
            <a:r>
              <a:rPr lang="en-GB" sz="10800" dirty="0" smtClean="0"/>
              <a:t>corporate offences introduced,</a:t>
            </a:r>
          </a:p>
          <a:p>
            <a:r>
              <a:rPr lang="en-GB" sz="10800" dirty="0" smtClean="0"/>
              <a:t>SMCR could </a:t>
            </a:r>
            <a:r>
              <a:rPr lang="en-GB" sz="10800" dirty="0"/>
              <a:t>be used to overcome the restrictive interpretation of the doctrine of corporate </a:t>
            </a:r>
            <a:r>
              <a:rPr lang="en-GB" sz="10800" dirty="0" smtClean="0"/>
              <a:t>criminal</a:t>
            </a:r>
            <a:r>
              <a:rPr lang="en-GB" sz="10800" dirty="0"/>
              <a:t>,</a:t>
            </a:r>
            <a:endParaRPr lang="en-GB" sz="10800" dirty="0" smtClean="0"/>
          </a:p>
          <a:p>
            <a:r>
              <a:rPr lang="en-GB" sz="10800" dirty="0" smtClean="0"/>
              <a:t>FCA financial </a:t>
            </a:r>
            <a:r>
              <a:rPr lang="en-GB" sz="10800" dirty="0"/>
              <a:t>penalties </a:t>
            </a:r>
            <a:r>
              <a:rPr lang="en-GB" sz="10800" dirty="0" smtClean="0"/>
              <a:t>unfavourable when compared the US,</a:t>
            </a:r>
          </a:p>
          <a:p>
            <a:r>
              <a:rPr lang="en-GB" sz="10800" dirty="0" smtClean="0"/>
              <a:t>The </a:t>
            </a:r>
            <a:r>
              <a:rPr lang="en-GB" sz="10800" dirty="0"/>
              <a:t>window of self-reform is closing and </a:t>
            </a:r>
            <a:r>
              <a:rPr lang="en-GB" sz="10800" dirty="0" smtClean="0"/>
              <a:t>corporations must learn </a:t>
            </a:r>
            <a:r>
              <a:rPr lang="en-GB" sz="10800" dirty="0"/>
              <a:t>to </a:t>
            </a:r>
            <a:r>
              <a:rPr lang="en-GB" sz="10800" dirty="0" smtClean="0"/>
              <a:t>self-regulate</a:t>
            </a:r>
            <a:r>
              <a:rPr lang="en-GB" sz="10800" dirty="0"/>
              <a:t> </a:t>
            </a:r>
            <a:r>
              <a:rPr lang="en-GB" sz="10800" dirty="0" smtClean="0"/>
              <a:t> and</a:t>
            </a:r>
          </a:p>
          <a:p>
            <a:r>
              <a:rPr lang="en-GB" sz="10800" dirty="0" smtClean="0"/>
              <a:t>corporations </a:t>
            </a:r>
            <a:r>
              <a:rPr lang="en-GB" sz="10800" dirty="0"/>
              <a:t>will continue to operate in an ecosystem of deviance.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9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15816" y="2708920"/>
            <a:ext cx="3384376" cy="144016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 Rogues Gallery?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624778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778"/>
            <a:ext cx="2619375" cy="1708029"/>
          </a:xfrm>
          <a:prstGeom prst="rect">
            <a:avLst/>
          </a:prstGeom>
        </p:spPr>
      </p:pic>
      <p:sp>
        <p:nvSpPr>
          <p:cNvPr id="10" name="AutoShape 2" descr="Image result for Rolls Royce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5" y="624778"/>
            <a:ext cx="2583795" cy="1625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85774"/>
            <a:ext cx="2667000" cy="1647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2824356"/>
            <a:ext cx="2619375" cy="1508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789619"/>
            <a:ext cx="2619375" cy="1460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5" y="4789619"/>
            <a:ext cx="2583795" cy="1460072"/>
          </a:xfrm>
          <a:prstGeom prst="rect">
            <a:avLst/>
          </a:prstGeom>
        </p:spPr>
      </p:pic>
      <p:sp>
        <p:nvSpPr>
          <p:cNvPr id="2" name="AutoShape 2" descr="Image result for RBS"/>
          <p:cNvSpPr>
            <a:spLocks noChangeAspect="1" noChangeArrowheads="1"/>
          </p:cNvSpPr>
          <p:nvPr/>
        </p:nvSpPr>
        <p:spPr bwMode="auto">
          <a:xfrm flipH="1">
            <a:off x="425450" y="15875"/>
            <a:ext cx="112221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4789620"/>
            <a:ext cx="2608757" cy="14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0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3768" y="2564904"/>
            <a:ext cx="4464496" cy="7920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Low hanging fruit?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4</a:t>
            </a:fld>
            <a:endParaRPr lang="en-GB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448272" cy="201622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2520280" cy="201622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2592288" cy="2016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448272" cy="2232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2520280" cy="2232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82" y="3789040"/>
            <a:ext cx="256143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7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852936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untouchables?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6" y="260648"/>
            <a:ext cx="2527738" cy="2448272"/>
          </a:xfrm>
          <a:prstGeom prst="rect">
            <a:avLst/>
          </a:prstGeom>
        </p:spPr>
      </p:pic>
      <p:sp>
        <p:nvSpPr>
          <p:cNvPr id="6" name="AutoShape 2" descr="Image result for stuart gulliver hsbc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64" y="264410"/>
            <a:ext cx="2173334" cy="2444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98" y="277980"/>
            <a:ext cx="2232247" cy="2430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3861048"/>
            <a:ext cx="2483413" cy="2495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64" y="3861048"/>
            <a:ext cx="4901536" cy="24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United States of America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US has an aggressive stance towards financial crime,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oney Laundering,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raud,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errorist financing,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nsider </a:t>
            </a:r>
            <a:r>
              <a:rPr lang="en-GB" dirty="0" smtClean="0"/>
              <a:t>trading and </a:t>
            </a:r>
          </a:p>
          <a:p>
            <a:pPr lvl="1"/>
            <a:r>
              <a:rPr lang="en-GB" dirty="0" smtClean="0"/>
              <a:t>market manipulation.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1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United States of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Savings </a:t>
            </a:r>
            <a:r>
              <a:rPr lang="en-GB" sz="2800" dirty="0"/>
              <a:t>and Loans </a:t>
            </a:r>
            <a:r>
              <a:rPr lang="en-GB" sz="2800" dirty="0" smtClean="0"/>
              <a:t>Crisis:</a:t>
            </a:r>
          </a:p>
          <a:p>
            <a:pPr lvl="1"/>
            <a:r>
              <a:rPr lang="en-GB" dirty="0" smtClean="0"/>
              <a:t>collapse </a:t>
            </a:r>
            <a:r>
              <a:rPr lang="en-GB" dirty="0"/>
              <a:t>of over 2,100 financial </a:t>
            </a:r>
            <a:r>
              <a:rPr lang="en-GB" dirty="0" smtClean="0"/>
              <a:t>institutions and losses </a:t>
            </a:r>
            <a:r>
              <a:rPr lang="en-GB" dirty="0"/>
              <a:t>exceeding $</a:t>
            </a:r>
            <a:r>
              <a:rPr lang="en-GB" dirty="0" smtClean="0"/>
              <a:t>150bn,</a:t>
            </a:r>
          </a:p>
          <a:p>
            <a:pPr lvl="1"/>
            <a:r>
              <a:rPr lang="en-GB" dirty="0" smtClean="0"/>
              <a:t>Over 1,000 </a:t>
            </a:r>
            <a:r>
              <a:rPr lang="en-GB" dirty="0"/>
              <a:t>senior executives being convicted of </a:t>
            </a:r>
            <a:r>
              <a:rPr lang="en-GB" dirty="0" smtClean="0"/>
              <a:t>fraud</a:t>
            </a:r>
          </a:p>
          <a:p>
            <a:r>
              <a:rPr lang="en-GB" sz="2800" dirty="0" smtClean="0"/>
              <a:t>2007/2008 Financial Crisis:</a:t>
            </a:r>
          </a:p>
          <a:p>
            <a:pPr lvl="1"/>
            <a:r>
              <a:rPr lang="en-GB" dirty="0" smtClean="0"/>
              <a:t>Losses exceeding £30tn</a:t>
            </a:r>
          </a:p>
          <a:p>
            <a:pPr lvl="1"/>
            <a:r>
              <a:rPr lang="en-GB" dirty="0" smtClean="0"/>
              <a:t>Over 1,100 fraud convictions</a:t>
            </a:r>
            <a:endParaRPr lang="en-GB" dirty="0" smtClean="0"/>
          </a:p>
          <a:p>
            <a:r>
              <a:rPr lang="en-GB" sz="2800" dirty="0" smtClean="0"/>
              <a:t>But what about corporations?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0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United States of America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Corporate liability can traced to: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the decision of the US Supreme Court in </a:t>
            </a:r>
            <a:r>
              <a:rPr lang="en-GB" i="1" dirty="0" smtClean="0"/>
              <a:t>New York Central &amp; Hudson River Rail Road Company </a:t>
            </a:r>
            <a:r>
              <a:rPr lang="en-GB" dirty="0" smtClean="0"/>
              <a:t>212 U.S. 481 (1909) and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 introduction of the Elkins Act (1903)</a:t>
            </a:r>
          </a:p>
          <a:p>
            <a:pPr marL="800100" lvl="2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3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United States of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Arthur Andersen LLP (AALLP):</a:t>
            </a:r>
          </a:p>
          <a:p>
            <a:pPr lvl="1"/>
            <a:r>
              <a:rPr lang="en-GB" dirty="0" smtClean="0"/>
              <a:t>The firm was one of the ‘big five’ accountancy firms,</a:t>
            </a:r>
          </a:p>
          <a:p>
            <a:pPr lvl="1"/>
            <a:r>
              <a:rPr lang="en-GB" dirty="0" smtClean="0"/>
              <a:t>AALLP conducted the auditing for Enron, which collapse in 2001 following allegations of fraud,</a:t>
            </a:r>
          </a:p>
          <a:p>
            <a:pPr lvl="1"/>
            <a:r>
              <a:rPr lang="en-GB" dirty="0" smtClean="0"/>
              <a:t>AALLP willingly yielded its practising licence as a Certified Public Accountants,</a:t>
            </a:r>
          </a:p>
          <a:p>
            <a:pPr lvl="1"/>
            <a:r>
              <a:rPr lang="en-GB" dirty="0" smtClean="0"/>
              <a:t>Convicted of obstruction of justice and</a:t>
            </a:r>
          </a:p>
          <a:p>
            <a:pPr lvl="1"/>
            <a:r>
              <a:rPr lang="en-GB" dirty="0" smtClean="0"/>
              <a:t>AALP filed for bankruptcy and 28,000 employees lost their jobs.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Too scared to prosecute and too scared to jail?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3FC-C721-423D-BCD1-C5399EB240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1237</Words>
  <Application>Microsoft Office PowerPoint</Application>
  <PresentationFormat>On-screen Show (4:3)</PresentationFormat>
  <Paragraphs>163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‘Corporate Liability for Economic Crime: A Critical Review’</vt:lpstr>
      <vt:lpstr>Abstract</vt:lpstr>
      <vt:lpstr>A Rogues Gallery?</vt:lpstr>
      <vt:lpstr>Low hanging fruit?</vt:lpstr>
      <vt:lpstr>The untouchables?</vt:lpstr>
      <vt:lpstr>United States of America</vt:lpstr>
      <vt:lpstr>United States of America</vt:lpstr>
      <vt:lpstr>United States of America</vt:lpstr>
      <vt:lpstr>United States of America</vt:lpstr>
      <vt:lpstr>United States of America</vt:lpstr>
      <vt:lpstr>United States of America</vt:lpstr>
      <vt:lpstr>The United Kingdom</vt:lpstr>
      <vt:lpstr>The Common Law Rules</vt:lpstr>
      <vt:lpstr>The Bribery Act 2000</vt:lpstr>
      <vt:lpstr>The Bribery Act 2000</vt:lpstr>
      <vt:lpstr>The Criminal Finances Act 2017</vt:lpstr>
      <vt:lpstr>The Financial Services and Markets Act 2000</vt:lpstr>
      <vt:lpstr>The Financial Services and Markets Act 2000</vt:lpstr>
      <vt:lpstr>Corporate Liability for Economic Crime</vt:lpstr>
      <vt:lpstr>Findings: United States</vt:lpstr>
      <vt:lpstr>Findings: United Kingdom</vt:lpstr>
    </vt:vector>
  </TitlesOfParts>
  <Company>University of the West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 Crime and Regulation Lecture 9 23rd November 2017</dc:title>
  <dc:creator>Nicholas Ryder</dc:creator>
  <cp:lastModifiedBy>Nicholas Ryder</cp:lastModifiedBy>
  <cp:revision>39</cp:revision>
  <dcterms:created xsi:type="dcterms:W3CDTF">2017-11-19T15:37:49Z</dcterms:created>
  <dcterms:modified xsi:type="dcterms:W3CDTF">2018-05-10T07:12:29Z</dcterms:modified>
</cp:coreProperties>
</file>