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86AE2A-98E9-4D78-B410-19650CAB617B}" type="doc">
      <dgm:prSet loTypeId="urn:microsoft.com/office/officeart/2005/8/layout/radial4" loCatId="relationship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E56347E9-D697-4AFC-B034-878A722D1955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GB" sz="3200" b="1" dirty="0" smtClean="0"/>
            <a:t>impact of Brexit on career thinking</a:t>
          </a:r>
          <a:endParaRPr lang="en-GB" sz="3200" b="1" dirty="0"/>
        </a:p>
      </dgm:t>
    </dgm:pt>
    <dgm:pt modelId="{A834A0E8-54F2-409B-9D19-B275EA0AE846}" type="parTrans" cxnId="{A3D168E1-47B4-4320-A464-50612C8131BE}">
      <dgm:prSet/>
      <dgm:spPr/>
      <dgm:t>
        <a:bodyPr/>
        <a:lstStyle/>
        <a:p>
          <a:endParaRPr lang="en-GB"/>
        </a:p>
      </dgm:t>
    </dgm:pt>
    <dgm:pt modelId="{35040DCF-75A7-4E2D-B408-551F5F3C8F7C}" type="sibTrans" cxnId="{A3D168E1-47B4-4320-A464-50612C8131BE}">
      <dgm:prSet/>
      <dgm:spPr/>
      <dgm:t>
        <a:bodyPr/>
        <a:lstStyle/>
        <a:p>
          <a:endParaRPr lang="en-GB"/>
        </a:p>
      </dgm:t>
    </dgm:pt>
    <dgm:pt modelId="{21306A56-B397-412C-AD9D-9914DC74B50B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GB" sz="2800" b="1" dirty="0" smtClean="0"/>
            <a:t>feeling uncertain about the future</a:t>
          </a:r>
        </a:p>
        <a:p>
          <a:r>
            <a:rPr lang="en-GB" sz="2800" b="1" i="1" dirty="0" smtClean="0"/>
            <a:t>(anxiety)</a:t>
          </a:r>
          <a:endParaRPr lang="en-GB" sz="2800" b="1" i="1" dirty="0"/>
        </a:p>
      </dgm:t>
    </dgm:pt>
    <dgm:pt modelId="{DEAB0E2E-4CFD-4450-B7D2-10FA8AE10B96}" type="parTrans" cxnId="{F2FED2ED-8414-43C3-832B-C0AF46C58A43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endParaRPr lang="en-GB"/>
        </a:p>
      </dgm:t>
    </dgm:pt>
    <dgm:pt modelId="{CB0C1622-FEAF-463C-9F5F-E61FC9FC2842}" type="sibTrans" cxnId="{F2FED2ED-8414-43C3-832B-C0AF46C58A43}">
      <dgm:prSet/>
      <dgm:spPr/>
      <dgm:t>
        <a:bodyPr/>
        <a:lstStyle/>
        <a:p>
          <a:endParaRPr lang="en-GB"/>
        </a:p>
      </dgm:t>
    </dgm:pt>
    <dgm:pt modelId="{45C3C8C6-B682-4D1A-BCAD-9B04DE769264}">
      <dgm:prSet phldrT="[Text]" custT="1"/>
      <dgm:spPr>
        <a:solidFill>
          <a:schemeClr val="accent6">
            <a:lumMod val="20000"/>
            <a:lumOff val="80000"/>
          </a:schemeClr>
        </a:solidFill>
        <a:ln w="12700"/>
      </dgm:spPr>
      <dgm:t>
        <a:bodyPr/>
        <a:lstStyle/>
        <a:p>
          <a:r>
            <a:rPr lang="en-GB" sz="2800" b="1" dirty="0" smtClean="0"/>
            <a:t>focussed &amp; deeper career thinking </a:t>
          </a:r>
        </a:p>
        <a:p>
          <a:r>
            <a:rPr lang="en-GB" sz="2800" b="1" i="1" dirty="0" smtClean="0"/>
            <a:t>(values)</a:t>
          </a:r>
          <a:endParaRPr lang="en-GB" sz="2800" b="1" i="1" dirty="0"/>
        </a:p>
      </dgm:t>
    </dgm:pt>
    <dgm:pt modelId="{DFEB5415-AF7B-4D53-AC6A-6374D687B402}" type="parTrans" cxnId="{80A84A2C-7EC0-4D9D-876A-7E8D8CD36542}">
      <dgm:prSet/>
      <dgm:spPr>
        <a:solidFill>
          <a:schemeClr val="accent6">
            <a:lumMod val="20000"/>
            <a:lumOff val="80000"/>
          </a:schemeClr>
        </a:solidFill>
        <a:ln w="19050"/>
      </dgm:spPr>
      <dgm:t>
        <a:bodyPr/>
        <a:lstStyle/>
        <a:p>
          <a:endParaRPr lang="en-GB"/>
        </a:p>
      </dgm:t>
    </dgm:pt>
    <dgm:pt modelId="{DD9C9CA4-C6B4-4347-A426-B6B5761F3ADA}" type="sibTrans" cxnId="{80A84A2C-7EC0-4D9D-876A-7E8D8CD36542}">
      <dgm:prSet/>
      <dgm:spPr/>
      <dgm:t>
        <a:bodyPr/>
        <a:lstStyle/>
        <a:p>
          <a:endParaRPr lang="en-GB"/>
        </a:p>
      </dgm:t>
    </dgm:pt>
    <dgm:pt modelId="{AC8B9FE0-752A-4323-AE44-A550E17A0FA5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GB" sz="2800" b="1" dirty="0" smtClean="0"/>
            <a:t>frustration with the UK </a:t>
          </a:r>
        </a:p>
        <a:p>
          <a:r>
            <a:rPr lang="en-GB" sz="2800" b="1" i="1" dirty="0" smtClean="0"/>
            <a:t>(anger)</a:t>
          </a:r>
          <a:endParaRPr lang="en-GB" sz="2800" b="1" i="1" dirty="0"/>
        </a:p>
      </dgm:t>
    </dgm:pt>
    <dgm:pt modelId="{554A9F6B-0A4F-4E99-9E3D-9EABBED2BEE5}" type="parTrans" cxnId="{A045912C-F208-425F-8DEE-4509A5596035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endParaRPr lang="en-GB"/>
        </a:p>
      </dgm:t>
    </dgm:pt>
    <dgm:pt modelId="{85E45EB4-3ABE-4B67-8B53-70A2980E3D91}" type="sibTrans" cxnId="{A045912C-F208-425F-8DEE-4509A5596035}">
      <dgm:prSet/>
      <dgm:spPr/>
      <dgm:t>
        <a:bodyPr/>
        <a:lstStyle/>
        <a:p>
          <a:endParaRPr lang="en-GB"/>
        </a:p>
      </dgm:t>
    </dgm:pt>
    <dgm:pt modelId="{AEBFC9EC-10C9-47E8-9EB3-9ABD44B4A6AB}" type="pres">
      <dgm:prSet presAssocID="{7186AE2A-98E9-4D78-B410-19650CAB617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BE648ED-34BE-4544-9522-294B297FC67C}" type="pres">
      <dgm:prSet presAssocID="{E56347E9-D697-4AFC-B034-878A722D1955}" presName="centerShape" presStyleLbl="node0" presStyleIdx="0" presStyleCnt="1" custScaleX="122264" custScaleY="110762" custLinFactNeighborX="651" custLinFactNeighborY="47005"/>
      <dgm:spPr/>
      <dgm:t>
        <a:bodyPr/>
        <a:lstStyle/>
        <a:p>
          <a:endParaRPr lang="en-GB"/>
        </a:p>
      </dgm:t>
    </dgm:pt>
    <dgm:pt modelId="{8D11102A-1F59-4364-BBA2-508461462197}" type="pres">
      <dgm:prSet presAssocID="{DEAB0E2E-4CFD-4450-B7D2-10FA8AE10B96}" presName="parTrans" presStyleLbl="bgSibTrans2D1" presStyleIdx="0" presStyleCnt="3" custScaleX="100765"/>
      <dgm:spPr/>
      <dgm:t>
        <a:bodyPr/>
        <a:lstStyle/>
        <a:p>
          <a:endParaRPr lang="en-GB"/>
        </a:p>
      </dgm:t>
    </dgm:pt>
    <dgm:pt modelId="{A7F5506D-04D4-4D30-A4B8-5348B0A46D40}" type="pres">
      <dgm:prSet presAssocID="{21306A56-B397-412C-AD9D-9914DC74B50B}" presName="node" presStyleLbl="node1" presStyleIdx="0" presStyleCnt="3" custScaleX="104484" custScaleY="88676" custRadScaleRad="122291" custRadScaleInc="-5679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9ED9011-698D-479C-B583-87AE2341F9EB}" type="pres">
      <dgm:prSet presAssocID="{DFEB5415-AF7B-4D53-AC6A-6374D687B402}" presName="parTrans" presStyleLbl="bgSibTrans2D1" presStyleIdx="1" presStyleCnt="3"/>
      <dgm:spPr/>
      <dgm:t>
        <a:bodyPr/>
        <a:lstStyle/>
        <a:p>
          <a:endParaRPr lang="en-GB"/>
        </a:p>
      </dgm:t>
    </dgm:pt>
    <dgm:pt modelId="{71A10287-8A16-4153-8714-479C22DCAA92}" type="pres">
      <dgm:prSet presAssocID="{45C3C8C6-B682-4D1A-BCAD-9B04DE769264}" presName="node" presStyleLbl="node1" presStyleIdx="1" presStyleCnt="3" custScaleX="10340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7D0BB24-CF6E-4C23-8A47-7CB83CA1F4FD}" type="pres">
      <dgm:prSet presAssocID="{554A9F6B-0A4F-4E99-9E3D-9EABBED2BEE5}" presName="parTrans" presStyleLbl="bgSibTrans2D1" presStyleIdx="2" presStyleCnt="3"/>
      <dgm:spPr/>
      <dgm:t>
        <a:bodyPr/>
        <a:lstStyle/>
        <a:p>
          <a:endParaRPr lang="en-GB"/>
        </a:p>
      </dgm:t>
    </dgm:pt>
    <dgm:pt modelId="{2A516E6A-84CC-4B1E-AA33-4ECB78C018AF}" type="pres">
      <dgm:prSet presAssocID="{AC8B9FE0-752A-4323-AE44-A550E17A0FA5}" presName="node" presStyleLbl="node1" presStyleIdx="2" presStyleCnt="3" custScaleX="97407" custScaleY="94184" custRadScaleRad="121563" custRadScaleInc="5718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A4F3577-456A-4045-B9BE-BE5BF2C9513A}" type="presOf" srcId="{AC8B9FE0-752A-4323-AE44-A550E17A0FA5}" destId="{2A516E6A-84CC-4B1E-AA33-4ECB78C018AF}" srcOrd="0" destOrd="0" presId="urn:microsoft.com/office/officeart/2005/8/layout/radial4"/>
    <dgm:cxn modelId="{A045912C-F208-425F-8DEE-4509A5596035}" srcId="{E56347E9-D697-4AFC-B034-878A722D1955}" destId="{AC8B9FE0-752A-4323-AE44-A550E17A0FA5}" srcOrd="2" destOrd="0" parTransId="{554A9F6B-0A4F-4E99-9E3D-9EABBED2BEE5}" sibTransId="{85E45EB4-3ABE-4B67-8B53-70A2980E3D91}"/>
    <dgm:cxn modelId="{A3D168E1-47B4-4320-A464-50612C8131BE}" srcId="{7186AE2A-98E9-4D78-B410-19650CAB617B}" destId="{E56347E9-D697-4AFC-B034-878A722D1955}" srcOrd="0" destOrd="0" parTransId="{A834A0E8-54F2-409B-9D19-B275EA0AE846}" sibTransId="{35040DCF-75A7-4E2D-B408-551F5F3C8F7C}"/>
    <dgm:cxn modelId="{DDC27538-9A68-4829-BBE3-807EF75FCADA}" type="presOf" srcId="{554A9F6B-0A4F-4E99-9E3D-9EABBED2BEE5}" destId="{67D0BB24-CF6E-4C23-8A47-7CB83CA1F4FD}" srcOrd="0" destOrd="0" presId="urn:microsoft.com/office/officeart/2005/8/layout/radial4"/>
    <dgm:cxn modelId="{CE25308C-0019-471F-882B-A918F7E63E61}" type="presOf" srcId="{21306A56-B397-412C-AD9D-9914DC74B50B}" destId="{A7F5506D-04D4-4D30-A4B8-5348B0A46D40}" srcOrd="0" destOrd="0" presId="urn:microsoft.com/office/officeart/2005/8/layout/radial4"/>
    <dgm:cxn modelId="{D001DA53-61F7-440C-AA75-48C9982CF867}" type="presOf" srcId="{7186AE2A-98E9-4D78-B410-19650CAB617B}" destId="{AEBFC9EC-10C9-47E8-9EB3-9ABD44B4A6AB}" srcOrd="0" destOrd="0" presId="urn:microsoft.com/office/officeart/2005/8/layout/radial4"/>
    <dgm:cxn modelId="{282A0D3E-FAEC-4D6A-A9FE-6502A13C0DB6}" type="presOf" srcId="{45C3C8C6-B682-4D1A-BCAD-9B04DE769264}" destId="{71A10287-8A16-4153-8714-479C22DCAA92}" srcOrd="0" destOrd="0" presId="urn:microsoft.com/office/officeart/2005/8/layout/radial4"/>
    <dgm:cxn modelId="{3D1B4A20-C756-4E80-8617-87C9E4D56FB4}" type="presOf" srcId="{DFEB5415-AF7B-4D53-AC6A-6374D687B402}" destId="{09ED9011-698D-479C-B583-87AE2341F9EB}" srcOrd="0" destOrd="0" presId="urn:microsoft.com/office/officeart/2005/8/layout/radial4"/>
    <dgm:cxn modelId="{F2FED2ED-8414-43C3-832B-C0AF46C58A43}" srcId="{E56347E9-D697-4AFC-B034-878A722D1955}" destId="{21306A56-B397-412C-AD9D-9914DC74B50B}" srcOrd="0" destOrd="0" parTransId="{DEAB0E2E-4CFD-4450-B7D2-10FA8AE10B96}" sibTransId="{CB0C1622-FEAF-463C-9F5F-E61FC9FC2842}"/>
    <dgm:cxn modelId="{15587222-86FB-4CCA-9CB0-6FE7EE4CF184}" type="presOf" srcId="{DEAB0E2E-4CFD-4450-B7D2-10FA8AE10B96}" destId="{8D11102A-1F59-4364-BBA2-508461462197}" srcOrd="0" destOrd="0" presId="urn:microsoft.com/office/officeart/2005/8/layout/radial4"/>
    <dgm:cxn modelId="{80A84A2C-7EC0-4D9D-876A-7E8D8CD36542}" srcId="{E56347E9-D697-4AFC-B034-878A722D1955}" destId="{45C3C8C6-B682-4D1A-BCAD-9B04DE769264}" srcOrd="1" destOrd="0" parTransId="{DFEB5415-AF7B-4D53-AC6A-6374D687B402}" sibTransId="{DD9C9CA4-C6B4-4347-A426-B6B5761F3ADA}"/>
    <dgm:cxn modelId="{9BC8DBF2-7ECB-40D1-B13A-40827BD64840}" type="presOf" srcId="{E56347E9-D697-4AFC-B034-878A722D1955}" destId="{7BE648ED-34BE-4544-9522-294B297FC67C}" srcOrd="0" destOrd="0" presId="urn:microsoft.com/office/officeart/2005/8/layout/radial4"/>
    <dgm:cxn modelId="{AAAB5530-AE6A-4381-9DD6-86DB11E6D883}" type="presParOf" srcId="{AEBFC9EC-10C9-47E8-9EB3-9ABD44B4A6AB}" destId="{7BE648ED-34BE-4544-9522-294B297FC67C}" srcOrd="0" destOrd="0" presId="urn:microsoft.com/office/officeart/2005/8/layout/radial4"/>
    <dgm:cxn modelId="{EF515B52-051B-4438-A31F-D7EBFE881D1E}" type="presParOf" srcId="{AEBFC9EC-10C9-47E8-9EB3-9ABD44B4A6AB}" destId="{8D11102A-1F59-4364-BBA2-508461462197}" srcOrd="1" destOrd="0" presId="urn:microsoft.com/office/officeart/2005/8/layout/radial4"/>
    <dgm:cxn modelId="{9F81AF71-E399-4B62-B69F-C9CEEF143799}" type="presParOf" srcId="{AEBFC9EC-10C9-47E8-9EB3-9ABD44B4A6AB}" destId="{A7F5506D-04D4-4D30-A4B8-5348B0A46D40}" srcOrd="2" destOrd="0" presId="urn:microsoft.com/office/officeart/2005/8/layout/radial4"/>
    <dgm:cxn modelId="{1B500E60-9430-4CB8-97B5-F0ED0918F848}" type="presParOf" srcId="{AEBFC9EC-10C9-47E8-9EB3-9ABD44B4A6AB}" destId="{09ED9011-698D-479C-B583-87AE2341F9EB}" srcOrd="3" destOrd="0" presId="urn:microsoft.com/office/officeart/2005/8/layout/radial4"/>
    <dgm:cxn modelId="{DCC73B4A-2BC0-4E7F-8A70-8EE9AC51DA53}" type="presParOf" srcId="{AEBFC9EC-10C9-47E8-9EB3-9ABD44B4A6AB}" destId="{71A10287-8A16-4153-8714-479C22DCAA92}" srcOrd="4" destOrd="0" presId="urn:microsoft.com/office/officeart/2005/8/layout/radial4"/>
    <dgm:cxn modelId="{72CC0D5A-57B4-4480-9C79-42BCEF76A1F3}" type="presParOf" srcId="{AEBFC9EC-10C9-47E8-9EB3-9ABD44B4A6AB}" destId="{67D0BB24-CF6E-4C23-8A47-7CB83CA1F4FD}" srcOrd="5" destOrd="0" presId="urn:microsoft.com/office/officeart/2005/8/layout/radial4"/>
    <dgm:cxn modelId="{6E619F22-7270-4AD8-8941-62B3E9DEDAC0}" type="presParOf" srcId="{AEBFC9EC-10C9-47E8-9EB3-9ABD44B4A6AB}" destId="{2A516E6A-84CC-4B1E-AA33-4ECB78C018AF}" srcOrd="6" destOrd="0" presId="urn:microsoft.com/office/officeart/2005/8/layout/radial4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C4A37D-9FB9-4494-84BD-B3A3B46D6E22}" type="doc">
      <dgm:prSet loTypeId="urn:diagrams.loki3.com/TabbedArc+Icon" loCatId="relationship" qsTypeId="urn:microsoft.com/office/officeart/2005/8/quickstyle/simple1" qsCatId="simple" csTypeId="urn:microsoft.com/office/officeart/2005/8/colors/accent1_2" csCatId="accent1" phldr="1"/>
      <dgm:spPr/>
    </dgm:pt>
    <dgm:pt modelId="{E1CBED1A-7C17-4784-9D87-4BE69590AB9B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feeling uncertain about the future</a:t>
          </a:r>
          <a:endParaRPr lang="en-GB" b="1" dirty="0">
            <a:solidFill>
              <a:schemeClr val="tx1"/>
            </a:solidFill>
          </a:endParaRPr>
        </a:p>
      </dgm:t>
    </dgm:pt>
    <dgm:pt modelId="{C8389A53-C4B3-41E3-BD15-B5DF30D1D203}" type="parTrans" cxnId="{2B673E0B-7AA6-4056-8DBA-BA9100204BAE}">
      <dgm:prSet/>
      <dgm:spPr/>
      <dgm:t>
        <a:bodyPr/>
        <a:lstStyle/>
        <a:p>
          <a:endParaRPr lang="en-GB"/>
        </a:p>
      </dgm:t>
    </dgm:pt>
    <dgm:pt modelId="{81774F22-36F3-40B6-A428-DB69748B887C}" type="sibTrans" cxnId="{2B673E0B-7AA6-4056-8DBA-BA9100204BAE}">
      <dgm:prSet/>
      <dgm:spPr/>
      <dgm:t>
        <a:bodyPr/>
        <a:lstStyle/>
        <a:p>
          <a:endParaRPr lang="en-GB"/>
        </a:p>
      </dgm:t>
    </dgm:pt>
    <dgm:pt modelId="{1FC52F5B-B811-4C90-8A4C-5DA636076B69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focussed &amp; deeper career thinking</a:t>
          </a:r>
          <a:endParaRPr lang="en-GB" b="1" dirty="0">
            <a:solidFill>
              <a:schemeClr val="tx1"/>
            </a:solidFill>
          </a:endParaRPr>
        </a:p>
      </dgm:t>
    </dgm:pt>
    <dgm:pt modelId="{A21F2CE4-E619-440C-9BCE-7F1706FB5C93}" type="parTrans" cxnId="{75C04AC3-FABF-416D-A07F-4CB447A2EEDB}">
      <dgm:prSet/>
      <dgm:spPr/>
      <dgm:t>
        <a:bodyPr/>
        <a:lstStyle/>
        <a:p>
          <a:endParaRPr lang="en-GB"/>
        </a:p>
      </dgm:t>
    </dgm:pt>
    <dgm:pt modelId="{F2B8EC6F-2F47-4113-8C80-67A469682B34}" type="sibTrans" cxnId="{75C04AC3-FABF-416D-A07F-4CB447A2EEDB}">
      <dgm:prSet/>
      <dgm:spPr/>
      <dgm:t>
        <a:bodyPr/>
        <a:lstStyle/>
        <a:p>
          <a:endParaRPr lang="en-GB"/>
        </a:p>
      </dgm:t>
    </dgm:pt>
    <dgm:pt modelId="{A1B109BE-49B3-4315-8617-9C29CD83510B}">
      <dgm:prSet phldrT="[Text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frustration with the UK</a:t>
          </a:r>
          <a:endParaRPr lang="en-GB" b="1" dirty="0">
            <a:solidFill>
              <a:schemeClr val="tx1"/>
            </a:solidFill>
          </a:endParaRPr>
        </a:p>
      </dgm:t>
    </dgm:pt>
    <dgm:pt modelId="{26D821EC-FE59-4340-9731-E4977A7F3866}" type="parTrans" cxnId="{B4D03A3F-C469-4293-9DBC-C171FCDE7614}">
      <dgm:prSet/>
      <dgm:spPr/>
      <dgm:t>
        <a:bodyPr/>
        <a:lstStyle/>
        <a:p>
          <a:endParaRPr lang="en-GB"/>
        </a:p>
      </dgm:t>
    </dgm:pt>
    <dgm:pt modelId="{C0A63D54-C22D-491D-8B84-FDC8799B30F0}" type="sibTrans" cxnId="{B4D03A3F-C469-4293-9DBC-C171FCDE7614}">
      <dgm:prSet/>
      <dgm:spPr/>
      <dgm:t>
        <a:bodyPr/>
        <a:lstStyle/>
        <a:p>
          <a:endParaRPr lang="en-GB"/>
        </a:p>
      </dgm:t>
    </dgm:pt>
    <dgm:pt modelId="{4E8B7EF9-F2C0-458F-9573-FA63DC201AB0}" type="pres">
      <dgm:prSet presAssocID="{E1C4A37D-9FB9-4494-84BD-B3A3B46D6E22}" presName="Name0" presStyleCnt="0">
        <dgm:presLayoutVars>
          <dgm:dir/>
          <dgm:resizeHandles val="exact"/>
        </dgm:presLayoutVars>
      </dgm:prSet>
      <dgm:spPr/>
    </dgm:pt>
    <dgm:pt modelId="{03BC273C-A82B-4D76-AEC3-44547AAF7565}" type="pres">
      <dgm:prSet presAssocID="{E1CBED1A-7C17-4784-9D87-4BE69590AB9B}" presName="twoplus" presStyleLbl="node1" presStyleIdx="0" presStyleCnt="3" custAng="2400000" custScaleX="99130" custScaleY="80677" custRadScaleRad="112723" custRadScaleInc="276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C7EF65-2621-4711-AA2C-B1FA0CD41171}" type="pres">
      <dgm:prSet presAssocID="{1FC52F5B-B811-4C90-8A4C-5DA636076B69}" presName="twoplus" presStyleLbl="node1" presStyleIdx="1" presStyleCnt="3" custScaleY="81406" custRadScaleRad="89747" custRadScaleInc="-3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D8D1B7-57CB-4D41-B2BA-C08AFF106EB6}" type="pres">
      <dgm:prSet presAssocID="{A1B109BE-49B3-4315-8617-9C29CD83510B}" presName="twoplus" presStyleLbl="node1" presStyleIdx="2" presStyleCnt="3" custAng="19200000" custScaleX="104786" custScaleY="78142" custRadScaleRad="113266" custRadScaleInc="-246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5D0EBB1-A975-4E58-8CCC-AFA694185B9E}" type="presOf" srcId="{E1CBED1A-7C17-4784-9D87-4BE69590AB9B}" destId="{03BC273C-A82B-4D76-AEC3-44547AAF7565}" srcOrd="0" destOrd="0" presId="urn:diagrams.loki3.com/TabbedArc+Icon"/>
    <dgm:cxn modelId="{0F5CF712-8BA5-451C-81BA-6EDC8F23EF70}" type="presOf" srcId="{1FC52F5B-B811-4C90-8A4C-5DA636076B69}" destId="{22C7EF65-2621-4711-AA2C-B1FA0CD41171}" srcOrd="0" destOrd="0" presId="urn:diagrams.loki3.com/TabbedArc+Icon"/>
    <dgm:cxn modelId="{B4D03A3F-C469-4293-9DBC-C171FCDE7614}" srcId="{E1C4A37D-9FB9-4494-84BD-B3A3B46D6E22}" destId="{A1B109BE-49B3-4315-8617-9C29CD83510B}" srcOrd="2" destOrd="0" parTransId="{26D821EC-FE59-4340-9731-E4977A7F3866}" sibTransId="{C0A63D54-C22D-491D-8B84-FDC8799B30F0}"/>
    <dgm:cxn modelId="{2B673E0B-7AA6-4056-8DBA-BA9100204BAE}" srcId="{E1C4A37D-9FB9-4494-84BD-B3A3B46D6E22}" destId="{E1CBED1A-7C17-4784-9D87-4BE69590AB9B}" srcOrd="0" destOrd="0" parTransId="{C8389A53-C4B3-41E3-BD15-B5DF30D1D203}" sibTransId="{81774F22-36F3-40B6-A428-DB69748B887C}"/>
    <dgm:cxn modelId="{0E3CF6A0-2031-4AD8-9B04-B85029D91677}" type="presOf" srcId="{A1B109BE-49B3-4315-8617-9C29CD83510B}" destId="{6ED8D1B7-57CB-4D41-B2BA-C08AFF106EB6}" srcOrd="0" destOrd="0" presId="urn:diagrams.loki3.com/TabbedArc+Icon"/>
    <dgm:cxn modelId="{75C04AC3-FABF-416D-A07F-4CB447A2EEDB}" srcId="{E1C4A37D-9FB9-4494-84BD-B3A3B46D6E22}" destId="{1FC52F5B-B811-4C90-8A4C-5DA636076B69}" srcOrd="1" destOrd="0" parTransId="{A21F2CE4-E619-440C-9BCE-7F1706FB5C93}" sibTransId="{F2B8EC6F-2F47-4113-8C80-67A469682B34}"/>
    <dgm:cxn modelId="{E60C216D-B3DE-49F4-BA69-094E2AFD0A53}" type="presOf" srcId="{E1C4A37D-9FB9-4494-84BD-B3A3B46D6E22}" destId="{4E8B7EF9-F2C0-458F-9573-FA63DC201AB0}" srcOrd="0" destOrd="0" presId="urn:diagrams.loki3.com/TabbedArc+Icon"/>
    <dgm:cxn modelId="{8E14562D-83FE-470C-BBA1-B8E0C30DA7AF}" type="presParOf" srcId="{4E8B7EF9-F2C0-458F-9573-FA63DC201AB0}" destId="{03BC273C-A82B-4D76-AEC3-44547AAF7565}" srcOrd="0" destOrd="0" presId="urn:diagrams.loki3.com/TabbedArc+Icon"/>
    <dgm:cxn modelId="{020AFBD8-B612-459D-950C-D32204A26A79}" type="presParOf" srcId="{4E8B7EF9-F2C0-458F-9573-FA63DC201AB0}" destId="{22C7EF65-2621-4711-AA2C-B1FA0CD41171}" srcOrd="1" destOrd="0" presId="urn:diagrams.loki3.com/TabbedArc+Icon"/>
    <dgm:cxn modelId="{B79E5E1C-5C84-409D-869F-18669A49FE06}" type="presParOf" srcId="{4E8B7EF9-F2C0-458F-9573-FA63DC201AB0}" destId="{6ED8D1B7-57CB-4D41-B2BA-C08AFF106EB6}" srcOrd="2" destOrd="0" presId="urn:diagrams.loki3.com/TabbedArc+Icon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E648ED-34BE-4544-9522-294B297FC67C}">
      <dsp:nvSpPr>
        <dsp:cNvPr id="0" name=""/>
        <dsp:cNvSpPr/>
      </dsp:nvSpPr>
      <dsp:spPr>
        <a:xfrm>
          <a:off x="2506293" y="1469801"/>
          <a:ext cx="1617108" cy="1464979"/>
        </a:xfrm>
        <a:prstGeom prst="ellipse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kern="1200" dirty="0" smtClean="0"/>
            <a:t>impact of Brexit on career thinking</a:t>
          </a:r>
          <a:endParaRPr lang="en-GB" sz="3200" b="1" kern="1200" dirty="0"/>
        </a:p>
      </dsp:txBody>
      <dsp:txXfrm>
        <a:off x="2743113" y="1684342"/>
        <a:ext cx="1143468" cy="1035897"/>
      </dsp:txXfrm>
    </dsp:sp>
    <dsp:sp modelId="{8D11102A-1F59-4364-BBA2-508461462197}">
      <dsp:nvSpPr>
        <dsp:cNvPr id="0" name=""/>
        <dsp:cNvSpPr/>
      </dsp:nvSpPr>
      <dsp:spPr>
        <a:xfrm rot="10854832">
          <a:off x="1165940" y="1989681"/>
          <a:ext cx="1271930" cy="376951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7F5506D-04D4-4D30-A4B8-5348B0A46D40}">
      <dsp:nvSpPr>
        <dsp:cNvPr id="0" name=""/>
        <dsp:cNvSpPr/>
      </dsp:nvSpPr>
      <dsp:spPr>
        <a:xfrm>
          <a:off x="514425" y="1722403"/>
          <a:ext cx="1312846" cy="891374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/>
            <a:t>feeling uncertain about the future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i="1" kern="1200" dirty="0" smtClean="0"/>
            <a:t>(anxiety)</a:t>
          </a:r>
          <a:endParaRPr lang="en-GB" sz="2800" b="1" i="1" kern="1200" dirty="0"/>
        </a:p>
      </dsp:txBody>
      <dsp:txXfrm>
        <a:off x="540532" y="1748510"/>
        <a:ext cx="1260632" cy="839160"/>
      </dsp:txXfrm>
    </dsp:sp>
    <dsp:sp modelId="{09ED9011-698D-479C-B583-87AE2341F9EB}">
      <dsp:nvSpPr>
        <dsp:cNvPr id="0" name=""/>
        <dsp:cNvSpPr/>
      </dsp:nvSpPr>
      <dsp:spPr>
        <a:xfrm rot="16155243">
          <a:off x="2824700" y="752552"/>
          <a:ext cx="947451" cy="376951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lumMod val="20000"/>
            <a:lumOff val="80000"/>
          </a:schemeClr>
        </a:solidFill>
        <a:ln w="19050"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1A10287-8A16-4153-8714-479C22DCAA92}">
      <dsp:nvSpPr>
        <dsp:cNvPr id="0" name=""/>
        <dsp:cNvSpPr/>
      </dsp:nvSpPr>
      <dsp:spPr>
        <a:xfrm>
          <a:off x="2642639" y="-35259"/>
          <a:ext cx="1299238" cy="1005204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270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/>
            <a:t>focussed &amp; deeper career thinking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i="1" kern="1200" dirty="0" smtClean="0"/>
            <a:t>(values)</a:t>
          </a:r>
          <a:endParaRPr lang="en-GB" sz="2800" b="1" i="1" kern="1200" dirty="0"/>
        </a:p>
      </dsp:txBody>
      <dsp:txXfrm>
        <a:off x="2672080" y="-5818"/>
        <a:ext cx="1240356" cy="946322"/>
      </dsp:txXfrm>
    </dsp:sp>
    <dsp:sp modelId="{67D0BB24-CF6E-4C23-8A47-7CB83CA1F4FD}">
      <dsp:nvSpPr>
        <dsp:cNvPr id="0" name=""/>
        <dsp:cNvSpPr/>
      </dsp:nvSpPr>
      <dsp:spPr>
        <a:xfrm rot="21558322">
          <a:off x="4193566" y="1995840"/>
          <a:ext cx="1207640" cy="376951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A516E6A-84CC-4B1E-AA33-4ECB78C018AF}">
      <dsp:nvSpPr>
        <dsp:cNvPr id="0" name=""/>
        <dsp:cNvSpPr/>
      </dsp:nvSpPr>
      <dsp:spPr>
        <a:xfrm>
          <a:off x="4789199" y="1703624"/>
          <a:ext cx="1223923" cy="946741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/>
            <a:t>frustration with the UK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i="1" kern="1200" dirty="0" smtClean="0"/>
            <a:t>(anger)</a:t>
          </a:r>
          <a:endParaRPr lang="en-GB" sz="2800" b="1" i="1" kern="1200" dirty="0"/>
        </a:p>
      </dsp:txBody>
      <dsp:txXfrm>
        <a:off x="4816928" y="1731353"/>
        <a:ext cx="1168465" cy="8912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BC273C-A82B-4D76-AEC3-44547AAF7565}">
      <dsp:nvSpPr>
        <dsp:cNvPr id="0" name=""/>
        <dsp:cNvSpPr/>
      </dsp:nvSpPr>
      <dsp:spPr>
        <a:xfrm>
          <a:off x="507700" y="731647"/>
          <a:ext cx="3109057" cy="1644700"/>
        </a:xfrm>
        <a:prstGeom prst="round2Same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40640" rIns="12192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kern="1200" dirty="0" smtClean="0">
              <a:solidFill>
                <a:schemeClr val="tx1"/>
              </a:solidFill>
            </a:rPr>
            <a:t>feeling uncertain about the future</a:t>
          </a:r>
          <a:endParaRPr lang="en-GB" sz="3200" b="1" kern="1200" dirty="0">
            <a:solidFill>
              <a:schemeClr val="tx1"/>
            </a:solidFill>
          </a:endParaRPr>
        </a:p>
      </dsp:txBody>
      <dsp:txXfrm>
        <a:off x="587988" y="811935"/>
        <a:ext cx="2948481" cy="1564412"/>
      </dsp:txXfrm>
    </dsp:sp>
    <dsp:sp modelId="{22C7EF65-2621-4711-AA2C-B1FA0CD41171}">
      <dsp:nvSpPr>
        <dsp:cNvPr id="0" name=""/>
        <dsp:cNvSpPr/>
      </dsp:nvSpPr>
      <dsp:spPr>
        <a:xfrm>
          <a:off x="4183766" y="760480"/>
          <a:ext cx="3136343" cy="1659561"/>
        </a:xfrm>
        <a:prstGeom prst="round2SameRect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40640" rIns="12192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kern="1200" dirty="0" smtClean="0">
              <a:solidFill>
                <a:schemeClr val="tx1"/>
              </a:solidFill>
            </a:rPr>
            <a:t>focussed &amp; deeper career thinking</a:t>
          </a:r>
          <a:endParaRPr lang="en-GB" sz="3200" b="1" kern="1200" dirty="0">
            <a:solidFill>
              <a:schemeClr val="tx1"/>
            </a:solidFill>
          </a:endParaRPr>
        </a:p>
      </dsp:txBody>
      <dsp:txXfrm>
        <a:off x="4264779" y="841493"/>
        <a:ext cx="2974317" cy="1578548"/>
      </dsp:txXfrm>
    </dsp:sp>
    <dsp:sp modelId="{6ED8D1B7-57CB-4D41-B2BA-C08AFF106EB6}">
      <dsp:nvSpPr>
        <dsp:cNvPr id="0" name=""/>
        <dsp:cNvSpPr/>
      </dsp:nvSpPr>
      <dsp:spPr>
        <a:xfrm>
          <a:off x="7912976" y="757250"/>
          <a:ext cx="3286448" cy="1593020"/>
        </a:xfrm>
        <a:prstGeom prst="round2Same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40640" rIns="12192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kern="1200" dirty="0" smtClean="0">
              <a:solidFill>
                <a:schemeClr val="tx1"/>
              </a:solidFill>
            </a:rPr>
            <a:t>frustration with the UK</a:t>
          </a:r>
          <a:endParaRPr lang="en-GB" sz="3200" b="1" kern="1200" dirty="0">
            <a:solidFill>
              <a:schemeClr val="tx1"/>
            </a:solidFill>
          </a:endParaRPr>
        </a:p>
      </dsp:txBody>
      <dsp:txXfrm>
        <a:off x="7990741" y="835015"/>
        <a:ext cx="3130918" cy="15152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TabbedArc+Icon">
  <dgm:title val="Tabbed Arc"/>
  <dgm:desc val="Use to show a set of related items arcing over a common area.  Best with small amounts of text."/>
  <dgm:catLst>
    <dgm:cat type="relationship" pri="20500"/>
    <dgm:cat type="officeonline" pri="4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1">
        <dgm:alg type="cycle"/>
      </dgm:if>
      <dgm:else name="Name3">
        <dgm:choose name="Name4">
          <dgm:if name="Name5" axis="ch" ptType="node" func="cnt" op="lte" val="3">
            <dgm:choose name="Name6">
              <dgm:if name="Name7" func="var" arg="dir" op="equ" val="norm">
                <dgm:alg type="cycle">
                  <dgm:param type="stAng" val="-40"/>
                  <dgm:param type="spanAng" val="80"/>
                  <dgm:param type="rotPath" val="alongPath"/>
                </dgm:alg>
              </dgm:if>
              <dgm:else name="Name8">
                <dgm:alg type="cycle">
                  <dgm:param type="stAng" val="40"/>
                  <dgm:param type="spanAng" val="-80"/>
                  <dgm:param type="rotPath" val="alongPath"/>
                </dgm:alg>
              </dgm:else>
            </dgm:choose>
          </dgm:if>
          <dgm:else name="Name9">
            <dgm:choose name="Name10">
              <dgm:if name="Name11" func="var" arg="dir" op="equ" val="norm">
                <dgm:alg type="cycle">
                  <dgm:param type="stAng" val="-60"/>
                  <dgm:param type="spanAng" val="120"/>
                  <dgm:param type="rotPath" val="alongPath"/>
                </dgm:alg>
              </dgm:if>
              <dgm:else name="Name12">
                <dgm:alg type="cycle">
                  <dgm:param type="stAng" val="60"/>
                  <dgm:param type="spanAng" val="-120"/>
                  <dgm:param type="rotPath" val="alongPath"/>
                </dgm:alg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hoose name="Name13">
      <dgm:if name="Name14" axis="ch" ptType="node" func="cnt" op="equ" val="2">
        <dgm:constrLst>
          <dgm:constr type="w" for="ch" ptType="node" refType="w"/>
          <dgm:constr type="primFontSz" for="ch" ptType="node" op="equ" val="65"/>
          <dgm:constr type="sibSp" refType="w" fact="0.22"/>
        </dgm:constrLst>
      </dgm:if>
      <dgm:else name="Name15">
        <dgm:constrLst>
          <dgm:constr type="w" for="ch" ptType="node" refType="w"/>
          <dgm:constr type="primFontSz" for="ch" ptType="node" op="equ" val="65"/>
          <dgm:constr type="sibSp" refType="w" fact="0.14"/>
        </dgm:constrLst>
      </dgm:else>
    </dgm:choose>
    <dgm:ruleLst/>
    <dgm:forEach name="Name16" axis="ch" ptType="node">
      <dgm:choose name="Name17">
        <dgm:if name="Name18" axis="par ch" ptType="doc node" func="cnt" op="equ" val="1">
          <dgm:layoutNode name="one">
            <dgm:varLst>
              <dgm:bulletEnabled val="1"/>
            </dgm:varLst>
            <dgm:alg type="tx"/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9">
          <dgm:layoutNode name="twoplus">
            <dgm:varLst>
              <dgm:bulletEnabled val="1"/>
            </dgm:varLst>
            <dgm:alg type="tx">
              <dgm:param type="autoTxRot" val="grav"/>
            </dgm:alg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C910-A99F-4AFE-9AE8-7F96CF02E9BE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86CA-9293-4952-B1AD-ACB5B56A38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769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C910-A99F-4AFE-9AE8-7F96CF02E9BE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86CA-9293-4952-B1AD-ACB5B56A38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400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C910-A99F-4AFE-9AE8-7F96CF02E9BE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86CA-9293-4952-B1AD-ACB5B56A38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359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C910-A99F-4AFE-9AE8-7F96CF02E9BE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86CA-9293-4952-B1AD-ACB5B56A38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397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C910-A99F-4AFE-9AE8-7F96CF02E9BE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86CA-9293-4952-B1AD-ACB5B56A38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C910-A99F-4AFE-9AE8-7F96CF02E9BE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86CA-9293-4952-B1AD-ACB5B56A38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615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C910-A99F-4AFE-9AE8-7F96CF02E9BE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86CA-9293-4952-B1AD-ACB5B56A38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724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C910-A99F-4AFE-9AE8-7F96CF02E9BE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86CA-9293-4952-B1AD-ACB5B56A38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07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C910-A99F-4AFE-9AE8-7F96CF02E9BE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86CA-9293-4952-B1AD-ACB5B56A38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713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C910-A99F-4AFE-9AE8-7F96CF02E9BE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86CA-9293-4952-B1AD-ACB5B56A38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542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C910-A99F-4AFE-9AE8-7F96CF02E9BE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86CA-9293-4952-B1AD-ACB5B56A38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34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AC910-A99F-4AFE-9AE8-7F96CF02E9BE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886CA-9293-4952-B1AD-ACB5B56A38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953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47650" y="953694"/>
            <a:ext cx="11596688" cy="23876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The political is personal: </a:t>
            </a:r>
            <a:br>
              <a:rPr lang="en-GB" b="1" dirty="0" smtClean="0"/>
            </a:br>
            <a:r>
              <a:rPr lang="en-GB" b="1" dirty="0" smtClean="0"/>
              <a:t>The impact of Brexit on UK undergraduates’ perceptions of career</a:t>
            </a:r>
            <a:endParaRPr lang="en-GB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73994" y="3429000"/>
            <a:ext cx="9144000" cy="1655762"/>
          </a:xfrm>
        </p:spPr>
        <p:txBody>
          <a:bodyPr/>
          <a:lstStyle/>
          <a:p>
            <a:endParaRPr lang="en-GB" dirty="0" smtClean="0"/>
          </a:p>
          <a:p>
            <a:r>
              <a:rPr lang="en-GB" b="1" dirty="0" err="1" smtClean="0"/>
              <a:t>Dr.</a:t>
            </a:r>
            <a:r>
              <a:rPr lang="en-GB" b="1" dirty="0" smtClean="0"/>
              <a:t> Marjorie McCrory, University of the West of Scotland</a:t>
            </a:r>
          </a:p>
          <a:p>
            <a:r>
              <a:rPr lang="en-GB" b="1" dirty="0" smtClean="0"/>
              <a:t>Theresa Thomson, University of the West of England</a:t>
            </a:r>
            <a:endParaRPr lang="en-GB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5186549"/>
            <a:ext cx="2176801" cy="15257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8525" y="5382869"/>
            <a:ext cx="2658949" cy="132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56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53" y="3931993"/>
            <a:ext cx="4908623" cy="2773829"/>
          </a:xfrm>
          <a:prstGeom prst="rect">
            <a:avLst/>
          </a:prstGeom>
          <a:scene3d>
            <a:camera prst="orthographicFront">
              <a:rot lat="20699996" lon="0" rev="0"/>
            </a:camera>
            <a:lightRig rig="threePt" dir="t"/>
          </a:scene3d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213" y="187345"/>
            <a:ext cx="3998499" cy="2812993"/>
          </a:xfrm>
          <a:prstGeom prst="rect">
            <a:avLst/>
          </a:prstGeom>
          <a:scene3d>
            <a:camera prst="orthographicFront">
              <a:rot lat="20699999" lon="0" rev="0"/>
            </a:camera>
            <a:lightRig rig="threePt" dir="t"/>
          </a:scene3d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04" y="677608"/>
            <a:ext cx="4716672" cy="2751392"/>
          </a:xfrm>
          <a:prstGeom prst="rect">
            <a:avLst/>
          </a:prstGeom>
          <a:scene3d>
            <a:camera prst="orthographicFront">
              <a:rot lat="0" lon="0" rev="600000"/>
            </a:camera>
            <a:lightRig rig="threePt" dir="t"/>
          </a:scene3d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49" y="4178905"/>
            <a:ext cx="4448176" cy="2379463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8712" y="1713351"/>
            <a:ext cx="2697437" cy="3431298"/>
          </a:xfrm>
          <a:prstGeom prst="rect">
            <a:avLst/>
          </a:prstGeom>
          <a:scene3d>
            <a:camera prst="orthographicFront">
              <a:rot lat="0" lon="0" rev="20699999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1560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320278"/>
            <a:ext cx="10515600" cy="1325563"/>
          </a:xfrm>
        </p:spPr>
        <p:txBody>
          <a:bodyPr/>
          <a:lstStyle/>
          <a:p>
            <a:r>
              <a:rPr lang="en-GB" b="1" dirty="0" smtClean="0"/>
              <a:t>Research Study</a:t>
            </a:r>
            <a:endParaRPr lang="en-GB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57189" y="1681163"/>
            <a:ext cx="5640386" cy="431006"/>
          </a:xfrm>
        </p:spPr>
        <p:txBody>
          <a:bodyPr/>
          <a:lstStyle/>
          <a:p>
            <a:r>
              <a:rPr lang="en-GB" dirty="0" smtClean="0"/>
              <a:t>What?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57188" y="2505075"/>
            <a:ext cx="5640387" cy="3684588"/>
          </a:xfrm>
        </p:spPr>
        <p:txBody>
          <a:bodyPr>
            <a:normAutofit/>
          </a:bodyPr>
          <a:lstStyle/>
          <a:p>
            <a:r>
              <a:rPr lang="en-GB" dirty="0" smtClean="0"/>
              <a:t>How do final year UK domestic students view their options for future employment and further study, during a time of political uncertainty?</a:t>
            </a:r>
          </a:p>
          <a:p>
            <a:endParaRPr lang="en-GB" dirty="0" smtClean="0"/>
          </a:p>
          <a:p>
            <a:r>
              <a:rPr lang="en-GB" dirty="0" smtClean="0"/>
              <a:t>How has students’ decision-making been impacted by the Brexit vote?</a:t>
            </a:r>
          </a:p>
          <a:p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31006"/>
          </a:xfrm>
        </p:spPr>
        <p:txBody>
          <a:bodyPr/>
          <a:lstStyle/>
          <a:p>
            <a:r>
              <a:rPr lang="en-GB" dirty="0"/>
              <a:t>How?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6019800" cy="3684588"/>
          </a:xfrm>
        </p:spPr>
        <p:txBody>
          <a:bodyPr/>
          <a:lstStyle/>
          <a:p>
            <a:r>
              <a:rPr lang="en-GB" dirty="0" smtClean="0"/>
              <a:t>15 final year UK students, from a cross section of courses at UWE Bristol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In-depth, semi-structured interviews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Interview transcripts – thematically analysed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20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44897812"/>
              </p:ext>
            </p:extLst>
          </p:nvPr>
        </p:nvGraphicFramePr>
        <p:xfrm>
          <a:off x="11277181" y="14573249"/>
          <a:ext cx="6540056" cy="28995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Connector 5"/>
          <p:cNvCxnSpPr/>
          <p:nvPr/>
        </p:nvCxnSpPr>
        <p:spPr>
          <a:xfrm flipH="1" flipV="1">
            <a:off x="9900266" y="13842419"/>
            <a:ext cx="1376915" cy="44036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ular Callout 6"/>
          <p:cNvSpPr/>
          <p:nvPr/>
        </p:nvSpPr>
        <p:spPr>
          <a:xfrm>
            <a:off x="344092" y="315870"/>
            <a:ext cx="1456133" cy="1041444"/>
          </a:xfrm>
          <a:prstGeom prst="wedgeRectCallout">
            <a:avLst>
              <a:gd name="adj1" fmla="val 35227"/>
              <a:gd name="adj2" fmla="val 59362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chemeClr val="tx1"/>
                </a:solidFill>
              </a:rPr>
              <a:t>Is everything going to go wrong now?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2197490" y="278771"/>
            <a:ext cx="2511290" cy="1287417"/>
          </a:xfrm>
          <a:prstGeom prst="wedgeEllipseCallout">
            <a:avLst>
              <a:gd name="adj1" fmla="val 26813"/>
              <a:gd name="adj2" fmla="val 62500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chemeClr val="tx1"/>
                </a:solidFill>
              </a:rPr>
              <a:t>Socially…you’re kind of mediaeval Britain again.</a:t>
            </a:r>
          </a:p>
        </p:txBody>
      </p:sp>
      <p:sp>
        <p:nvSpPr>
          <p:cNvPr id="9" name="Oval Callout 8"/>
          <p:cNvSpPr/>
          <p:nvPr/>
        </p:nvSpPr>
        <p:spPr>
          <a:xfrm>
            <a:off x="5788364" y="1751523"/>
            <a:ext cx="1784667" cy="1041444"/>
          </a:xfrm>
          <a:prstGeom prst="wedgeEllipseCallo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BFA1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chemeClr val="tx1"/>
                </a:solidFill>
              </a:rPr>
              <a:t>It’s made me more passionate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201000" y="1960013"/>
            <a:ext cx="2484329" cy="1468987"/>
          </a:xfrm>
          <a:prstGeom prst="wedgeEllipseCallout">
            <a:avLst>
              <a:gd name="adj1" fmla="val -40572"/>
              <a:gd name="adj2" fmla="val 56223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chemeClr val="tx1"/>
                </a:solidFill>
              </a:rPr>
              <a:t>…it’s suddenly all gone black and white and cold and scary</a:t>
            </a:r>
          </a:p>
        </p:txBody>
      </p:sp>
      <p:sp>
        <p:nvSpPr>
          <p:cNvPr id="11" name="Rectangular Callout 10"/>
          <p:cNvSpPr/>
          <p:nvPr/>
        </p:nvSpPr>
        <p:spPr>
          <a:xfrm>
            <a:off x="10588723" y="328488"/>
            <a:ext cx="1216260" cy="2057652"/>
          </a:xfrm>
          <a:prstGeom prst="wedgeRectCallout">
            <a:avLst>
              <a:gd name="adj1" fmla="val -44095"/>
              <a:gd name="adj2" fmla="val 64844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BFA1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chemeClr val="tx1"/>
                </a:solidFill>
              </a:rPr>
              <a:t>I want to be this kind of teacher, because of Brexit.</a:t>
            </a:r>
          </a:p>
        </p:txBody>
      </p:sp>
      <p:sp>
        <p:nvSpPr>
          <p:cNvPr id="12" name="Oval Callout 11"/>
          <p:cNvSpPr/>
          <p:nvPr/>
        </p:nvSpPr>
        <p:spPr>
          <a:xfrm>
            <a:off x="7573031" y="1980043"/>
            <a:ext cx="2878863" cy="1448957"/>
          </a:xfrm>
          <a:prstGeom prst="wedgeEllipseCallout">
            <a:avLst>
              <a:gd name="adj1" fmla="val 52704"/>
              <a:gd name="adj2" fmla="val 44518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chemeClr val="tx1"/>
                </a:solidFill>
              </a:rPr>
              <a:t>I had some bridge into Europe. Now a lot of those doors are closed off.</a:t>
            </a:r>
          </a:p>
        </p:txBody>
      </p:sp>
      <p:sp>
        <p:nvSpPr>
          <p:cNvPr id="13" name="Oval Callout 12"/>
          <p:cNvSpPr/>
          <p:nvPr/>
        </p:nvSpPr>
        <p:spPr>
          <a:xfrm>
            <a:off x="7737900" y="347327"/>
            <a:ext cx="2506594" cy="1276342"/>
          </a:xfrm>
          <a:prstGeom prst="wedgeEllipseCallout">
            <a:avLst>
              <a:gd name="adj1" fmla="val 26439"/>
              <a:gd name="adj2" fmla="val -63584"/>
            </a:avLst>
          </a:prstGeom>
          <a:solidFill>
            <a:srgbClr val="FFFFCC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chemeClr val="tx1"/>
                </a:solidFill>
              </a:rPr>
              <a:t>It begs the question, is this a state I want to reside in?</a:t>
            </a:r>
          </a:p>
        </p:txBody>
      </p:sp>
      <p:sp>
        <p:nvSpPr>
          <p:cNvPr id="14" name="Oval Callout 13"/>
          <p:cNvSpPr/>
          <p:nvPr/>
        </p:nvSpPr>
        <p:spPr>
          <a:xfrm>
            <a:off x="4923142" y="278771"/>
            <a:ext cx="2568275" cy="1116378"/>
          </a:xfrm>
          <a:prstGeom prst="wedgeEllipseCallout">
            <a:avLst>
              <a:gd name="adj1" fmla="val 36789"/>
              <a:gd name="adj2" fmla="val 62242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BFA1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chemeClr val="tx1"/>
                </a:solidFill>
              </a:rPr>
              <a:t>Now it’s what can I do? What can I contribute?</a:t>
            </a:r>
          </a:p>
        </p:txBody>
      </p:sp>
      <p:sp>
        <p:nvSpPr>
          <p:cNvPr id="15" name="Rectangular Callout 14"/>
          <p:cNvSpPr/>
          <p:nvPr/>
        </p:nvSpPr>
        <p:spPr>
          <a:xfrm>
            <a:off x="3013520" y="1960013"/>
            <a:ext cx="2473189" cy="1252728"/>
          </a:xfrm>
          <a:prstGeom prst="wedgeRectCallout">
            <a:avLst>
              <a:gd name="adj1" fmla="val -75146"/>
              <a:gd name="adj2" fmla="val -45543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chemeClr val="tx1"/>
                </a:solidFill>
              </a:rPr>
              <a:t>There will be impacts that are positive…. it’s about being adaptable and resilient to change</a:t>
            </a:r>
            <a:r>
              <a:rPr lang="en-GB" b="1" i="1" dirty="0" smtClean="0">
                <a:solidFill>
                  <a:schemeClr val="tx1"/>
                </a:solidFill>
              </a:rPr>
              <a:t>.</a:t>
            </a:r>
            <a:endParaRPr lang="en-GB" b="1" i="1" dirty="0">
              <a:solidFill>
                <a:schemeClr val="tx1"/>
              </a:solidFill>
            </a:endParaRPr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1261382322"/>
              </p:ext>
            </p:extLst>
          </p:nvPr>
        </p:nvGraphicFramePr>
        <p:xfrm>
          <a:off x="344092" y="3993864"/>
          <a:ext cx="11657407" cy="33326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013520" y="3775961"/>
            <a:ext cx="5887594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v</a:t>
            </a:r>
            <a:r>
              <a:rPr lang="en-GB" sz="3200" b="1" dirty="0" smtClean="0"/>
              <a:t>alues and emotion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407439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265113"/>
            <a:ext cx="10515600" cy="1325563"/>
          </a:xfrm>
        </p:spPr>
        <p:txBody>
          <a:bodyPr/>
          <a:lstStyle/>
          <a:p>
            <a:r>
              <a:rPr lang="en-GB" b="1" dirty="0" smtClean="0"/>
              <a:t>What can we learn from this?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590676"/>
            <a:ext cx="11501438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 the findings show the impact of the wider world we live in, including the      impact of political events, on potential career choice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 values and emotion may drive the desire to make positive life/career choices in a post-Brexit world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</a:t>
            </a:r>
            <a:r>
              <a:rPr lang="en-GB" dirty="0" smtClean="0"/>
              <a:t>economic uncertainty is balanced by some optimism and acceptance of adaptability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130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269" y="-118533"/>
            <a:ext cx="10515600" cy="1177925"/>
          </a:xfrm>
        </p:spPr>
        <p:txBody>
          <a:bodyPr/>
          <a:lstStyle/>
          <a:p>
            <a:r>
              <a:rPr lang="en-GB" b="1" dirty="0" smtClean="0"/>
              <a:t>Implications for practice?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269" y="1059392"/>
            <a:ext cx="11701462" cy="513873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Is it time to move away from the (popular) psychological approach of career guidance?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 shift in practice to </a:t>
            </a:r>
            <a:r>
              <a:rPr lang="en-GB" b="1" dirty="0" smtClean="0"/>
              <a:t>place </a:t>
            </a:r>
            <a:r>
              <a:rPr lang="en-GB" b="1" u="sng" dirty="0" smtClean="0"/>
              <a:t>values</a:t>
            </a:r>
            <a:r>
              <a:rPr lang="en-GB" b="1" dirty="0" smtClean="0"/>
              <a:t> centre stage </a:t>
            </a:r>
            <a:r>
              <a:rPr lang="en-GB" dirty="0" smtClean="0"/>
              <a:t>and </a:t>
            </a:r>
            <a:r>
              <a:rPr lang="en-GB" b="1" dirty="0" smtClean="0"/>
              <a:t>acknowledge the potential impact of </a:t>
            </a:r>
            <a:r>
              <a:rPr lang="en-GB" b="1" u="sng" dirty="0" smtClean="0"/>
              <a:t>social and political context</a:t>
            </a:r>
            <a:r>
              <a:rPr lang="en-GB" dirty="0" smtClean="0"/>
              <a:t> ? 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An approach which is: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b="1" dirty="0" smtClean="0"/>
              <a:t>Part </a:t>
            </a:r>
            <a:r>
              <a:rPr lang="en-GB" b="1" u="sng" dirty="0" smtClean="0"/>
              <a:t>psychological</a:t>
            </a:r>
            <a:r>
              <a:rPr lang="en-GB" b="1" dirty="0" smtClean="0"/>
              <a:t>  </a:t>
            </a:r>
          </a:p>
          <a:p>
            <a:pPr marL="0" indent="0">
              <a:buNone/>
            </a:pPr>
            <a:r>
              <a:rPr lang="en-GB" dirty="0" smtClean="0"/>
              <a:t>(e.g. </a:t>
            </a:r>
            <a:r>
              <a:rPr lang="en-GB" i="1" dirty="0" smtClean="0"/>
              <a:t>Who am I?  What motivates me?  What do I want to achieve in life?</a:t>
            </a:r>
            <a:r>
              <a:rPr lang="en-GB" dirty="0" smtClean="0"/>
              <a:t>);</a:t>
            </a:r>
          </a:p>
          <a:p>
            <a:endParaRPr lang="en-GB" b="1" dirty="0" smtClean="0"/>
          </a:p>
          <a:p>
            <a:r>
              <a:rPr lang="en-GB" b="1" dirty="0" smtClean="0"/>
              <a:t>Part </a:t>
            </a:r>
            <a:r>
              <a:rPr lang="en-GB" b="1" u="sng" dirty="0" smtClean="0"/>
              <a:t>sociological</a:t>
            </a:r>
            <a:r>
              <a:rPr lang="en-GB" b="1" dirty="0" smtClean="0"/>
              <a:t>  </a:t>
            </a:r>
          </a:p>
          <a:p>
            <a:pPr marL="0" indent="0">
              <a:buNone/>
            </a:pPr>
            <a:r>
              <a:rPr lang="en-GB" dirty="0" smtClean="0"/>
              <a:t>(e.g. </a:t>
            </a:r>
            <a:r>
              <a:rPr lang="en-GB" i="1" dirty="0" smtClean="0"/>
              <a:t>What sort of society do I want to live in? What do I want to change?  What is stopping me?</a:t>
            </a:r>
            <a:r>
              <a:rPr lang="en-GB" dirty="0" smtClean="0"/>
              <a:t>)</a:t>
            </a:r>
          </a:p>
          <a:p>
            <a:endParaRPr lang="en-GB" dirty="0"/>
          </a:p>
          <a:p>
            <a:r>
              <a:rPr lang="en-GB" dirty="0" smtClean="0"/>
              <a:t>Deeper ‘career conversations’ to help our </a:t>
            </a:r>
            <a:r>
              <a:rPr lang="en-GB" smtClean="0"/>
              <a:t>students navigate </a:t>
            </a:r>
            <a:r>
              <a:rPr lang="en-GB" dirty="0" smtClean="0"/>
              <a:t>their way in a post-Brexit world, and </a:t>
            </a:r>
            <a:r>
              <a:rPr lang="en-GB" u="sng" dirty="0" smtClean="0"/>
              <a:t>challenge the status quo and make a meaningful impact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38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428</Words>
  <Application>Microsoft Office PowerPoint</Application>
  <PresentationFormat>Widescreen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The political is personal:  The impact of Brexit on UK undergraduates’ perceptions of career</vt:lpstr>
      <vt:lpstr>PowerPoint Presentation</vt:lpstr>
      <vt:lpstr>Research Study</vt:lpstr>
      <vt:lpstr>PowerPoint Presentation</vt:lpstr>
      <vt:lpstr>What can we learn from this?</vt:lpstr>
      <vt:lpstr>Implications for practice?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political is personal:  The impact of Brexit on UK undergraduates’ perceptions of career</dc:title>
  <dc:creator>Theresa Thomson</dc:creator>
  <cp:lastModifiedBy>Theresa Thomson</cp:lastModifiedBy>
  <cp:revision>28</cp:revision>
  <dcterms:created xsi:type="dcterms:W3CDTF">2018-05-15T12:08:17Z</dcterms:created>
  <dcterms:modified xsi:type="dcterms:W3CDTF">2019-05-14T09:13:06Z</dcterms:modified>
</cp:coreProperties>
</file>