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5"/>
  </p:sldMasterIdLst>
  <p:notesMasterIdLst>
    <p:notesMasterId r:id="rId29"/>
  </p:notesMasterIdLst>
  <p:sldIdLst>
    <p:sldId id="256" r:id="rId6"/>
    <p:sldId id="260" r:id="rId7"/>
    <p:sldId id="290" r:id="rId8"/>
    <p:sldId id="274" r:id="rId9"/>
    <p:sldId id="277" r:id="rId10"/>
    <p:sldId id="276" r:id="rId11"/>
    <p:sldId id="275" r:id="rId12"/>
    <p:sldId id="291" r:id="rId13"/>
    <p:sldId id="278" r:id="rId14"/>
    <p:sldId id="284" r:id="rId15"/>
    <p:sldId id="285" r:id="rId16"/>
    <p:sldId id="286" r:id="rId17"/>
    <p:sldId id="287" r:id="rId18"/>
    <p:sldId id="288" r:id="rId19"/>
    <p:sldId id="279" r:id="rId20"/>
    <p:sldId id="297" r:id="rId21"/>
    <p:sldId id="292" r:id="rId22"/>
    <p:sldId id="295" r:id="rId23"/>
    <p:sldId id="289" r:id="rId24"/>
    <p:sldId id="299" r:id="rId25"/>
    <p:sldId id="296" r:id="rId26"/>
    <p:sldId id="264" r:id="rId27"/>
    <p:sldId id="298" r:id="rId28"/>
  </p:sldIdLst>
  <p:sldSz cx="9144000" cy="6858000" type="screen4x3"/>
  <p:notesSz cx="9144000" cy="6858000"/>
  <p:custDataLst>
    <p:tags r:id="rId30"/>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4" orient="horz" pos="3838">
          <p15:clr>
            <a:srgbClr val="A4A3A4"/>
          </p15:clr>
        </p15:guide>
        <p15:guide id="5" pos="2880">
          <p15:clr>
            <a:srgbClr val="A4A3A4"/>
          </p15:clr>
        </p15:guide>
        <p15:guide id="7" pos="5103">
          <p15:clr>
            <a:srgbClr val="A4A3A4"/>
          </p15:clr>
        </p15:guide>
        <p15:guide id="12" pos="6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6818D"/>
    <a:srgbClr val="1C9DAC"/>
    <a:srgbClr val="598752"/>
    <a:srgbClr val="6DA463"/>
    <a:srgbClr val="1A9DAC"/>
    <a:srgbClr val="A65C45"/>
    <a:srgbClr val="CC7054"/>
    <a:srgbClr val="FFFFFF"/>
    <a:srgbClr val="D6A700"/>
    <a:srgbClr val="958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3" autoAdjust="0"/>
    <p:restoredTop sz="94629"/>
  </p:normalViewPr>
  <p:slideViewPr>
    <p:cSldViewPr showGuides="1">
      <p:cViewPr varScale="1">
        <p:scale>
          <a:sx n="155" d="100"/>
          <a:sy n="155" d="100"/>
        </p:scale>
        <p:origin x="1488" y="192"/>
      </p:cViewPr>
      <p:guideLst>
        <p:guide orient="horz" pos="3838"/>
        <p:guide pos="2880"/>
        <p:guide pos="5103"/>
        <p:guide pos="6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Heutagogy</a:t>
            </a:r>
            <a:r>
              <a:rPr lang="en-GB" dirty="0"/>
              <a:t> (self-determined learning) (See </a:t>
            </a:r>
            <a:r>
              <a:rPr lang="en-GB" dirty="0" err="1"/>
              <a:t>Hase</a:t>
            </a:r>
            <a:r>
              <a:rPr lang="en-GB" dirty="0"/>
              <a:t>, S. &amp; Kenyon, C. (</a:t>
            </a:r>
            <a:r>
              <a:rPr lang="en-GB" dirty="0" err="1"/>
              <a:t>Eds</a:t>
            </a:r>
            <a:r>
              <a:rPr lang="en-GB" dirty="0"/>
              <a:t>)</a:t>
            </a:r>
            <a:r>
              <a:rPr lang="en-GB" baseline="0" dirty="0"/>
              <a:t> (2013)</a:t>
            </a:r>
            <a:r>
              <a:rPr lang="en-GB" dirty="0"/>
              <a:t> Self-Determined Learning: </a:t>
            </a:r>
            <a:r>
              <a:rPr lang="en-GB" sz="1200" b="0" i="0" kern="1200" dirty="0" err="1">
                <a:solidFill>
                  <a:schemeClr val="tx1"/>
                </a:solidFill>
                <a:effectLst/>
                <a:latin typeface="+mn-lt"/>
                <a:ea typeface="+mn-ea"/>
                <a:cs typeface="+mn-cs"/>
              </a:rPr>
              <a:t>Heutagogy</a:t>
            </a:r>
            <a:r>
              <a:rPr lang="en-GB" sz="1200" b="0" i="0" kern="1200" dirty="0">
                <a:solidFill>
                  <a:schemeClr val="tx1"/>
                </a:solidFill>
                <a:effectLst/>
                <a:latin typeface="+mn-lt"/>
                <a:ea typeface="+mn-ea"/>
                <a:cs typeface="+mn-cs"/>
              </a:rPr>
              <a:t> in Action</a:t>
            </a:r>
            <a:r>
              <a:rPr lang="en-GB" dirty="0"/>
              <a:t>. London: Bloomsbury Academic) – double-loop </a:t>
            </a:r>
            <a:r>
              <a:rPr lang="en-GB"/>
              <a:t>learning process</a:t>
            </a:r>
            <a:endParaRPr lang="en-GB" dirty="0"/>
          </a:p>
          <a:p>
            <a:endParaRPr lang="en-GB" dirty="0"/>
          </a:p>
          <a:p>
            <a:r>
              <a:rPr lang="en-GB" dirty="0" err="1"/>
              <a:t>Heutagogical</a:t>
            </a:r>
            <a:r>
              <a:rPr lang="en-GB" dirty="0"/>
              <a:t> </a:t>
            </a:r>
            <a:r>
              <a:rPr lang="en-GB" dirty="0" err="1"/>
              <a:t>capabilites</a:t>
            </a:r>
            <a:r>
              <a:rPr lang="en-GB" dirty="0"/>
              <a:t>: self-sufficiency in learning, reflexivity, applicability of what is learnt,</a:t>
            </a:r>
            <a:r>
              <a:rPr lang="en-GB" baseline="0" dirty="0"/>
              <a:t> </a:t>
            </a:r>
            <a:r>
              <a:rPr lang="en-GB" dirty="0"/>
              <a:t>positive learning values</a:t>
            </a:r>
          </a:p>
        </p:txBody>
      </p:sp>
      <p:sp>
        <p:nvSpPr>
          <p:cNvPr id="4" name="Slide Number Placeholder 3"/>
          <p:cNvSpPr>
            <a:spLocks noGrp="1"/>
          </p:cNvSpPr>
          <p:nvPr>
            <p:ph type="sldNum" sz="quarter" idx="10"/>
          </p:nvPr>
        </p:nvSpPr>
        <p:spPr/>
        <p:txBody>
          <a:bodyPr/>
          <a:lstStyle/>
          <a:p>
            <a:fld id="{E67F10A0-F52B-6F4F-9507-57E2C4865D92}" type="slidenum">
              <a:rPr lang="en-US" smtClean="0"/>
              <a:t>10</a:t>
            </a:fld>
            <a:endParaRPr lang="en-US"/>
          </a:p>
        </p:txBody>
      </p:sp>
    </p:spTree>
    <p:extLst>
      <p:ext uri="{BB962C8B-B14F-4D97-AF65-F5344CB8AC3E}">
        <p14:creationId xmlns:p14="http://schemas.microsoft.com/office/powerpoint/2010/main" val="367876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decode feedback: </a:t>
            </a:r>
            <a:r>
              <a:rPr lang="en-GB" sz="1200" kern="1200" dirty="0">
                <a:solidFill>
                  <a:schemeClr val="tx1"/>
                </a:solidFill>
                <a:effectLst/>
                <a:latin typeface="+mn-lt"/>
                <a:ea typeface="+mn-ea"/>
                <a:cs typeface="+mn-cs"/>
              </a:rPr>
              <a:t>gain greater understanding of the written feedback through verbal clarification and use of exemplars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Cathartic spaces – ‘coming clean’ with progress,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Affective space - Being judged – head-on</a:t>
            </a:r>
            <a:r>
              <a:rPr lang="en-GB" sz="1200" kern="1200" baseline="0" dirty="0">
                <a:solidFill>
                  <a:schemeClr val="tx1"/>
                </a:solidFill>
                <a:effectLst/>
                <a:latin typeface="+mn-lt"/>
                <a:ea typeface="+mn-ea"/>
                <a:cs typeface="+mn-cs"/>
              </a:rPr>
              <a:t> learning but they have the emotional capacity to cope with this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7F10A0-F52B-6F4F-9507-57E2C4865D92}" type="slidenum">
              <a:rPr lang="en-US" smtClean="0"/>
              <a:t>11</a:t>
            </a:fld>
            <a:endParaRPr lang="en-US"/>
          </a:p>
        </p:txBody>
      </p:sp>
    </p:spTree>
    <p:extLst>
      <p:ext uri="{BB962C8B-B14F-4D97-AF65-F5344CB8AC3E}">
        <p14:creationId xmlns:p14="http://schemas.microsoft.com/office/powerpoint/2010/main" val="126844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Nicol’s self-regulation</a:t>
            </a:r>
          </a:p>
          <a:p>
            <a:r>
              <a:rPr lang="en-US" dirty="0"/>
              <a:t>Baxter-</a:t>
            </a:r>
            <a:r>
              <a:rPr lang="en-US" dirty="0" err="1"/>
              <a:t>Magolda’s</a:t>
            </a:r>
            <a:r>
              <a:rPr lang="en-US" dirty="0"/>
              <a:t> self-authorship</a:t>
            </a:r>
          </a:p>
        </p:txBody>
      </p:sp>
      <p:sp>
        <p:nvSpPr>
          <p:cNvPr id="4" name="Slide Number Placeholder 3"/>
          <p:cNvSpPr>
            <a:spLocks noGrp="1"/>
          </p:cNvSpPr>
          <p:nvPr>
            <p:ph type="sldNum" sz="quarter" idx="10"/>
          </p:nvPr>
        </p:nvSpPr>
        <p:spPr/>
        <p:txBody>
          <a:bodyPr/>
          <a:lstStyle/>
          <a:p>
            <a:fld id="{E67F10A0-F52B-6F4F-9507-57E2C4865D92}" type="slidenum">
              <a:rPr lang="en-US" smtClean="0"/>
              <a:t>12</a:t>
            </a:fld>
            <a:endParaRPr lang="en-US"/>
          </a:p>
        </p:txBody>
      </p:sp>
    </p:spTree>
    <p:extLst>
      <p:ext uri="{BB962C8B-B14F-4D97-AF65-F5344CB8AC3E}">
        <p14:creationId xmlns:p14="http://schemas.microsoft.com/office/powerpoint/2010/main" val="74234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R28 student got 68% for the desert exam</a:t>
            </a:r>
          </a:p>
        </p:txBody>
      </p:sp>
      <p:sp>
        <p:nvSpPr>
          <p:cNvPr id="4" name="Slide Number Placeholder 3"/>
          <p:cNvSpPr>
            <a:spLocks noGrp="1"/>
          </p:cNvSpPr>
          <p:nvPr>
            <p:ph type="sldNum" sz="quarter" idx="10"/>
          </p:nvPr>
        </p:nvSpPr>
        <p:spPr/>
        <p:txBody>
          <a:bodyPr/>
          <a:lstStyle/>
          <a:p>
            <a:fld id="{E67F10A0-F52B-6F4F-9507-57E2C4865D92}" type="slidenum">
              <a:rPr lang="en-US" smtClean="0"/>
              <a:t>13</a:t>
            </a:fld>
            <a:endParaRPr lang="en-US"/>
          </a:p>
        </p:txBody>
      </p:sp>
    </p:spTree>
    <p:extLst>
      <p:ext uri="{BB962C8B-B14F-4D97-AF65-F5344CB8AC3E}">
        <p14:creationId xmlns:p14="http://schemas.microsoft.com/office/powerpoint/2010/main" val="83308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Mean mark increase 2011-2013 to 2015-2017 of 7%: 56% to 63%</a:t>
            </a:r>
          </a:p>
          <a:p>
            <a:endParaRPr lang="en-GB" sz="8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Increase seen most in moving students from 2:2 to 2:1. </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Reduction in students failing module.</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Increase in first class</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marks.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Mean final</a:t>
            </a:r>
            <a:r>
              <a:rPr lang="en-GB" sz="1200" baseline="0" dirty="0">
                <a:latin typeface="Arial" panose="020B0604020202020204" pitchFamily="34" charset="0"/>
                <a:cs typeface="Arial" panose="020B0604020202020204" pitchFamily="34" charset="0"/>
              </a:rPr>
              <a:t> year mark for students taking Ecology (n=31): 61.7%</a:t>
            </a:r>
          </a:p>
          <a:p>
            <a:r>
              <a:rPr lang="en-GB" sz="1200" baseline="0" dirty="0">
                <a:latin typeface="Arial" panose="020B0604020202020204" pitchFamily="34" charset="0"/>
                <a:cs typeface="Arial" panose="020B0604020202020204" pitchFamily="34" charset="0"/>
              </a:rPr>
              <a:t>Mean final year mark for students not taking Ecology (n=12): 57.2%</a:t>
            </a:r>
          </a:p>
          <a:p>
            <a:r>
              <a:rPr lang="en-GB" sz="1200" baseline="0" dirty="0">
                <a:latin typeface="Arial" panose="020B0604020202020204" pitchFamily="34" charset="0"/>
                <a:cs typeface="Arial" panose="020B0604020202020204" pitchFamily="34" charset="0"/>
              </a:rPr>
              <a:t>Difference of 4.5% again but not significant at p=0.05</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67F10A0-F52B-6F4F-9507-57E2C4865D92}" type="slidenum">
              <a:rPr lang="en-US" smtClean="0"/>
              <a:t>14</a:t>
            </a:fld>
            <a:endParaRPr lang="en-US"/>
          </a:p>
        </p:txBody>
      </p:sp>
    </p:spTree>
    <p:extLst>
      <p:ext uri="{BB962C8B-B14F-4D97-AF65-F5344CB8AC3E}">
        <p14:creationId xmlns:p14="http://schemas.microsoft.com/office/powerpoint/2010/main" val="281645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Social Moderation</a:t>
            </a:r>
            <a:r>
              <a:rPr lang="en-US" dirty="0"/>
              <a:t> involves discussion of grading but is generally focused on agreeing marks </a:t>
            </a:r>
          </a:p>
          <a:p>
            <a:pPr marL="0" indent="0">
              <a:buNone/>
            </a:pPr>
            <a:r>
              <a:rPr lang="en-US" b="1" dirty="0"/>
              <a:t>Calibration</a:t>
            </a:r>
            <a:r>
              <a:rPr lang="en-US" dirty="0"/>
              <a:t> is about shared knowledge of standards, often achieved through social moderation processes in order to create ‘</a:t>
            </a:r>
            <a:r>
              <a:rPr lang="en-US" b="1" dirty="0"/>
              <a:t>calibrated’ </a:t>
            </a:r>
            <a:r>
              <a:rPr lang="en-US" dirty="0"/>
              <a:t>academics</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18</a:t>
            </a:fld>
            <a:endParaRPr lang="en-US" altLang="en-US"/>
          </a:p>
        </p:txBody>
      </p:sp>
    </p:spTree>
    <p:extLst>
      <p:ext uri="{BB962C8B-B14F-4D97-AF65-F5344CB8AC3E}">
        <p14:creationId xmlns:p14="http://schemas.microsoft.com/office/powerpoint/2010/main" val="86148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“Consistent assessment decisions among assessors are the product of interactions over time, the internalisation of exemplars, and of inclusive networks. Written instructions, mark schemes and criteria, even when used with scrupulous care, cannot substitute for these” (HEQC, 1997)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‘calibrated’ academics </a:t>
            </a:r>
            <a:r>
              <a:rPr lang="mr-IN" dirty="0"/>
              <a:t>…</a:t>
            </a:r>
            <a:r>
              <a:rPr lang="en-US" dirty="0"/>
              <a:t> are able to make grading judgements consistent with those which similarly calibrated colleagues would make, but without constant engagement in moderation. The overall aims are to achieve comparability of standards across institutions and stability of standards over time (</a:t>
            </a:r>
            <a:r>
              <a:rPr lang="en-US" sz="1100" dirty="0"/>
              <a:t>Sadler 2012)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E67F10A0-F52B-6F4F-9507-57E2C4865D92}" type="slidenum">
              <a:rPr lang="en-US" smtClean="0"/>
              <a:t>19</a:t>
            </a:fld>
            <a:endParaRPr lang="en-US"/>
          </a:p>
        </p:txBody>
      </p:sp>
    </p:spTree>
    <p:extLst>
      <p:ext uri="{BB962C8B-B14F-4D97-AF65-F5344CB8AC3E}">
        <p14:creationId xmlns:p14="http://schemas.microsoft.com/office/powerpoint/2010/main" val="403471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7F10A0-F52B-6F4F-9507-57E2C4865D92}" type="slidenum">
              <a:rPr lang="en-US" smtClean="0"/>
              <a:t>20</a:t>
            </a:fld>
            <a:endParaRPr lang="en-US"/>
          </a:p>
        </p:txBody>
      </p:sp>
    </p:spTree>
    <p:extLst>
      <p:ext uri="{BB962C8B-B14F-4D97-AF65-F5344CB8AC3E}">
        <p14:creationId xmlns:p14="http://schemas.microsoft.com/office/powerpoint/2010/main" val="167205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7F10A0-F52B-6F4F-9507-57E2C4865D92}" type="slidenum">
              <a:rPr lang="en-US" smtClean="0"/>
              <a:t>21</a:t>
            </a:fld>
            <a:endParaRPr lang="en-US"/>
          </a:p>
        </p:txBody>
      </p:sp>
    </p:spTree>
    <p:extLst>
      <p:ext uri="{BB962C8B-B14F-4D97-AF65-F5344CB8AC3E}">
        <p14:creationId xmlns:p14="http://schemas.microsoft.com/office/powerpoint/2010/main" val="2746310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C9DAC"/>
        </a:solidFill>
        <a:effectLst/>
      </p:bgPr>
    </p:bg>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3888" y="-1588"/>
            <a:ext cx="2166937"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919288" y="19891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325600" y="1886400"/>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a:ea typeface="Georgia"/>
                <a:cs typeface="Georgia"/>
              </a:defRPr>
            </a:lvl1pPr>
          </a:lstStyle>
          <a:p>
            <a:pPr lvl="0"/>
            <a:r>
              <a:rPr lang="en-GB" dirty="0"/>
              <a:t>Click to edit Master text styles</a:t>
            </a:r>
          </a:p>
        </p:txBody>
      </p:sp>
      <p:sp>
        <p:nvSpPr>
          <p:cNvPr id="18" name="Text Placeholder 14"/>
          <p:cNvSpPr>
            <a:spLocks noGrp="1"/>
          </p:cNvSpPr>
          <p:nvPr>
            <p:ph type="body" sz="quarter" idx="15"/>
          </p:nvPr>
        </p:nvSpPr>
        <p:spPr>
          <a:xfrm>
            <a:off x="640800" y="1972800"/>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
        <p:nvSpPr>
          <p:cNvPr id="19" name="Text Placeholder 14"/>
          <p:cNvSpPr>
            <a:spLocks noGrp="1"/>
          </p:cNvSpPr>
          <p:nvPr>
            <p:ph type="body" sz="quarter" idx="16"/>
          </p:nvPr>
        </p:nvSpPr>
        <p:spPr>
          <a:xfrm>
            <a:off x="640800" y="2332800"/>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a:t>Click to edit Master text styles</a:t>
            </a:r>
          </a:p>
        </p:txBody>
      </p:sp>
      <p:sp>
        <p:nvSpPr>
          <p:cNvPr id="20" name="Text Placeholder 14"/>
          <p:cNvSpPr>
            <a:spLocks noGrp="1"/>
          </p:cNvSpPr>
          <p:nvPr>
            <p:ph type="body" sz="quarter" idx="17"/>
          </p:nvPr>
        </p:nvSpPr>
        <p:spPr>
          <a:xfrm>
            <a:off x="640800" y="2876400"/>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a:t>Click to edit Master text styles</a:t>
            </a:r>
          </a:p>
        </p:txBody>
      </p:sp>
      <p:sp>
        <p:nvSpPr>
          <p:cNvPr id="8" name="Text Placeholder 14"/>
          <p:cNvSpPr>
            <a:spLocks noGrp="1"/>
          </p:cNvSpPr>
          <p:nvPr>
            <p:ph type="body" sz="quarter" idx="18"/>
          </p:nvPr>
        </p:nvSpPr>
        <p:spPr>
          <a:xfrm>
            <a:off x="641268" y="5503482"/>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906811"/>
            <a:ext cx="9144000" cy="5951190"/>
          </a:xfrm>
          <a:prstGeom prst="rect">
            <a:avLst/>
          </a:prstGeom>
        </p:spPr>
        <p:txBody>
          <a:bodyPr/>
          <a:lstStyle/>
          <a:p>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p:cNvSpPr>
            <a:spLocks noGrp="1"/>
          </p:cNvSpPr>
          <p:nvPr>
            <p:ph type="body" sz="quarter" idx="10"/>
          </p:nvPr>
        </p:nvSpPr>
        <p:spPr>
          <a:xfrm>
            <a:off x="467545" y="444420"/>
            <a:ext cx="6552727"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sp>
        <p:nvSpPr>
          <p:cNvPr id="13" name="Picture Placeholder 12"/>
          <p:cNvSpPr>
            <a:spLocks noGrp="1"/>
          </p:cNvSpPr>
          <p:nvPr>
            <p:ph type="pic" sz="quarter" idx="11"/>
          </p:nvPr>
        </p:nvSpPr>
        <p:spPr>
          <a:xfrm>
            <a:off x="6118225" y="1461052"/>
            <a:ext cx="3025775" cy="5396948"/>
          </a:xfrm>
          <a:prstGeom prst="rect">
            <a:avLst/>
          </a:prstGeom>
        </p:spPr>
        <p:txBody>
          <a:bodyPr/>
          <a:lstStyle/>
          <a:p>
            <a:endParaRPr lang="en-US" dirty="0"/>
          </a:p>
        </p:txBody>
      </p:sp>
      <p:sp>
        <p:nvSpPr>
          <p:cNvPr id="14" name="Picture Placeholder 12"/>
          <p:cNvSpPr>
            <a:spLocks noGrp="1"/>
          </p:cNvSpPr>
          <p:nvPr>
            <p:ph type="pic" sz="quarter" idx="12"/>
          </p:nvPr>
        </p:nvSpPr>
        <p:spPr>
          <a:xfrm>
            <a:off x="0" y="1461052"/>
            <a:ext cx="3024188" cy="5396948"/>
          </a:xfrm>
          <a:prstGeom prst="rect">
            <a:avLst/>
          </a:prstGeom>
        </p:spPr>
        <p:txBody>
          <a:bodyPr/>
          <a:lstStyle/>
          <a:p>
            <a:endParaRPr lang="en-US"/>
          </a:p>
        </p:txBody>
      </p:sp>
      <p:sp>
        <p:nvSpPr>
          <p:cNvPr id="15" name="Picture Placeholder 12"/>
          <p:cNvSpPr>
            <a:spLocks noGrp="1"/>
          </p:cNvSpPr>
          <p:nvPr>
            <p:ph type="pic" sz="quarter" idx="13"/>
          </p:nvPr>
        </p:nvSpPr>
        <p:spPr>
          <a:xfrm>
            <a:off x="3059113" y="1461053"/>
            <a:ext cx="3020316" cy="2650572"/>
          </a:xfrm>
          <a:prstGeom prst="rect">
            <a:avLst/>
          </a:prstGeom>
        </p:spPr>
        <p:txBody>
          <a:bodyPr/>
          <a:lstStyle/>
          <a:p>
            <a:endParaRPr lang="en-US"/>
          </a:p>
        </p:txBody>
      </p:sp>
      <p:sp>
        <p:nvSpPr>
          <p:cNvPr id="17" name="Picture Placeholder 12"/>
          <p:cNvSpPr>
            <a:spLocks noGrp="1"/>
          </p:cNvSpPr>
          <p:nvPr>
            <p:ph type="pic" sz="quarter" idx="14"/>
          </p:nvPr>
        </p:nvSpPr>
        <p:spPr>
          <a:xfrm>
            <a:off x="3059113" y="4149725"/>
            <a:ext cx="3020316" cy="2708275"/>
          </a:xfrm>
          <a:prstGeom prst="rect">
            <a:avLst/>
          </a:prstGeom>
        </p:spPr>
        <p:txBody>
          <a:bodyPr/>
          <a:lstStyle/>
          <a:p>
            <a:endParaRPr lang="en-US"/>
          </a:p>
        </p:txBody>
      </p:sp>
    </p:spTree>
    <p:extLst>
      <p:ext uri="{BB962C8B-B14F-4D97-AF65-F5344CB8AC3E}">
        <p14:creationId xmlns:p14="http://schemas.microsoft.com/office/powerpoint/2010/main" val="1974219801"/>
      </p:ext>
    </p:extLst>
  </p:cSld>
  <p:clrMapOvr>
    <a:masterClrMapping/>
  </p:clrMapOvr>
  <p:transition spd="slow">
    <p:fade/>
  </p:transition>
  <p:extLst mod="1">
    <p:ext uri="{DCECCB84-F9BA-43D5-87BE-67443E8EF086}">
      <p15:sldGuideLst xmlns:p15="http://schemas.microsoft.com/office/powerpoint/2012/main">
        <p15:guide id="1" orient="horz" pos="332" userDrawn="1">
          <p15:clr>
            <a:srgbClr val="FBAE40"/>
          </p15:clr>
        </p15:guide>
        <p15:guide id="2" pos="2880" userDrawn="1">
          <p15:clr>
            <a:srgbClr val="FBAE40"/>
          </p15:clr>
        </p15:guide>
        <p15:guide id="4" pos="3833" userDrawn="1">
          <p15:clr>
            <a:srgbClr val="FBAE40"/>
          </p15:clr>
        </p15:guide>
        <p15:guide id="5" orient="horz" pos="2614" userDrawn="1">
          <p15:clr>
            <a:srgbClr val="FBAE40"/>
          </p15:clr>
        </p15:guide>
        <p15:guide id="6" pos="1906" userDrawn="1">
          <p15:clr>
            <a:srgbClr val="FBAE40"/>
          </p15:clr>
        </p15:guide>
        <p15:guide id="8" pos="1927" userDrawn="1">
          <p15:clr>
            <a:srgbClr val="FBAE40"/>
          </p15:clr>
        </p15:guide>
        <p15:guide id="9" pos="3854" userDrawn="1">
          <p15:clr>
            <a:srgbClr val="FBAE40"/>
          </p15:clr>
        </p15:guide>
        <p15:guide id="10" orient="horz" pos="25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5" y="444420"/>
            <a:ext cx="6624735"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p:cNvSpPr>
          <p:nvPr>
            <p:ph type="pic" sz="quarter" idx="11"/>
          </p:nvPr>
        </p:nvSpPr>
        <p:spPr>
          <a:xfrm>
            <a:off x="3041650" y="1461052"/>
            <a:ext cx="3043238" cy="5396948"/>
          </a:xfrm>
          <a:prstGeom prst="rect">
            <a:avLst/>
          </a:prstGeom>
        </p:spPr>
        <p:txBody>
          <a:bodyPr/>
          <a:lstStyle/>
          <a:p>
            <a:endParaRPr lang="en-US"/>
          </a:p>
        </p:txBody>
      </p:sp>
      <p:sp>
        <p:nvSpPr>
          <p:cNvPr id="6" name="Picture Placeholder 12"/>
          <p:cNvSpPr>
            <a:spLocks noGrp="1"/>
          </p:cNvSpPr>
          <p:nvPr>
            <p:ph type="pic" sz="quarter" idx="13"/>
          </p:nvPr>
        </p:nvSpPr>
        <p:spPr>
          <a:xfrm>
            <a:off x="6121400" y="1461053"/>
            <a:ext cx="3022599" cy="2650572"/>
          </a:xfrm>
          <a:prstGeom prst="rect">
            <a:avLst/>
          </a:prstGeom>
        </p:spPr>
        <p:txBody>
          <a:bodyPr/>
          <a:lstStyle/>
          <a:p>
            <a:endParaRPr lang="en-US" dirty="0"/>
          </a:p>
        </p:txBody>
      </p:sp>
      <p:sp>
        <p:nvSpPr>
          <p:cNvPr id="7" name="Picture Placeholder 12"/>
          <p:cNvSpPr>
            <a:spLocks noGrp="1"/>
          </p:cNvSpPr>
          <p:nvPr>
            <p:ph type="pic" sz="quarter" idx="14"/>
          </p:nvPr>
        </p:nvSpPr>
        <p:spPr>
          <a:xfrm>
            <a:off x="6121400" y="4146550"/>
            <a:ext cx="3022600" cy="2711450"/>
          </a:xfrm>
          <a:prstGeom prst="rect">
            <a:avLst/>
          </a:prstGeom>
        </p:spPr>
        <p:txBody>
          <a:bodyPr/>
          <a:lstStyle/>
          <a:p>
            <a:endParaRPr lang="en-US"/>
          </a:p>
        </p:txBody>
      </p:sp>
      <p:sp>
        <p:nvSpPr>
          <p:cNvPr id="8" name="Text Placeholder 5"/>
          <p:cNvSpPr>
            <a:spLocks noGrp="1"/>
          </p:cNvSpPr>
          <p:nvPr>
            <p:ph type="body" sz="quarter" idx="15" hasCustomPrompt="1"/>
          </p:nvPr>
        </p:nvSpPr>
        <p:spPr>
          <a:xfrm>
            <a:off x="458065" y="1461052"/>
            <a:ext cx="238574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Tree>
    <p:extLst>
      <p:ext uri="{BB962C8B-B14F-4D97-AF65-F5344CB8AC3E}">
        <p14:creationId xmlns:p14="http://schemas.microsoft.com/office/powerpoint/2010/main" val="276145381"/>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856" userDrawn="1">
          <p15:clr>
            <a:srgbClr val="FBAE40"/>
          </p15:clr>
        </p15:guide>
        <p15:guide id="4" pos="3833"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2"/>
          </p:nvPr>
        </p:nvSpPr>
        <p:spPr>
          <a:xfrm>
            <a:off x="1042988" y="1916832"/>
            <a:ext cx="7058025" cy="3528392"/>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ext Placeholder 14"/>
          <p:cNvSpPr>
            <a:spLocks noGrp="1"/>
          </p:cNvSpPr>
          <p:nvPr>
            <p:ph type="body" sz="quarter" idx="13"/>
          </p:nvPr>
        </p:nvSpPr>
        <p:spPr>
          <a:xfrm>
            <a:off x="1042988" y="5661025"/>
            <a:ext cx="7058025" cy="1196975"/>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1206941"/>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5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2"/>
          <p:cNvSpPr>
            <a:spLocks noGrp="1"/>
          </p:cNvSpPr>
          <p:nvPr>
            <p:ph type="body" sz="quarter" idx="12" hasCustomPrompt="1"/>
          </p:nvPr>
        </p:nvSpPr>
        <p:spPr>
          <a:xfrm>
            <a:off x="215403" y="2852936"/>
            <a:ext cx="4283969" cy="2592288"/>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a:t>100%</a:t>
            </a:r>
          </a:p>
        </p:txBody>
      </p:sp>
      <p:sp>
        <p:nvSpPr>
          <p:cNvPr id="10" name="Text Placeholder 14"/>
          <p:cNvSpPr>
            <a:spLocks noGrp="1"/>
          </p:cNvSpPr>
          <p:nvPr>
            <p:ph type="body" sz="quarter" idx="13"/>
          </p:nvPr>
        </p:nvSpPr>
        <p:spPr>
          <a:xfrm>
            <a:off x="4715395" y="2870014"/>
            <a:ext cx="3601021" cy="2575209"/>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14"/>
          <p:cNvSpPr>
            <a:spLocks noGrp="1"/>
          </p:cNvSpPr>
          <p:nvPr>
            <p:ph type="body" sz="quarter" idx="14"/>
          </p:nvPr>
        </p:nvSpPr>
        <p:spPr>
          <a:xfrm>
            <a:off x="970980" y="5661025"/>
            <a:ext cx="7129412" cy="648295"/>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64973426"/>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184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2603501"/>
            <a:ext cx="3618869" cy="3416301"/>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2603500"/>
            <a:ext cx="3618869" cy="3416300"/>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989829" y="6391839"/>
            <a:ext cx="742949" cy="304799"/>
          </a:xfrm>
          <a:prstGeom prst="rect">
            <a:avLst/>
          </a:prstGeom>
        </p:spPr>
        <p:txBody>
          <a:bodyPr/>
          <a:lstStyle/>
          <a:p>
            <a:fld id="{3BDB8791-F1B0-41E7-B7FD-A781E65C4266}" type="datetimeFigureOut">
              <a:rPr lang="en-US" smtClean="0"/>
              <a:t>5/24/18</a:t>
            </a:fld>
            <a:endParaRPr lang="en-US" dirty="0"/>
          </a:p>
        </p:txBody>
      </p:sp>
      <p:sp>
        <p:nvSpPr>
          <p:cNvPr id="6" name="Footer Placeholder 5"/>
          <p:cNvSpPr>
            <a:spLocks noGrp="1"/>
          </p:cNvSpPr>
          <p:nvPr>
            <p:ph type="ftr" sz="quarter" idx="11"/>
          </p:nvPr>
        </p:nvSpPr>
        <p:spPr>
          <a:xfrm>
            <a:off x="420833" y="6391839"/>
            <a:ext cx="2894846" cy="3048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7764406" y="295730"/>
            <a:ext cx="628649"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615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a:ea typeface="Georgia"/>
                <a:cs typeface="Georgia"/>
              </a:defRPr>
            </a:lvl1pPr>
          </a:lstStyle>
          <a:p>
            <a:pPr lvl="0"/>
            <a:r>
              <a:rPr lang="en-GB" dirty="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6" name="Text Placeholder 5"/>
          <p:cNvSpPr>
            <a:spLocks noGrp="1"/>
          </p:cNvSpPr>
          <p:nvPr>
            <p:ph type="body" sz="quarter" idx="11"/>
          </p:nvPr>
        </p:nvSpPr>
        <p:spPr>
          <a:xfrm>
            <a:off x="900113" y="1773238"/>
            <a:ext cx="6551612" cy="4608512"/>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3" name="Text Placeholder 2"/>
          <p:cNvSpPr>
            <a:spLocks noGrp="1"/>
          </p:cNvSpPr>
          <p:nvPr>
            <p:ph type="body" sz="quarter" idx="11"/>
          </p:nvPr>
        </p:nvSpPr>
        <p:spPr>
          <a:xfrm>
            <a:off x="900113" y="1700213"/>
            <a:ext cx="6551612"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7" name="Text Placeholder 5"/>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7" r:id="rId15"/>
  </p:sldLayoutIdLst>
  <p:transition spd="slow">
    <p:fade/>
  </p:transition>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people.uwe.ac.uk/Pages/person.aspx?accountname=campus\jl2-hill" TargetMode="External"/><Relationship Id="rId1" Type="http://schemas.openxmlformats.org/officeDocument/2006/relationships/slideLayout" Target="../slideLayouts/slideLayout4.xml"/><Relationship Id="rId4" Type="http://schemas.openxmlformats.org/officeDocument/2006/relationships/hyperlink" Target="https://people.uwe.ac.uk/Person/HarryWes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rookes.ac.uk/WorkArea/DownloadAsset.aspx?id=2147552649"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spcBef>
                <a:spcPct val="0"/>
              </a:spcBef>
            </a:pPr>
            <a:r>
              <a:rPr lang="en-GB" altLang="en-US" sz="3800" dirty="0">
                <a:ea typeface="ＭＳ Ｐゴシック" charset="-128"/>
              </a:rPr>
              <a:t>Building Learning Communities to Enhance Assessment </a:t>
            </a:r>
          </a:p>
        </p:txBody>
      </p:sp>
      <p:sp>
        <p:nvSpPr>
          <p:cNvPr id="13315" name="Text Placeholder 3"/>
          <p:cNvSpPr>
            <a:spLocks noGrp="1"/>
          </p:cNvSpPr>
          <p:nvPr>
            <p:ph type="body" sz="quarter" idx="16"/>
          </p:nvPr>
        </p:nvSpPr>
        <p:spPr bwMode="auto">
          <a:xfrm>
            <a:off x="402352" y="2132856"/>
            <a:ext cx="1361336" cy="27478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nSpc>
                <a:spcPct val="150000"/>
              </a:lnSpc>
              <a:spcBef>
                <a:spcPct val="0"/>
              </a:spcBef>
            </a:pPr>
            <a:r>
              <a:rPr lang="en-US" altLang="en-US" sz="1800" dirty="0">
                <a:ea typeface="ＭＳ Ｐゴシック" charset="-128"/>
              </a:rPr>
              <a:t>Jenny Hill</a:t>
            </a:r>
          </a:p>
          <a:p>
            <a:pPr>
              <a:lnSpc>
                <a:spcPct val="150000"/>
              </a:lnSpc>
              <a:spcBef>
                <a:spcPct val="0"/>
              </a:spcBef>
            </a:pPr>
            <a:r>
              <a:rPr lang="en-US" altLang="en-US" sz="1700" b="0" dirty="0">
                <a:ea typeface="ＭＳ Ｐゴシック" charset="-128"/>
              </a:rPr>
              <a:t>Associate Professor</a:t>
            </a:r>
          </a:p>
          <a:p>
            <a:pPr>
              <a:lnSpc>
                <a:spcPct val="150000"/>
              </a:lnSpc>
              <a:spcBef>
                <a:spcPct val="0"/>
              </a:spcBef>
            </a:pPr>
            <a:endParaRPr lang="en-US" altLang="en-US" sz="200" b="0" dirty="0">
              <a:ea typeface="ＭＳ Ｐゴシック" charset="-128"/>
            </a:endParaRPr>
          </a:p>
          <a:p>
            <a:pPr>
              <a:lnSpc>
                <a:spcPct val="150000"/>
              </a:lnSpc>
              <a:spcBef>
                <a:spcPct val="0"/>
              </a:spcBef>
            </a:pPr>
            <a:endParaRPr lang="en-US" altLang="en-US" sz="1400" dirty="0">
              <a:ea typeface="ＭＳ Ｐゴシック" charset="-128"/>
            </a:endParaRPr>
          </a:p>
          <a:p>
            <a:pPr>
              <a:lnSpc>
                <a:spcPct val="150000"/>
              </a:lnSpc>
              <a:spcBef>
                <a:spcPct val="0"/>
              </a:spcBef>
            </a:pPr>
            <a:endParaRPr lang="en-US" altLang="en-US" sz="200" dirty="0">
              <a:ea typeface="ＭＳ Ｐゴシック" charset="-128"/>
            </a:endParaRPr>
          </a:p>
          <a:p>
            <a:pPr>
              <a:lnSpc>
                <a:spcPct val="150000"/>
              </a:lnSpc>
              <a:spcBef>
                <a:spcPct val="0"/>
              </a:spcBef>
            </a:pPr>
            <a:r>
              <a:rPr lang="en-US" altLang="en-US" sz="1800" dirty="0">
                <a:ea typeface="ＭＳ Ｐゴシック" charset="-128"/>
              </a:rPr>
              <a:t>Harry West</a:t>
            </a:r>
          </a:p>
          <a:p>
            <a:pPr>
              <a:lnSpc>
                <a:spcPct val="150000"/>
              </a:lnSpc>
              <a:spcBef>
                <a:spcPct val="0"/>
              </a:spcBef>
            </a:pPr>
            <a:r>
              <a:rPr lang="en-US" altLang="en-US" sz="1700" b="0" dirty="0">
                <a:ea typeface="ＭＳ Ｐゴシック" charset="-128"/>
              </a:rPr>
              <a:t>Graduate Tutor</a:t>
            </a:r>
          </a:p>
        </p:txBody>
      </p:sp>
      <p:sp>
        <p:nvSpPr>
          <p:cNvPr id="2" name="Text Placeholder 1"/>
          <p:cNvSpPr>
            <a:spLocks noGrp="1"/>
          </p:cNvSpPr>
          <p:nvPr>
            <p:ph type="body" sz="quarter" idx="18"/>
          </p:nvPr>
        </p:nvSpPr>
        <p:spPr>
          <a:xfrm>
            <a:off x="402820" y="5301208"/>
            <a:ext cx="1360868" cy="157766"/>
          </a:xfrm>
        </p:spPr>
        <p:txBody>
          <a:bodyPr/>
          <a:lstStyle/>
          <a:p>
            <a:r>
              <a:rPr lang="en-US" sz="1500" dirty="0"/>
              <a:t>7 June 2018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865" y="4221088"/>
            <a:ext cx="2944219" cy="2090396"/>
          </a:xfrm>
          <a:prstGeom prst="rect">
            <a:avLst/>
          </a:prstGeom>
        </p:spPr>
      </p:pic>
      <p:sp>
        <p:nvSpPr>
          <p:cNvPr id="5" name="TextBox 4"/>
          <p:cNvSpPr txBox="1"/>
          <p:nvPr/>
        </p:nvSpPr>
        <p:spPr>
          <a:xfrm>
            <a:off x="3950508" y="6309320"/>
            <a:ext cx="2812932" cy="323165"/>
          </a:xfrm>
          <a:prstGeom prst="rect">
            <a:avLst/>
          </a:prstGeom>
          <a:noFill/>
        </p:spPr>
        <p:txBody>
          <a:bodyPr wrap="square" rtlCol="0">
            <a:spAutoFit/>
          </a:bodyPr>
          <a:lstStyle/>
          <a:p>
            <a:r>
              <a:rPr lang="en-GB" sz="1500" dirty="0">
                <a:latin typeface="Georgia" panose="02040502050405020303" pitchFamily="18" charset="0"/>
              </a:rPr>
              <a:t>Image courtesy of Advance HE</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3" y="908720"/>
            <a:ext cx="9180513" cy="5765572"/>
          </a:xfrm>
          <a:prstGeom prst="rect">
            <a:avLst/>
          </a:prstGeom>
        </p:spPr>
      </p:pic>
      <p:sp>
        <p:nvSpPr>
          <p:cNvPr id="2" name="TextBox 1"/>
          <p:cNvSpPr txBox="1"/>
          <p:nvPr/>
        </p:nvSpPr>
        <p:spPr>
          <a:xfrm>
            <a:off x="179512" y="260648"/>
            <a:ext cx="7056784" cy="400110"/>
          </a:xfrm>
          <a:prstGeom prst="rect">
            <a:avLst/>
          </a:prstGeom>
          <a:noFill/>
        </p:spPr>
        <p:txBody>
          <a:bodyPr wrap="square" rtlCol="0">
            <a:spAutoFit/>
          </a:bodyPr>
          <a:lstStyle/>
          <a:p>
            <a:r>
              <a:rPr lang="en-GB" sz="2000" b="1" dirty="0"/>
              <a:t>Example dialogic feedforward in a FET module at UWE</a:t>
            </a:r>
          </a:p>
        </p:txBody>
      </p:sp>
    </p:spTree>
    <p:extLst>
      <p:ext uri="{BB962C8B-B14F-4D97-AF65-F5344CB8AC3E}">
        <p14:creationId xmlns:p14="http://schemas.microsoft.com/office/powerpoint/2010/main" val="97150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6" y="378497"/>
            <a:ext cx="3487202" cy="530223"/>
          </a:xfrm>
        </p:spPr>
        <p:txBody>
          <a:bodyPr>
            <a:noAutofit/>
          </a:bodyPr>
          <a:lstStyle/>
          <a:p>
            <a:r>
              <a:rPr lang="en-US" sz="3000" b="1" dirty="0">
                <a:latin typeface="Arial" panose="020B0604020202020204" pitchFamily="34" charset="0"/>
                <a:cs typeface="Arial" panose="020B0604020202020204" pitchFamily="34" charset="0"/>
              </a:rPr>
              <a:t>Selected results</a:t>
            </a:r>
          </a:p>
        </p:txBody>
      </p:sp>
      <p:sp>
        <p:nvSpPr>
          <p:cNvPr id="7" name="TextBox 6"/>
          <p:cNvSpPr txBox="1"/>
          <p:nvPr/>
        </p:nvSpPr>
        <p:spPr>
          <a:xfrm>
            <a:off x="323031" y="1267301"/>
            <a:ext cx="8353425" cy="5186035"/>
          </a:xfrm>
          <a:prstGeom prst="rect">
            <a:avLst/>
          </a:prstGeom>
          <a:noFill/>
        </p:spPr>
        <p:txBody>
          <a:bodyPr wrap="square" rtlCol="0">
            <a:spAutoFit/>
          </a:bodyPr>
          <a:lstStyle/>
          <a:p>
            <a:endParaRPr lang="en-GB" sz="200" dirty="0">
              <a:latin typeface="Arial" panose="020B0604020202020204" pitchFamily="34" charset="0"/>
              <a:cs typeface="Arial" panose="020B0604020202020204" pitchFamily="34" charset="0"/>
            </a:endParaRPr>
          </a:p>
          <a:p>
            <a:pPr marL="200025" indent="-200025">
              <a:buFont typeface="Arial" panose="020B0604020202020204" pitchFamily="34" charset="0"/>
              <a:buChar char="•"/>
            </a:pPr>
            <a:r>
              <a:rPr lang="en-GB" sz="2400" dirty="0">
                <a:latin typeface="Arial" panose="020B0604020202020204" pitchFamily="34" charset="0"/>
                <a:cs typeface="Arial" panose="020B0604020202020204" pitchFamily="34" charset="0"/>
              </a:rPr>
              <a:t>conversation compels students to </a:t>
            </a:r>
            <a:r>
              <a:rPr lang="en-GB" sz="2400" b="1" dirty="0">
                <a:solidFill>
                  <a:srgbClr val="16818D"/>
                </a:solidFill>
                <a:latin typeface="Arial" panose="020B0604020202020204" pitchFamily="34" charset="0"/>
                <a:cs typeface="Arial" panose="020B0604020202020204" pitchFamily="34" charset="0"/>
              </a:rPr>
              <a:t>engage critically </a:t>
            </a:r>
            <a:r>
              <a:rPr lang="en-GB" sz="2400" dirty="0">
                <a:latin typeface="Arial" panose="020B0604020202020204" pitchFamily="34" charset="0"/>
                <a:cs typeface="Arial" panose="020B0604020202020204" pitchFamily="34" charset="0"/>
              </a:rPr>
              <a:t>with their work:</a:t>
            </a:r>
          </a:p>
          <a:p>
            <a:pPr marL="200025" indent="-200025" algn="ctr">
              <a:buFont typeface="Arial" panose="020B0604020202020204" pitchFamily="34" charset="0"/>
              <a:buChar char="•"/>
            </a:pPr>
            <a:endParaRPr lang="en-GB" sz="2600" dirty="0">
              <a:latin typeface="Arial" panose="020B0604020202020204" pitchFamily="34" charset="0"/>
              <a:cs typeface="Arial" panose="020B0604020202020204" pitchFamily="34" charset="0"/>
            </a:endParaRPr>
          </a:p>
          <a:p>
            <a:pPr algn="ctr"/>
            <a:r>
              <a:rPr lang="en-GB" sz="2200" i="1" dirty="0">
                <a:latin typeface="Arial" panose="020B0604020202020204" pitchFamily="34" charset="0"/>
                <a:cs typeface="Arial" panose="020B0604020202020204" pitchFamily="34" charset="0"/>
              </a:rPr>
              <a:t>‘when I have had drafts handed back to me and it’s just written over, either </a:t>
            </a:r>
            <a:r>
              <a:rPr lang="en-GB" sz="2200" b="1" i="1" dirty="0">
                <a:latin typeface="Arial" panose="020B0604020202020204" pitchFamily="34" charset="0"/>
                <a:cs typeface="Arial" panose="020B0604020202020204" pitchFamily="34" charset="0"/>
              </a:rPr>
              <a:t>I don’t understand what they are trying to say</a:t>
            </a:r>
            <a:r>
              <a:rPr lang="en-GB" sz="2200" i="1" dirty="0">
                <a:latin typeface="Arial" panose="020B0604020202020204" pitchFamily="34" charset="0"/>
                <a:cs typeface="Arial" panose="020B0604020202020204" pitchFamily="34" charset="0"/>
              </a:rPr>
              <a:t>, or it’s not clear enough. I can ask you questions </a:t>
            </a:r>
            <a:r>
              <a:rPr lang="en-GB" sz="2200" b="1" i="1" dirty="0">
                <a:latin typeface="Arial" panose="020B0604020202020204" pitchFamily="34" charset="0"/>
                <a:cs typeface="Arial" panose="020B0604020202020204" pitchFamily="34" charset="0"/>
              </a:rPr>
              <a:t>if we’re talking to each other about it, it’s easier to see things </a:t>
            </a:r>
            <a:r>
              <a:rPr lang="en-GB" sz="2200" i="1" dirty="0">
                <a:latin typeface="Arial" panose="020B0604020202020204" pitchFamily="34" charset="0"/>
                <a:cs typeface="Arial" panose="020B0604020202020204" pitchFamily="34" charset="0"/>
              </a:rPr>
              <a:t>… It’s definitely better to talk about it’  R7</a:t>
            </a:r>
          </a:p>
          <a:p>
            <a:endParaRPr lang="en-GB" sz="3500" dirty="0">
              <a:latin typeface="Arial" panose="020B0604020202020204" pitchFamily="34" charset="0"/>
              <a:cs typeface="Arial" panose="020B0604020202020204" pitchFamily="34" charset="0"/>
            </a:endParaRPr>
          </a:p>
          <a:p>
            <a:pPr algn="ctr"/>
            <a:r>
              <a:rPr lang="en-GB" sz="2200" i="1" dirty="0">
                <a:latin typeface="Arial" panose="020B0604020202020204" pitchFamily="34" charset="0"/>
                <a:cs typeface="Arial" panose="020B0604020202020204" pitchFamily="34" charset="0"/>
              </a:rPr>
              <a:t>‘I’ve had it before where you get electronic feedback and </a:t>
            </a:r>
            <a:r>
              <a:rPr lang="en-GB" sz="2200" b="1" i="1" dirty="0">
                <a:latin typeface="Arial" panose="020B0604020202020204" pitchFamily="34" charset="0"/>
                <a:cs typeface="Arial" panose="020B0604020202020204" pitchFamily="34" charset="0"/>
              </a:rPr>
              <a:t>you might not be sure what some of the comments mean </a:t>
            </a:r>
            <a:r>
              <a:rPr lang="en-GB" sz="2200" i="1" dirty="0">
                <a:latin typeface="Arial" panose="020B0604020202020204" pitchFamily="34" charset="0"/>
                <a:cs typeface="Arial" panose="020B0604020202020204" pitchFamily="34" charset="0"/>
              </a:rPr>
              <a:t>… being able to discuss it is important. You get that progress and can </a:t>
            </a:r>
            <a:r>
              <a:rPr lang="en-GB" sz="2200" b="1" i="1" dirty="0">
                <a:latin typeface="Arial" panose="020B0604020202020204" pitchFamily="34" charset="0"/>
                <a:cs typeface="Arial" panose="020B0604020202020204" pitchFamily="34" charset="0"/>
              </a:rPr>
              <a:t>discuss how you can change it as opposed to just saying this is wrong</a:t>
            </a:r>
            <a:r>
              <a:rPr lang="en-GB" sz="2200" i="1" dirty="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R9</a:t>
            </a:r>
          </a:p>
        </p:txBody>
      </p:sp>
      <p:pic>
        <p:nvPicPr>
          <p:cNvPr id="4" name="Picture 6" descr="UWE_logo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272" y="1"/>
            <a:ext cx="1080335" cy="56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63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1023258"/>
            <a:ext cx="8467725" cy="5286062"/>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16818D"/>
                </a:solidFill>
                <a:latin typeface="Arial" panose="020B0604020202020204" pitchFamily="34" charset="0"/>
                <a:cs typeface="Arial" panose="020B0604020202020204" pitchFamily="34" charset="0"/>
              </a:rPr>
              <a:t>task-specific behaviour</a:t>
            </a:r>
            <a:r>
              <a:rPr lang="en-GB" sz="2400" dirty="0">
                <a:latin typeface="Arial" panose="020B0604020202020204" pitchFamily="34" charset="0"/>
                <a:cs typeface="Arial" panose="020B0604020202020204" pitchFamily="34" charset="0"/>
              </a:rPr>
              <a:t> … and </a:t>
            </a:r>
            <a:r>
              <a:rPr lang="en-GB" sz="2400" b="1" dirty="0">
                <a:solidFill>
                  <a:srgbClr val="16818D"/>
                </a:solidFill>
                <a:latin typeface="Arial" panose="020B0604020202020204" pitchFamily="34" charset="0"/>
                <a:cs typeface="Arial" panose="020B0604020202020204" pitchFamily="34" charset="0"/>
              </a:rPr>
              <a:t>self-regulation</a:t>
            </a:r>
          </a:p>
          <a:p>
            <a:pPr algn="ctr"/>
            <a:endParaRPr lang="en-GB" sz="3300" dirty="0">
              <a:latin typeface="Arial" panose="020B0604020202020204" pitchFamily="34" charset="0"/>
              <a:cs typeface="Arial" panose="020B0604020202020204" pitchFamily="34" charset="0"/>
            </a:endParaRPr>
          </a:p>
          <a:p>
            <a:pPr algn="ctr"/>
            <a:r>
              <a:rPr lang="en-GB" sz="2400" i="1" dirty="0">
                <a:latin typeface="Arial" panose="020B0604020202020204" pitchFamily="34" charset="0"/>
                <a:cs typeface="Arial" panose="020B0604020202020204" pitchFamily="34" charset="0"/>
              </a:rPr>
              <a:t>‘it helped me to </a:t>
            </a:r>
            <a:r>
              <a:rPr lang="en-GB" sz="2400" b="1" i="1" dirty="0">
                <a:latin typeface="Arial" panose="020B0604020202020204" pitchFamily="34" charset="0"/>
                <a:cs typeface="Arial" panose="020B0604020202020204" pitchFamily="34" charset="0"/>
              </a:rPr>
              <a:t>realise how to critique my own essays </a:t>
            </a:r>
            <a:r>
              <a:rPr lang="en-GB" sz="2400" i="1" dirty="0">
                <a:latin typeface="Arial" panose="020B0604020202020204" pitchFamily="34" charset="0"/>
                <a:cs typeface="Arial" panose="020B0604020202020204" pitchFamily="34" charset="0"/>
              </a:rPr>
              <a:t>because I was able to sit down with you and go through the essay and know exactly why you were commenting on something … </a:t>
            </a:r>
            <a:r>
              <a:rPr lang="en-GB" sz="2400" b="1" i="1" dirty="0">
                <a:latin typeface="Arial" panose="020B0604020202020204" pitchFamily="34" charset="0"/>
                <a:cs typeface="Arial" panose="020B0604020202020204" pitchFamily="34" charset="0"/>
              </a:rPr>
              <a:t>It allows me now to see in other essays the same things I’m doing</a:t>
            </a:r>
            <a:r>
              <a:rPr lang="en-GB" sz="2400" i="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R10</a:t>
            </a:r>
          </a:p>
          <a:p>
            <a:pPr algn="ctr"/>
            <a:endParaRPr lang="en-GB" sz="4800" dirty="0"/>
          </a:p>
          <a:p>
            <a:pPr algn="ctr"/>
            <a:r>
              <a:rPr lang="en-GB" sz="2400" i="1" dirty="0">
                <a:latin typeface="Arial" panose="020B0604020202020204" pitchFamily="34" charset="0"/>
                <a:cs typeface="Arial" panose="020B0604020202020204" pitchFamily="34" charset="0"/>
              </a:rPr>
              <a:t>‘Now, I feel like </a:t>
            </a:r>
            <a:r>
              <a:rPr lang="en-GB" sz="2400" b="1" i="1" dirty="0">
                <a:latin typeface="Arial" panose="020B0604020202020204" pitchFamily="34" charset="0"/>
                <a:cs typeface="Arial" panose="020B0604020202020204" pitchFamily="34" charset="0"/>
              </a:rPr>
              <a:t>I can evaluate at different stages throughout assessment </a:t>
            </a:r>
            <a:r>
              <a:rPr lang="en-GB" sz="2400" i="1" dirty="0">
                <a:latin typeface="Arial" panose="020B0604020202020204" pitchFamily="34" charset="0"/>
                <a:cs typeface="Arial" panose="020B0604020202020204" pitchFamily="34" charset="0"/>
              </a:rPr>
              <a:t>and therefore </a:t>
            </a:r>
            <a:r>
              <a:rPr lang="en-GB" sz="2400" b="1" i="1" dirty="0">
                <a:latin typeface="Arial" panose="020B0604020202020204" pitchFamily="34" charset="0"/>
                <a:cs typeface="Arial" panose="020B0604020202020204" pitchFamily="34" charset="0"/>
              </a:rPr>
              <a:t>make changes</a:t>
            </a:r>
            <a:r>
              <a:rPr lang="en-GB" sz="2400" i="1" dirty="0">
                <a:latin typeface="Arial" panose="020B0604020202020204" pitchFamily="34" charset="0"/>
                <a:cs typeface="Arial" panose="020B0604020202020204" pitchFamily="34" charset="0"/>
              </a:rPr>
              <a:t>. </a:t>
            </a:r>
            <a:r>
              <a:rPr lang="en-GB" sz="2400" b="1" i="1" dirty="0">
                <a:latin typeface="Arial" panose="020B0604020202020204" pitchFamily="34" charset="0"/>
                <a:cs typeface="Arial" panose="020B0604020202020204" pitchFamily="34" charset="0"/>
              </a:rPr>
              <a:t>Before, I just skimmed over work</a:t>
            </a:r>
            <a:r>
              <a:rPr lang="en-GB" sz="2400" i="1" dirty="0">
                <a:latin typeface="Arial" panose="020B0604020202020204" pitchFamily="34" charset="0"/>
                <a:cs typeface="Arial" panose="020B0604020202020204" pitchFamily="34" charset="0"/>
              </a:rPr>
              <a:t>, handed it in, and got feedback at the end </a:t>
            </a:r>
            <a:r>
              <a:rPr lang="en-GB" sz="2400" b="1" i="1" dirty="0">
                <a:latin typeface="Arial" panose="020B0604020202020204" pitchFamily="34" charset="0"/>
                <a:cs typeface="Arial" panose="020B0604020202020204" pitchFamily="34" charset="0"/>
              </a:rPr>
              <a:t>without really thinking about it</a:t>
            </a:r>
            <a:r>
              <a:rPr lang="en-GB" sz="2400" i="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R29</a:t>
            </a:r>
          </a:p>
          <a:p>
            <a:pPr algn="ctr"/>
            <a:endParaRPr lang="en-GB" sz="1650" b="1" dirty="0">
              <a:latin typeface="Arial" panose="020B0604020202020204" pitchFamily="34" charset="0"/>
              <a:cs typeface="Arial" panose="020B0604020202020204" pitchFamily="34" charset="0"/>
            </a:endParaRPr>
          </a:p>
        </p:txBody>
      </p:sp>
      <p:pic>
        <p:nvPicPr>
          <p:cNvPr id="3" name="Picture 6" descr="UWE_logo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272" y="1"/>
            <a:ext cx="1080335" cy="56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20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0739" y="544026"/>
            <a:ext cx="8467725" cy="5986254"/>
          </a:xfrm>
          <a:prstGeom prst="rect">
            <a:avLst/>
          </a:prstGeom>
          <a:noFill/>
        </p:spPr>
        <p:txBody>
          <a:bodyPr wrap="square" rtlCol="0">
            <a:spAutoFit/>
          </a:bodyPr>
          <a:lstStyle/>
          <a:p>
            <a:pPr algn="ctr"/>
            <a:endParaRPr lang="en-GB"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2400" b="1" dirty="0">
                <a:solidFill>
                  <a:srgbClr val="16818D"/>
                </a:solidFill>
                <a:latin typeface="Arial" panose="020B0604020202020204" pitchFamily="34" charset="0"/>
                <a:cs typeface="Arial" panose="020B0604020202020204" pitchFamily="34" charset="0"/>
              </a:rPr>
              <a:t>Self-efficacy </a:t>
            </a:r>
            <a:r>
              <a:rPr lang="en-GB" sz="2400" dirty="0">
                <a:latin typeface="Arial" panose="020B0604020202020204" pitchFamily="34" charset="0"/>
                <a:cs typeface="Arial" panose="020B0604020202020204" pitchFamily="34" charset="0"/>
              </a:rPr>
              <a:t>- students display stronger beliefs in their capabilities to accomplish tasks in future</a:t>
            </a:r>
          </a:p>
          <a:p>
            <a:pPr marL="257175" indent="-257175">
              <a:buFont typeface="Arial" panose="020B0604020202020204" pitchFamily="34" charset="0"/>
              <a:buChar char="•"/>
            </a:pPr>
            <a:endParaRPr lang="en-GB" sz="26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2400" dirty="0">
                <a:latin typeface="Arial" panose="020B0604020202020204" pitchFamily="34" charset="0"/>
                <a:cs typeface="Arial" panose="020B0604020202020204" pitchFamily="34" charset="0"/>
              </a:rPr>
              <a:t>Altered their </a:t>
            </a:r>
            <a:r>
              <a:rPr lang="en-GB" sz="2400" b="1" dirty="0">
                <a:solidFill>
                  <a:srgbClr val="16818D"/>
                </a:solidFill>
                <a:latin typeface="Arial" panose="020B0604020202020204" pitchFamily="34" charset="0"/>
                <a:cs typeface="Arial" panose="020B0604020202020204" pitchFamily="34" charset="0"/>
              </a:rPr>
              <a:t>learning</a:t>
            </a:r>
            <a:r>
              <a:rPr lang="en-GB" sz="2400" dirty="0">
                <a:latin typeface="Arial" panose="020B0604020202020204" pitchFamily="34" charset="0"/>
                <a:cs typeface="Arial" panose="020B0604020202020204" pitchFamily="34" charset="0"/>
              </a:rPr>
              <a:t> </a:t>
            </a:r>
            <a:r>
              <a:rPr lang="en-GB" sz="2400" b="1" dirty="0">
                <a:solidFill>
                  <a:srgbClr val="16818D"/>
                </a:solidFill>
                <a:latin typeface="Arial" panose="020B0604020202020204" pitchFamily="34" charset="0"/>
                <a:cs typeface="Arial" panose="020B0604020202020204" pitchFamily="34" charset="0"/>
              </a:rPr>
              <a:t>behaviour</a:t>
            </a:r>
            <a:r>
              <a:rPr lang="en-GB" sz="2400" dirty="0">
                <a:latin typeface="Arial" panose="020B0604020202020204" pitchFamily="34" charset="0"/>
                <a:cs typeface="Arial" panose="020B0604020202020204" pitchFamily="34" charset="0"/>
              </a:rPr>
              <a:t>:</a:t>
            </a:r>
          </a:p>
          <a:p>
            <a:pPr marL="257175" indent="-257175">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algn="ctr"/>
            <a:r>
              <a:rPr lang="en-GB" sz="2400" i="1" dirty="0">
                <a:latin typeface="Arial" panose="020B0604020202020204" pitchFamily="34" charset="0"/>
                <a:cs typeface="Arial" panose="020B0604020202020204" pitchFamily="34" charset="0"/>
              </a:rPr>
              <a:t>‘I’ve </a:t>
            </a:r>
            <a:r>
              <a:rPr lang="en-GB" sz="2400" b="1" i="1" dirty="0">
                <a:latin typeface="Arial" panose="020B0604020202020204" pitchFamily="34" charset="0"/>
                <a:cs typeface="Arial" panose="020B0604020202020204" pitchFamily="34" charset="0"/>
              </a:rPr>
              <a:t>altered the way I approach other modules</a:t>
            </a:r>
            <a:r>
              <a:rPr lang="en-GB" sz="2400" i="1" dirty="0">
                <a:latin typeface="Arial" panose="020B0604020202020204" pitchFamily="34" charset="0"/>
                <a:cs typeface="Arial" panose="020B0604020202020204" pitchFamily="34" charset="0"/>
              </a:rPr>
              <a:t> </a:t>
            </a:r>
            <a:r>
              <a:rPr lang="en-GB" sz="2400" b="1" i="1" dirty="0">
                <a:latin typeface="Arial" panose="020B0604020202020204" pitchFamily="34" charset="0"/>
                <a:cs typeface="Arial" panose="020B0604020202020204" pitchFamily="34" charset="0"/>
              </a:rPr>
              <a:t>… like preparing essay plans for exams </a:t>
            </a:r>
            <a:r>
              <a:rPr lang="en-GB" sz="2400" i="1" dirty="0">
                <a:latin typeface="Arial" panose="020B0604020202020204" pitchFamily="34" charset="0"/>
                <a:cs typeface="Arial" panose="020B0604020202020204" pitchFamily="34" charset="0"/>
              </a:rPr>
              <a:t>… when I was doing my plans I said ok that needs more, that needs a reference, because I had thought about it for the Ecology essay’  </a:t>
            </a:r>
            <a:r>
              <a:rPr lang="en-GB" sz="2400" dirty="0">
                <a:latin typeface="Arial" panose="020B0604020202020204" pitchFamily="34" charset="0"/>
                <a:cs typeface="Arial" panose="020B0604020202020204" pitchFamily="34" charset="0"/>
              </a:rPr>
              <a:t>R28</a:t>
            </a:r>
          </a:p>
          <a:p>
            <a:pPr algn="ctr"/>
            <a:endParaRPr lang="en-GB" sz="33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Enhanced NSS / TEF metrics</a:t>
            </a:r>
          </a:p>
          <a:p>
            <a:endParaRPr lang="en-GB" dirty="0"/>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all</a:t>
            </a:r>
            <a:r>
              <a:rPr lang="en-GB" sz="2400" b="1" dirty="0">
                <a:solidFill>
                  <a:schemeClr val="tx2">
                    <a:lumMod val="75000"/>
                  </a:schemeClr>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students rated the module as giving them high quality feedback: detailed, conversational, personalised, timely, multi-faceted</a:t>
            </a:r>
          </a:p>
        </p:txBody>
      </p:sp>
      <p:pic>
        <p:nvPicPr>
          <p:cNvPr id="3" name="Picture 6" descr="UWE_logo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272" y="1"/>
            <a:ext cx="1080335" cy="56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08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1559" y="476672"/>
            <a:ext cx="4946506" cy="461665"/>
          </a:xfrm>
          <a:prstGeom prst="rect">
            <a:avLst/>
          </a:prstGeom>
          <a:noFill/>
        </p:spPr>
        <p:txBody>
          <a:bodyPr wrap="square" rtlCol="0">
            <a:spAutoFit/>
          </a:bodyPr>
          <a:lstStyle/>
          <a:p>
            <a:r>
              <a:rPr lang="en-GB" sz="2400" b="1" dirty="0">
                <a:solidFill>
                  <a:srgbClr val="16818D"/>
                </a:solidFill>
                <a:latin typeface="Arial" panose="020B0604020202020204" pitchFamily="34" charset="0"/>
                <a:cs typeface="Arial" panose="020B0604020202020204" pitchFamily="34" charset="0"/>
              </a:rPr>
              <a:t>Enhanced</a:t>
            </a:r>
            <a:r>
              <a:rPr lang="en-GB" sz="2400" b="1" dirty="0">
                <a:latin typeface="Arial" panose="020B0604020202020204" pitchFamily="34" charset="0"/>
                <a:cs typeface="Arial" panose="020B0604020202020204" pitchFamily="34" charset="0"/>
              </a:rPr>
              <a:t> </a:t>
            </a:r>
            <a:r>
              <a:rPr lang="en-GB" sz="2400" b="1" dirty="0">
                <a:solidFill>
                  <a:srgbClr val="16818D"/>
                </a:solidFill>
                <a:latin typeface="Arial" panose="020B0604020202020204" pitchFamily="34" charset="0"/>
                <a:cs typeface="Arial" panose="020B0604020202020204" pitchFamily="34" charset="0"/>
              </a:rPr>
              <a:t>performance</a:t>
            </a:r>
          </a:p>
        </p:txBody>
      </p:sp>
      <p:graphicFrame>
        <p:nvGraphicFramePr>
          <p:cNvPr id="7" name="Table 6"/>
          <p:cNvGraphicFramePr>
            <a:graphicFrameLocks noGrp="1"/>
          </p:cNvGraphicFramePr>
          <p:nvPr>
            <p:extLst>
              <p:ext uri="{D42A27DB-BD31-4B8C-83A1-F6EECF244321}">
                <p14:modId xmlns:p14="http://schemas.microsoft.com/office/powerpoint/2010/main" val="3386637251"/>
              </p:ext>
            </p:extLst>
          </p:nvPr>
        </p:nvGraphicFramePr>
        <p:xfrm>
          <a:off x="434051" y="2132856"/>
          <a:ext cx="8290365" cy="2293620"/>
        </p:xfrm>
        <a:graphic>
          <a:graphicData uri="http://schemas.openxmlformats.org/drawingml/2006/table">
            <a:tbl>
              <a:tblPr firstRow="1" bandRow="1">
                <a:tableStyleId>{5C22544A-7EE6-4342-B048-85BDC9FD1C3A}</a:tableStyleId>
              </a:tblPr>
              <a:tblGrid>
                <a:gridCol w="1658073">
                  <a:extLst>
                    <a:ext uri="{9D8B030D-6E8A-4147-A177-3AD203B41FA5}">
                      <a16:colId xmlns:a16="http://schemas.microsoft.com/office/drawing/2014/main" val="20000"/>
                    </a:ext>
                  </a:extLst>
                </a:gridCol>
                <a:gridCol w="1658073">
                  <a:extLst>
                    <a:ext uri="{9D8B030D-6E8A-4147-A177-3AD203B41FA5}">
                      <a16:colId xmlns:a16="http://schemas.microsoft.com/office/drawing/2014/main" val="20001"/>
                    </a:ext>
                  </a:extLst>
                </a:gridCol>
                <a:gridCol w="1658073">
                  <a:extLst>
                    <a:ext uri="{9D8B030D-6E8A-4147-A177-3AD203B41FA5}">
                      <a16:colId xmlns:a16="http://schemas.microsoft.com/office/drawing/2014/main" val="20002"/>
                    </a:ext>
                  </a:extLst>
                </a:gridCol>
                <a:gridCol w="1658073">
                  <a:extLst>
                    <a:ext uri="{9D8B030D-6E8A-4147-A177-3AD203B41FA5}">
                      <a16:colId xmlns:a16="http://schemas.microsoft.com/office/drawing/2014/main" val="20003"/>
                    </a:ext>
                  </a:extLst>
                </a:gridCol>
                <a:gridCol w="1658073">
                  <a:extLst>
                    <a:ext uri="{9D8B030D-6E8A-4147-A177-3AD203B41FA5}">
                      <a16:colId xmlns:a16="http://schemas.microsoft.com/office/drawing/2014/main" val="20004"/>
                    </a:ext>
                  </a:extLst>
                </a:gridCol>
              </a:tblGrid>
              <a:tr h="320040">
                <a:tc>
                  <a:txBody>
                    <a:bodyPr/>
                    <a:lstStyle/>
                    <a:p>
                      <a:r>
                        <a:rPr lang="en-GB" sz="1700" dirty="0">
                          <a:latin typeface="Arial" panose="020B0604020202020204" pitchFamily="34" charset="0"/>
                          <a:cs typeface="Arial" panose="020B0604020202020204" pitchFamily="34" charset="0"/>
                        </a:rPr>
                        <a:t>Band </a:t>
                      </a:r>
                      <a:r>
                        <a:rPr lang="en-GB" sz="1500" dirty="0">
                          <a:latin typeface="Arial" panose="020B0604020202020204" pitchFamily="34" charset="0"/>
                          <a:cs typeface="Arial" panose="020B0604020202020204" pitchFamily="34" charset="0"/>
                        </a:rPr>
                        <a:t>(%)</a:t>
                      </a:r>
                    </a:p>
                  </a:txBody>
                  <a:tcPr marL="68580" marR="68580" marT="34290" marB="34290"/>
                </a:tc>
                <a:tc>
                  <a:txBody>
                    <a:bodyPr/>
                    <a:lstStyle/>
                    <a:p>
                      <a:r>
                        <a:rPr lang="en-GB" sz="1700" dirty="0">
                          <a:latin typeface="Arial" panose="020B0604020202020204" pitchFamily="34" charset="0"/>
                          <a:cs typeface="Arial" panose="020B0604020202020204" pitchFamily="34" charset="0"/>
                        </a:rPr>
                        <a:t>2011-2012 </a:t>
                      </a:r>
                      <a:r>
                        <a:rPr lang="en-GB" sz="1500" dirty="0">
                          <a:latin typeface="Arial" panose="020B0604020202020204" pitchFamily="34" charset="0"/>
                          <a:cs typeface="Arial" panose="020B0604020202020204" pitchFamily="34" charset="0"/>
                        </a:rPr>
                        <a:t>(%)</a:t>
                      </a:r>
                    </a:p>
                  </a:txBody>
                  <a:tcPr marL="68580" marR="68580" marT="34290" marB="34290"/>
                </a:tc>
                <a:tc>
                  <a:txBody>
                    <a:bodyPr/>
                    <a:lstStyle/>
                    <a:p>
                      <a:r>
                        <a:rPr lang="en-GB" sz="1700" dirty="0">
                          <a:latin typeface="Arial" panose="020B0604020202020204" pitchFamily="34" charset="0"/>
                          <a:cs typeface="Arial" panose="020B0604020202020204" pitchFamily="34" charset="0"/>
                        </a:rPr>
                        <a:t>2012-2013 </a:t>
                      </a:r>
                      <a:r>
                        <a:rPr lang="en-GB" sz="1500" dirty="0">
                          <a:latin typeface="Arial" panose="020B0604020202020204" pitchFamily="34" charset="0"/>
                          <a:cs typeface="Arial" panose="020B0604020202020204" pitchFamily="34" charset="0"/>
                        </a:rPr>
                        <a:t>(%)</a:t>
                      </a:r>
                    </a:p>
                  </a:txBody>
                  <a:tcPr marL="68580" marR="68580" marT="34290" marB="34290"/>
                </a:tc>
                <a:tc>
                  <a:txBody>
                    <a:bodyPr/>
                    <a:lstStyle/>
                    <a:p>
                      <a:r>
                        <a:rPr lang="en-GB" sz="1700" dirty="0">
                          <a:latin typeface="Arial" panose="020B0604020202020204" pitchFamily="34" charset="0"/>
                          <a:cs typeface="Arial" panose="020B0604020202020204" pitchFamily="34" charset="0"/>
                        </a:rPr>
                        <a:t>2015-2016 </a:t>
                      </a:r>
                      <a:r>
                        <a:rPr lang="en-GB" sz="1500" dirty="0">
                          <a:latin typeface="Arial" panose="020B0604020202020204" pitchFamily="34" charset="0"/>
                          <a:cs typeface="Arial" panose="020B0604020202020204" pitchFamily="34" charset="0"/>
                        </a:rPr>
                        <a:t>(%)</a:t>
                      </a:r>
                    </a:p>
                  </a:txBody>
                  <a:tcPr marL="68580" marR="68580" marT="34290" marB="34290"/>
                </a:tc>
                <a:tc>
                  <a:txBody>
                    <a:bodyPr/>
                    <a:lstStyle/>
                    <a:p>
                      <a:r>
                        <a:rPr lang="en-GB" sz="1700" dirty="0">
                          <a:latin typeface="Arial" panose="020B0604020202020204" pitchFamily="34" charset="0"/>
                          <a:cs typeface="Arial" panose="020B0604020202020204" pitchFamily="34" charset="0"/>
                        </a:rPr>
                        <a:t>2016-2017 </a:t>
                      </a:r>
                      <a:r>
                        <a:rPr lang="en-GB" sz="1500" dirty="0">
                          <a:latin typeface="Arial" panose="020B0604020202020204" pitchFamily="34" charset="0"/>
                          <a:cs typeface="Arial" panose="020B0604020202020204" pitchFamily="34" charset="0"/>
                        </a:rPr>
                        <a:t>(%)</a:t>
                      </a:r>
                    </a:p>
                  </a:txBody>
                  <a:tcPr marL="68580" marR="68580" marT="34290" marB="34290"/>
                </a:tc>
                <a:extLst>
                  <a:ext uri="{0D108BD9-81ED-4DB2-BD59-A6C34878D82A}">
                    <a16:rowId xmlns:a16="http://schemas.microsoft.com/office/drawing/2014/main" val="10000"/>
                  </a:ext>
                </a:extLst>
              </a:tr>
              <a:tr h="320040">
                <a:tc>
                  <a:txBody>
                    <a:bodyPr/>
                    <a:lstStyle/>
                    <a:p>
                      <a:r>
                        <a:rPr lang="en-GB" sz="1700" dirty="0">
                          <a:latin typeface="Arial" panose="020B0604020202020204" pitchFamily="34" charset="0"/>
                          <a:cs typeface="Arial" panose="020B0604020202020204" pitchFamily="34" charset="0"/>
                        </a:rPr>
                        <a:t>0-39 </a:t>
                      </a:r>
                      <a:r>
                        <a:rPr lang="en-GB" sz="1400" dirty="0">
                          <a:latin typeface="Arial" panose="020B0604020202020204" pitchFamily="34" charset="0"/>
                          <a:cs typeface="Arial" panose="020B0604020202020204" pitchFamily="34" charset="0"/>
                        </a:rPr>
                        <a:t>(</a:t>
                      </a:r>
                      <a:r>
                        <a:rPr lang="en-GB" sz="1400" dirty="0" err="1">
                          <a:latin typeface="Arial" panose="020B0604020202020204" pitchFamily="34" charset="0"/>
                          <a:cs typeface="Arial" panose="020B0604020202020204" pitchFamily="34" charset="0"/>
                        </a:rPr>
                        <a:t>inc.</a:t>
                      </a:r>
                      <a:r>
                        <a:rPr lang="en-GB" sz="1400" baseline="0" dirty="0">
                          <a:latin typeface="Arial" panose="020B0604020202020204" pitchFamily="34" charset="0"/>
                          <a:cs typeface="Arial" panose="020B0604020202020204" pitchFamily="34" charset="0"/>
                        </a:rPr>
                        <a:t> NS)</a:t>
                      </a:r>
                      <a:endParaRPr lang="en-GB" sz="1400" dirty="0">
                        <a:latin typeface="Arial" panose="020B0604020202020204" pitchFamily="34" charset="0"/>
                        <a:cs typeface="Arial" panose="020B0604020202020204" pitchFamily="34" charset="0"/>
                      </a:endParaRPr>
                    </a:p>
                  </a:txBody>
                  <a:tcPr marL="68580" marR="68580" marT="34290" marB="34290"/>
                </a:tc>
                <a:tc>
                  <a:txBody>
                    <a:bodyPr/>
                    <a:lstStyle/>
                    <a:p>
                      <a:r>
                        <a:rPr lang="en-GB" sz="1700" dirty="0">
                          <a:latin typeface="Arial" panose="020B0604020202020204" pitchFamily="34" charset="0"/>
                          <a:cs typeface="Arial" panose="020B0604020202020204" pitchFamily="34" charset="0"/>
                        </a:rPr>
                        <a:t>16</a:t>
                      </a:r>
                    </a:p>
                  </a:txBody>
                  <a:tcPr marL="68580" marR="68580" marT="34290" marB="34290"/>
                </a:tc>
                <a:tc>
                  <a:txBody>
                    <a:bodyPr/>
                    <a:lstStyle/>
                    <a:p>
                      <a:r>
                        <a:rPr lang="en-GB" sz="1700" dirty="0">
                          <a:latin typeface="Arial" panose="020B0604020202020204" pitchFamily="34" charset="0"/>
                          <a:cs typeface="Arial" panose="020B0604020202020204" pitchFamily="34" charset="0"/>
                        </a:rPr>
                        <a:t>5</a:t>
                      </a:r>
                    </a:p>
                  </a:txBody>
                  <a:tcPr marL="68580" marR="68580" marT="34290" marB="34290"/>
                </a:tc>
                <a:tc>
                  <a:txBody>
                    <a:bodyPr/>
                    <a:lstStyle/>
                    <a:p>
                      <a:r>
                        <a:rPr lang="en-GB" sz="1700" dirty="0">
                          <a:latin typeface="Arial" panose="020B0604020202020204" pitchFamily="34" charset="0"/>
                          <a:cs typeface="Arial" panose="020B0604020202020204" pitchFamily="34" charset="0"/>
                        </a:rPr>
                        <a:t>0</a:t>
                      </a:r>
                    </a:p>
                  </a:txBody>
                  <a:tcPr marL="68580" marR="68580" marT="34290" marB="34290"/>
                </a:tc>
                <a:tc>
                  <a:txBody>
                    <a:bodyPr/>
                    <a:lstStyle/>
                    <a:p>
                      <a:r>
                        <a:rPr lang="en-GB" sz="1700" dirty="0">
                          <a:latin typeface="Arial" panose="020B0604020202020204" pitchFamily="34" charset="0"/>
                          <a:cs typeface="Arial" panose="020B0604020202020204" pitchFamily="34" charset="0"/>
                        </a:rPr>
                        <a:t>5.5*</a:t>
                      </a:r>
                    </a:p>
                  </a:txBody>
                  <a:tcPr marL="68580" marR="68580" marT="34290" marB="34290"/>
                </a:tc>
                <a:extLst>
                  <a:ext uri="{0D108BD9-81ED-4DB2-BD59-A6C34878D82A}">
                    <a16:rowId xmlns:a16="http://schemas.microsoft.com/office/drawing/2014/main" val="10001"/>
                  </a:ext>
                </a:extLst>
              </a:tr>
              <a:tr h="320040">
                <a:tc>
                  <a:txBody>
                    <a:bodyPr/>
                    <a:lstStyle/>
                    <a:p>
                      <a:r>
                        <a:rPr lang="en-GB" sz="1700" dirty="0">
                          <a:latin typeface="Arial" panose="020B0604020202020204" pitchFamily="34" charset="0"/>
                          <a:cs typeface="Arial" panose="020B0604020202020204" pitchFamily="34" charset="0"/>
                        </a:rPr>
                        <a:t>40-49</a:t>
                      </a:r>
                    </a:p>
                  </a:txBody>
                  <a:tcPr marL="68580" marR="68580" marT="34290" marB="34290"/>
                </a:tc>
                <a:tc>
                  <a:txBody>
                    <a:bodyPr/>
                    <a:lstStyle/>
                    <a:p>
                      <a:r>
                        <a:rPr lang="en-GB" sz="1700" dirty="0">
                          <a:latin typeface="Arial" panose="020B0604020202020204" pitchFamily="34" charset="0"/>
                          <a:cs typeface="Arial" panose="020B0604020202020204" pitchFamily="34" charset="0"/>
                        </a:rPr>
                        <a:t>9</a:t>
                      </a:r>
                    </a:p>
                  </a:txBody>
                  <a:tcPr marL="68580" marR="68580" marT="34290" marB="34290"/>
                </a:tc>
                <a:tc>
                  <a:txBody>
                    <a:bodyPr/>
                    <a:lstStyle/>
                    <a:p>
                      <a:r>
                        <a:rPr lang="en-GB" sz="1700" dirty="0">
                          <a:latin typeface="Arial" panose="020B0604020202020204" pitchFamily="34" charset="0"/>
                          <a:cs typeface="Arial" panose="020B0604020202020204" pitchFamily="34" charset="0"/>
                        </a:rPr>
                        <a:t>14</a:t>
                      </a:r>
                    </a:p>
                  </a:txBody>
                  <a:tcPr marL="68580" marR="68580" marT="34290" marB="34290"/>
                </a:tc>
                <a:tc>
                  <a:txBody>
                    <a:bodyPr/>
                    <a:lstStyle/>
                    <a:p>
                      <a:r>
                        <a:rPr lang="en-GB" sz="1700" dirty="0">
                          <a:latin typeface="Arial" panose="020B0604020202020204" pitchFamily="34" charset="0"/>
                          <a:cs typeface="Arial" panose="020B0604020202020204" pitchFamily="34" charset="0"/>
                        </a:rPr>
                        <a:t>3*</a:t>
                      </a:r>
                    </a:p>
                  </a:txBody>
                  <a:tcPr marL="68580" marR="68580" marT="34290" marB="34290"/>
                </a:tc>
                <a:tc>
                  <a:txBody>
                    <a:bodyPr/>
                    <a:lstStyle/>
                    <a:p>
                      <a:r>
                        <a:rPr lang="en-GB" sz="1700" dirty="0">
                          <a:latin typeface="Arial" panose="020B0604020202020204" pitchFamily="34" charset="0"/>
                          <a:cs typeface="Arial" panose="020B0604020202020204" pitchFamily="34" charset="0"/>
                        </a:rPr>
                        <a:t>5.5*</a:t>
                      </a:r>
                    </a:p>
                  </a:txBody>
                  <a:tcPr marL="68580" marR="68580" marT="34290" marB="34290"/>
                </a:tc>
                <a:extLst>
                  <a:ext uri="{0D108BD9-81ED-4DB2-BD59-A6C34878D82A}">
                    <a16:rowId xmlns:a16="http://schemas.microsoft.com/office/drawing/2014/main" val="10002"/>
                  </a:ext>
                </a:extLst>
              </a:tr>
              <a:tr h="320040">
                <a:tc>
                  <a:txBody>
                    <a:bodyPr/>
                    <a:lstStyle/>
                    <a:p>
                      <a:r>
                        <a:rPr lang="en-GB" sz="1700" dirty="0">
                          <a:latin typeface="Arial" panose="020B0604020202020204" pitchFamily="34" charset="0"/>
                          <a:cs typeface="Arial" panose="020B0604020202020204" pitchFamily="34" charset="0"/>
                        </a:rPr>
                        <a:t>50-59</a:t>
                      </a:r>
                    </a:p>
                  </a:txBody>
                  <a:tcPr marL="68580" marR="68580" marT="34290" marB="34290"/>
                </a:tc>
                <a:tc>
                  <a:txBody>
                    <a:bodyPr/>
                    <a:lstStyle/>
                    <a:p>
                      <a:r>
                        <a:rPr lang="en-GB" sz="1700" dirty="0">
                          <a:latin typeface="Arial" panose="020B0604020202020204" pitchFamily="34" charset="0"/>
                          <a:cs typeface="Arial" panose="020B0604020202020204" pitchFamily="34" charset="0"/>
                        </a:rPr>
                        <a:t>34</a:t>
                      </a:r>
                    </a:p>
                  </a:txBody>
                  <a:tcPr marL="68580" marR="68580" marT="34290" marB="34290"/>
                </a:tc>
                <a:tc>
                  <a:txBody>
                    <a:bodyPr/>
                    <a:lstStyle/>
                    <a:p>
                      <a:r>
                        <a:rPr lang="en-GB" sz="1700" dirty="0">
                          <a:latin typeface="Arial" panose="020B0604020202020204" pitchFamily="34" charset="0"/>
                          <a:cs typeface="Arial" panose="020B0604020202020204" pitchFamily="34" charset="0"/>
                        </a:rPr>
                        <a:t>38</a:t>
                      </a:r>
                    </a:p>
                  </a:txBody>
                  <a:tcPr marL="68580" marR="68580" marT="34290" marB="34290"/>
                </a:tc>
                <a:tc>
                  <a:txBody>
                    <a:bodyPr/>
                    <a:lstStyle/>
                    <a:p>
                      <a:r>
                        <a:rPr lang="en-GB" sz="1700" dirty="0">
                          <a:latin typeface="Arial" panose="020B0604020202020204" pitchFamily="34" charset="0"/>
                          <a:cs typeface="Arial" panose="020B0604020202020204" pitchFamily="34" charset="0"/>
                        </a:rPr>
                        <a:t>28</a:t>
                      </a:r>
                    </a:p>
                  </a:txBody>
                  <a:tcPr marL="68580" marR="68580" marT="34290" marB="34290"/>
                </a:tc>
                <a:tc>
                  <a:txBody>
                    <a:bodyPr/>
                    <a:lstStyle/>
                    <a:p>
                      <a:r>
                        <a:rPr lang="en-GB" sz="1700" dirty="0">
                          <a:latin typeface="Arial" panose="020B0604020202020204" pitchFamily="34" charset="0"/>
                          <a:cs typeface="Arial" panose="020B0604020202020204" pitchFamily="34" charset="0"/>
                        </a:rPr>
                        <a:t>17</a:t>
                      </a:r>
                    </a:p>
                  </a:txBody>
                  <a:tcPr marL="68580" marR="68580" marT="34290" marB="34290"/>
                </a:tc>
                <a:extLst>
                  <a:ext uri="{0D108BD9-81ED-4DB2-BD59-A6C34878D82A}">
                    <a16:rowId xmlns:a16="http://schemas.microsoft.com/office/drawing/2014/main" val="10003"/>
                  </a:ext>
                </a:extLst>
              </a:tr>
              <a:tr h="320040">
                <a:tc>
                  <a:txBody>
                    <a:bodyPr/>
                    <a:lstStyle/>
                    <a:p>
                      <a:r>
                        <a:rPr lang="en-GB" sz="1700" dirty="0">
                          <a:latin typeface="Arial" panose="020B0604020202020204" pitchFamily="34" charset="0"/>
                          <a:cs typeface="Arial" panose="020B0604020202020204" pitchFamily="34" charset="0"/>
                        </a:rPr>
                        <a:t>60-69</a:t>
                      </a:r>
                    </a:p>
                  </a:txBody>
                  <a:tcPr marL="68580" marR="68580" marT="34290" marB="34290"/>
                </a:tc>
                <a:tc>
                  <a:txBody>
                    <a:bodyPr/>
                    <a:lstStyle/>
                    <a:p>
                      <a:r>
                        <a:rPr lang="en-GB" sz="1700" dirty="0">
                          <a:latin typeface="Arial" panose="020B0604020202020204" pitchFamily="34" charset="0"/>
                          <a:cs typeface="Arial" panose="020B0604020202020204" pitchFamily="34" charset="0"/>
                        </a:rPr>
                        <a:t>41</a:t>
                      </a:r>
                    </a:p>
                  </a:txBody>
                  <a:tcPr marL="68580" marR="68580" marT="34290" marB="34290"/>
                </a:tc>
                <a:tc>
                  <a:txBody>
                    <a:bodyPr/>
                    <a:lstStyle/>
                    <a:p>
                      <a:r>
                        <a:rPr lang="en-GB" sz="1700" dirty="0">
                          <a:latin typeface="Arial" panose="020B0604020202020204" pitchFamily="34" charset="0"/>
                          <a:cs typeface="Arial" panose="020B0604020202020204" pitchFamily="34" charset="0"/>
                        </a:rPr>
                        <a:t>38</a:t>
                      </a:r>
                    </a:p>
                  </a:txBody>
                  <a:tcPr marL="68580" marR="68580" marT="34290" marB="34290"/>
                </a:tc>
                <a:tc>
                  <a:txBody>
                    <a:bodyPr/>
                    <a:lstStyle/>
                    <a:p>
                      <a:r>
                        <a:rPr lang="en-GB" sz="1700" dirty="0">
                          <a:latin typeface="Arial" panose="020B0604020202020204" pitchFamily="34" charset="0"/>
                          <a:cs typeface="Arial" panose="020B0604020202020204" pitchFamily="34" charset="0"/>
                        </a:rPr>
                        <a:t>58</a:t>
                      </a:r>
                    </a:p>
                  </a:txBody>
                  <a:tcPr marL="68580" marR="68580" marT="34290" marB="34290"/>
                </a:tc>
                <a:tc>
                  <a:txBody>
                    <a:bodyPr/>
                    <a:lstStyle/>
                    <a:p>
                      <a:r>
                        <a:rPr lang="en-GB" sz="1700" dirty="0">
                          <a:latin typeface="Arial" panose="020B0604020202020204" pitchFamily="34" charset="0"/>
                          <a:cs typeface="Arial" panose="020B0604020202020204" pitchFamily="34" charset="0"/>
                        </a:rPr>
                        <a:t>58</a:t>
                      </a:r>
                    </a:p>
                  </a:txBody>
                  <a:tcPr marL="68580" marR="68580" marT="34290" marB="34290"/>
                </a:tc>
                <a:extLst>
                  <a:ext uri="{0D108BD9-81ED-4DB2-BD59-A6C34878D82A}">
                    <a16:rowId xmlns:a16="http://schemas.microsoft.com/office/drawing/2014/main" val="10004"/>
                  </a:ext>
                </a:extLst>
              </a:tr>
              <a:tr h="320040">
                <a:tc>
                  <a:txBody>
                    <a:bodyPr/>
                    <a:lstStyle/>
                    <a:p>
                      <a:r>
                        <a:rPr lang="en-GB" sz="1700" dirty="0">
                          <a:latin typeface="Arial" panose="020B0604020202020204" pitchFamily="34" charset="0"/>
                          <a:cs typeface="Arial" panose="020B0604020202020204" pitchFamily="34" charset="0"/>
                        </a:rPr>
                        <a:t>70-100</a:t>
                      </a:r>
                    </a:p>
                  </a:txBody>
                  <a:tcPr marL="68580" marR="68580" marT="34290" marB="34290"/>
                </a:tc>
                <a:tc>
                  <a:txBody>
                    <a:bodyPr/>
                    <a:lstStyle/>
                    <a:p>
                      <a:r>
                        <a:rPr lang="en-GB" sz="1700" dirty="0">
                          <a:latin typeface="Arial" panose="020B0604020202020204" pitchFamily="34" charset="0"/>
                          <a:cs typeface="Arial" panose="020B0604020202020204" pitchFamily="34" charset="0"/>
                        </a:rPr>
                        <a:t>0</a:t>
                      </a:r>
                    </a:p>
                  </a:txBody>
                  <a:tcPr marL="68580" marR="68580" marT="34290" marB="34290"/>
                </a:tc>
                <a:tc>
                  <a:txBody>
                    <a:bodyPr/>
                    <a:lstStyle/>
                    <a:p>
                      <a:r>
                        <a:rPr lang="en-GB" sz="1700" dirty="0">
                          <a:latin typeface="Arial" panose="020B0604020202020204" pitchFamily="34" charset="0"/>
                          <a:cs typeface="Arial" panose="020B0604020202020204" pitchFamily="34" charset="0"/>
                        </a:rPr>
                        <a:t>5</a:t>
                      </a:r>
                    </a:p>
                  </a:txBody>
                  <a:tcPr marL="68580" marR="68580" marT="34290" marB="34290"/>
                </a:tc>
                <a:tc>
                  <a:txBody>
                    <a:bodyPr/>
                    <a:lstStyle/>
                    <a:p>
                      <a:r>
                        <a:rPr lang="en-GB" sz="1700" dirty="0">
                          <a:latin typeface="Arial" panose="020B0604020202020204" pitchFamily="34" charset="0"/>
                          <a:cs typeface="Arial" panose="020B0604020202020204" pitchFamily="34" charset="0"/>
                        </a:rPr>
                        <a:t>11</a:t>
                      </a:r>
                    </a:p>
                  </a:txBody>
                  <a:tcPr marL="68580" marR="68580" marT="34290" marB="34290"/>
                </a:tc>
                <a:tc>
                  <a:txBody>
                    <a:bodyPr/>
                    <a:lstStyle/>
                    <a:p>
                      <a:r>
                        <a:rPr lang="en-GB" sz="1700">
                          <a:latin typeface="Arial" panose="020B0604020202020204" pitchFamily="34" charset="0"/>
                          <a:cs typeface="Arial" panose="020B0604020202020204" pitchFamily="34" charset="0"/>
                        </a:rPr>
                        <a:t>14</a:t>
                      </a:r>
                      <a:endParaRPr lang="en-GB" sz="17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320040">
                <a:tc>
                  <a:txBody>
                    <a:bodyPr/>
                    <a:lstStyle/>
                    <a:p>
                      <a:r>
                        <a:rPr lang="en-GB" sz="1700" dirty="0">
                          <a:latin typeface="Arial" panose="020B0604020202020204" pitchFamily="34" charset="0"/>
                          <a:cs typeface="Arial" panose="020B0604020202020204" pitchFamily="34" charset="0"/>
                        </a:rPr>
                        <a:t>Number (n)</a:t>
                      </a:r>
                    </a:p>
                  </a:txBody>
                  <a:tcPr marL="68580" marR="68580" marT="34290" marB="34290"/>
                </a:tc>
                <a:tc>
                  <a:txBody>
                    <a:bodyPr/>
                    <a:lstStyle/>
                    <a:p>
                      <a:r>
                        <a:rPr lang="en-GB" sz="1700" dirty="0">
                          <a:latin typeface="Arial" panose="020B0604020202020204" pitchFamily="34" charset="0"/>
                          <a:cs typeface="Arial" panose="020B0604020202020204" pitchFamily="34" charset="0"/>
                        </a:rPr>
                        <a:t>32</a:t>
                      </a:r>
                    </a:p>
                  </a:txBody>
                  <a:tcPr marL="68580" marR="68580" marT="34290" marB="34290"/>
                </a:tc>
                <a:tc>
                  <a:txBody>
                    <a:bodyPr/>
                    <a:lstStyle/>
                    <a:p>
                      <a:r>
                        <a:rPr lang="en-GB" sz="1700" dirty="0">
                          <a:latin typeface="Arial" panose="020B0604020202020204" pitchFamily="34" charset="0"/>
                          <a:cs typeface="Arial" panose="020B0604020202020204" pitchFamily="34" charset="0"/>
                        </a:rPr>
                        <a:t>37</a:t>
                      </a:r>
                    </a:p>
                  </a:txBody>
                  <a:tcPr marL="68580" marR="68580" marT="34290" marB="34290"/>
                </a:tc>
                <a:tc>
                  <a:txBody>
                    <a:bodyPr/>
                    <a:lstStyle/>
                    <a:p>
                      <a:r>
                        <a:rPr lang="en-GB" sz="1700" dirty="0">
                          <a:latin typeface="Arial" panose="020B0604020202020204" pitchFamily="34" charset="0"/>
                          <a:cs typeface="Arial" panose="020B0604020202020204" pitchFamily="34" charset="0"/>
                        </a:rPr>
                        <a:t>36</a:t>
                      </a:r>
                    </a:p>
                  </a:txBody>
                  <a:tcPr marL="68580" marR="68580" marT="34290" marB="34290"/>
                </a:tc>
                <a:tc>
                  <a:txBody>
                    <a:bodyPr/>
                    <a:lstStyle/>
                    <a:p>
                      <a:r>
                        <a:rPr lang="en-GB" sz="1700" dirty="0">
                          <a:latin typeface="Arial" panose="020B0604020202020204" pitchFamily="34" charset="0"/>
                          <a:cs typeface="Arial" panose="020B0604020202020204" pitchFamily="34" charset="0"/>
                        </a:rPr>
                        <a:t>36</a:t>
                      </a:r>
                    </a:p>
                  </a:txBody>
                  <a:tcPr marL="68580" marR="68580" marT="34290" marB="34290"/>
                </a:tc>
                <a:extLst>
                  <a:ext uri="{0D108BD9-81ED-4DB2-BD59-A6C34878D82A}">
                    <a16:rowId xmlns:a16="http://schemas.microsoft.com/office/drawing/2014/main" val="10006"/>
                  </a:ext>
                </a:extLst>
              </a:tr>
            </a:tbl>
          </a:graphicData>
        </a:graphic>
      </p:graphicFrame>
      <p:sp>
        <p:nvSpPr>
          <p:cNvPr id="8" name="Down Arrow 7"/>
          <p:cNvSpPr/>
          <p:nvPr/>
        </p:nvSpPr>
        <p:spPr>
          <a:xfrm rot="10800000">
            <a:off x="5320615" y="4581128"/>
            <a:ext cx="156259" cy="329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626979" y="5013176"/>
            <a:ext cx="1562582" cy="646331"/>
          </a:xfrm>
          <a:prstGeom prst="rect">
            <a:avLst/>
          </a:prstGeom>
          <a:noFill/>
        </p:spPr>
        <p:txBody>
          <a:bodyPr wrap="square" rtlCol="0">
            <a:spAutoFit/>
          </a:bodyPr>
          <a:lstStyle/>
          <a:p>
            <a:pPr algn="ctr"/>
            <a:r>
              <a:rPr lang="en-GB" dirty="0"/>
              <a:t>Dialogic assessment</a:t>
            </a:r>
          </a:p>
        </p:txBody>
      </p:sp>
      <p:sp>
        <p:nvSpPr>
          <p:cNvPr id="12" name="Down Arrow 11"/>
          <p:cNvSpPr/>
          <p:nvPr/>
        </p:nvSpPr>
        <p:spPr>
          <a:xfrm>
            <a:off x="5320614" y="1700808"/>
            <a:ext cx="156260" cy="329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007939" y="4581128"/>
            <a:ext cx="1905000" cy="484748"/>
          </a:xfrm>
          <a:prstGeom prst="rect">
            <a:avLst/>
          </a:prstGeom>
          <a:noFill/>
        </p:spPr>
        <p:txBody>
          <a:bodyPr wrap="square" rtlCol="0">
            <a:spAutoFit/>
          </a:bodyPr>
          <a:lstStyle/>
          <a:p>
            <a:r>
              <a:rPr lang="en-GB" sz="1275" dirty="0"/>
              <a:t>* Did not have a </a:t>
            </a:r>
          </a:p>
          <a:p>
            <a:r>
              <a:rPr lang="en-GB" sz="1275" dirty="0"/>
              <a:t>  meeting</a:t>
            </a:r>
          </a:p>
        </p:txBody>
      </p:sp>
      <p:sp>
        <p:nvSpPr>
          <p:cNvPr id="4" name="TextBox 3"/>
          <p:cNvSpPr txBox="1"/>
          <p:nvPr/>
        </p:nvSpPr>
        <p:spPr>
          <a:xfrm>
            <a:off x="5425390" y="1124744"/>
            <a:ext cx="3403802" cy="923330"/>
          </a:xfrm>
          <a:prstGeom prst="rect">
            <a:avLst/>
          </a:prstGeom>
          <a:noFill/>
        </p:spPr>
        <p:txBody>
          <a:bodyPr wrap="square" rtlCol="0">
            <a:spAutoFit/>
          </a:bodyPr>
          <a:lstStyle/>
          <a:p>
            <a:pPr algn="ctr"/>
            <a:r>
              <a:rPr lang="en-GB" b="1" dirty="0">
                <a:solidFill>
                  <a:schemeClr val="accent1"/>
                </a:solidFill>
              </a:rPr>
              <a:t>Significantly higher marks 2015-17 v 2011-13 </a:t>
            </a:r>
          </a:p>
          <a:p>
            <a:pPr algn="ctr"/>
            <a:r>
              <a:rPr lang="en-GB" b="1" dirty="0">
                <a:solidFill>
                  <a:schemeClr val="accent1"/>
                </a:solidFill>
              </a:rPr>
              <a:t>(p = &lt; 0.0001)</a:t>
            </a:r>
          </a:p>
        </p:txBody>
      </p:sp>
      <p:sp>
        <p:nvSpPr>
          <p:cNvPr id="10" name="TextBox 9"/>
          <p:cNvSpPr txBox="1"/>
          <p:nvPr/>
        </p:nvSpPr>
        <p:spPr>
          <a:xfrm>
            <a:off x="323528" y="4581128"/>
            <a:ext cx="3693653" cy="1477328"/>
          </a:xfrm>
          <a:prstGeom prst="rect">
            <a:avLst/>
          </a:prstGeom>
          <a:noFill/>
        </p:spPr>
        <p:txBody>
          <a:bodyPr wrap="square" rtlCol="0">
            <a:spAutoFit/>
          </a:bodyPr>
          <a:lstStyle/>
          <a:p>
            <a:pPr algn="ctr"/>
            <a:r>
              <a:rPr lang="en-GB" b="1" dirty="0">
                <a:solidFill>
                  <a:schemeClr val="accent1"/>
                </a:solidFill>
                <a:cs typeface="Arial" panose="020B0604020202020204" pitchFamily="34" charset="0"/>
              </a:rPr>
              <a:t>Average Ecology mark 4.5% higher than average mark for other second year optional modules (p = 0.01) </a:t>
            </a:r>
            <a:endParaRPr lang="en-GB" b="1" dirty="0">
              <a:solidFill>
                <a:schemeClr val="accent1"/>
              </a:solidFill>
            </a:endParaRPr>
          </a:p>
          <a:p>
            <a:pPr algn="ctr"/>
            <a:endParaRPr lang="en-GB" dirty="0"/>
          </a:p>
        </p:txBody>
      </p:sp>
      <p:pic>
        <p:nvPicPr>
          <p:cNvPr id="11" name="Picture 6" descr="UWE_logo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272" y="1"/>
            <a:ext cx="1080335" cy="56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23528" y="6021288"/>
            <a:ext cx="8568952" cy="707886"/>
          </a:xfrm>
          <a:prstGeom prst="rect">
            <a:avLst/>
          </a:prstGeom>
          <a:noFill/>
        </p:spPr>
        <p:txBody>
          <a:bodyPr wrap="square" rtlCol="0">
            <a:spAutoFit/>
          </a:bodyPr>
          <a:lstStyle/>
          <a:p>
            <a:pPr algn="ctr"/>
            <a:r>
              <a:rPr lang="en-GB" sz="2000" dirty="0"/>
              <a:t>Current research: dialogic spaces to consciously </a:t>
            </a:r>
            <a:r>
              <a:rPr lang="en-GB" sz="2000" b="1" i="1" dirty="0">
                <a:solidFill>
                  <a:srgbClr val="16818D"/>
                </a:solidFill>
              </a:rPr>
              <a:t>encounter emotion </a:t>
            </a:r>
          </a:p>
          <a:p>
            <a:pPr algn="ctr"/>
            <a:r>
              <a:rPr lang="en-GB" sz="2000" dirty="0"/>
              <a:t>and </a:t>
            </a:r>
            <a:r>
              <a:rPr lang="en-GB" sz="2000" b="1" i="1" dirty="0">
                <a:solidFill>
                  <a:srgbClr val="16818D"/>
                </a:solidFill>
              </a:rPr>
              <a:t>enhance </a:t>
            </a:r>
            <a:r>
              <a:rPr lang="en-GB" sz="2000" b="1" i="1">
                <a:solidFill>
                  <a:srgbClr val="16818D"/>
                </a:solidFill>
              </a:rPr>
              <a:t>positive mental </a:t>
            </a:r>
            <a:r>
              <a:rPr lang="en-GB" sz="2000" b="1" i="1" dirty="0">
                <a:solidFill>
                  <a:srgbClr val="16818D"/>
                </a:solidFill>
              </a:rPr>
              <a:t>wellbeing</a:t>
            </a:r>
          </a:p>
        </p:txBody>
      </p:sp>
    </p:spTree>
    <p:extLst>
      <p:ext uri="{BB962C8B-B14F-4D97-AF65-F5344CB8AC3E}">
        <p14:creationId xmlns:p14="http://schemas.microsoft.com/office/powerpoint/2010/main" val="24420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xfrm>
            <a:off x="323528" y="332656"/>
            <a:ext cx="7128792"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3300" dirty="0">
                <a:latin typeface="Arial" panose="020B0604020202020204" pitchFamily="34" charset="0"/>
                <a:ea typeface="ＭＳ Ｐゴシック" charset="-128"/>
                <a:cs typeface="Arial" panose="020B0604020202020204" pitchFamily="34" charset="0"/>
              </a:rPr>
              <a:t>5. </a:t>
            </a:r>
            <a:r>
              <a:rPr lang="en-US" altLang="en-US" sz="3300" dirty="0" err="1">
                <a:latin typeface="Arial" panose="020B0604020202020204" pitchFamily="34" charset="0"/>
                <a:ea typeface="ＭＳ Ｐゴシック" charset="-128"/>
                <a:cs typeface="Arial" panose="020B0604020202020204" pitchFamily="34" charset="0"/>
              </a:rPr>
              <a:t>Programme</a:t>
            </a:r>
            <a:r>
              <a:rPr lang="en-US" altLang="en-US" sz="3300" dirty="0">
                <a:latin typeface="Arial" panose="020B0604020202020204" pitchFamily="34" charset="0"/>
                <a:ea typeface="ＭＳ Ｐゴシック" charset="-128"/>
                <a:cs typeface="Arial" panose="020B0604020202020204" pitchFamily="34" charset="0"/>
              </a:rPr>
              <a:t> </a:t>
            </a:r>
            <a:r>
              <a:rPr lang="en-US" altLang="en-US" sz="3300" dirty="0" err="1">
                <a:latin typeface="Arial" panose="020B0604020202020204" pitchFamily="34" charset="0"/>
                <a:ea typeface="ＭＳ Ｐゴシック" charset="-128"/>
                <a:cs typeface="Arial" panose="020B0604020202020204" pitchFamily="34" charset="0"/>
              </a:rPr>
              <a:t>focussed</a:t>
            </a:r>
            <a:r>
              <a:rPr lang="en-US" altLang="en-US" sz="3300" dirty="0">
                <a:latin typeface="Arial" panose="020B0604020202020204" pitchFamily="34" charset="0"/>
                <a:ea typeface="ＭＳ Ｐゴシック" charset="-128"/>
                <a:cs typeface="Arial" panose="020B0604020202020204" pitchFamily="34" charset="0"/>
              </a:rPr>
              <a:t> assessment </a:t>
            </a:r>
          </a:p>
        </p:txBody>
      </p:sp>
      <p:sp>
        <p:nvSpPr>
          <p:cNvPr id="2" name="TextBox 1"/>
          <p:cNvSpPr txBox="1"/>
          <p:nvPr/>
        </p:nvSpPr>
        <p:spPr>
          <a:xfrm>
            <a:off x="251520" y="1359053"/>
            <a:ext cx="8568952" cy="4878259"/>
          </a:xfrm>
          <a:prstGeom prst="rect">
            <a:avLst/>
          </a:prstGeom>
          <a:noFill/>
        </p:spPr>
        <p:txBody>
          <a:bodyPr wrap="square" rtlCol="0">
            <a:spAutoFit/>
          </a:bodyPr>
          <a:lstStyle/>
          <a:p>
            <a:pPr marL="342900" indent="-342900">
              <a:buFont typeface="Arial" panose="020B0604020202020204" pitchFamily="34" charset="0"/>
              <a:buChar char="•"/>
            </a:pPr>
            <a:r>
              <a:rPr lang="en-US" sz="2400" dirty="0"/>
              <a:t>assessment of student learning specifically designed to address key </a:t>
            </a:r>
            <a:r>
              <a:rPr lang="en-US" sz="2400" dirty="0" err="1"/>
              <a:t>programme</a:t>
            </a:r>
            <a:r>
              <a:rPr lang="en-US" sz="2400" dirty="0"/>
              <a:t> learning outcomes</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400" dirty="0"/>
              <a:t>enables: </a:t>
            </a:r>
          </a:p>
          <a:p>
            <a:endParaRPr lang="en-US" sz="1600" dirty="0"/>
          </a:p>
          <a:p>
            <a:pPr marL="457200" indent="-457200">
              <a:buAutoNum type="alphaLcParenR"/>
            </a:pPr>
            <a:r>
              <a:rPr lang="en-US" sz="2200" dirty="0"/>
              <a:t>a planned and coordinated approach to the design and inclusion of assessments across a </a:t>
            </a:r>
            <a:r>
              <a:rPr lang="en-US" sz="2200" dirty="0" err="1"/>
              <a:t>programme</a:t>
            </a:r>
            <a:r>
              <a:rPr lang="en-US" sz="2200" dirty="0"/>
              <a:t> </a:t>
            </a:r>
          </a:p>
          <a:p>
            <a:pPr marL="457200" indent="-457200">
              <a:buAutoNum type="alphaLcParenR"/>
            </a:pPr>
            <a:endParaRPr lang="en-US" sz="600" dirty="0"/>
          </a:p>
          <a:p>
            <a:pPr marL="457200" indent="-457200">
              <a:buAutoNum type="alphaLcParenR"/>
            </a:pPr>
            <a:r>
              <a:rPr lang="en-US" sz="2200" dirty="0"/>
              <a:t>an appropriate range of assessments ‘of’, ‘for’ and ‘as’ learning </a:t>
            </a:r>
          </a:p>
          <a:p>
            <a:pPr marL="457200" indent="-457200">
              <a:buAutoNum type="alphaLcParenR"/>
            </a:pPr>
            <a:endParaRPr lang="en-US" sz="600" dirty="0"/>
          </a:p>
          <a:p>
            <a:pPr marL="457200" indent="-457200">
              <a:buAutoNum type="alphaLcParenR"/>
            </a:pPr>
            <a:r>
              <a:rPr lang="en-US" sz="2200" dirty="0"/>
              <a:t>evaluation of assessments in an integrated and longitudinally oriented manner</a:t>
            </a:r>
          </a:p>
          <a:p>
            <a:pPr marL="457200" indent="-457200">
              <a:buAutoNum type="alphaLcParenR"/>
            </a:pPr>
            <a:endParaRPr lang="en-US" sz="600" dirty="0"/>
          </a:p>
          <a:p>
            <a:pPr marL="457200" indent="-457200">
              <a:buAutoNum type="alphaLcParenR"/>
            </a:pPr>
            <a:r>
              <a:rPr lang="en-US" sz="2200" dirty="0"/>
              <a:t>collaboration between various contributors to the </a:t>
            </a:r>
            <a:r>
              <a:rPr lang="en-US" sz="2200" dirty="0" err="1"/>
              <a:t>programme</a:t>
            </a:r>
            <a:endParaRPr lang="en-US" sz="2200" dirty="0"/>
          </a:p>
          <a:p>
            <a:pPr marL="457200" indent="-457200">
              <a:buAutoNum type="alphaLcParenR"/>
            </a:pPr>
            <a:endParaRPr lang="en-US" sz="2600" dirty="0"/>
          </a:p>
          <a:p>
            <a:pPr marL="342900" indent="-342900">
              <a:buFont typeface="Arial" panose="020B0604020202020204" pitchFamily="34" charset="0"/>
              <a:buChar char="•"/>
            </a:pPr>
            <a:r>
              <a:rPr lang="en-US" sz="2400" dirty="0"/>
              <a:t>builds learning communities - </a:t>
            </a:r>
            <a:r>
              <a:rPr lang="en-US" sz="2300" dirty="0"/>
              <a:t>allows assessment calibration</a:t>
            </a:r>
            <a:endParaRPr lang="en-GB" sz="2300" dirty="0"/>
          </a:p>
        </p:txBody>
      </p:sp>
    </p:spTree>
    <p:extLst>
      <p:ext uri="{BB962C8B-B14F-4D97-AF65-F5344CB8AC3E}">
        <p14:creationId xmlns:p14="http://schemas.microsoft.com/office/powerpoint/2010/main" val="207784965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6128"/>
            <a:ext cx="9144000" cy="4213232"/>
          </a:xfrm>
          <a:prstGeom prst="rect">
            <a:avLst/>
          </a:prstGeom>
        </p:spPr>
      </p:pic>
      <p:sp>
        <p:nvSpPr>
          <p:cNvPr id="5" name="TextBox 4"/>
          <p:cNvSpPr txBox="1"/>
          <p:nvPr/>
        </p:nvSpPr>
        <p:spPr>
          <a:xfrm>
            <a:off x="107504" y="272261"/>
            <a:ext cx="7272808" cy="492443"/>
          </a:xfrm>
          <a:prstGeom prst="rect">
            <a:avLst/>
          </a:prstGeom>
          <a:noFill/>
        </p:spPr>
        <p:txBody>
          <a:bodyPr wrap="square" rtlCol="0">
            <a:spAutoFit/>
          </a:bodyPr>
          <a:lstStyle/>
          <a:p>
            <a:r>
              <a:rPr lang="en-GB" sz="2600" b="1" dirty="0"/>
              <a:t>Integrated Programme Assessment at Brunel</a:t>
            </a:r>
          </a:p>
        </p:txBody>
      </p:sp>
      <p:sp>
        <p:nvSpPr>
          <p:cNvPr id="6" name="TextBox 5"/>
          <p:cNvSpPr txBox="1"/>
          <p:nvPr/>
        </p:nvSpPr>
        <p:spPr>
          <a:xfrm>
            <a:off x="179512" y="1076543"/>
            <a:ext cx="8352928"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decoupled assessment from modules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US" sz="2400" dirty="0"/>
              <a:t>formative work supports fewer summative assessments </a:t>
            </a:r>
            <a:endParaRPr lang="en-GB" sz="2400" dirty="0"/>
          </a:p>
        </p:txBody>
      </p:sp>
    </p:spTree>
    <p:extLst>
      <p:ext uri="{BB962C8B-B14F-4D97-AF65-F5344CB8AC3E}">
        <p14:creationId xmlns:p14="http://schemas.microsoft.com/office/powerpoint/2010/main" val="104444569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5018"/>
            <a:ext cx="8424936" cy="861774"/>
          </a:xfrm>
          <a:prstGeom prst="rect">
            <a:avLst/>
          </a:prstGeom>
          <a:noFill/>
        </p:spPr>
        <p:txBody>
          <a:bodyPr wrap="square" rtlCol="0">
            <a:spAutoFit/>
          </a:bodyPr>
          <a:lstStyle/>
          <a:p>
            <a:r>
              <a:rPr lang="en-US" sz="2500" b="1" dirty="0"/>
              <a:t>Why do we need to calibrate assessment judgement?</a:t>
            </a:r>
          </a:p>
          <a:p>
            <a:endParaRPr lang="en-US" sz="2500" b="1" dirty="0"/>
          </a:p>
        </p:txBody>
      </p:sp>
      <p:sp>
        <p:nvSpPr>
          <p:cNvPr id="4" name="TextBox 3"/>
          <p:cNvSpPr txBox="1"/>
          <p:nvPr/>
        </p:nvSpPr>
        <p:spPr>
          <a:xfrm>
            <a:off x="251520" y="1723449"/>
            <a:ext cx="8568952" cy="4585871"/>
          </a:xfrm>
          <a:prstGeom prst="rect">
            <a:avLst/>
          </a:prstGeom>
          <a:noFill/>
        </p:spPr>
        <p:txBody>
          <a:bodyPr wrap="square" rtlCol="0">
            <a:spAutoFit/>
          </a:bodyPr>
          <a:lstStyle/>
          <a:p>
            <a:pPr marL="342900" indent="-342900">
              <a:buFont typeface="Arial" panose="020B0604020202020204" pitchFamily="34" charset="0"/>
              <a:buChar char="•"/>
            </a:pPr>
            <a:r>
              <a:rPr lang="en-GB" sz="2400" dirty="0"/>
              <a:t>Gov. introduced the Teaching Excellence Framework (TEF) in 2016 to recognise and reward excellent teaching in UK </a:t>
            </a:r>
          </a:p>
          <a:p>
            <a:endParaRPr lang="en-GB" sz="3000" dirty="0"/>
          </a:p>
          <a:p>
            <a:pPr marL="342900" indent="-342900">
              <a:buFont typeface="Arial" panose="020B0604020202020204" pitchFamily="34" charset="0"/>
              <a:buChar char="•"/>
            </a:pPr>
            <a:r>
              <a:rPr lang="en-GB" sz="2400" dirty="0" err="1"/>
              <a:t>DfE</a:t>
            </a:r>
            <a:r>
              <a:rPr lang="en-GB" sz="2400" dirty="0"/>
              <a:t> introduced a grade inflation metric to the TEF in September 2017: </a:t>
            </a:r>
          </a:p>
          <a:p>
            <a:endParaRPr lang="en-GB" sz="2600" dirty="0"/>
          </a:p>
          <a:p>
            <a:pPr algn="ctr"/>
            <a:r>
              <a:rPr lang="en-GB" sz="2400" dirty="0"/>
              <a:t>‘</a:t>
            </a:r>
            <a:r>
              <a:rPr lang="en-GB" sz="2200" i="1" dirty="0"/>
              <a:t>Assessors should not consider the proportion of 2:1s and firsts </a:t>
            </a:r>
          </a:p>
          <a:p>
            <a:pPr algn="ctr"/>
            <a:r>
              <a:rPr lang="en-GB" sz="2200" i="1" dirty="0"/>
              <a:t>to provide evidence as to the quality of teaching’ </a:t>
            </a:r>
          </a:p>
          <a:p>
            <a:endParaRPr lang="en-GB" sz="3000" dirty="0"/>
          </a:p>
          <a:p>
            <a:pPr marL="342900" indent="-342900">
              <a:buFont typeface="Arial" panose="020B0604020202020204" pitchFamily="34" charset="0"/>
              <a:buChar char="•"/>
            </a:pPr>
            <a:r>
              <a:rPr lang="en-GB" sz="2400" dirty="0"/>
              <a:t>Why?  Because the profile of UK degree outcomes has shown considerable upward drift over recent decades</a:t>
            </a:r>
          </a:p>
          <a:p>
            <a:endParaRPr lang="en-GB" dirty="0"/>
          </a:p>
        </p:txBody>
      </p:sp>
    </p:spTree>
    <p:extLst>
      <p:ext uri="{BB962C8B-B14F-4D97-AF65-F5344CB8AC3E}">
        <p14:creationId xmlns:p14="http://schemas.microsoft.com/office/powerpoint/2010/main" val="77375563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BD238CE-616D-2A44-8695-F09B56170B60}"/>
              </a:ext>
            </a:extLst>
          </p:cNvPr>
          <p:cNvSpPr>
            <a:spLocks noGrp="1"/>
          </p:cNvSpPr>
          <p:nvPr>
            <p:ph idx="1"/>
          </p:nvPr>
        </p:nvSpPr>
        <p:spPr>
          <a:xfrm>
            <a:off x="251520" y="5805029"/>
            <a:ext cx="8496944" cy="792323"/>
          </a:xfrm>
        </p:spPr>
        <p:txBody>
          <a:bodyPr>
            <a:noAutofit/>
          </a:bodyPr>
          <a:lstStyle/>
          <a:p>
            <a:pPr marL="263525" indent="-263525"/>
            <a:r>
              <a:rPr lang="en-US" sz="2300" dirty="0">
                <a:latin typeface="Arial" panose="020B0604020202020204" pitchFamily="34" charset="0"/>
                <a:cs typeface="Arial" panose="020B0604020202020204" pitchFamily="34" charset="0"/>
              </a:rPr>
              <a:t>assessors must understand and consistently apply academic standards to ensure </a:t>
            </a:r>
            <a:r>
              <a:rPr lang="en-GB" sz="2300" dirty="0">
                <a:latin typeface="Arial" panose="020B0604020202020204" pitchFamily="34" charset="0"/>
                <a:cs typeface="Arial" panose="020B0604020202020204" pitchFamily="34" charset="0"/>
              </a:rPr>
              <a:t>comparability of outcomes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372" b="4532"/>
          <a:stretch/>
        </p:blipFill>
        <p:spPr>
          <a:xfrm>
            <a:off x="501447" y="1700808"/>
            <a:ext cx="6020107" cy="3960440"/>
          </a:xfrm>
          <a:prstGeom prst="rect">
            <a:avLst/>
          </a:prstGeom>
        </p:spPr>
      </p:pic>
      <p:sp>
        <p:nvSpPr>
          <p:cNvPr id="5" name="TextBox 4"/>
          <p:cNvSpPr txBox="1"/>
          <p:nvPr/>
        </p:nvSpPr>
        <p:spPr>
          <a:xfrm>
            <a:off x="6387461" y="4232641"/>
            <a:ext cx="2288995" cy="553998"/>
          </a:xfrm>
          <a:prstGeom prst="rect">
            <a:avLst/>
          </a:prstGeom>
          <a:noFill/>
        </p:spPr>
        <p:txBody>
          <a:bodyPr wrap="square" rtlCol="0">
            <a:spAutoFit/>
          </a:bodyPr>
          <a:lstStyle/>
          <a:p>
            <a:r>
              <a:rPr lang="en-GB" sz="1500" dirty="0"/>
              <a:t>(Source: Thornes, 2012 and RGS unpublished)</a:t>
            </a:r>
          </a:p>
        </p:txBody>
      </p:sp>
      <p:pic>
        <p:nvPicPr>
          <p:cNvPr id="9" name="Picture 6" descr="UWE_logo_N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0272" y="1"/>
            <a:ext cx="1080335" cy="56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51520" y="684565"/>
            <a:ext cx="8496944" cy="800219"/>
          </a:xfrm>
          <a:prstGeom prst="rect">
            <a:avLst/>
          </a:prstGeom>
          <a:noFill/>
        </p:spPr>
        <p:txBody>
          <a:bodyPr wrap="square" rtlCol="0">
            <a:spAutoFit/>
          </a:bodyPr>
          <a:lstStyle/>
          <a:p>
            <a:pPr marL="285750" indent="-285750">
              <a:buFont typeface="Arial" panose="020B0604020202020204" pitchFamily="34" charset="0"/>
              <a:buChar char="•"/>
            </a:pPr>
            <a:r>
              <a:rPr lang="en-US" sz="2300" dirty="0"/>
              <a:t>percentage ‘good’ geography degrees in UK risen from 40% in early 1970s to 71% in 2010 and 80% in 2016</a:t>
            </a:r>
            <a:endParaRPr lang="en-GB" dirty="0"/>
          </a:p>
        </p:txBody>
      </p:sp>
    </p:spTree>
    <p:extLst>
      <p:ext uri="{BB962C8B-B14F-4D97-AF65-F5344CB8AC3E}">
        <p14:creationId xmlns:p14="http://schemas.microsoft.com/office/powerpoint/2010/main" val="131662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UWE_logo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272" y="1"/>
            <a:ext cx="1080335" cy="56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964006274"/>
              </p:ext>
            </p:extLst>
          </p:nvPr>
        </p:nvGraphicFramePr>
        <p:xfrm>
          <a:off x="251520" y="1572099"/>
          <a:ext cx="8640959" cy="4402709"/>
        </p:xfrm>
        <a:graphic>
          <a:graphicData uri="http://schemas.openxmlformats.org/drawingml/2006/table">
            <a:tbl>
              <a:tblPr firstRow="1" firstCol="1" bandRow="1">
                <a:tableStyleId>{5C22544A-7EE6-4342-B048-85BDC9FD1C3A}</a:tableStyleId>
              </a:tblPr>
              <a:tblGrid>
                <a:gridCol w="8640959">
                  <a:extLst>
                    <a:ext uri="{9D8B030D-6E8A-4147-A177-3AD203B41FA5}">
                      <a16:colId xmlns:a16="http://schemas.microsoft.com/office/drawing/2014/main" val="20000"/>
                    </a:ext>
                  </a:extLst>
                </a:gridCol>
              </a:tblGrid>
              <a:tr h="3857401">
                <a:tc>
                  <a:txBody>
                    <a:bodyPr/>
                    <a:lstStyle/>
                    <a:p>
                      <a:pPr>
                        <a:lnSpc>
                          <a:spcPct val="107000"/>
                        </a:lnSpc>
                        <a:spcAft>
                          <a:spcPts val="0"/>
                        </a:spcAft>
                      </a:pPr>
                      <a:endParaRPr lang="en-GB" sz="600" dirty="0">
                        <a:effectLst/>
                      </a:endParaRPr>
                    </a:p>
                    <a:p>
                      <a:pPr marL="342900" lvl="0" indent="-342900">
                        <a:lnSpc>
                          <a:spcPct val="107000"/>
                        </a:lnSpc>
                        <a:spcAft>
                          <a:spcPts val="0"/>
                        </a:spcAft>
                        <a:buFont typeface="+mj-lt"/>
                        <a:buAutoNum type="arabicPeriod"/>
                      </a:pPr>
                      <a:r>
                        <a:rPr lang="en-GB" sz="2150" dirty="0">
                          <a:effectLst/>
                        </a:rPr>
                        <a:t>Peer scrutiny of module assessment </a:t>
                      </a:r>
                    </a:p>
                    <a:p>
                      <a:pPr marL="342900" lvl="0" indent="-342900">
                        <a:lnSpc>
                          <a:spcPct val="107000"/>
                        </a:lnSpc>
                        <a:spcAft>
                          <a:spcPts val="0"/>
                        </a:spcAft>
                        <a:buFont typeface="+mj-lt"/>
                        <a:buAutoNum type="arabicPeriod"/>
                      </a:pPr>
                      <a:r>
                        <a:rPr lang="en-GB" sz="2150" dirty="0">
                          <a:effectLst/>
                        </a:rPr>
                        <a:t>Pre-teaching briefing to module team on assessment expectations</a:t>
                      </a:r>
                    </a:p>
                    <a:p>
                      <a:pPr marL="342900" marR="0" lvl="0" indent="-342900" algn="l" defTabSz="609555" rtl="0" eaLnBrk="1" fontAlgn="auto" latinLnBrk="0" hangingPunct="1">
                        <a:lnSpc>
                          <a:spcPct val="107000"/>
                        </a:lnSpc>
                        <a:spcBef>
                          <a:spcPts val="0"/>
                        </a:spcBef>
                        <a:spcAft>
                          <a:spcPts val="0"/>
                        </a:spcAft>
                        <a:buClrTx/>
                        <a:buSzTx/>
                        <a:buFont typeface="+mj-lt"/>
                        <a:buAutoNum type="arabicPeriod"/>
                        <a:tabLst/>
                        <a:defRPr/>
                      </a:pPr>
                      <a:r>
                        <a:rPr lang="en-GB" sz="2150" dirty="0">
                          <a:effectLst/>
                        </a:rPr>
                        <a:t>Pre-teaching module team exercises to mark and discuss exemplar assignments</a:t>
                      </a:r>
                    </a:p>
                    <a:p>
                      <a:pPr marL="342900" marR="0" lvl="0" indent="-342900" algn="l" defTabSz="609555" rtl="0" eaLnBrk="1" fontAlgn="auto" latinLnBrk="0" hangingPunct="1">
                        <a:lnSpc>
                          <a:spcPct val="107000"/>
                        </a:lnSpc>
                        <a:spcBef>
                          <a:spcPts val="0"/>
                        </a:spcBef>
                        <a:spcAft>
                          <a:spcPts val="0"/>
                        </a:spcAft>
                        <a:buClrTx/>
                        <a:buSzTx/>
                        <a:buFont typeface="+mj-lt"/>
                        <a:buAutoNum type="arabicPeriod"/>
                        <a:tabLst/>
                        <a:defRPr/>
                      </a:pPr>
                      <a:r>
                        <a:rPr lang="en-GB" sz="2150" dirty="0">
                          <a:effectLst/>
                        </a:rPr>
                        <a:t>Use of a detailed marking scheme</a:t>
                      </a:r>
                    </a:p>
                    <a:p>
                      <a:pPr marL="342900" lvl="0" indent="-342900">
                        <a:lnSpc>
                          <a:spcPct val="107000"/>
                        </a:lnSpc>
                        <a:spcAft>
                          <a:spcPts val="0"/>
                        </a:spcAft>
                        <a:buFont typeface="+mj-lt"/>
                        <a:buAutoNum type="arabicPeriod"/>
                      </a:pPr>
                      <a:r>
                        <a:rPr lang="en-GB" sz="2150" dirty="0">
                          <a:effectLst/>
                        </a:rPr>
                        <a:t>Blind double-marking of work, resolving differences by discussion</a:t>
                      </a:r>
                    </a:p>
                    <a:p>
                      <a:pPr marL="342900" lvl="0" indent="-342900">
                        <a:lnSpc>
                          <a:spcPct val="107000"/>
                        </a:lnSpc>
                        <a:spcAft>
                          <a:spcPts val="0"/>
                        </a:spcAft>
                        <a:buFont typeface="+mj-lt"/>
                        <a:buAutoNum type="arabicPeriod"/>
                      </a:pPr>
                      <a:r>
                        <a:rPr lang="en-GB" sz="2150" dirty="0">
                          <a:effectLst/>
                        </a:rPr>
                        <a:t>Moderation by comparing averages and distribution of marks given by each marker in the team</a:t>
                      </a:r>
                    </a:p>
                    <a:p>
                      <a:pPr marL="342900" lvl="0" indent="-342900">
                        <a:lnSpc>
                          <a:spcPct val="107000"/>
                        </a:lnSpc>
                        <a:spcAft>
                          <a:spcPts val="0"/>
                        </a:spcAft>
                        <a:buFont typeface="+mj-lt"/>
                        <a:buAutoNum type="arabicPeriod"/>
                      </a:pPr>
                      <a:r>
                        <a:rPr lang="en-GB" sz="2150" dirty="0">
                          <a:effectLst/>
                        </a:rPr>
                        <a:t>External examining</a:t>
                      </a:r>
                    </a:p>
                    <a:p>
                      <a:pPr marL="342900" lvl="0" indent="-342900">
                        <a:lnSpc>
                          <a:spcPct val="107000"/>
                        </a:lnSpc>
                        <a:spcAft>
                          <a:spcPts val="0"/>
                        </a:spcAft>
                        <a:buFont typeface="+mj-lt"/>
                        <a:buAutoNum type="arabicPeriod"/>
                      </a:pPr>
                      <a:r>
                        <a:rPr lang="en-GB" sz="2150" dirty="0">
                          <a:effectLst/>
                        </a:rPr>
                        <a:t>Markers having experience as external examiners </a:t>
                      </a:r>
                    </a:p>
                    <a:p>
                      <a:pPr marL="342900" lvl="0" indent="-342900">
                        <a:lnSpc>
                          <a:spcPct val="107000"/>
                        </a:lnSpc>
                        <a:spcAft>
                          <a:spcPts val="0"/>
                        </a:spcAft>
                        <a:buFont typeface="+mj-lt"/>
                        <a:buAutoNum type="arabicPeriod"/>
                      </a:pPr>
                      <a:r>
                        <a:rPr lang="en-GB" sz="2150" dirty="0">
                          <a:effectLst/>
                        </a:rPr>
                        <a:t>Markers being members of a learned society or professional body</a:t>
                      </a:r>
                    </a:p>
                    <a:p>
                      <a:pPr marL="342900" lvl="0" indent="-342900">
                        <a:lnSpc>
                          <a:spcPct val="107000"/>
                        </a:lnSpc>
                        <a:spcAft>
                          <a:spcPts val="0"/>
                        </a:spcAft>
                        <a:buFont typeface="+mj-lt"/>
                        <a:buAutoNum type="arabicPeriod"/>
                      </a:pPr>
                      <a:r>
                        <a:rPr lang="en-GB" sz="2150" dirty="0">
                          <a:effectLst/>
                        </a:rPr>
                        <a:t>Markers being familiar with national reference points</a:t>
                      </a:r>
                    </a:p>
                    <a:p>
                      <a:pPr>
                        <a:lnSpc>
                          <a:spcPct val="107000"/>
                        </a:lnSpc>
                        <a:spcAft>
                          <a:spcPts val="0"/>
                        </a:spcAft>
                      </a:pPr>
                      <a:r>
                        <a:rPr lang="en-GB" sz="6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6818D"/>
                    </a:solidFill>
                  </a:tcPr>
                </a:tc>
                <a:extLst>
                  <a:ext uri="{0D108BD9-81ED-4DB2-BD59-A6C34878D82A}">
                    <a16:rowId xmlns:a16="http://schemas.microsoft.com/office/drawing/2014/main" val="10000"/>
                  </a:ext>
                </a:extLst>
              </a:tr>
            </a:tbl>
          </a:graphicData>
        </a:graphic>
      </p:graphicFrame>
      <p:sp>
        <p:nvSpPr>
          <p:cNvPr id="6" name="Rectangle 1"/>
          <p:cNvSpPr>
            <a:spLocks noChangeArrowheads="1"/>
          </p:cNvSpPr>
          <p:nvPr/>
        </p:nvSpPr>
        <p:spPr bwMode="auto">
          <a:xfrm>
            <a:off x="251520" y="1172071"/>
            <a:ext cx="72667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ea typeface="Calibri" panose="020F0502020204030204" pitchFamily="34" charset="0"/>
                <a:cs typeface="Arial" panose="020B0604020202020204" pitchFamily="34" charset="0"/>
              </a:rPr>
              <a:t>Approaches to reduce variation in judging academic standards</a:t>
            </a:r>
            <a:endParaRPr kumimoji="0" lang="en-GB" altLang="en-US" sz="2000" b="0" i="0" u="none" strike="noStrike" cap="none" normalizeH="0" baseline="0" dirty="0">
              <a:ln>
                <a:noFill/>
              </a:ln>
              <a:solidFill>
                <a:schemeClr val="tx1"/>
              </a:solidFill>
              <a:effectLst/>
              <a:cs typeface="Arial" panose="020B0604020202020204" pitchFamily="34" charset="0"/>
            </a:endParaRPr>
          </a:p>
        </p:txBody>
      </p:sp>
      <p:sp>
        <p:nvSpPr>
          <p:cNvPr id="8" name="Text Placeholder 1"/>
          <p:cNvSpPr txBox="1">
            <a:spLocks/>
          </p:cNvSpPr>
          <p:nvPr/>
        </p:nvSpPr>
        <p:spPr bwMode="auto">
          <a:xfrm>
            <a:off x="323528" y="332656"/>
            <a:ext cx="7128792" cy="6480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altLang="en-US" sz="3300" dirty="0">
                <a:solidFill>
                  <a:srgbClr val="16818D"/>
                </a:solidFill>
                <a:latin typeface="Arial" panose="020B0604020202020204" pitchFamily="34" charset="0"/>
                <a:cs typeface="Arial" panose="020B0604020202020204" pitchFamily="34" charset="0"/>
              </a:rPr>
              <a:t>Breakout activity 3 </a:t>
            </a:r>
          </a:p>
        </p:txBody>
      </p:sp>
      <p:sp>
        <p:nvSpPr>
          <p:cNvPr id="9" name="TextBox 8"/>
          <p:cNvSpPr txBox="1"/>
          <p:nvPr/>
        </p:nvSpPr>
        <p:spPr>
          <a:xfrm>
            <a:off x="251520" y="6093296"/>
            <a:ext cx="8640959" cy="461665"/>
          </a:xfrm>
          <a:prstGeom prst="rect">
            <a:avLst/>
          </a:prstGeom>
          <a:noFill/>
        </p:spPr>
        <p:txBody>
          <a:bodyPr wrap="square" rtlCol="0">
            <a:spAutoFit/>
          </a:bodyPr>
          <a:lstStyle/>
          <a:p>
            <a:pPr algn="ctr"/>
            <a:r>
              <a:rPr lang="en-GB" sz="2400" b="1" dirty="0"/>
              <a:t>Which are the best activities to assure standards &amp; why?</a:t>
            </a:r>
          </a:p>
        </p:txBody>
      </p:sp>
    </p:spTree>
    <p:extLst>
      <p:ext uri="{BB962C8B-B14F-4D97-AF65-F5344CB8AC3E}">
        <p14:creationId xmlns:p14="http://schemas.microsoft.com/office/powerpoint/2010/main" val="391820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xfrm>
            <a:off x="395536" y="332656"/>
            <a:ext cx="6840760"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3300" dirty="0">
                <a:latin typeface="Arial" panose="020B0604020202020204" pitchFamily="34" charset="0"/>
                <a:ea typeface="ＭＳ Ｐゴシック" charset="-128"/>
                <a:cs typeface="Arial" panose="020B0604020202020204" pitchFamily="34" charset="0"/>
              </a:rPr>
              <a:t>Session outline</a:t>
            </a:r>
          </a:p>
        </p:txBody>
      </p:sp>
      <p:sp>
        <p:nvSpPr>
          <p:cNvPr id="3" name="TextBox 2"/>
          <p:cNvSpPr txBox="1"/>
          <p:nvPr/>
        </p:nvSpPr>
        <p:spPr>
          <a:xfrm>
            <a:off x="395536" y="1215618"/>
            <a:ext cx="8424936" cy="5093702"/>
          </a:xfrm>
          <a:prstGeom prst="rect">
            <a:avLst/>
          </a:prstGeom>
          <a:noFill/>
        </p:spPr>
        <p:txBody>
          <a:bodyPr wrap="square" rtlCol="0">
            <a:spAutoFit/>
          </a:bodyPr>
          <a:lstStyle/>
          <a:p>
            <a:r>
              <a:rPr lang="en-GB" sz="2500" dirty="0"/>
              <a:t>1. Context </a:t>
            </a:r>
          </a:p>
          <a:p>
            <a:endParaRPr lang="en-GB" sz="2500" dirty="0"/>
          </a:p>
          <a:p>
            <a:r>
              <a:rPr lang="en-GB" sz="2500" dirty="0"/>
              <a:t>2. What is the purpose of assessment &amp; feedback in HE?</a:t>
            </a:r>
          </a:p>
          <a:p>
            <a:endParaRPr lang="en-GB" sz="2500" dirty="0"/>
          </a:p>
          <a:p>
            <a:r>
              <a:rPr lang="en-GB" sz="2500" dirty="0"/>
              <a:t>3. Reconsidering assessment and feedback in HE</a:t>
            </a:r>
          </a:p>
          <a:p>
            <a:endParaRPr lang="en-GB" sz="2500" dirty="0"/>
          </a:p>
          <a:p>
            <a:r>
              <a:rPr lang="en-GB" sz="2500" dirty="0"/>
              <a:t>4. Improving your assessment literacy and that of your </a:t>
            </a:r>
          </a:p>
          <a:p>
            <a:r>
              <a:rPr lang="en-GB" sz="2500" dirty="0"/>
              <a:t>    students through learning communities</a:t>
            </a:r>
          </a:p>
          <a:p>
            <a:endParaRPr lang="en-GB" sz="2500" dirty="0"/>
          </a:p>
          <a:p>
            <a:r>
              <a:rPr lang="en-GB" sz="2500" dirty="0"/>
              <a:t>5. Programme focussed assessment </a:t>
            </a:r>
          </a:p>
          <a:p>
            <a:r>
              <a:rPr lang="en-GB" sz="2500" dirty="0"/>
              <a:t>    to enhance practice</a:t>
            </a:r>
          </a:p>
          <a:p>
            <a:endParaRPr lang="en-GB" sz="2500" dirty="0"/>
          </a:p>
          <a:p>
            <a:r>
              <a:rPr lang="en-GB" sz="2500" dirty="0"/>
              <a:t>6. Overall implications for practice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4459074"/>
            <a:ext cx="3017685" cy="2097291"/>
          </a:xfrm>
          <a:prstGeom prst="rect">
            <a:avLst/>
          </a:prstGeom>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UWE_logo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272" y="1"/>
            <a:ext cx="1080335" cy="56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79512" y="5436808"/>
            <a:ext cx="4032448" cy="1569660"/>
          </a:xfrm>
          <a:prstGeom prst="rect">
            <a:avLst/>
          </a:prstGeom>
          <a:noFill/>
        </p:spPr>
        <p:txBody>
          <a:bodyPr wrap="square" rtlCol="0">
            <a:spAutoFit/>
          </a:bodyPr>
          <a:lstStyle/>
          <a:p>
            <a:r>
              <a:rPr lang="en-GB" sz="1600" b="1" dirty="0"/>
              <a:t>Ineffective (?):</a:t>
            </a:r>
          </a:p>
          <a:p>
            <a:r>
              <a:rPr lang="en-GB" sz="1600" dirty="0"/>
              <a:t>A = Peer scrutiny of module assessment</a:t>
            </a:r>
          </a:p>
          <a:p>
            <a:r>
              <a:rPr lang="en-GB" sz="1600" dirty="0"/>
              <a:t>E = Second marking of all work</a:t>
            </a:r>
          </a:p>
          <a:p>
            <a:r>
              <a:rPr lang="en-GB" sz="1600" dirty="0"/>
              <a:t>I = Use of a detailed marking scheme</a:t>
            </a:r>
          </a:p>
          <a:p>
            <a:r>
              <a:rPr lang="en-GB" sz="1600" dirty="0"/>
              <a:t>M = Moderation by comparing staff marks</a:t>
            </a:r>
          </a:p>
          <a:p>
            <a:endParaRPr lang="en-GB" sz="16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2074" y="692696"/>
            <a:ext cx="6560286" cy="4687263"/>
          </a:xfrm>
          <a:prstGeom prst="rect">
            <a:avLst/>
          </a:prstGeom>
        </p:spPr>
      </p:pic>
      <p:sp>
        <p:nvSpPr>
          <p:cNvPr id="10" name="TextBox 9"/>
          <p:cNvSpPr txBox="1"/>
          <p:nvPr/>
        </p:nvSpPr>
        <p:spPr>
          <a:xfrm>
            <a:off x="4572000" y="5436808"/>
            <a:ext cx="4572000" cy="1569660"/>
          </a:xfrm>
          <a:prstGeom prst="rect">
            <a:avLst/>
          </a:prstGeom>
          <a:noFill/>
        </p:spPr>
        <p:txBody>
          <a:bodyPr wrap="square" rtlCol="0">
            <a:spAutoFit/>
          </a:bodyPr>
          <a:lstStyle/>
          <a:p>
            <a:r>
              <a:rPr lang="en-GB" sz="1600" b="1" dirty="0"/>
              <a:t>Effective (?):</a:t>
            </a:r>
          </a:p>
          <a:p>
            <a:r>
              <a:rPr lang="en-GB" sz="1600" dirty="0"/>
              <a:t>P = External examining </a:t>
            </a:r>
          </a:p>
          <a:p>
            <a:r>
              <a:rPr lang="en-GB" sz="1600" dirty="0"/>
              <a:t>Q = Markers have externally examined </a:t>
            </a:r>
          </a:p>
          <a:p>
            <a:r>
              <a:rPr lang="en-GB" sz="1600" dirty="0"/>
              <a:t>R = Markers are members of a learned society </a:t>
            </a:r>
          </a:p>
          <a:p>
            <a:r>
              <a:rPr lang="en-GB" sz="1600" dirty="0"/>
              <a:t>S = Markers familiar with national benchmarks</a:t>
            </a:r>
          </a:p>
          <a:p>
            <a:endParaRPr lang="en-GB" sz="1600" b="1" dirty="0"/>
          </a:p>
        </p:txBody>
      </p:sp>
      <p:sp>
        <p:nvSpPr>
          <p:cNvPr id="3" name="TextBox 2"/>
          <p:cNvSpPr txBox="1"/>
          <p:nvPr/>
        </p:nvSpPr>
        <p:spPr>
          <a:xfrm>
            <a:off x="251520" y="188640"/>
            <a:ext cx="5544616" cy="369332"/>
          </a:xfrm>
          <a:prstGeom prst="rect">
            <a:avLst/>
          </a:prstGeom>
          <a:noFill/>
        </p:spPr>
        <p:txBody>
          <a:bodyPr wrap="square" rtlCol="0">
            <a:spAutoFit/>
          </a:bodyPr>
          <a:lstStyle/>
          <a:p>
            <a:r>
              <a:rPr lang="en-GB" dirty="0"/>
              <a:t>One example from an experienced HE academic …</a:t>
            </a:r>
          </a:p>
        </p:txBody>
      </p:sp>
    </p:spTree>
    <p:extLst>
      <p:ext uri="{BB962C8B-B14F-4D97-AF65-F5344CB8AC3E}">
        <p14:creationId xmlns:p14="http://schemas.microsoft.com/office/powerpoint/2010/main" val="704613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6571060" cy="530223"/>
          </a:xfrm>
        </p:spPr>
        <p:txBody>
          <a:bodyPr>
            <a:noAutofit/>
          </a:bodyPr>
          <a:lstStyle/>
          <a:p>
            <a:pPr algn="l"/>
            <a:r>
              <a:rPr lang="en-US" sz="3300" dirty="0">
                <a:solidFill>
                  <a:srgbClr val="16818D"/>
                </a:solidFill>
                <a:latin typeface="Arial" panose="020B0604020202020204" pitchFamily="34" charset="0"/>
                <a:cs typeface="Arial" panose="020B0604020202020204" pitchFamily="34" charset="0"/>
              </a:rPr>
              <a:t>6. Implications for practice </a:t>
            </a:r>
          </a:p>
        </p:txBody>
      </p:sp>
      <p:sp>
        <p:nvSpPr>
          <p:cNvPr id="3" name="TextBox 2"/>
          <p:cNvSpPr txBox="1"/>
          <p:nvPr/>
        </p:nvSpPr>
        <p:spPr>
          <a:xfrm>
            <a:off x="251520" y="1057374"/>
            <a:ext cx="8640960" cy="566308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rise to the challenges of A &amp; F in future, we could: </a:t>
            </a:r>
            <a:endParaRPr lang="en-GB" sz="2400" dirty="0">
              <a:latin typeface="Arial" panose="020B0604020202020204" pitchFamily="34" charset="0"/>
              <a:cs typeface="Arial" panose="020B0604020202020204" pitchFamily="34" charset="0"/>
            </a:endParaRPr>
          </a:p>
          <a:p>
            <a:r>
              <a:rPr lang="en-US" sz="1900" dirty="0"/>
              <a:t> </a:t>
            </a:r>
            <a:endParaRPr lang="en-GB" sz="1900" dirty="0"/>
          </a:p>
          <a:p>
            <a:pPr marL="342900" indent="-342900">
              <a:buFontTx/>
              <a:buAutoNum type="arabicPeriod"/>
            </a:pPr>
            <a:r>
              <a:rPr lang="en-GB" sz="2300" dirty="0">
                <a:latin typeface="Arial" panose="020B0604020202020204" pitchFamily="34" charset="0"/>
                <a:cs typeface="Arial" panose="020B0604020202020204" pitchFamily="34" charset="0"/>
              </a:rPr>
              <a:t>Work actively in programme and/or department teams, reaching out to disciplinary communities of practice </a:t>
            </a:r>
          </a:p>
          <a:p>
            <a:pPr marL="342900" indent="-342900">
              <a:buFontTx/>
              <a:buAutoNum type="arabicPeriod"/>
            </a:pPr>
            <a:endParaRPr lang="en-GB" sz="2200" dirty="0">
              <a:latin typeface="Arial" panose="020B0604020202020204" pitchFamily="34" charset="0"/>
              <a:cs typeface="Arial" panose="020B0604020202020204" pitchFamily="34" charset="0"/>
            </a:endParaRPr>
          </a:p>
          <a:p>
            <a:pPr marL="342900" indent="-342900">
              <a:buFontTx/>
              <a:buAutoNum type="arabicPeriod"/>
            </a:pPr>
            <a:r>
              <a:rPr lang="en-GB" sz="2300" dirty="0">
                <a:latin typeface="Arial" panose="020B0604020202020204" pitchFamily="34" charset="0"/>
                <a:cs typeface="Arial" panose="020B0604020202020204" pitchFamily="34" charset="0"/>
              </a:rPr>
              <a:t>Deliver curricula with coherent assessment objectives</a:t>
            </a:r>
            <a:r>
              <a:rPr lang="en-GB" sz="2300" b="1" dirty="0">
                <a:latin typeface="Arial" panose="020B0604020202020204" pitchFamily="34" charset="0"/>
                <a:cs typeface="Arial" panose="020B0604020202020204" pitchFamily="34" charset="0"/>
              </a:rPr>
              <a:t> </a:t>
            </a:r>
            <a:r>
              <a:rPr lang="en-GB" sz="2300" dirty="0">
                <a:latin typeface="Arial" panose="020B0604020202020204" pitchFamily="34" charset="0"/>
                <a:cs typeface="Arial" panose="020B0604020202020204" pitchFamily="34" charset="0"/>
              </a:rPr>
              <a:t>and standardised grading schemes to facilitate developmental feed-forward </a:t>
            </a:r>
          </a:p>
          <a:p>
            <a:pPr marL="342900" indent="-342900">
              <a:buFontTx/>
              <a:buAutoNum type="arabicPeriod"/>
            </a:pPr>
            <a:endParaRPr lang="en-GB" sz="2200" dirty="0">
              <a:latin typeface="Arial" panose="020B0604020202020204" pitchFamily="34" charset="0"/>
              <a:cs typeface="Arial" panose="020B0604020202020204" pitchFamily="34" charset="0"/>
            </a:endParaRPr>
          </a:p>
          <a:p>
            <a:pPr marL="342900" indent="-342900">
              <a:buFontTx/>
              <a:buAutoNum type="arabicPeriod"/>
            </a:pPr>
            <a:r>
              <a:rPr lang="en-GB" sz="2300" dirty="0">
                <a:latin typeface="Arial" panose="020B0604020202020204" pitchFamily="34" charset="0"/>
                <a:cs typeface="Arial" panose="020B0604020202020204" pitchFamily="34" charset="0"/>
              </a:rPr>
              <a:t>Undertake calibration activities in programme teams to help staff gain shared understanding of different levels of work</a:t>
            </a:r>
          </a:p>
          <a:p>
            <a:pPr marL="342900" indent="-342900">
              <a:buFontTx/>
              <a:buAutoNum type="arabicPeriod"/>
            </a:pPr>
            <a:endParaRPr lang="en-GB" sz="2200" dirty="0">
              <a:latin typeface="Arial" panose="020B0604020202020204" pitchFamily="34" charset="0"/>
              <a:cs typeface="Arial" panose="020B0604020202020204" pitchFamily="34" charset="0"/>
            </a:endParaRPr>
          </a:p>
          <a:p>
            <a:pPr marL="342900" indent="-342900">
              <a:buFontTx/>
              <a:buAutoNum type="arabicPeriod"/>
            </a:pPr>
            <a:r>
              <a:rPr lang="en-GB" sz="2300" dirty="0">
                <a:latin typeface="Arial" panose="020B0604020202020204" pitchFamily="34" charset="0"/>
                <a:cs typeface="Arial" panose="020B0604020202020204" pitchFamily="34" charset="0"/>
              </a:rPr>
              <a:t>Deliver more feedback before formal grading, meeting with students or establishing peer feedback </a:t>
            </a:r>
          </a:p>
          <a:p>
            <a:pPr marL="342900" indent="-342900">
              <a:buFontTx/>
              <a:buAutoNum type="arabicPeriod"/>
            </a:pPr>
            <a:endParaRPr lang="en-GB" sz="2200" dirty="0">
              <a:latin typeface="Arial" panose="020B0604020202020204" pitchFamily="34" charset="0"/>
              <a:cs typeface="Arial" panose="020B0604020202020204" pitchFamily="34" charset="0"/>
            </a:endParaRPr>
          </a:p>
          <a:p>
            <a:pPr marL="342900" indent="-342900">
              <a:buFontTx/>
              <a:buAutoNum type="arabicPeriod"/>
            </a:pPr>
            <a:r>
              <a:rPr lang="en-GB" sz="2300" dirty="0">
                <a:latin typeface="Arial" panose="020B0604020202020204" pitchFamily="34" charset="0"/>
                <a:cs typeface="Arial" panose="020B0604020202020204" pitchFamily="34" charset="0"/>
              </a:rPr>
              <a:t>Use assessment dialogue to support positive mental wellbeing</a:t>
            </a:r>
          </a:p>
        </p:txBody>
      </p:sp>
      <p:pic>
        <p:nvPicPr>
          <p:cNvPr id="4" name="Picture 6" descr="UWE_logo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272" y="1"/>
            <a:ext cx="1080335" cy="56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21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956701" y="4629284"/>
            <a:ext cx="29452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dirty="0">
                <a:hlinkClick r:id="rId2"/>
              </a:rPr>
              <a:t>Jenny Hill staff profile</a:t>
            </a:r>
            <a:endParaRPr lang="en-GB" altLang="en-US" sz="2000" b="1" dirty="0"/>
          </a:p>
        </p:txBody>
      </p:sp>
      <p:sp>
        <p:nvSpPr>
          <p:cNvPr id="6" name="Text Placeholder 1"/>
          <p:cNvSpPr>
            <a:spLocks noGrp="1"/>
          </p:cNvSpPr>
          <p:nvPr>
            <p:ph type="body" sz="quarter" idx="10"/>
          </p:nvPr>
        </p:nvSpPr>
        <p:spPr bwMode="auto">
          <a:xfrm>
            <a:off x="395536" y="404664"/>
            <a:ext cx="7128792"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3300" dirty="0">
                <a:latin typeface="Arial" panose="020B0604020202020204" pitchFamily="34" charset="0"/>
                <a:ea typeface="ＭＳ Ｐゴシック" charset="-128"/>
                <a:cs typeface="Arial" panose="020B0604020202020204" pitchFamily="34" charset="0"/>
              </a:rPr>
              <a:t>Any questions?</a:t>
            </a:r>
          </a:p>
        </p:txBody>
      </p:sp>
      <p:pic>
        <p:nvPicPr>
          <p:cNvPr id="9" name="Picture 3" descr="listener-questio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2505" y="1172651"/>
            <a:ext cx="2733632" cy="272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703781" y="4038661"/>
            <a:ext cx="3535260" cy="430887"/>
          </a:xfrm>
          <a:prstGeom prst="rect">
            <a:avLst/>
          </a:prstGeom>
          <a:noFill/>
        </p:spPr>
        <p:txBody>
          <a:bodyPr wrap="square" rtlCol="0">
            <a:spAutoFit/>
          </a:bodyPr>
          <a:lstStyle/>
          <a:p>
            <a:r>
              <a:rPr lang="en-GB" sz="2200" b="1" dirty="0"/>
              <a:t>Jennifer.Hill@uwe.ac.uk</a:t>
            </a:r>
          </a:p>
        </p:txBody>
      </p:sp>
      <p:sp>
        <p:nvSpPr>
          <p:cNvPr id="11" name="TextBox 10"/>
          <p:cNvSpPr txBox="1"/>
          <p:nvPr/>
        </p:nvSpPr>
        <p:spPr>
          <a:xfrm>
            <a:off x="2661691" y="5371630"/>
            <a:ext cx="3535260" cy="430887"/>
          </a:xfrm>
          <a:prstGeom prst="rect">
            <a:avLst/>
          </a:prstGeom>
          <a:noFill/>
        </p:spPr>
        <p:txBody>
          <a:bodyPr wrap="square" rtlCol="0">
            <a:spAutoFit/>
          </a:bodyPr>
          <a:lstStyle/>
          <a:p>
            <a:r>
              <a:rPr lang="en-GB" sz="2200" b="1" dirty="0"/>
              <a:t>Harry.West@uwe.ac.uk</a:t>
            </a:r>
          </a:p>
        </p:txBody>
      </p:sp>
      <p:sp>
        <p:nvSpPr>
          <p:cNvPr id="8" name="TextBox 7"/>
          <p:cNvSpPr txBox="1"/>
          <p:nvPr/>
        </p:nvSpPr>
        <p:spPr>
          <a:xfrm>
            <a:off x="2851286" y="5961179"/>
            <a:ext cx="3240250" cy="400110"/>
          </a:xfrm>
          <a:prstGeom prst="rect">
            <a:avLst/>
          </a:prstGeom>
          <a:noFill/>
        </p:spPr>
        <p:txBody>
          <a:bodyPr wrap="square" rtlCol="0">
            <a:spAutoFit/>
          </a:bodyPr>
          <a:lstStyle/>
          <a:p>
            <a:r>
              <a:rPr lang="en-GB" sz="2000" b="1" dirty="0">
                <a:hlinkClick r:id="rId4"/>
              </a:rPr>
              <a:t>Harry West staff profile</a:t>
            </a:r>
            <a:endParaRPr lang="en-GB" sz="2000" b="1" dirty="0"/>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0"/>
          </p:nvPr>
        </p:nvSpPr>
        <p:spPr bwMode="auto">
          <a:xfrm>
            <a:off x="251520" y="116632"/>
            <a:ext cx="2308245"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2600" dirty="0">
                <a:latin typeface="Arial" panose="020B0604020202020204" pitchFamily="34" charset="0"/>
                <a:ea typeface="ＭＳ Ｐゴシック" charset="-128"/>
                <a:cs typeface="Arial" panose="020B0604020202020204" pitchFamily="34" charset="0"/>
              </a:rPr>
              <a:t>Reference list</a:t>
            </a:r>
          </a:p>
        </p:txBody>
      </p:sp>
      <p:sp>
        <p:nvSpPr>
          <p:cNvPr id="2" name="TextBox 1"/>
          <p:cNvSpPr txBox="1"/>
          <p:nvPr/>
        </p:nvSpPr>
        <p:spPr>
          <a:xfrm>
            <a:off x="179512" y="692696"/>
            <a:ext cx="8712968" cy="6093976"/>
          </a:xfrm>
          <a:prstGeom prst="rect">
            <a:avLst/>
          </a:prstGeom>
          <a:noFill/>
        </p:spPr>
        <p:txBody>
          <a:bodyPr wrap="square" rtlCol="0">
            <a:spAutoFit/>
          </a:bodyPr>
          <a:lstStyle/>
          <a:p>
            <a:r>
              <a:rPr lang="en-GB" sz="2000" dirty="0"/>
              <a:t>Beaumont, C., O’Doherty, M. &amp; Shannon, L. (2011) Reconceptualising assessment feedback: a key to improving student learning? </a:t>
            </a:r>
            <a:r>
              <a:rPr lang="en-GB" sz="2000" i="1" dirty="0"/>
              <a:t>Studies in Higher Education</a:t>
            </a:r>
            <a:r>
              <a:rPr lang="en-GB" sz="2000" dirty="0"/>
              <a:t>, 36, 671-687.</a:t>
            </a:r>
          </a:p>
          <a:p>
            <a:endParaRPr lang="en-US" sz="500" dirty="0"/>
          </a:p>
          <a:p>
            <a:r>
              <a:rPr lang="en-US" sz="2000" dirty="0" err="1"/>
              <a:t>Boud</a:t>
            </a:r>
            <a:r>
              <a:rPr lang="en-US" sz="2000" dirty="0"/>
              <a:t>, D. &amp; Molloy, E. (2013) Rethinking models of feedback for learning: the challenge of design, Assessment &amp; Evaluation in Higher Education, 38, 698-712.</a:t>
            </a:r>
          </a:p>
          <a:p>
            <a:endParaRPr lang="en-US" sz="500" dirty="0"/>
          </a:p>
          <a:p>
            <a:r>
              <a:rPr lang="en-GB" sz="2000" dirty="0"/>
              <a:t>Hattie, J. &amp; Timperley, H. (2007) The power of feedback. </a:t>
            </a:r>
            <a:r>
              <a:rPr lang="en-GB" sz="2000" i="1" dirty="0"/>
              <a:t>Review of Educational Research</a:t>
            </a:r>
            <a:r>
              <a:rPr lang="en-GB" sz="2000" dirty="0"/>
              <a:t>, 77, 81-112.</a:t>
            </a:r>
          </a:p>
          <a:p>
            <a:endParaRPr lang="en-US" sz="500" dirty="0"/>
          </a:p>
          <a:p>
            <a:r>
              <a:rPr lang="en-GB" sz="2000" dirty="0"/>
              <a:t>Nicol, D. (2010) From monologue to dialogue: improving written feedback processes in mass higher education. </a:t>
            </a:r>
            <a:r>
              <a:rPr lang="en-GB" sz="2000" i="1" dirty="0"/>
              <a:t>Assessment and Evaluation in Higher Education</a:t>
            </a:r>
            <a:r>
              <a:rPr lang="en-GB" sz="2000" dirty="0"/>
              <a:t>, 35, 501-517.</a:t>
            </a:r>
          </a:p>
          <a:p>
            <a:endParaRPr lang="en-GB" sz="500" dirty="0"/>
          </a:p>
          <a:p>
            <a:r>
              <a:rPr lang="en-GB" sz="2000" dirty="0"/>
              <a:t>Nicol, D. &amp; Macfarlane-Dick, D. (2006) Formative assessment and self-regulated learning: a model and seven principles of good feedback practice. </a:t>
            </a:r>
            <a:r>
              <a:rPr lang="en-GB" sz="2000" i="1" dirty="0"/>
              <a:t>Studies in Higher Education</a:t>
            </a:r>
            <a:r>
              <a:rPr lang="en-GB" sz="2000" dirty="0"/>
              <a:t>, 31, 199-218.</a:t>
            </a:r>
          </a:p>
          <a:p>
            <a:r>
              <a:rPr lang="en-US" sz="500" dirty="0"/>
              <a:t> </a:t>
            </a:r>
          </a:p>
          <a:p>
            <a:r>
              <a:rPr lang="en-GB" sz="2000" dirty="0"/>
              <a:t>Thornes, J.E. (2012) External examiners and the continuing inflation of UK undergraduate geography degree results. Area, 44, 178-185.</a:t>
            </a:r>
          </a:p>
          <a:p>
            <a:endParaRPr lang="en-US" sz="500" dirty="0"/>
          </a:p>
          <a:p>
            <a:r>
              <a:rPr lang="en-GB" sz="2000" dirty="0"/>
              <a:t>Yang, M. &amp; Carless, D. (2013) The feedback triangle and the enhancement of dialogic feedback processes. </a:t>
            </a:r>
            <a:r>
              <a:rPr lang="en-GB" sz="2000" i="1" dirty="0"/>
              <a:t>Teaching in Higher Education</a:t>
            </a:r>
            <a:r>
              <a:rPr lang="en-GB" sz="2000" dirty="0"/>
              <a:t>, 18, 285-297.</a:t>
            </a:r>
          </a:p>
        </p:txBody>
      </p:sp>
    </p:spTree>
    <p:extLst>
      <p:ext uri="{BB962C8B-B14F-4D97-AF65-F5344CB8AC3E}">
        <p14:creationId xmlns:p14="http://schemas.microsoft.com/office/powerpoint/2010/main" val="80374589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xfrm>
            <a:off x="395536" y="404664"/>
            <a:ext cx="7128792"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3300" dirty="0">
                <a:latin typeface="Arial" panose="020B0604020202020204" pitchFamily="34" charset="0"/>
                <a:ea typeface="ＭＳ Ｐゴシック" charset="-128"/>
                <a:cs typeface="Arial" panose="020B0604020202020204" pitchFamily="34" charset="0"/>
              </a:rPr>
              <a:t>1. Context </a:t>
            </a:r>
          </a:p>
        </p:txBody>
      </p:sp>
      <p:sp>
        <p:nvSpPr>
          <p:cNvPr id="3" name="TextBox 2"/>
          <p:cNvSpPr txBox="1"/>
          <p:nvPr/>
        </p:nvSpPr>
        <p:spPr>
          <a:xfrm>
            <a:off x="323528" y="1424965"/>
            <a:ext cx="8496944" cy="4924425"/>
          </a:xfrm>
          <a:prstGeom prst="rect">
            <a:avLst/>
          </a:prstGeom>
          <a:noFill/>
        </p:spPr>
        <p:txBody>
          <a:bodyPr wrap="square" rtlCol="0">
            <a:spAutoFit/>
          </a:bodyPr>
          <a:lstStyle/>
          <a:p>
            <a:pPr marL="354013" indent="-354013">
              <a:buFont typeface="Arial" panose="020B0604020202020204" pitchFamily="34" charset="0"/>
              <a:buChar char="•"/>
            </a:pPr>
            <a:r>
              <a:rPr lang="en-GB" sz="2500" dirty="0"/>
              <a:t>assessment and feedback are arguably more influential to the learner experience than teaching </a:t>
            </a:r>
            <a:r>
              <a:rPr lang="en-GB" sz="2300" dirty="0"/>
              <a:t>(</a:t>
            </a:r>
            <a:r>
              <a:rPr lang="en-US" sz="2300" dirty="0"/>
              <a:t>Hattie &amp; Timperley, 2007</a:t>
            </a:r>
            <a:r>
              <a:rPr lang="en-GB" sz="2300" dirty="0"/>
              <a:t>)</a:t>
            </a:r>
          </a:p>
          <a:p>
            <a:endParaRPr lang="en-GB" sz="3000" dirty="0"/>
          </a:p>
          <a:p>
            <a:r>
              <a:rPr lang="en-GB" sz="2600" i="1" dirty="0"/>
              <a:t>But …</a:t>
            </a:r>
          </a:p>
          <a:p>
            <a:endParaRPr lang="en-US" sz="3000" dirty="0"/>
          </a:p>
          <a:p>
            <a:pPr marL="342900" indent="-342900">
              <a:buFont typeface="Arial" panose="020B0604020202020204" pitchFamily="34" charset="0"/>
              <a:buChar char="•"/>
            </a:pPr>
            <a:r>
              <a:rPr lang="en-US" sz="2500" dirty="0"/>
              <a:t>they receive consistently low satisfaction scores in national student surveys around the world </a:t>
            </a:r>
            <a:r>
              <a:rPr lang="en-US" sz="2300" dirty="0"/>
              <a:t>(Nicol, 2010; Yang &amp; Carless, 2013)</a:t>
            </a:r>
            <a:r>
              <a:rPr lang="en-US" sz="2800" dirty="0"/>
              <a:t> </a:t>
            </a:r>
            <a:r>
              <a:rPr lang="en-GB" sz="2800" dirty="0"/>
              <a:t> </a:t>
            </a:r>
          </a:p>
          <a:p>
            <a:pPr marL="342900" indent="-342900">
              <a:buFont typeface="Arial" panose="020B0604020202020204" pitchFamily="34" charset="0"/>
              <a:buChar char="•"/>
            </a:pPr>
            <a:endParaRPr lang="en-GB" sz="2700" dirty="0"/>
          </a:p>
          <a:p>
            <a:pPr marL="342900" indent="-342900">
              <a:buFont typeface="Arial" panose="020B0604020202020204" pitchFamily="34" charset="0"/>
              <a:buChar char="•"/>
            </a:pPr>
            <a:r>
              <a:rPr lang="en-GB" sz="2500" dirty="0"/>
              <a:t>assessment standards are being challenged across the sector</a:t>
            </a:r>
          </a:p>
        </p:txBody>
      </p:sp>
    </p:spTree>
    <p:extLst>
      <p:ext uri="{BB962C8B-B14F-4D97-AF65-F5344CB8AC3E}">
        <p14:creationId xmlns:p14="http://schemas.microsoft.com/office/powerpoint/2010/main" val="333815784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xfrm>
            <a:off x="323528" y="332656"/>
            <a:ext cx="7128792"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3300" dirty="0">
                <a:latin typeface="Arial" panose="020B0604020202020204" pitchFamily="34" charset="0"/>
                <a:ea typeface="ＭＳ Ｐゴシック" charset="-128"/>
                <a:cs typeface="Arial" panose="020B0604020202020204" pitchFamily="34" charset="0"/>
              </a:rPr>
              <a:t>Breakout activity 1 </a:t>
            </a:r>
          </a:p>
        </p:txBody>
      </p:sp>
      <p:sp>
        <p:nvSpPr>
          <p:cNvPr id="3" name="TextBox 2"/>
          <p:cNvSpPr txBox="1"/>
          <p:nvPr/>
        </p:nvSpPr>
        <p:spPr>
          <a:xfrm>
            <a:off x="179511" y="1484784"/>
            <a:ext cx="8665425" cy="1246495"/>
          </a:xfrm>
          <a:prstGeom prst="rect">
            <a:avLst/>
          </a:prstGeom>
          <a:noFill/>
        </p:spPr>
        <p:txBody>
          <a:bodyPr wrap="square" rtlCol="0">
            <a:spAutoFit/>
          </a:bodyPr>
          <a:lstStyle/>
          <a:p>
            <a:pPr algn="ctr"/>
            <a:r>
              <a:rPr lang="en-GB" sz="2500" b="1" dirty="0"/>
              <a:t>What is the purpose of assessment &amp; feedback in HE?</a:t>
            </a:r>
          </a:p>
          <a:p>
            <a:pPr algn="ctr"/>
            <a:endParaRPr lang="en-GB" sz="2500" b="1" dirty="0"/>
          </a:p>
          <a:p>
            <a:pPr algn="ctr"/>
            <a:r>
              <a:rPr lang="en-GB" sz="2500" b="1" dirty="0"/>
              <a:t> </a:t>
            </a:r>
          </a:p>
        </p:txBody>
      </p:sp>
      <p:sp>
        <p:nvSpPr>
          <p:cNvPr id="2" name="Rectangle 1"/>
          <p:cNvSpPr/>
          <p:nvPr/>
        </p:nvSpPr>
        <p:spPr>
          <a:xfrm>
            <a:off x="323528" y="5658053"/>
            <a:ext cx="4572000" cy="723275"/>
          </a:xfrm>
          <a:prstGeom prst="rect">
            <a:avLst/>
          </a:prstGeom>
        </p:spPr>
        <p:txBody>
          <a:bodyPr>
            <a:spAutoFit/>
          </a:bodyPr>
          <a:lstStyle/>
          <a:p>
            <a:pPr marL="173038" indent="-173038">
              <a:buFontTx/>
              <a:buChar char="-"/>
              <a:defRPr/>
            </a:pPr>
            <a:r>
              <a:rPr lang="en-US" sz="2500" dirty="0"/>
              <a:t>share some examples with us</a:t>
            </a:r>
          </a:p>
          <a:p>
            <a:pPr marL="457200" indent="-457200">
              <a:defRPr/>
            </a:pPr>
            <a:endParaRPr lang="en-US" sz="1600" dirty="0"/>
          </a:p>
        </p:txBody>
      </p:sp>
      <p:sp>
        <p:nvSpPr>
          <p:cNvPr id="4" name="Rectangle 3"/>
          <p:cNvSpPr/>
          <p:nvPr/>
        </p:nvSpPr>
        <p:spPr>
          <a:xfrm>
            <a:off x="6948263" y="6066978"/>
            <a:ext cx="1896673" cy="477054"/>
          </a:xfrm>
          <a:prstGeom prst="rect">
            <a:avLst/>
          </a:prstGeom>
        </p:spPr>
        <p:txBody>
          <a:bodyPr wrap="none">
            <a:spAutoFit/>
          </a:bodyPr>
          <a:lstStyle/>
          <a:p>
            <a:pPr marL="457200" indent="-457200">
              <a:defRPr/>
            </a:pPr>
            <a:r>
              <a:rPr lang="en-US" sz="2500" b="1" dirty="0">
                <a:solidFill>
                  <a:schemeClr val="tx2"/>
                </a:solidFill>
              </a:rPr>
              <a:t>(5 minutes)</a:t>
            </a:r>
            <a:endParaRPr lang="en-GB" sz="2500" b="1" dirty="0">
              <a:solidFill>
                <a:schemeClr val="tx2"/>
              </a:solidFill>
            </a:endParaRPr>
          </a:p>
        </p:txBody>
      </p:sp>
      <p:pic>
        <p:nvPicPr>
          <p:cNvPr id="6" name="Picture 3" descr="listener-questio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3316" y="2420913"/>
            <a:ext cx="281781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99642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xfrm>
            <a:off x="323528" y="476672"/>
            <a:ext cx="7128792"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3300" dirty="0">
                <a:latin typeface="Arial" panose="020B0604020202020204" pitchFamily="34" charset="0"/>
                <a:ea typeface="ＭＳ Ｐゴシック" charset="-128"/>
                <a:cs typeface="Arial" panose="020B0604020202020204" pitchFamily="34" charset="0"/>
              </a:rPr>
              <a:t>2. Assessment and feedback purpose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4793395"/>
            <a:ext cx="2673686" cy="200526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2005" b="-492"/>
          <a:stretch/>
        </p:blipFill>
        <p:spPr>
          <a:xfrm>
            <a:off x="6948264" y="2924944"/>
            <a:ext cx="1944216" cy="1850271"/>
          </a:xfrm>
          <a:prstGeom prst="rect">
            <a:avLst/>
          </a:prstGeom>
        </p:spPr>
      </p:pic>
      <p:sp>
        <p:nvSpPr>
          <p:cNvPr id="6" name="TextBox 5"/>
          <p:cNvSpPr txBox="1"/>
          <p:nvPr/>
        </p:nvSpPr>
        <p:spPr>
          <a:xfrm>
            <a:off x="179512" y="1898267"/>
            <a:ext cx="6336704" cy="1138773"/>
          </a:xfrm>
          <a:prstGeom prst="rect">
            <a:avLst/>
          </a:prstGeom>
          <a:noFill/>
        </p:spPr>
        <p:txBody>
          <a:bodyPr wrap="square" rtlCol="0">
            <a:spAutoFit/>
          </a:bodyPr>
          <a:lstStyle/>
          <a:p>
            <a:r>
              <a:rPr lang="en-US" sz="2500" dirty="0"/>
              <a:t>a)  Assessment </a:t>
            </a:r>
            <a:r>
              <a:rPr lang="en-US" sz="2500" dirty="0">
                <a:solidFill>
                  <a:srgbClr val="16818D"/>
                </a:solidFill>
              </a:rPr>
              <a:t>OF</a:t>
            </a:r>
            <a:r>
              <a:rPr lang="en-US" sz="2500" dirty="0"/>
              <a:t> learning </a:t>
            </a:r>
          </a:p>
          <a:p>
            <a:r>
              <a:rPr lang="en-US" sz="2500" dirty="0"/>
              <a:t>     </a:t>
            </a:r>
            <a:r>
              <a:rPr lang="en-US" sz="2400" dirty="0"/>
              <a:t>(to demonstrate achievement)</a:t>
            </a:r>
            <a:r>
              <a:rPr lang="en-US" sz="2500" dirty="0"/>
              <a:t> </a:t>
            </a:r>
          </a:p>
          <a:p>
            <a:endParaRPr lang="en-GB" dirty="0"/>
          </a:p>
        </p:txBody>
      </p:sp>
      <p:sp>
        <p:nvSpPr>
          <p:cNvPr id="7" name="TextBox 6"/>
          <p:cNvSpPr txBox="1"/>
          <p:nvPr/>
        </p:nvSpPr>
        <p:spPr>
          <a:xfrm>
            <a:off x="179512" y="3411630"/>
            <a:ext cx="4536504" cy="1138773"/>
          </a:xfrm>
          <a:prstGeom prst="rect">
            <a:avLst/>
          </a:prstGeom>
          <a:noFill/>
        </p:spPr>
        <p:txBody>
          <a:bodyPr wrap="square" rtlCol="0">
            <a:spAutoFit/>
          </a:bodyPr>
          <a:lstStyle/>
          <a:p>
            <a:r>
              <a:rPr lang="en-US" sz="2500" dirty="0"/>
              <a:t>b)  Assessment </a:t>
            </a:r>
            <a:r>
              <a:rPr lang="en-US" sz="2500" dirty="0">
                <a:solidFill>
                  <a:srgbClr val="16818D"/>
                </a:solidFill>
              </a:rPr>
              <a:t>FOR</a:t>
            </a:r>
            <a:r>
              <a:rPr lang="en-US" sz="2500" dirty="0"/>
              <a:t> Learning </a:t>
            </a:r>
          </a:p>
          <a:p>
            <a:r>
              <a:rPr lang="en-US" sz="2500" dirty="0"/>
              <a:t>     </a:t>
            </a:r>
            <a:r>
              <a:rPr lang="en-US" sz="2400" dirty="0"/>
              <a:t>(to give feedback on L &amp; T) </a:t>
            </a:r>
          </a:p>
          <a:p>
            <a:endParaRPr lang="en-GB" dirty="0"/>
          </a:p>
        </p:txBody>
      </p:sp>
      <p:sp>
        <p:nvSpPr>
          <p:cNvPr id="8" name="TextBox 7"/>
          <p:cNvSpPr txBox="1"/>
          <p:nvPr/>
        </p:nvSpPr>
        <p:spPr>
          <a:xfrm>
            <a:off x="179512" y="4715016"/>
            <a:ext cx="4602752" cy="1523494"/>
          </a:xfrm>
          <a:prstGeom prst="rect">
            <a:avLst/>
          </a:prstGeom>
          <a:noFill/>
        </p:spPr>
        <p:txBody>
          <a:bodyPr wrap="square" rtlCol="0">
            <a:spAutoFit/>
          </a:bodyPr>
          <a:lstStyle/>
          <a:p>
            <a:pPr marL="514350" indent="-514350">
              <a:buAutoNum type="alphaLcParenR"/>
            </a:pPr>
            <a:endParaRPr lang="en-US" sz="2500" dirty="0"/>
          </a:p>
          <a:p>
            <a:r>
              <a:rPr lang="en-US" sz="2500" dirty="0"/>
              <a:t>c)  Assessment </a:t>
            </a:r>
            <a:r>
              <a:rPr lang="en-US" sz="2500" dirty="0">
                <a:solidFill>
                  <a:srgbClr val="16818D"/>
                </a:solidFill>
              </a:rPr>
              <a:t>AS</a:t>
            </a:r>
            <a:r>
              <a:rPr lang="en-US" sz="2500" dirty="0"/>
              <a:t> Learning </a:t>
            </a:r>
          </a:p>
          <a:p>
            <a:r>
              <a:rPr lang="en-US" sz="2500" dirty="0"/>
              <a:t>     </a:t>
            </a:r>
            <a:r>
              <a:rPr lang="en-US" sz="2400" dirty="0"/>
              <a:t>(to self-regulate)</a:t>
            </a:r>
            <a:endParaRPr lang="en-GB" sz="2400" dirty="0"/>
          </a:p>
          <a:p>
            <a:endParaRPr lang="en-GB"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723" r="-1723"/>
          <a:stretch/>
        </p:blipFill>
        <p:spPr>
          <a:xfrm>
            <a:off x="4932040" y="1527834"/>
            <a:ext cx="4176980" cy="1253094"/>
          </a:xfrm>
          <a:prstGeom prst="rect">
            <a:avLst/>
          </a:prstGeom>
        </p:spPr>
      </p:pic>
    </p:spTree>
    <p:extLst>
      <p:ext uri="{BB962C8B-B14F-4D97-AF65-F5344CB8AC3E}">
        <p14:creationId xmlns:p14="http://schemas.microsoft.com/office/powerpoint/2010/main" val="241893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1590" y="1378831"/>
            <a:ext cx="8280920" cy="1277273"/>
          </a:xfrm>
          <a:prstGeom prst="rect">
            <a:avLst/>
          </a:prstGeom>
          <a:noFill/>
        </p:spPr>
        <p:txBody>
          <a:bodyPr wrap="square" rtlCol="0">
            <a:spAutoFit/>
          </a:bodyPr>
          <a:lstStyle/>
          <a:p>
            <a:pPr algn="ctr"/>
            <a:r>
              <a:rPr lang="en-GB" sz="2700" b="1" dirty="0"/>
              <a:t>What key issues are you grappling with re A &amp; F?</a:t>
            </a:r>
          </a:p>
          <a:p>
            <a:endParaRPr lang="en-GB" sz="2500" dirty="0"/>
          </a:p>
          <a:p>
            <a:r>
              <a:rPr lang="en-GB" sz="2500" dirty="0"/>
              <a:t> </a:t>
            </a:r>
          </a:p>
        </p:txBody>
      </p:sp>
      <p:pic>
        <p:nvPicPr>
          <p:cNvPr id="5" name="Picture 3" descr="listener-questio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3143" y="2348880"/>
            <a:ext cx="281781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3558" y="5582230"/>
            <a:ext cx="4572000" cy="723275"/>
          </a:xfrm>
          <a:prstGeom prst="rect">
            <a:avLst/>
          </a:prstGeom>
        </p:spPr>
        <p:txBody>
          <a:bodyPr>
            <a:spAutoFit/>
          </a:bodyPr>
          <a:lstStyle/>
          <a:p>
            <a:pPr marL="173038" indent="-173038">
              <a:buFontTx/>
              <a:buChar char="-"/>
              <a:defRPr/>
            </a:pPr>
            <a:r>
              <a:rPr lang="en-US" sz="2500" dirty="0"/>
              <a:t>share some examples with us</a:t>
            </a:r>
          </a:p>
          <a:p>
            <a:pPr marL="457200" indent="-457200">
              <a:defRPr/>
            </a:pPr>
            <a:endParaRPr lang="en-US" sz="1600" dirty="0"/>
          </a:p>
        </p:txBody>
      </p:sp>
      <p:sp>
        <p:nvSpPr>
          <p:cNvPr id="7" name="Rectangle 6"/>
          <p:cNvSpPr/>
          <p:nvPr/>
        </p:nvSpPr>
        <p:spPr>
          <a:xfrm>
            <a:off x="6948263" y="6120298"/>
            <a:ext cx="1896673" cy="477054"/>
          </a:xfrm>
          <a:prstGeom prst="rect">
            <a:avLst/>
          </a:prstGeom>
        </p:spPr>
        <p:txBody>
          <a:bodyPr wrap="none">
            <a:spAutoFit/>
          </a:bodyPr>
          <a:lstStyle/>
          <a:p>
            <a:pPr marL="457200" indent="-457200">
              <a:defRPr/>
            </a:pPr>
            <a:r>
              <a:rPr lang="en-US" sz="2500" b="1" dirty="0">
                <a:solidFill>
                  <a:schemeClr val="tx2"/>
                </a:solidFill>
              </a:rPr>
              <a:t>(5 minutes)</a:t>
            </a:r>
            <a:endParaRPr lang="en-GB" sz="2500" b="1" dirty="0">
              <a:solidFill>
                <a:schemeClr val="tx2"/>
              </a:solidFill>
            </a:endParaRPr>
          </a:p>
        </p:txBody>
      </p:sp>
      <p:sp>
        <p:nvSpPr>
          <p:cNvPr id="8" name="Text Placeholder 1"/>
          <p:cNvSpPr>
            <a:spLocks noGrp="1"/>
          </p:cNvSpPr>
          <p:nvPr>
            <p:ph type="body" sz="quarter" idx="10"/>
          </p:nvPr>
        </p:nvSpPr>
        <p:spPr bwMode="auto">
          <a:xfrm>
            <a:off x="323528" y="332656"/>
            <a:ext cx="7128792"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3300" dirty="0">
                <a:latin typeface="Arial" panose="020B0604020202020204" pitchFamily="34" charset="0"/>
                <a:ea typeface="ＭＳ Ｐゴシック" charset="-128"/>
                <a:cs typeface="Arial" panose="020B0604020202020204" pitchFamily="34" charset="0"/>
              </a:rPr>
              <a:t>Breakout activity 2</a:t>
            </a:r>
          </a:p>
        </p:txBody>
      </p:sp>
    </p:spTree>
    <p:extLst>
      <p:ext uri="{BB962C8B-B14F-4D97-AF65-F5344CB8AC3E}">
        <p14:creationId xmlns:p14="http://schemas.microsoft.com/office/powerpoint/2010/main" val="57826804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195736" y="3733804"/>
            <a:ext cx="4608512" cy="1423388"/>
          </a:xfrm>
          <a:prstGeom prst="ellipse">
            <a:avLst/>
          </a:prstGeom>
          <a:gradFill>
            <a:gsLst>
              <a:gs pos="0">
                <a:schemeClr val="accent1">
                  <a:tint val="100000"/>
                  <a:shade val="100000"/>
                  <a:satMod val="130000"/>
                  <a:alpha val="5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p:cNvSpPr/>
          <p:nvPr/>
        </p:nvSpPr>
        <p:spPr>
          <a:xfrm>
            <a:off x="5018876" y="5253014"/>
            <a:ext cx="3384376" cy="1291565"/>
          </a:xfrm>
          <a:prstGeom prst="ellipse">
            <a:avLst/>
          </a:prstGeom>
          <a:gradFill>
            <a:gsLst>
              <a:gs pos="0">
                <a:schemeClr val="accent1">
                  <a:tint val="100000"/>
                  <a:shade val="100000"/>
                  <a:satMod val="130000"/>
                  <a:alpha val="5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p:cNvSpPr/>
          <p:nvPr/>
        </p:nvSpPr>
        <p:spPr>
          <a:xfrm>
            <a:off x="268630" y="5344258"/>
            <a:ext cx="2791202" cy="1109078"/>
          </a:xfrm>
          <a:prstGeom prst="ellipse">
            <a:avLst/>
          </a:prstGeom>
          <a:gradFill>
            <a:gsLst>
              <a:gs pos="0">
                <a:schemeClr val="accent1">
                  <a:tint val="100000"/>
                  <a:shade val="100000"/>
                  <a:satMod val="130000"/>
                  <a:alpha val="5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4910366" y="2060848"/>
            <a:ext cx="3456384" cy="1512168"/>
          </a:xfrm>
          <a:prstGeom prst="ellipse">
            <a:avLst/>
          </a:prstGeom>
          <a:gradFill>
            <a:gsLst>
              <a:gs pos="0">
                <a:schemeClr val="accent1">
                  <a:tint val="100000"/>
                  <a:shade val="100000"/>
                  <a:satMod val="130000"/>
                  <a:alpha val="5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467544" y="2132856"/>
            <a:ext cx="3384376" cy="1291565"/>
          </a:xfrm>
          <a:prstGeom prst="ellipse">
            <a:avLst/>
          </a:prstGeom>
          <a:gradFill>
            <a:gsLst>
              <a:gs pos="0">
                <a:schemeClr val="accent1">
                  <a:tint val="100000"/>
                  <a:shade val="100000"/>
                  <a:satMod val="130000"/>
                  <a:alpha val="5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337" name="Text Placeholder 1"/>
          <p:cNvSpPr>
            <a:spLocks noGrp="1"/>
          </p:cNvSpPr>
          <p:nvPr>
            <p:ph type="body" sz="quarter" idx="10"/>
          </p:nvPr>
        </p:nvSpPr>
        <p:spPr bwMode="auto">
          <a:xfrm>
            <a:off x="323528" y="332656"/>
            <a:ext cx="7128792"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3300" dirty="0">
                <a:latin typeface="Arial" panose="020B0604020202020204" pitchFamily="34" charset="0"/>
                <a:ea typeface="ＭＳ Ｐゴシック" charset="-128"/>
                <a:cs typeface="Arial" panose="020B0604020202020204" pitchFamily="34" charset="0"/>
              </a:rPr>
              <a:t>3. Re-considering A &amp; F </a:t>
            </a:r>
          </a:p>
        </p:txBody>
      </p:sp>
      <p:sp>
        <p:nvSpPr>
          <p:cNvPr id="3" name="TextBox 2"/>
          <p:cNvSpPr txBox="1"/>
          <p:nvPr/>
        </p:nvSpPr>
        <p:spPr>
          <a:xfrm>
            <a:off x="323528" y="1196752"/>
            <a:ext cx="8280920" cy="861774"/>
          </a:xfrm>
          <a:prstGeom prst="rect">
            <a:avLst/>
          </a:prstGeom>
          <a:noFill/>
        </p:spPr>
        <p:txBody>
          <a:bodyPr wrap="square" rtlCol="0">
            <a:spAutoFit/>
          </a:bodyPr>
          <a:lstStyle/>
          <a:p>
            <a:pPr marL="342900" indent="-342900">
              <a:buFont typeface="Arial" panose="020B0604020202020204" pitchFamily="34" charset="0"/>
              <a:buChar char="•"/>
            </a:pPr>
            <a:r>
              <a:rPr lang="en-GB" sz="2500" dirty="0"/>
              <a:t>What key issues is the sector grappling with re A &amp; F?</a:t>
            </a:r>
          </a:p>
          <a:p>
            <a:r>
              <a:rPr lang="en-GB" sz="2500" dirty="0"/>
              <a:t> </a:t>
            </a:r>
          </a:p>
        </p:txBody>
      </p:sp>
      <p:sp>
        <p:nvSpPr>
          <p:cNvPr id="2" name="TextBox 1"/>
          <p:cNvSpPr txBox="1"/>
          <p:nvPr/>
        </p:nvSpPr>
        <p:spPr>
          <a:xfrm>
            <a:off x="755576" y="2324481"/>
            <a:ext cx="2880320" cy="923330"/>
          </a:xfrm>
          <a:prstGeom prst="rect">
            <a:avLst/>
          </a:prstGeom>
          <a:noFill/>
        </p:spPr>
        <p:txBody>
          <a:bodyPr wrap="square" rtlCol="0">
            <a:spAutoFit/>
          </a:bodyPr>
          <a:lstStyle/>
          <a:p>
            <a:r>
              <a:rPr lang="en-GB" b="1" dirty="0"/>
              <a:t>Authentic assessment</a:t>
            </a:r>
          </a:p>
          <a:p>
            <a:r>
              <a:rPr lang="en-GB" dirty="0"/>
              <a:t>- Real world, live projects</a:t>
            </a:r>
          </a:p>
          <a:p>
            <a:r>
              <a:rPr lang="en-GB" dirty="0"/>
              <a:t>- Co-production</a:t>
            </a:r>
          </a:p>
        </p:txBody>
      </p:sp>
      <p:sp>
        <p:nvSpPr>
          <p:cNvPr id="6" name="TextBox 5"/>
          <p:cNvSpPr txBox="1"/>
          <p:nvPr/>
        </p:nvSpPr>
        <p:spPr>
          <a:xfrm>
            <a:off x="859542" y="5475873"/>
            <a:ext cx="2592288" cy="923330"/>
          </a:xfrm>
          <a:prstGeom prst="rect">
            <a:avLst/>
          </a:prstGeom>
          <a:noFill/>
        </p:spPr>
        <p:txBody>
          <a:bodyPr wrap="square" rtlCol="0">
            <a:spAutoFit/>
          </a:bodyPr>
          <a:lstStyle/>
          <a:p>
            <a:r>
              <a:rPr lang="en-GB" b="1" dirty="0"/>
              <a:t>Grade inflation </a:t>
            </a:r>
          </a:p>
          <a:p>
            <a:r>
              <a:rPr lang="en-GB"/>
              <a:t>- Calibrating </a:t>
            </a:r>
            <a:endParaRPr lang="en-GB" dirty="0"/>
          </a:p>
          <a:p>
            <a:r>
              <a:rPr lang="en-GB" dirty="0"/>
              <a:t>  standards</a:t>
            </a:r>
          </a:p>
        </p:txBody>
      </p:sp>
      <p:sp>
        <p:nvSpPr>
          <p:cNvPr id="9" name="TextBox 8"/>
          <p:cNvSpPr txBox="1"/>
          <p:nvPr/>
        </p:nvSpPr>
        <p:spPr>
          <a:xfrm>
            <a:off x="5364088" y="2247898"/>
            <a:ext cx="3600400" cy="1200329"/>
          </a:xfrm>
          <a:prstGeom prst="rect">
            <a:avLst/>
          </a:prstGeom>
          <a:noFill/>
        </p:spPr>
        <p:txBody>
          <a:bodyPr wrap="square" rtlCol="0">
            <a:spAutoFit/>
          </a:bodyPr>
          <a:lstStyle/>
          <a:p>
            <a:r>
              <a:rPr lang="en-GB" b="1" dirty="0"/>
              <a:t>Inclusive assessment</a:t>
            </a:r>
          </a:p>
          <a:p>
            <a:r>
              <a:rPr lang="en-GB" dirty="0"/>
              <a:t>- Student-centred learner </a:t>
            </a:r>
          </a:p>
          <a:p>
            <a:r>
              <a:rPr lang="en-GB" dirty="0"/>
              <a:t>  analytics / dashboards</a:t>
            </a:r>
          </a:p>
          <a:p>
            <a:r>
              <a:rPr lang="en-GB" dirty="0"/>
              <a:t>- PLEs</a:t>
            </a:r>
          </a:p>
        </p:txBody>
      </p:sp>
      <p:sp>
        <p:nvSpPr>
          <p:cNvPr id="10" name="TextBox 9"/>
          <p:cNvSpPr txBox="1"/>
          <p:nvPr/>
        </p:nvSpPr>
        <p:spPr>
          <a:xfrm>
            <a:off x="2534600" y="4003144"/>
            <a:ext cx="4176464" cy="923330"/>
          </a:xfrm>
          <a:prstGeom prst="rect">
            <a:avLst/>
          </a:prstGeom>
          <a:noFill/>
        </p:spPr>
        <p:txBody>
          <a:bodyPr wrap="square" rtlCol="0">
            <a:spAutoFit/>
          </a:bodyPr>
          <a:lstStyle/>
          <a:p>
            <a:r>
              <a:rPr lang="en-GB" b="1" dirty="0"/>
              <a:t>Building assessment self-regulation</a:t>
            </a:r>
          </a:p>
          <a:p>
            <a:r>
              <a:rPr lang="en-GB" dirty="0"/>
              <a:t>- Reflective </a:t>
            </a:r>
            <a:r>
              <a:rPr lang="en-GB" dirty="0" err="1"/>
              <a:t>practition</a:t>
            </a:r>
            <a:r>
              <a:rPr lang="en-GB" dirty="0"/>
              <a:t> &amp; responsibility </a:t>
            </a:r>
          </a:p>
          <a:p>
            <a:r>
              <a:rPr lang="en-GB" dirty="0"/>
              <a:t>- Lifelong learning</a:t>
            </a:r>
          </a:p>
        </p:txBody>
      </p:sp>
      <p:sp>
        <p:nvSpPr>
          <p:cNvPr id="11" name="TextBox 10"/>
          <p:cNvSpPr txBox="1"/>
          <p:nvPr/>
        </p:nvSpPr>
        <p:spPr>
          <a:xfrm>
            <a:off x="5292080" y="5614373"/>
            <a:ext cx="2952328" cy="646331"/>
          </a:xfrm>
          <a:prstGeom prst="rect">
            <a:avLst/>
          </a:prstGeom>
          <a:noFill/>
        </p:spPr>
        <p:txBody>
          <a:bodyPr wrap="square" rtlCol="0">
            <a:spAutoFit/>
          </a:bodyPr>
          <a:lstStyle/>
          <a:p>
            <a:r>
              <a:rPr lang="en-GB" b="1" dirty="0"/>
              <a:t>Building self-efficacy </a:t>
            </a:r>
          </a:p>
          <a:p>
            <a:r>
              <a:rPr lang="en-GB" dirty="0"/>
              <a:t>- Positive mental wellbeing</a:t>
            </a:r>
          </a:p>
        </p:txBody>
      </p:sp>
    </p:spTree>
    <p:extLst>
      <p:ext uri="{BB962C8B-B14F-4D97-AF65-F5344CB8AC3E}">
        <p14:creationId xmlns:p14="http://schemas.microsoft.com/office/powerpoint/2010/main" val="426381705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534" y="980728"/>
            <a:ext cx="8388932" cy="5093702"/>
          </a:xfrm>
          <a:prstGeom prst="rect">
            <a:avLst/>
          </a:prstGeom>
        </p:spPr>
        <p:txBody>
          <a:bodyPr wrap="square">
            <a:spAutoFit/>
          </a:bodyPr>
          <a:lstStyle/>
          <a:p>
            <a:pPr marL="342900" indent="-342900">
              <a:buFont typeface="Arial" panose="020B0604020202020204" pitchFamily="34" charset="0"/>
              <a:buChar char="•"/>
            </a:pPr>
            <a:r>
              <a:rPr lang="en-GB" sz="2500" dirty="0"/>
              <a:t>we challenge you to …</a:t>
            </a:r>
          </a:p>
          <a:p>
            <a:endParaRPr lang="en-GB" sz="3500" dirty="0"/>
          </a:p>
          <a:p>
            <a:pPr marL="342900" indent="-342900">
              <a:buFont typeface="Arial" panose="020B0604020202020204" pitchFamily="34" charset="0"/>
              <a:buChar char="•"/>
            </a:pPr>
            <a:r>
              <a:rPr lang="en-GB" sz="2500" dirty="0"/>
              <a:t>reimagine assessment and feedback …</a:t>
            </a:r>
          </a:p>
          <a:p>
            <a:endParaRPr lang="en-GB" sz="3500" dirty="0"/>
          </a:p>
          <a:p>
            <a:pPr marL="342900" indent="-342900">
              <a:buFont typeface="Arial" panose="020B0604020202020204" pitchFamily="34" charset="0"/>
              <a:buChar char="•"/>
            </a:pPr>
            <a:r>
              <a:rPr lang="en-GB" sz="2500" dirty="0"/>
              <a:t>to promote the knowledge and skills (</a:t>
            </a:r>
            <a:r>
              <a:rPr lang="en-GB" sz="2500" b="1" dirty="0">
                <a:solidFill>
                  <a:srgbClr val="16818D"/>
                </a:solidFill>
              </a:rPr>
              <a:t>graduate attributes</a:t>
            </a:r>
            <a:r>
              <a:rPr lang="en-GB" sz="2500" dirty="0"/>
              <a:t>) needed for academic success and twenty-first century careers</a:t>
            </a:r>
          </a:p>
          <a:p>
            <a:endParaRPr lang="en-GB" sz="4000" dirty="0"/>
          </a:p>
          <a:p>
            <a:r>
              <a:rPr lang="en-GB" sz="2500" i="1" dirty="0"/>
              <a:t>Whilst …</a:t>
            </a:r>
          </a:p>
          <a:p>
            <a:pPr marL="342900" indent="-342900">
              <a:buFont typeface="Arial" panose="020B0604020202020204" pitchFamily="34" charset="0"/>
              <a:buChar char="•"/>
            </a:pPr>
            <a:endParaRPr lang="en-GB" sz="4200" dirty="0"/>
          </a:p>
          <a:p>
            <a:pPr marL="342900" indent="-342900">
              <a:buFont typeface="Arial" panose="020B0604020202020204" pitchFamily="34" charset="0"/>
              <a:buChar char="•"/>
            </a:pPr>
            <a:r>
              <a:rPr lang="en-GB" sz="2500" dirty="0"/>
              <a:t>enhancing NSS and TEF metrics</a:t>
            </a:r>
          </a:p>
        </p:txBody>
      </p:sp>
      <p:pic>
        <p:nvPicPr>
          <p:cNvPr id="8" name="Picture 5" descr="media_264055_en.bmp"/>
          <p:cNvPicPr>
            <a:picLocks noChangeAspect="1"/>
          </p:cNvPicPr>
          <p:nvPr/>
        </p:nvPicPr>
        <p:blipFill>
          <a:blip r:embed="rId2"/>
          <a:srcRect/>
          <a:stretch>
            <a:fillRect/>
          </a:stretch>
        </p:blipFill>
        <p:spPr bwMode="auto">
          <a:xfrm>
            <a:off x="3908492" y="4077072"/>
            <a:ext cx="2175676" cy="1329970"/>
          </a:xfrm>
          <a:prstGeom prst="rect">
            <a:avLst/>
          </a:prstGeom>
          <a:noFill/>
          <a:ln w="9525">
            <a:noFill/>
            <a:miter lim="800000"/>
            <a:headEnd/>
            <a:tailEnd/>
          </a:ln>
          <a:effectLst>
            <a:outerShdw blurRad="50800" dist="50800" dir="5400000" algn="ctr" rotWithShape="0">
              <a:srgbClr val="000000">
                <a:alpha val="64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067" y="4149080"/>
            <a:ext cx="2188505" cy="1329970"/>
          </a:xfrm>
          <a:prstGeom prst="rect">
            <a:avLst/>
          </a:prstGeom>
        </p:spPr>
      </p:pic>
    </p:spTree>
    <p:extLst>
      <p:ext uri="{BB962C8B-B14F-4D97-AF65-F5344CB8AC3E}">
        <p14:creationId xmlns:p14="http://schemas.microsoft.com/office/powerpoint/2010/main" val="114900284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xfrm>
            <a:off x="395536" y="332656"/>
            <a:ext cx="7128792"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3300" dirty="0">
                <a:latin typeface="Arial" panose="020B0604020202020204" pitchFamily="34" charset="0"/>
                <a:ea typeface="ＭＳ Ｐゴシック" charset="-128"/>
                <a:cs typeface="Arial" panose="020B0604020202020204" pitchFamily="34" charset="0"/>
              </a:rPr>
              <a:t>4. Improving assessment literacy </a:t>
            </a:r>
          </a:p>
        </p:txBody>
      </p:sp>
      <p:sp>
        <p:nvSpPr>
          <p:cNvPr id="4" name="TextBox 3"/>
          <p:cNvSpPr txBox="1"/>
          <p:nvPr/>
        </p:nvSpPr>
        <p:spPr>
          <a:xfrm>
            <a:off x="323528" y="1268760"/>
            <a:ext cx="8496944" cy="4755148"/>
          </a:xfrm>
          <a:prstGeom prst="rect">
            <a:avLst/>
          </a:prstGeom>
          <a:noFill/>
        </p:spPr>
        <p:txBody>
          <a:bodyPr wrap="square" rtlCol="0">
            <a:spAutoFit/>
          </a:bodyPr>
          <a:lstStyle/>
          <a:p>
            <a:r>
              <a:rPr lang="en-GB" sz="2400" b="1" dirty="0">
                <a:solidFill>
                  <a:srgbClr val="16818D"/>
                </a:solidFill>
              </a:rPr>
              <a:t>Dialogic feed forward assessment</a:t>
            </a:r>
          </a:p>
          <a:p>
            <a:endParaRPr lang="en-GB" sz="2400" dirty="0"/>
          </a:p>
          <a:p>
            <a:pPr marL="342900" indent="-342900">
              <a:buFont typeface="Arial" panose="020B0604020202020204" pitchFamily="34" charset="0"/>
              <a:buChar char="•"/>
            </a:pPr>
            <a:r>
              <a:rPr lang="en-US" sz="2400" dirty="0"/>
              <a:t>involve students in dialogic assessment activities </a:t>
            </a:r>
          </a:p>
          <a:p>
            <a:endParaRPr lang="en-US" sz="2800" b="1" dirty="0"/>
          </a:p>
          <a:p>
            <a:pPr marL="342900" indent="-342900">
              <a:buFont typeface="Arial" panose="020B0604020202020204" pitchFamily="34" charset="0"/>
              <a:buChar char="•"/>
            </a:pPr>
            <a:r>
              <a:rPr lang="en-US" sz="2400" dirty="0"/>
              <a:t>students use feedback from peers or themselves as part of an ongoing process of developing </a:t>
            </a:r>
            <a:r>
              <a:rPr lang="en-US" sz="2400" b="1" i="1" dirty="0">
                <a:solidFill>
                  <a:srgbClr val="16818D"/>
                </a:solidFill>
              </a:rPr>
              <a:t>self-regulation</a:t>
            </a:r>
            <a:r>
              <a:rPr lang="en-US" sz="2400" dirty="0"/>
              <a:t> </a:t>
            </a:r>
          </a:p>
          <a:p>
            <a:r>
              <a:rPr lang="en-US" sz="2400" dirty="0"/>
              <a:t>    </a:t>
            </a:r>
            <a:r>
              <a:rPr lang="en-US" sz="2200" dirty="0"/>
              <a:t>(Nicol &amp; </a:t>
            </a:r>
            <a:r>
              <a:rPr lang="en-GB" sz="2200" dirty="0"/>
              <a:t>Macfarlane-Dick, 2006</a:t>
            </a:r>
            <a:r>
              <a:rPr lang="en-US" sz="2200" dirty="0"/>
              <a:t>)</a:t>
            </a:r>
            <a:endParaRPr lang="en-GB" sz="2200" dirty="0"/>
          </a:p>
          <a:p>
            <a:endParaRPr lang="en-US" sz="2800" dirty="0"/>
          </a:p>
          <a:p>
            <a:pPr marL="342900" indent="-342900">
              <a:buFont typeface="Arial" panose="020B0604020202020204" pitchFamily="34" charset="0"/>
              <a:buChar char="•"/>
            </a:pPr>
            <a:r>
              <a:rPr lang="en-US" sz="2400" dirty="0"/>
              <a:t>any assessment that does not build students’ capacity to effectively judge their work is unsustainable </a:t>
            </a:r>
          </a:p>
          <a:p>
            <a:r>
              <a:rPr lang="en-US" sz="2400" dirty="0"/>
              <a:t>    </a:t>
            </a:r>
            <a:r>
              <a:rPr lang="en-US" sz="2200" dirty="0"/>
              <a:t>(</a:t>
            </a:r>
            <a:r>
              <a:rPr lang="en-US" sz="2200" dirty="0" err="1"/>
              <a:t>Boud</a:t>
            </a:r>
            <a:r>
              <a:rPr lang="en-US" sz="2200" dirty="0"/>
              <a:t> &amp; Malloy, 2013)</a:t>
            </a:r>
          </a:p>
          <a:p>
            <a:endParaRPr lang="en-US" sz="2400" dirty="0"/>
          </a:p>
        </p:txBody>
      </p:sp>
      <p:pic>
        <p:nvPicPr>
          <p:cNvPr id="5" name="Picture 3" descr="Capture0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1355" y="5661248"/>
            <a:ext cx="720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5398859" y="6165304"/>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a:hlinkClick r:id="rId3"/>
              </a:rPr>
              <a:t>leaflet</a:t>
            </a:r>
            <a:endParaRPr lang="en-GB" altLang="en-US" dirty="0"/>
          </a:p>
        </p:txBody>
      </p:sp>
      <p:sp>
        <p:nvSpPr>
          <p:cNvPr id="2" name="Rectangle 1"/>
          <p:cNvSpPr/>
          <p:nvPr/>
        </p:nvSpPr>
        <p:spPr>
          <a:xfrm>
            <a:off x="955367" y="6165304"/>
            <a:ext cx="3544625" cy="369332"/>
          </a:xfrm>
          <a:prstGeom prst="rect">
            <a:avLst/>
          </a:prstGeom>
        </p:spPr>
        <p:txBody>
          <a:bodyPr wrap="none">
            <a:spAutoFit/>
          </a:bodyPr>
          <a:lstStyle/>
          <a:p>
            <a:pPr marL="182563" indent="-182563">
              <a:buFont typeface="Arial" charset="0"/>
              <a:buNone/>
              <a:defRPr/>
            </a:pPr>
            <a:r>
              <a:rPr lang="en-GB" dirty="0">
                <a:latin typeface="Arial" panose="020B0604020202020204" pitchFamily="34" charset="0"/>
                <a:cs typeface="Arial" panose="020B0604020202020204" pitchFamily="34" charset="0"/>
              </a:rPr>
              <a:t>see Oxford Brookes </a:t>
            </a:r>
            <a:r>
              <a:rPr lang="en-GB" dirty="0" err="1">
                <a:latin typeface="Arial" panose="020B0604020202020204" pitchFamily="34" charset="0"/>
                <a:cs typeface="Arial" panose="020B0604020202020204" pitchFamily="34" charset="0"/>
              </a:rPr>
              <a:t>ASKe</a:t>
            </a:r>
            <a:r>
              <a:rPr lang="en-GB" dirty="0">
                <a:latin typeface="Arial" panose="020B0604020202020204" pitchFamily="34" charset="0"/>
                <a:cs typeface="Arial" panose="020B0604020202020204" pitchFamily="34" charset="0"/>
              </a:rPr>
              <a:t> leaflet</a:t>
            </a:r>
          </a:p>
        </p:txBody>
      </p:sp>
    </p:spTree>
    <p:extLst>
      <p:ext uri="{BB962C8B-B14F-4D97-AF65-F5344CB8AC3E}">
        <p14:creationId xmlns:p14="http://schemas.microsoft.com/office/powerpoint/2010/main" val="1826285212"/>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37ba92a-5764-4297-b5f7-6ea117412624">NAYYJSKVSPAS-2-507</_dlc_DocId>
    <Document_x0020_Type xmlns="3a4ab234-afbc-41ab-b2db-358d80304e46">Main Issue</Document_x0020_Type>
    <_dlc_DocIdUrl xmlns="037ba92a-5764-4297-b5f7-6ea117412624">
      <Url>https://docs.uwe.ac.uk/ou/Communications/_layouts/15/DocIdRedir.aspx?ID=NAYYJSKVSPAS-2-507</Url>
      <Description>NAYYJSKVSPAS-2-507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2FC3F4283AECA48BCBDDFCF4103160C" ma:contentTypeVersion="2" ma:contentTypeDescription="Create a new document." ma:contentTypeScope="" ma:versionID="71a29f68b18f52e7e0b329625759c092">
  <xsd:schema xmlns:xsd="http://www.w3.org/2001/XMLSchema" xmlns:xs="http://www.w3.org/2001/XMLSchema" xmlns:p="http://schemas.microsoft.com/office/2006/metadata/properties" xmlns:ns2="037ba92a-5764-4297-b5f7-6ea117412624" xmlns:ns3="3a4ab234-afbc-41ab-b2db-358d80304e46" targetNamespace="http://schemas.microsoft.com/office/2006/metadata/properties" ma:root="true" ma:fieldsID="a458c3587d291faf4ca1653387720a89" ns2:_="" ns3:_="">
    <xsd:import namespace="037ba92a-5764-4297-b5f7-6ea117412624"/>
    <xsd:import namespace="3a4ab234-afbc-41ab-b2db-358d80304e46"/>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ba92a-5764-4297-b5f7-6ea11741262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a4ab234-afbc-41ab-b2db-358d80304e46" elementFormDefault="qualified">
    <xsd:import namespace="http://schemas.microsoft.com/office/2006/documentManagement/types"/>
    <xsd:import namespace="http://schemas.microsoft.com/office/infopath/2007/PartnerControls"/>
    <xsd:element name="Document_x0020_Type" ma:index="11" nillable="true" ma:displayName="Document Type" ma:default="Main Issue" ma:description="Specify type of document to help with filtered views" ma:format="Dropdown" ma:internalName="Document_x0020_Type">
      <xsd:simpleType>
        <xsd:restriction base="dms:Choice">
          <xsd:enumeration value="Main Issue"/>
          <xsd:enumeration value="Support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1FFF10-1FB9-47BF-AE48-ECBF8C8E6AAD}">
  <ds:schemaRefs>
    <ds:schemaRef ds:uri="http://schemas.microsoft.com/sharepoint/events"/>
  </ds:schemaRefs>
</ds:datastoreItem>
</file>

<file path=customXml/itemProps2.xml><?xml version="1.0" encoding="utf-8"?>
<ds:datastoreItem xmlns:ds="http://schemas.openxmlformats.org/officeDocument/2006/customXml" ds:itemID="{86C47DEB-EC6B-46D4-B161-DA2F2094F826}">
  <ds:schemaRefs>
    <ds:schemaRef ds:uri="http://schemas.microsoft.com/sharepoint/v3/contenttype/forms"/>
  </ds:schemaRefs>
</ds:datastoreItem>
</file>

<file path=customXml/itemProps3.xml><?xml version="1.0" encoding="utf-8"?>
<ds:datastoreItem xmlns:ds="http://schemas.openxmlformats.org/officeDocument/2006/customXml" ds:itemID="{FD9B9ED7-3366-4013-BA6E-A3CEBF25F277}">
  <ds:schemaRefs>
    <ds:schemaRef ds:uri="http://www.w3.org/XML/1998/namespace"/>
    <ds:schemaRef ds:uri="http://schemas.microsoft.com/office/2006/documentManagement/types"/>
    <ds:schemaRef ds:uri="http://purl.org/dc/terms/"/>
    <ds:schemaRef ds:uri="http://purl.org/dc/elements/1.1/"/>
    <ds:schemaRef ds:uri="http://purl.org/dc/dcmitype/"/>
    <ds:schemaRef ds:uri="http://schemas.microsoft.com/office/2006/metadata/properties"/>
    <ds:schemaRef ds:uri="3a4ab234-afbc-41ab-b2db-358d80304e46"/>
    <ds:schemaRef ds:uri="http://schemas.microsoft.com/office/infopath/2007/PartnerControls"/>
    <ds:schemaRef ds:uri="http://schemas.openxmlformats.org/package/2006/metadata/core-properties"/>
    <ds:schemaRef ds:uri="037ba92a-5764-4297-b5f7-6ea117412624"/>
  </ds:schemaRefs>
</ds:datastoreItem>
</file>

<file path=customXml/itemProps4.xml><?xml version="1.0" encoding="utf-8"?>
<ds:datastoreItem xmlns:ds="http://schemas.openxmlformats.org/officeDocument/2006/customXml" ds:itemID="{5E36FA4F-7321-4019-9DB3-103F27E00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ba92a-5764-4297-b5f7-6ea117412624"/>
    <ds:schemaRef ds:uri="3a4ab234-afbc-41ab-b2db-358d80304e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1227</TotalTime>
  <Words>1831</Words>
  <Application>Microsoft Macintosh PowerPoint</Application>
  <PresentationFormat>On-screen Show (4:3)</PresentationFormat>
  <Paragraphs>277</Paragraphs>
  <Slides>23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Arial</vt:lpstr>
      <vt:lpstr>Calibri</vt:lpstr>
      <vt:lpstr>Courier New</vt:lpstr>
      <vt:lpstr>Georgia</vt:lpstr>
      <vt:lpstr>Tahoma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Selected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Implications for practice </vt:lpstr>
      <vt:lpstr>PowerPoint Presentation</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Harry West</cp:lastModifiedBy>
  <cp:revision>227</cp:revision>
  <cp:lastPrinted>2016-09-22T10:08:48Z</cp:lastPrinted>
  <dcterms:created xsi:type="dcterms:W3CDTF">2016-04-27T08:32:31Z</dcterms:created>
  <dcterms:modified xsi:type="dcterms:W3CDTF">2018-05-24T15:11:13Z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b0137ec2-5322-47b8-8799-9a0e1818de5f</vt:lpwstr>
  </property>
  <property fmtid="{D5CDD505-2E9C-101B-9397-08002B2CF9AE}" pid="3" name="ContentTypeId">
    <vt:lpwstr>0x01010072FC3F4283AECA48BCBDDFCF4103160C</vt:lpwstr>
  </property>
</Properties>
</file>