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1" r:id="rId3"/>
    <p:sldId id="266" r:id="rId4"/>
    <p:sldId id="263" r:id="rId5"/>
    <p:sldId id="262" r:id="rId6"/>
    <p:sldId id="257" r:id="rId7"/>
    <p:sldId id="260"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Vicary" initials="S" lastIdx="1" clrIdx="0">
    <p:extLst>
      <p:ext uri="{19B8F6BF-5375-455C-9EA6-DF929625EA0E}">
        <p15:presenceInfo xmlns:p15="http://schemas.microsoft.com/office/powerpoint/2012/main" userId="S-1-5-21-2118997552-836320393-1615622311-695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424D7-CB81-4877-B45B-AA6B4C130443}" type="datetimeFigureOut">
              <a:rPr lang="en-GB" smtClean="0"/>
              <a:t>03/06/2018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386582-91AC-415B-BA8C-46D89A6D1BA2}" type="slidenum">
              <a:rPr lang="en-GB" smtClean="0"/>
              <a:t>‹#›</a:t>
            </a:fld>
            <a:endParaRPr lang="en-GB"/>
          </a:p>
        </p:txBody>
      </p:sp>
    </p:spTree>
    <p:extLst>
      <p:ext uri="{BB962C8B-B14F-4D97-AF65-F5344CB8AC3E}">
        <p14:creationId xmlns:p14="http://schemas.microsoft.com/office/powerpoint/2010/main" val="3503430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Should we mention our bid to NIHR</a:t>
            </a:r>
            <a:r>
              <a:rPr lang="en-GB" baseline="0" dirty="0" smtClean="0"/>
              <a:t> (Social Care) which is to look specifically at least restrictive alternative. If the advisory group was able to lend their support to us that would be hugely helpful).</a:t>
            </a:r>
            <a:endParaRPr lang="en-GB" dirty="0"/>
          </a:p>
        </p:txBody>
      </p:sp>
      <p:sp>
        <p:nvSpPr>
          <p:cNvPr id="4" name="Slide Number Placeholder 3"/>
          <p:cNvSpPr>
            <a:spLocks noGrp="1"/>
          </p:cNvSpPr>
          <p:nvPr>
            <p:ph type="sldNum" sz="quarter" idx="10"/>
          </p:nvPr>
        </p:nvSpPr>
        <p:spPr/>
        <p:txBody>
          <a:bodyPr/>
          <a:lstStyle/>
          <a:p>
            <a:fld id="{DA386582-91AC-415B-BA8C-46D89A6D1BA2}" type="slidenum">
              <a:rPr lang="en-GB" smtClean="0"/>
              <a:t>2</a:t>
            </a:fld>
            <a:endParaRPr lang="en-GB"/>
          </a:p>
        </p:txBody>
      </p:sp>
    </p:spTree>
    <p:extLst>
      <p:ext uri="{BB962C8B-B14F-4D97-AF65-F5344CB8AC3E}">
        <p14:creationId xmlns:p14="http://schemas.microsoft.com/office/powerpoint/2010/main" val="948016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9D3C836-1D79-45D9-B086-2054CD7F3DE8}" type="datetimeFigureOut">
              <a:rPr lang="en-GB" smtClean="0"/>
              <a:t>03/06/2018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B3FC54-5758-45CF-AE16-397433F7A31B}" type="slidenum">
              <a:rPr lang="en-GB" smtClean="0"/>
              <a:t>‹#›</a:t>
            </a:fld>
            <a:endParaRPr lang="en-GB"/>
          </a:p>
        </p:txBody>
      </p:sp>
    </p:spTree>
    <p:extLst>
      <p:ext uri="{BB962C8B-B14F-4D97-AF65-F5344CB8AC3E}">
        <p14:creationId xmlns:p14="http://schemas.microsoft.com/office/powerpoint/2010/main" val="3169739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D3C836-1D79-45D9-B086-2054CD7F3DE8}" type="datetimeFigureOut">
              <a:rPr lang="en-GB" smtClean="0"/>
              <a:t>03/06/2018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B3FC54-5758-45CF-AE16-397433F7A31B}" type="slidenum">
              <a:rPr lang="en-GB" smtClean="0"/>
              <a:t>‹#›</a:t>
            </a:fld>
            <a:endParaRPr lang="en-GB"/>
          </a:p>
        </p:txBody>
      </p:sp>
    </p:spTree>
    <p:extLst>
      <p:ext uri="{BB962C8B-B14F-4D97-AF65-F5344CB8AC3E}">
        <p14:creationId xmlns:p14="http://schemas.microsoft.com/office/powerpoint/2010/main" val="1478069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D3C836-1D79-45D9-B086-2054CD7F3DE8}" type="datetimeFigureOut">
              <a:rPr lang="en-GB" smtClean="0"/>
              <a:t>03/06/2018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B3FC54-5758-45CF-AE16-397433F7A31B}" type="slidenum">
              <a:rPr lang="en-GB" smtClean="0"/>
              <a:t>‹#›</a:t>
            </a:fld>
            <a:endParaRPr lang="en-GB"/>
          </a:p>
        </p:txBody>
      </p:sp>
    </p:spTree>
    <p:extLst>
      <p:ext uri="{BB962C8B-B14F-4D97-AF65-F5344CB8AC3E}">
        <p14:creationId xmlns:p14="http://schemas.microsoft.com/office/powerpoint/2010/main" val="488740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D3C836-1D79-45D9-B086-2054CD7F3DE8}" type="datetimeFigureOut">
              <a:rPr lang="en-GB" smtClean="0"/>
              <a:t>03/06/2018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B3FC54-5758-45CF-AE16-397433F7A31B}" type="slidenum">
              <a:rPr lang="en-GB" smtClean="0"/>
              <a:t>‹#›</a:t>
            </a:fld>
            <a:endParaRPr lang="en-GB"/>
          </a:p>
        </p:txBody>
      </p:sp>
    </p:spTree>
    <p:extLst>
      <p:ext uri="{BB962C8B-B14F-4D97-AF65-F5344CB8AC3E}">
        <p14:creationId xmlns:p14="http://schemas.microsoft.com/office/powerpoint/2010/main" val="1947807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D3C836-1D79-45D9-B086-2054CD7F3DE8}" type="datetimeFigureOut">
              <a:rPr lang="en-GB" smtClean="0"/>
              <a:t>03/06/2018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B3FC54-5758-45CF-AE16-397433F7A31B}" type="slidenum">
              <a:rPr lang="en-GB" smtClean="0"/>
              <a:t>‹#›</a:t>
            </a:fld>
            <a:endParaRPr lang="en-GB"/>
          </a:p>
        </p:txBody>
      </p:sp>
    </p:spTree>
    <p:extLst>
      <p:ext uri="{BB962C8B-B14F-4D97-AF65-F5344CB8AC3E}">
        <p14:creationId xmlns:p14="http://schemas.microsoft.com/office/powerpoint/2010/main" val="281399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9D3C836-1D79-45D9-B086-2054CD7F3DE8}" type="datetimeFigureOut">
              <a:rPr lang="en-GB" smtClean="0"/>
              <a:t>03/06/2018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B3FC54-5758-45CF-AE16-397433F7A31B}" type="slidenum">
              <a:rPr lang="en-GB" smtClean="0"/>
              <a:t>‹#›</a:t>
            </a:fld>
            <a:endParaRPr lang="en-GB"/>
          </a:p>
        </p:txBody>
      </p:sp>
    </p:spTree>
    <p:extLst>
      <p:ext uri="{BB962C8B-B14F-4D97-AF65-F5344CB8AC3E}">
        <p14:creationId xmlns:p14="http://schemas.microsoft.com/office/powerpoint/2010/main" val="4215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9D3C836-1D79-45D9-B086-2054CD7F3DE8}" type="datetimeFigureOut">
              <a:rPr lang="en-GB" smtClean="0"/>
              <a:t>03/06/2018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B3FC54-5758-45CF-AE16-397433F7A31B}" type="slidenum">
              <a:rPr lang="en-GB" smtClean="0"/>
              <a:t>‹#›</a:t>
            </a:fld>
            <a:endParaRPr lang="en-GB"/>
          </a:p>
        </p:txBody>
      </p:sp>
    </p:spTree>
    <p:extLst>
      <p:ext uri="{BB962C8B-B14F-4D97-AF65-F5344CB8AC3E}">
        <p14:creationId xmlns:p14="http://schemas.microsoft.com/office/powerpoint/2010/main" val="1296184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9D3C836-1D79-45D9-B086-2054CD7F3DE8}" type="datetimeFigureOut">
              <a:rPr lang="en-GB" smtClean="0"/>
              <a:t>03/06/2018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B3FC54-5758-45CF-AE16-397433F7A31B}" type="slidenum">
              <a:rPr lang="en-GB" smtClean="0"/>
              <a:t>‹#›</a:t>
            </a:fld>
            <a:endParaRPr lang="en-GB"/>
          </a:p>
        </p:txBody>
      </p:sp>
    </p:spTree>
    <p:extLst>
      <p:ext uri="{BB962C8B-B14F-4D97-AF65-F5344CB8AC3E}">
        <p14:creationId xmlns:p14="http://schemas.microsoft.com/office/powerpoint/2010/main" val="4274276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D3C836-1D79-45D9-B086-2054CD7F3DE8}" type="datetimeFigureOut">
              <a:rPr lang="en-GB" smtClean="0"/>
              <a:t>03/06/2018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B3FC54-5758-45CF-AE16-397433F7A31B}" type="slidenum">
              <a:rPr lang="en-GB" smtClean="0"/>
              <a:t>‹#›</a:t>
            </a:fld>
            <a:endParaRPr lang="en-GB"/>
          </a:p>
        </p:txBody>
      </p:sp>
    </p:spTree>
    <p:extLst>
      <p:ext uri="{BB962C8B-B14F-4D97-AF65-F5344CB8AC3E}">
        <p14:creationId xmlns:p14="http://schemas.microsoft.com/office/powerpoint/2010/main" val="79524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D3C836-1D79-45D9-B086-2054CD7F3DE8}" type="datetimeFigureOut">
              <a:rPr lang="en-GB" smtClean="0"/>
              <a:t>03/06/2018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B3FC54-5758-45CF-AE16-397433F7A31B}" type="slidenum">
              <a:rPr lang="en-GB" smtClean="0"/>
              <a:t>‹#›</a:t>
            </a:fld>
            <a:endParaRPr lang="en-GB"/>
          </a:p>
        </p:txBody>
      </p:sp>
    </p:spTree>
    <p:extLst>
      <p:ext uri="{BB962C8B-B14F-4D97-AF65-F5344CB8AC3E}">
        <p14:creationId xmlns:p14="http://schemas.microsoft.com/office/powerpoint/2010/main" val="126808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D3C836-1D79-45D9-B086-2054CD7F3DE8}" type="datetimeFigureOut">
              <a:rPr lang="en-GB" smtClean="0"/>
              <a:t>03/06/2018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B3FC54-5758-45CF-AE16-397433F7A31B}" type="slidenum">
              <a:rPr lang="en-GB" smtClean="0"/>
              <a:t>‹#›</a:t>
            </a:fld>
            <a:endParaRPr lang="en-GB"/>
          </a:p>
        </p:txBody>
      </p:sp>
    </p:spTree>
    <p:extLst>
      <p:ext uri="{BB962C8B-B14F-4D97-AF65-F5344CB8AC3E}">
        <p14:creationId xmlns:p14="http://schemas.microsoft.com/office/powerpoint/2010/main" val="3209752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D3C836-1D79-45D9-B086-2054CD7F3DE8}" type="datetimeFigureOut">
              <a:rPr lang="en-GB" smtClean="0"/>
              <a:t>03/06/2018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3FC54-5758-45CF-AE16-397433F7A31B}" type="slidenum">
              <a:rPr lang="en-GB" smtClean="0"/>
              <a:t>‹#›</a:t>
            </a:fld>
            <a:endParaRPr lang="en-GB"/>
          </a:p>
        </p:txBody>
      </p:sp>
    </p:spTree>
    <p:extLst>
      <p:ext uri="{BB962C8B-B14F-4D97-AF65-F5344CB8AC3E}">
        <p14:creationId xmlns:p14="http://schemas.microsoft.com/office/powerpoint/2010/main" val="3462743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286" y="428015"/>
            <a:ext cx="10991428" cy="2387600"/>
          </a:xfrm>
        </p:spPr>
        <p:txBody>
          <a:bodyPr>
            <a:normAutofit/>
          </a:bodyPr>
          <a:lstStyle/>
          <a:p>
            <a:r>
              <a:rPr lang="en-GB" sz="5400" b="1" dirty="0" smtClean="0"/>
              <a:t>Demystifying Practitioner Led Research</a:t>
            </a:r>
            <a:br>
              <a:rPr lang="en-GB" sz="5400" b="1" dirty="0" smtClean="0"/>
            </a:br>
            <a:r>
              <a:rPr lang="en-GB" sz="5400" i="1" dirty="0" smtClean="0"/>
              <a:t>AMHP Leads Conference 2018</a:t>
            </a:r>
            <a:r>
              <a:rPr lang="en-GB" sz="5400" b="1" i="1" dirty="0" smtClean="0"/>
              <a:t> </a:t>
            </a:r>
            <a:endParaRPr lang="en-GB" sz="5400" b="1" i="1" dirty="0"/>
          </a:p>
        </p:txBody>
      </p:sp>
      <p:sp>
        <p:nvSpPr>
          <p:cNvPr id="3" name="Subtitle 2"/>
          <p:cNvSpPr>
            <a:spLocks noGrp="1"/>
          </p:cNvSpPr>
          <p:nvPr>
            <p:ph type="subTitle" idx="1"/>
          </p:nvPr>
        </p:nvSpPr>
        <p:spPr>
          <a:xfrm>
            <a:off x="1430520" y="2999856"/>
            <a:ext cx="9144000" cy="3355958"/>
          </a:xfrm>
        </p:spPr>
        <p:txBody>
          <a:bodyPr/>
          <a:lstStyle/>
          <a:p>
            <a:r>
              <a:rPr lang="en-GB" dirty="0" smtClean="0"/>
              <a:t>Dr Sarah </a:t>
            </a:r>
            <a:r>
              <a:rPr lang="en-GB" dirty="0" err="1" smtClean="0"/>
              <a:t>Vicary</a:t>
            </a:r>
            <a:r>
              <a:rPr lang="en-GB" dirty="0" smtClean="0"/>
              <a:t> – Open University</a:t>
            </a:r>
          </a:p>
          <a:p>
            <a:endParaRPr lang="en-GB" dirty="0" smtClean="0"/>
          </a:p>
          <a:p>
            <a:r>
              <a:rPr lang="en-GB" dirty="0" smtClean="0"/>
              <a:t>Dr Kevin Stone – UWE, Bristol</a:t>
            </a:r>
            <a:endParaRPr lang="en-GB" dirty="0"/>
          </a:p>
        </p:txBody>
      </p:sp>
      <p:pic>
        <p:nvPicPr>
          <p:cNvPr id="4" name="picture" descr="C:\Users\mwt29\AppData\Local\Microsoft\Windows\Temporary Internet Files\Content.Outlook\Z31YI1HB\UWE Logo (002).png"/>
          <p:cNvPicPr/>
          <p:nvPr/>
        </p:nvPicPr>
        <p:blipFill>
          <a:blip r:embed="rId2" cstate="print">
            <a:extLst>
              <a:ext uri="{28A0092B-C50C-407E-A947-70E740481C1C}">
                <a14:useLocalDpi xmlns:a14="http://schemas.microsoft.com/office/drawing/2010/main" val="0"/>
              </a:ext>
            </a:extLst>
          </a:blip>
          <a:stretch>
            <a:fillRect/>
          </a:stretch>
        </p:blipFill>
        <p:spPr bwMode="auto">
          <a:xfrm>
            <a:off x="3414600" y="4882805"/>
            <a:ext cx="2282700" cy="1064738"/>
          </a:xfrm>
          <a:prstGeom prst="rect">
            <a:avLst/>
          </a:prstGeom>
          <a:noFill/>
          <a:ln>
            <a:noFill/>
          </a:ln>
        </p:spPr>
      </p:pic>
      <p:pic>
        <p:nvPicPr>
          <p:cNvPr id="5" name="Picture 9">
            <a:extLst>
              <a:ext uri="{FF2B5EF4-FFF2-40B4-BE49-F238E27FC236}">
                <a16:creationId xmlns:a16="http://schemas.microsoft.com/office/drawing/2014/main" id="{D3A8FDC3-EAFA-4028-B41C-0E093CE35CE6}"/>
              </a:ext>
            </a:extLst>
          </p:cNvPr>
          <p:cNvPicPr>
            <a:picLocks noChangeAspect="1"/>
          </p:cNvPicPr>
          <p:nvPr/>
        </p:nvPicPr>
        <p:blipFill>
          <a:blip r:embed="rId3"/>
          <a:stretch>
            <a:fillRect/>
          </a:stretch>
        </p:blipFill>
        <p:spPr>
          <a:xfrm>
            <a:off x="6969739" y="4882805"/>
            <a:ext cx="1423281" cy="1005785"/>
          </a:xfrm>
          <a:prstGeom prst="rect">
            <a:avLst/>
          </a:prstGeom>
        </p:spPr>
      </p:pic>
      <p:pic>
        <p:nvPicPr>
          <p:cNvPr id="6" name="Picture 7" descr="A close up of a logo&#10;&#10;Description generated with very high confidence">
            <a:extLst>
              <a:ext uri="{FF2B5EF4-FFF2-40B4-BE49-F238E27FC236}">
                <a16:creationId xmlns:a16="http://schemas.microsoft.com/office/drawing/2014/main" id="{48254104-CEC6-4767-9DDD-065E0159C7C7}"/>
              </a:ext>
            </a:extLst>
          </p:cNvPr>
          <p:cNvPicPr>
            <a:picLocks noChangeAspect="1"/>
          </p:cNvPicPr>
          <p:nvPr/>
        </p:nvPicPr>
        <p:blipFill>
          <a:blip r:embed="rId4"/>
          <a:stretch>
            <a:fillRect/>
          </a:stretch>
        </p:blipFill>
        <p:spPr>
          <a:xfrm>
            <a:off x="173766" y="6253485"/>
            <a:ext cx="606670" cy="354624"/>
          </a:xfrm>
          <a:prstGeom prst="rect">
            <a:avLst/>
          </a:prstGeom>
        </p:spPr>
      </p:pic>
      <p:sp>
        <p:nvSpPr>
          <p:cNvPr id="7" name="TextBox 6">
            <a:extLst>
              <a:ext uri="{FF2B5EF4-FFF2-40B4-BE49-F238E27FC236}">
                <a16:creationId xmlns:a16="http://schemas.microsoft.com/office/drawing/2014/main" id="{3F385367-8B29-4D5D-BBC7-839D4D1F6499}"/>
              </a:ext>
            </a:extLst>
          </p:cNvPr>
          <p:cNvSpPr txBox="1"/>
          <p:nvPr/>
        </p:nvSpPr>
        <p:spPr>
          <a:xfrm>
            <a:off x="805650" y="6214712"/>
            <a:ext cx="3610707"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smtClean="0">
                <a:solidFill>
                  <a:srgbClr val="00B0F0"/>
                </a:solidFill>
                <a:latin typeface="Tahoma"/>
                <a:ea typeface="Tahoma"/>
                <a:cs typeface="Tahoma"/>
              </a:rPr>
              <a:t>@AMHPResearch</a:t>
            </a:r>
            <a:endParaRPr lang="en-US" sz="2000" dirty="0" err="1">
              <a:solidFill>
                <a:srgbClr val="00B0F0"/>
              </a:solidFill>
              <a:latin typeface="Tahoma"/>
              <a:ea typeface="Tahoma"/>
              <a:cs typeface="Tahoma"/>
            </a:endParaRPr>
          </a:p>
        </p:txBody>
      </p:sp>
      <p:pic>
        <p:nvPicPr>
          <p:cNvPr id="8" name="Picture 7" descr="A close up of a logo&#10;&#10;Description generated with very high confidence">
            <a:extLst>
              <a:ext uri="{FF2B5EF4-FFF2-40B4-BE49-F238E27FC236}">
                <a16:creationId xmlns:a16="http://schemas.microsoft.com/office/drawing/2014/main" id="{C69DD826-82AE-41F8-90D9-0777241DFC0D}"/>
              </a:ext>
            </a:extLst>
          </p:cNvPr>
          <p:cNvPicPr>
            <a:picLocks noChangeAspect="1"/>
          </p:cNvPicPr>
          <p:nvPr/>
        </p:nvPicPr>
        <p:blipFill>
          <a:blip r:embed="rId4"/>
          <a:stretch>
            <a:fillRect/>
          </a:stretch>
        </p:blipFill>
        <p:spPr>
          <a:xfrm>
            <a:off x="9154475" y="6193970"/>
            <a:ext cx="606670" cy="354624"/>
          </a:xfrm>
          <a:prstGeom prst="rect">
            <a:avLst/>
          </a:prstGeom>
        </p:spPr>
      </p:pic>
      <p:sp>
        <p:nvSpPr>
          <p:cNvPr id="9" name="TextBox 8">
            <a:extLst>
              <a:ext uri="{FF2B5EF4-FFF2-40B4-BE49-F238E27FC236}">
                <a16:creationId xmlns:a16="http://schemas.microsoft.com/office/drawing/2014/main" id="{FFBEDDF0-5DB4-4617-A8ED-4E7128CF5698}"/>
              </a:ext>
            </a:extLst>
          </p:cNvPr>
          <p:cNvSpPr txBox="1"/>
          <p:nvPr/>
        </p:nvSpPr>
        <p:spPr>
          <a:xfrm>
            <a:off x="9786360" y="6155199"/>
            <a:ext cx="3610707"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solidFill>
                  <a:srgbClr val="00B0F0"/>
                </a:solidFill>
                <a:latin typeface="Tahoma"/>
                <a:ea typeface="Tahoma"/>
                <a:cs typeface="Tahoma"/>
              </a:rPr>
              <a:t>@AMHPResearch</a:t>
            </a:r>
            <a:endParaRPr lang="en-US" sz="2000" dirty="0">
              <a:solidFill>
                <a:srgbClr val="00B0F0"/>
              </a:solidFill>
              <a:latin typeface="Tahoma"/>
              <a:ea typeface="Tahoma"/>
              <a:cs typeface="Tahoma"/>
            </a:endParaRPr>
          </a:p>
          <a:p>
            <a:endParaRPr lang="en-US" sz="2000" dirty="0" err="1">
              <a:solidFill>
                <a:srgbClr val="00B0F0"/>
              </a:solidFill>
              <a:latin typeface="Tahoma"/>
              <a:ea typeface="Tahoma"/>
              <a:cs typeface="Tahoma"/>
            </a:endParaRPr>
          </a:p>
        </p:txBody>
      </p:sp>
      <p:sp>
        <p:nvSpPr>
          <p:cNvPr id="11" name="TextBox 10">
            <a:extLst>
              <a:ext uri="{FF2B5EF4-FFF2-40B4-BE49-F238E27FC236}">
                <a16:creationId xmlns:a16="http://schemas.microsoft.com/office/drawing/2014/main" id="{4C11D46A-6B22-4139-AE74-AF5DE30B236B}"/>
              </a:ext>
            </a:extLst>
          </p:cNvPr>
          <p:cNvSpPr txBox="1"/>
          <p:nvPr/>
        </p:nvSpPr>
        <p:spPr>
          <a:xfrm>
            <a:off x="4572306" y="4258813"/>
            <a:ext cx="274320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solidFill>
                  <a:srgbClr val="00B0F0"/>
                </a:solidFill>
                <a:latin typeface="Tahoma"/>
                <a:ea typeface="Tahoma"/>
                <a:cs typeface="Tahoma"/>
              </a:rPr>
              <a:t>@kevinstoneuwe</a:t>
            </a:r>
            <a:endParaRPr lang="en-US" sz="2400" dirty="0" err="1">
              <a:solidFill>
                <a:srgbClr val="00B0F0"/>
              </a:solidFill>
              <a:latin typeface="Tahoma"/>
              <a:ea typeface="Tahoma"/>
              <a:cs typeface="Tahoma"/>
            </a:endParaRPr>
          </a:p>
        </p:txBody>
      </p:sp>
      <p:sp>
        <p:nvSpPr>
          <p:cNvPr id="12" name="TextBox 11"/>
          <p:cNvSpPr txBox="1"/>
          <p:nvPr/>
        </p:nvSpPr>
        <p:spPr>
          <a:xfrm>
            <a:off x="5007718" y="3316686"/>
            <a:ext cx="2176563" cy="461665"/>
          </a:xfrm>
          <a:prstGeom prst="rect">
            <a:avLst/>
          </a:prstGeom>
          <a:noFill/>
        </p:spPr>
        <p:txBody>
          <a:bodyPr wrap="square" rtlCol="0" anchor="t">
            <a:spAutoFit/>
          </a:bodyPr>
          <a:lstStyle/>
          <a:p>
            <a:r>
              <a:rPr lang="en-GB" sz="2400" dirty="0">
                <a:solidFill>
                  <a:srgbClr val="00B0F0"/>
                </a:solidFill>
                <a:latin typeface="Tahoma" panose="020B0604030504040204" pitchFamily="34" charset="0"/>
                <a:ea typeface="Tahoma" panose="020B0604030504040204" pitchFamily="34" charset="0"/>
                <a:cs typeface="Tahoma" panose="020B0604030504040204" pitchFamily="34" charset="0"/>
              </a:rPr>
              <a:t>@sao_sarah</a:t>
            </a:r>
          </a:p>
        </p:txBody>
      </p:sp>
    </p:spTree>
    <p:extLst>
      <p:ext uri="{BB962C8B-B14F-4D97-AF65-F5344CB8AC3E}">
        <p14:creationId xmlns:p14="http://schemas.microsoft.com/office/powerpoint/2010/main" val="3756432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Contemporary research foci</a:t>
            </a:r>
            <a:endParaRPr lang="en-GB"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838200" y="1440872"/>
            <a:ext cx="10515600" cy="5112327"/>
          </a:xfrm>
        </p:spPr>
        <p:txBody>
          <a:bodyPr>
            <a:normAutofit/>
          </a:bodyPr>
          <a:lstStyle/>
          <a:p>
            <a:pPr marL="0" indent="0">
              <a:buNone/>
            </a:pPr>
            <a:r>
              <a:rPr lang="en-GB" b="1" dirty="0"/>
              <a:t>The independent review of the Mental Health Act: Interim report May 2018, page </a:t>
            </a:r>
            <a:r>
              <a:rPr lang="en-GB" b="1" dirty="0" smtClean="0"/>
              <a:t>17</a:t>
            </a:r>
          </a:p>
          <a:p>
            <a:pPr marL="0" indent="0">
              <a:buNone/>
            </a:pPr>
            <a:endParaRPr lang="en-GB" sz="1400" dirty="0"/>
          </a:p>
          <a:p>
            <a:pPr lvl="1"/>
            <a:r>
              <a:rPr lang="en-GB" dirty="0">
                <a:solidFill>
                  <a:schemeClr val="accent1"/>
                </a:solidFill>
              </a:rPr>
              <a:t>C</a:t>
            </a:r>
            <a:r>
              <a:rPr lang="en-GB" dirty="0" smtClean="0">
                <a:solidFill>
                  <a:schemeClr val="accent1"/>
                </a:solidFill>
              </a:rPr>
              <a:t>ommissioned </a:t>
            </a:r>
            <a:r>
              <a:rPr lang="en-GB" dirty="0">
                <a:solidFill>
                  <a:schemeClr val="accent1"/>
                </a:solidFill>
              </a:rPr>
              <a:t>academic literature reviews to gather evidence on themes including: interventions to reduce compulsory admissions, clinical and social predictors of detentions in Europe BUT not about the role or effectiveness of the AMHP/ASW. </a:t>
            </a:r>
          </a:p>
          <a:p>
            <a:pPr lvl="1"/>
            <a:r>
              <a:rPr lang="en-GB" dirty="0">
                <a:solidFill>
                  <a:schemeClr val="accent1"/>
                </a:solidFill>
              </a:rPr>
              <a:t>In addition commissioned public bodies and two mental health trusts to conduct detailed data analysis to explore the issues of variation in detention rates, re-detention, comparisons of informal and formal admissions …..and are also considering the impact of characteristics including ethnicity, age, gender and protected characteristics) </a:t>
            </a:r>
            <a:endParaRPr lang="en-GB" dirty="0" smtClean="0">
              <a:solidFill>
                <a:schemeClr val="accent1"/>
              </a:solidFill>
            </a:endParaRPr>
          </a:p>
          <a:p>
            <a:pPr marL="457200" lvl="1" indent="0">
              <a:buNone/>
            </a:pPr>
            <a:endParaRPr lang="en-GB" dirty="0">
              <a:solidFill>
                <a:schemeClr val="accent5"/>
              </a:solidFill>
            </a:endParaRPr>
          </a:p>
          <a:p>
            <a:pPr lvl="1"/>
            <a:endParaRPr lang="en-GB" dirty="0" smtClean="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09" y="5370467"/>
            <a:ext cx="1801091" cy="1319299"/>
          </a:xfrm>
          <a:prstGeom prst="rect">
            <a:avLst/>
          </a:prstGeom>
        </p:spPr>
      </p:pic>
    </p:spTree>
    <p:extLst>
      <p:ext uri="{BB962C8B-B14F-4D97-AF65-F5344CB8AC3E}">
        <p14:creationId xmlns:p14="http://schemas.microsoft.com/office/powerpoint/2010/main" val="3377270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solidFill>
                <a:latin typeface="Tahoma" panose="020B0604030504040204" pitchFamily="34" charset="0"/>
                <a:ea typeface="Tahoma" panose="020B0604030504040204" pitchFamily="34" charset="0"/>
                <a:cs typeface="Tahoma" panose="020B0604030504040204" pitchFamily="34" charset="0"/>
              </a:rPr>
              <a:t>Contemporary research foci</a:t>
            </a:r>
            <a:endParaRPr lang="en-GB" dirty="0"/>
          </a:p>
        </p:txBody>
      </p:sp>
      <p:sp>
        <p:nvSpPr>
          <p:cNvPr id="3" name="Content Placeholder 2"/>
          <p:cNvSpPr>
            <a:spLocks noGrp="1"/>
          </p:cNvSpPr>
          <p:nvPr>
            <p:ph idx="1"/>
          </p:nvPr>
        </p:nvSpPr>
        <p:spPr>
          <a:xfrm>
            <a:off x="838200" y="1510144"/>
            <a:ext cx="10515600" cy="5098473"/>
          </a:xfrm>
        </p:spPr>
        <p:txBody>
          <a:bodyPr>
            <a:normAutofit fontScale="92500" lnSpcReduction="10000"/>
          </a:bodyPr>
          <a:lstStyle/>
          <a:p>
            <a:r>
              <a:rPr lang="en-GB" b="1" dirty="0"/>
              <a:t>CQC undertook a collaborative review with national partners and local AMHPs to identify themes that support or challenge the effective running of AMHP services informs about the effective delivery of AMHP services an also the challenges and barriers, March 2018, page 2:</a:t>
            </a:r>
          </a:p>
          <a:p>
            <a:pPr marL="457200" lvl="1" indent="0">
              <a:buNone/>
            </a:pPr>
            <a:endParaRPr lang="en-GB" dirty="0"/>
          </a:p>
          <a:p>
            <a:pPr lvl="1"/>
            <a:r>
              <a:rPr lang="en-GB" dirty="0">
                <a:solidFill>
                  <a:schemeClr val="accent5"/>
                </a:solidFill>
              </a:rPr>
              <a:t>AMHPs keen to share examples of innovative practice to improve focus on prevention and community provision and that the AMHP role is recognised as being the local experts in mental health </a:t>
            </a:r>
            <a:r>
              <a:rPr lang="en-GB" dirty="0" smtClean="0">
                <a:solidFill>
                  <a:schemeClr val="accent5"/>
                </a:solidFill>
              </a:rPr>
              <a:t>legislation.</a:t>
            </a:r>
            <a:endParaRPr lang="en-GB" dirty="0">
              <a:solidFill>
                <a:schemeClr val="accent5"/>
              </a:solidFill>
            </a:endParaRPr>
          </a:p>
          <a:p>
            <a:pPr lvl="1"/>
            <a:endParaRPr lang="en-GB" dirty="0"/>
          </a:p>
          <a:p>
            <a:r>
              <a:rPr lang="en-GB" b="1" dirty="0"/>
              <a:t>Framework for MH research – DH, 2017, page 16</a:t>
            </a:r>
          </a:p>
          <a:p>
            <a:pPr lvl="1"/>
            <a:endParaRPr lang="en-GB" dirty="0"/>
          </a:p>
          <a:p>
            <a:pPr lvl="1"/>
            <a:r>
              <a:rPr lang="en-GB" dirty="0">
                <a:solidFill>
                  <a:schemeClr val="accent5"/>
                </a:solidFill>
              </a:rPr>
              <a:t>Research and innovation can develop and evaluate social, prevention and other </a:t>
            </a:r>
            <a:r>
              <a:rPr lang="en-GB" dirty="0" smtClean="0">
                <a:solidFill>
                  <a:schemeClr val="accent5"/>
                </a:solidFill>
              </a:rPr>
              <a:t>interventions.</a:t>
            </a:r>
            <a:endParaRPr lang="en-GB" dirty="0">
              <a:solidFill>
                <a:schemeClr val="accent5"/>
              </a:solidFill>
            </a:endParaRPr>
          </a:p>
          <a:p>
            <a:pPr lvl="1"/>
            <a:r>
              <a:rPr lang="en-GB" dirty="0">
                <a:solidFill>
                  <a:schemeClr val="accent5"/>
                </a:solidFill>
              </a:rPr>
              <a:t>That the research base, whilst of high quality, is relatively small and geographically </a:t>
            </a:r>
            <a:r>
              <a:rPr lang="en-GB" dirty="0" smtClean="0">
                <a:solidFill>
                  <a:schemeClr val="accent5"/>
                </a:solidFill>
              </a:rPr>
              <a:t>concentrated.</a:t>
            </a:r>
            <a:endParaRPr lang="en-GB" dirty="0">
              <a:solidFill>
                <a:schemeClr val="accent5"/>
              </a:solidFill>
            </a:endParaRPr>
          </a:p>
          <a:p>
            <a:endParaRPr lang="en-GB" dirty="0"/>
          </a:p>
        </p:txBody>
      </p:sp>
    </p:spTree>
    <p:extLst>
      <p:ext uri="{BB962C8B-B14F-4D97-AF65-F5344CB8AC3E}">
        <p14:creationId xmlns:p14="http://schemas.microsoft.com/office/powerpoint/2010/main" val="1226616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solidFill>
                  <a:schemeClr val="accent5"/>
                </a:solidFill>
                <a:latin typeface="Tahoma" panose="020B0604030504040204" pitchFamily="34" charset="0"/>
                <a:ea typeface="Tahoma" panose="020B0604030504040204" pitchFamily="34" charset="0"/>
                <a:cs typeface="Tahoma" panose="020B0604030504040204" pitchFamily="34" charset="0"/>
              </a:rPr>
              <a:t>Contemporary</a:t>
            </a:r>
            <a:r>
              <a:rPr lang="en-GB" sz="4000" b="1" dirty="0" smtClean="0">
                <a:solidFill>
                  <a:schemeClr val="accent5"/>
                </a:solidFill>
              </a:rPr>
              <a:t> </a:t>
            </a:r>
            <a:r>
              <a:rPr lang="en-GB" sz="4000" b="1" dirty="0" smtClean="0">
                <a:solidFill>
                  <a:schemeClr val="accent5"/>
                </a:solidFill>
                <a:latin typeface="Tahoma" panose="020B0604030504040204" pitchFamily="34" charset="0"/>
                <a:ea typeface="Tahoma" panose="020B0604030504040204" pitchFamily="34" charset="0"/>
                <a:cs typeface="Tahoma" panose="020B0604030504040204" pitchFamily="34" charset="0"/>
              </a:rPr>
              <a:t>research foci continued</a:t>
            </a:r>
            <a:endParaRPr lang="en-GB" sz="4000" b="1" dirty="0">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normAutofit fontScale="92500"/>
          </a:bodyPr>
          <a:lstStyle/>
          <a:p>
            <a:r>
              <a:rPr lang="en-GB" dirty="0"/>
              <a:t>Social work for Better Mental Health (run by DHSC since 2016</a:t>
            </a:r>
            <a:r>
              <a:rPr lang="en-GB" dirty="0" smtClean="0"/>
              <a:t>)</a:t>
            </a:r>
          </a:p>
          <a:p>
            <a:pPr lvl="1"/>
            <a:r>
              <a:rPr lang="en-GB" dirty="0" smtClean="0">
                <a:solidFill>
                  <a:schemeClr val="accent5"/>
                </a:solidFill>
              </a:rPr>
              <a:t>a </a:t>
            </a:r>
            <a:r>
              <a:rPr lang="en-GB" dirty="0">
                <a:solidFill>
                  <a:schemeClr val="accent5"/>
                </a:solidFill>
              </a:rPr>
              <a:t>project that gives a specific locality to review how mental health social work operates in their area, including AMHP. It wishes to establish a community of </a:t>
            </a:r>
            <a:r>
              <a:rPr lang="en-GB" dirty="0" smtClean="0">
                <a:solidFill>
                  <a:schemeClr val="accent5"/>
                </a:solidFill>
              </a:rPr>
              <a:t>practice</a:t>
            </a:r>
            <a:endParaRPr lang="en-GB" dirty="0"/>
          </a:p>
          <a:p>
            <a:r>
              <a:rPr lang="en-GB" dirty="0" smtClean="0"/>
              <a:t>AMHP study (King’s College London): Who wants to be an AMHP</a:t>
            </a:r>
          </a:p>
          <a:p>
            <a:pPr lvl="1"/>
            <a:r>
              <a:rPr lang="en-GB" dirty="0" smtClean="0"/>
              <a:t> </a:t>
            </a:r>
            <a:r>
              <a:rPr lang="en-GB" dirty="0" smtClean="0">
                <a:solidFill>
                  <a:schemeClr val="accent5"/>
                </a:solidFill>
              </a:rPr>
              <a:t>due to report (Sarah on Advisory Group)</a:t>
            </a:r>
          </a:p>
          <a:p>
            <a:r>
              <a:rPr lang="en-GB" dirty="0" smtClean="0"/>
              <a:t>Not new! </a:t>
            </a:r>
            <a:r>
              <a:rPr lang="en-GB" dirty="0"/>
              <a:t>Richardson </a:t>
            </a:r>
            <a:r>
              <a:rPr lang="en-GB" dirty="0" smtClean="0"/>
              <a:t>committee, 1999 page 48</a:t>
            </a:r>
          </a:p>
          <a:p>
            <a:pPr lvl="1"/>
            <a:r>
              <a:rPr lang="en-GB" dirty="0" smtClean="0">
                <a:solidFill>
                  <a:schemeClr val="accent5"/>
                </a:solidFill>
              </a:rPr>
              <a:t>Until we have the results of the current research we </a:t>
            </a:r>
            <a:r>
              <a:rPr lang="en-GB" dirty="0">
                <a:solidFill>
                  <a:schemeClr val="accent5"/>
                </a:solidFill>
              </a:rPr>
              <a:t>have no data on how, in practice, ASWs exercise their </a:t>
            </a:r>
            <a:r>
              <a:rPr lang="en-GB" dirty="0" smtClean="0">
                <a:solidFill>
                  <a:schemeClr val="accent5"/>
                </a:solidFill>
              </a:rPr>
              <a:t>independence</a:t>
            </a:r>
            <a:endParaRPr lang="en-GB" dirty="0" smtClean="0"/>
          </a:p>
          <a:p>
            <a:r>
              <a:rPr lang="en-GB" dirty="0" smtClean="0"/>
              <a:t>Quirk et al. 2000 was that first qualitative research </a:t>
            </a:r>
          </a:p>
          <a:p>
            <a:pPr lvl="1"/>
            <a:r>
              <a:rPr lang="en-GB" dirty="0" smtClean="0">
                <a:solidFill>
                  <a:schemeClr val="accent5"/>
                </a:solidFill>
              </a:rPr>
              <a:t>Identified multiple roles, queried independence</a:t>
            </a:r>
          </a:p>
          <a:p>
            <a:pPr lvl="1"/>
            <a:r>
              <a:rPr lang="en-GB" dirty="0" smtClean="0">
                <a:solidFill>
                  <a:schemeClr val="accent5"/>
                </a:solidFill>
              </a:rPr>
              <a:t>Is a growing body of others (will return to this later)</a:t>
            </a:r>
          </a:p>
          <a:p>
            <a:endParaRPr lang="en-GB" dirty="0">
              <a:solidFill>
                <a:schemeClr val="accent5"/>
              </a:solidFill>
            </a:endParaRPr>
          </a:p>
        </p:txBody>
      </p:sp>
    </p:spTree>
    <p:extLst>
      <p:ext uri="{BB962C8B-B14F-4D97-AF65-F5344CB8AC3E}">
        <p14:creationId xmlns:p14="http://schemas.microsoft.com/office/powerpoint/2010/main" val="1604948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842" y="365125"/>
            <a:ext cx="11114315" cy="1325563"/>
          </a:xfrm>
        </p:spPr>
        <p:txBody>
          <a:bodyPr/>
          <a:lstStyle/>
          <a:p>
            <a:r>
              <a:rPr lang="en-GB"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Ethical challenges and research design</a:t>
            </a:r>
            <a:endParaRPr lang="en-GB"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538842" y="1838688"/>
            <a:ext cx="10515600" cy="4351338"/>
          </a:xfrm>
        </p:spPr>
        <p:txBody>
          <a:bodyPr>
            <a:normAutofit fontScale="77500" lnSpcReduction="20000"/>
          </a:bodyPr>
          <a:lstStyle/>
          <a:p>
            <a:r>
              <a:rPr lang="en-GB" dirty="0" smtClean="0"/>
              <a:t>Comparative routes to </a:t>
            </a:r>
            <a:r>
              <a:rPr lang="en-GB" b="1" dirty="0" smtClean="0">
                <a:solidFill>
                  <a:schemeClr val="accent1"/>
                </a:solidFill>
              </a:rPr>
              <a:t>ethical governance </a:t>
            </a:r>
            <a:r>
              <a:rPr lang="en-GB" dirty="0" smtClean="0"/>
              <a:t>for AMHP </a:t>
            </a:r>
            <a:r>
              <a:rPr lang="en-GB" dirty="0" smtClean="0"/>
              <a:t>studies.</a:t>
            </a:r>
            <a:endParaRPr lang="en-GB" dirty="0" smtClean="0"/>
          </a:p>
          <a:p>
            <a:endParaRPr lang="en-GB" dirty="0"/>
          </a:p>
          <a:p>
            <a:r>
              <a:rPr lang="en-GB" dirty="0" smtClean="0"/>
              <a:t>No central </a:t>
            </a:r>
            <a:r>
              <a:rPr lang="en-GB" b="1" dirty="0" smtClean="0">
                <a:solidFill>
                  <a:schemeClr val="accent1"/>
                </a:solidFill>
              </a:rPr>
              <a:t>centralised data </a:t>
            </a:r>
            <a:r>
              <a:rPr lang="en-GB" dirty="0" smtClean="0"/>
              <a:t>set of AMHP workforce or professional identities (CQC 2018). </a:t>
            </a:r>
          </a:p>
          <a:p>
            <a:endParaRPr lang="en-GB" dirty="0"/>
          </a:p>
          <a:p>
            <a:r>
              <a:rPr lang="en-GB" dirty="0" smtClean="0"/>
              <a:t>Time, methods, frameworks within local authorities to undertake research and </a:t>
            </a:r>
            <a:r>
              <a:rPr lang="en-GB" dirty="0" smtClean="0"/>
              <a:t>Publish, building a </a:t>
            </a:r>
            <a:r>
              <a:rPr lang="en-GB" b="1" dirty="0" smtClean="0">
                <a:solidFill>
                  <a:schemeClr val="accent1"/>
                </a:solidFill>
              </a:rPr>
              <a:t>research culture</a:t>
            </a:r>
            <a:r>
              <a:rPr lang="en-GB" dirty="0" smtClean="0">
                <a:solidFill>
                  <a:schemeClr val="accent1"/>
                </a:solidFill>
              </a:rPr>
              <a:t>!</a:t>
            </a:r>
            <a:endParaRPr lang="en-GB" dirty="0" smtClean="0">
              <a:solidFill>
                <a:schemeClr val="accent1"/>
              </a:solidFill>
            </a:endParaRPr>
          </a:p>
          <a:p>
            <a:endParaRPr lang="en-GB" dirty="0"/>
          </a:p>
          <a:p>
            <a:r>
              <a:rPr lang="en-GB" dirty="0" smtClean="0"/>
              <a:t>Research </a:t>
            </a:r>
            <a:r>
              <a:rPr lang="en-GB" b="1" dirty="0" smtClean="0">
                <a:solidFill>
                  <a:schemeClr val="accent1"/>
                </a:solidFill>
              </a:rPr>
              <a:t>is possible </a:t>
            </a:r>
            <a:r>
              <a:rPr lang="en-GB" dirty="0" smtClean="0"/>
              <a:t>with </a:t>
            </a:r>
            <a:r>
              <a:rPr lang="en-GB" dirty="0" smtClean="0"/>
              <a:t>the right </a:t>
            </a:r>
            <a:r>
              <a:rPr lang="en-GB" dirty="0" smtClean="0"/>
              <a:t>support.</a:t>
            </a:r>
            <a:endParaRPr lang="en-GB" dirty="0" smtClean="0"/>
          </a:p>
          <a:p>
            <a:endParaRPr lang="en-GB" dirty="0"/>
          </a:p>
          <a:p>
            <a:r>
              <a:rPr lang="en-GB" dirty="0" smtClean="0"/>
              <a:t>Needs </a:t>
            </a:r>
            <a:r>
              <a:rPr lang="en-GB" b="1" dirty="0" smtClean="0">
                <a:solidFill>
                  <a:schemeClr val="accent1"/>
                </a:solidFill>
              </a:rPr>
              <a:t>service user &amp; carer </a:t>
            </a:r>
            <a:r>
              <a:rPr lang="en-GB" dirty="0" smtClean="0"/>
              <a:t>involvement / </a:t>
            </a:r>
            <a:r>
              <a:rPr lang="en-GB" dirty="0" smtClean="0"/>
              <a:t>leadership.</a:t>
            </a:r>
          </a:p>
          <a:p>
            <a:pPr marL="0" indent="0">
              <a:buNone/>
            </a:pPr>
            <a:endParaRPr lang="en-GB" dirty="0" smtClean="0"/>
          </a:p>
          <a:p>
            <a:r>
              <a:rPr lang="en-GB" b="1" dirty="0" smtClean="0">
                <a:solidFill>
                  <a:schemeClr val="accent1"/>
                </a:solidFill>
              </a:rPr>
              <a:t>Inter-professional</a:t>
            </a:r>
            <a:r>
              <a:rPr lang="en-GB" dirty="0" smtClean="0"/>
              <a:t> </a:t>
            </a:r>
            <a:r>
              <a:rPr lang="en-GB" dirty="0" smtClean="0"/>
              <a:t>approaches to research.</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7613" y="4781006"/>
            <a:ext cx="3043442" cy="1663121"/>
          </a:xfrm>
          <a:prstGeom prst="rect">
            <a:avLst/>
          </a:prstGeom>
        </p:spPr>
      </p:pic>
    </p:spTree>
    <p:extLst>
      <p:ext uri="{BB962C8B-B14F-4D97-AF65-F5344CB8AC3E}">
        <p14:creationId xmlns:p14="http://schemas.microsoft.com/office/powerpoint/2010/main" val="694956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Create a network – </a:t>
            </a:r>
            <a:r>
              <a:rPr lang="en-GB"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@AMHPResearch</a:t>
            </a:r>
            <a:r>
              <a:rPr lang="en-GB"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a:r>
            <a:br>
              <a:rPr lang="en-GB"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br>
            <a:r>
              <a:rPr lang="en-GB"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‘AMHP Research </a:t>
            </a:r>
            <a:r>
              <a:rPr lang="en-GB"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Network’</a:t>
            </a:r>
            <a:endParaRPr lang="en-GB"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838200" y="1825625"/>
            <a:ext cx="10515600" cy="4351338"/>
          </a:xfrm>
        </p:spPr>
        <p:txBody>
          <a:bodyPr>
            <a:noAutofit/>
          </a:bodyPr>
          <a:lstStyle/>
          <a:p>
            <a:r>
              <a:rPr lang="en-GB" sz="2200" dirty="0" smtClean="0"/>
              <a:t>There are a growing number of academics &amp; doctoral students focusing on AMHP related research in various localities. Presenting at national and international conferences</a:t>
            </a:r>
            <a:r>
              <a:rPr lang="en-GB" sz="2200" dirty="0" smtClean="0"/>
              <a:t>.</a:t>
            </a:r>
            <a:endParaRPr lang="en-GB" sz="2200" dirty="0"/>
          </a:p>
          <a:p>
            <a:pPr marL="0" indent="0">
              <a:buNone/>
            </a:pPr>
            <a:r>
              <a:rPr lang="en-GB" sz="2200" b="1" i="1" dirty="0"/>
              <a:t>Stone, K (2018) </a:t>
            </a:r>
            <a:r>
              <a:rPr lang="en-GB" sz="2200" b="1" i="1" dirty="0">
                <a:solidFill>
                  <a:schemeClr val="accent1"/>
                </a:solidFill>
              </a:rPr>
              <a:t>Approved Mental Health Professionals and Detention: An Exploration of Professional Differences and </a:t>
            </a:r>
            <a:r>
              <a:rPr lang="en-GB" sz="2200" b="1" i="1" dirty="0" smtClean="0">
                <a:solidFill>
                  <a:schemeClr val="accent1"/>
                </a:solidFill>
              </a:rPr>
              <a:t>Similarities</a:t>
            </a:r>
            <a:r>
              <a:rPr lang="en-GB" sz="2200" i="1" dirty="0" smtClean="0"/>
              <a:t>, </a:t>
            </a:r>
            <a:r>
              <a:rPr lang="en-GB" sz="2200" i="1" dirty="0"/>
              <a:t>Practice Social Work in </a:t>
            </a:r>
            <a:r>
              <a:rPr lang="en-GB" sz="2200" i="1" dirty="0" smtClean="0"/>
              <a:t>Action.</a:t>
            </a:r>
          </a:p>
          <a:p>
            <a:pPr marL="0" indent="0">
              <a:buNone/>
            </a:pPr>
            <a:r>
              <a:rPr lang="en-GB" sz="2200" b="1" i="1" dirty="0" err="1" smtClean="0"/>
              <a:t>Vicary</a:t>
            </a:r>
            <a:r>
              <a:rPr lang="en-GB" sz="2200" b="1" i="1" dirty="0" smtClean="0"/>
              <a:t>, </a:t>
            </a:r>
            <a:r>
              <a:rPr lang="en-GB" sz="2200" b="1" i="1" dirty="0" smtClean="0"/>
              <a:t>S </a:t>
            </a:r>
            <a:r>
              <a:rPr lang="en-GB" sz="2200" b="1" i="1" dirty="0" smtClean="0"/>
              <a:t>(2017) </a:t>
            </a:r>
            <a:r>
              <a:rPr lang="en-GB" sz="2200" b="1" dirty="0" smtClean="0">
                <a:solidFill>
                  <a:schemeClr val="accent1"/>
                </a:solidFill>
              </a:rPr>
              <a:t>An </a:t>
            </a:r>
            <a:r>
              <a:rPr lang="en-GB" sz="2200" b="1" dirty="0">
                <a:solidFill>
                  <a:schemeClr val="accent1"/>
                </a:solidFill>
              </a:rPr>
              <a:t>Interpretative Phenomenological Analysis of the Impact of Professional Background on Role Fulfilment: a study of approved mental health practice </a:t>
            </a:r>
            <a:r>
              <a:rPr lang="en-GB" sz="2200" i="1" dirty="0" smtClean="0"/>
              <a:t>PhD </a:t>
            </a:r>
            <a:r>
              <a:rPr lang="en-GB" sz="2200" i="1" dirty="0"/>
              <a:t>thesis University of </a:t>
            </a:r>
            <a:r>
              <a:rPr lang="en-GB" sz="2200" i="1" dirty="0" smtClean="0"/>
              <a:t>Manchester</a:t>
            </a:r>
            <a:endParaRPr lang="en-GB" sz="2200" i="1" dirty="0"/>
          </a:p>
          <a:p>
            <a:r>
              <a:rPr lang="en-GB" sz="2200" dirty="0" smtClean="0"/>
              <a:t>Remains a focus on need for </a:t>
            </a:r>
            <a:r>
              <a:rPr lang="en-GB" sz="2200" dirty="0" smtClean="0"/>
              <a:t>evidence, not just anecdotal experience. </a:t>
            </a:r>
            <a:endParaRPr lang="en-GB" sz="2200" dirty="0"/>
          </a:p>
          <a:p>
            <a:r>
              <a:rPr lang="en-GB" sz="2200" dirty="0" smtClean="0"/>
              <a:t>Building upon AMHP researchers’ experience and the </a:t>
            </a:r>
            <a:endParaRPr lang="en-GB" sz="2200" dirty="0" smtClean="0"/>
          </a:p>
          <a:p>
            <a:pPr marL="0" indent="0">
              <a:buNone/>
            </a:pPr>
            <a:r>
              <a:rPr lang="en-GB" sz="2200" dirty="0" smtClean="0"/>
              <a:t>    impact </a:t>
            </a:r>
            <a:r>
              <a:rPr lang="en-GB" sz="2200" dirty="0" smtClean="0"/>
              <a:t>of research on </a:t>
            </a:r>
            <a:r>
              <a:rPr lang="en-GB" sz="2200" dirty="0" smtClean="0"/>
              <a:t>practice. </a:t>
            </a:r>
          </a:p>
          <a:p>
            <a:r>
              <a:rPr lang="en-GB" sz="2200" dirty="0" smtClean="0"/>
              <a:t>Sharing of best practice and idea’s.</a:t>
            </a:r>
          </a:p>
          <a:p>
            <a:r>
              <a:rPr lang="en-GB" sz="2200" dirty="0" smtClean="0"/>
              <a:t>Joint bidding for research money, building a research culture!</a:t>
            </a:r>
            <a:endParaRPr lang="en-GB" sz="2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0982" y="4520655"/>
            <a:ext cx="2403961" cy="2101818"/>
          </a:xfrm>
          <a:prstGeom prst="rect">
            <a:avLst/>
          </a:prstGeom>
        </p:spPr>
      </p:pic>
    </p:spTree>
    <p:extLst>
      <p:ext uri="{BB962C8B-B14F-4D97-AF65-F5344CB8AC3E}">
        <p14:creationId xmlns:p14="http://schemas.microsoft.com/office/powerpoint/2010/main" val="2863006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AE5980-DDFC-4C0D-BDF0-7114BD93B278}"/>
              </a:ext>
            </a:extLst>
          </p:cNvPr>
          <p:cNvSpPr txBox="1"/>
          <p:nvPr/>
        </p:nvSpPr>
        <p:spPr>
          <a:xfrm>
            <a:off x="509620" y="6061458"/>
            <a:ext cx="409112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latin typeface="Tahoma" panose="020B0604030504040204" pitchFamily="34" charset="0"/>
                <a:ea typeface="Tahoma" panose="020B0604030504040204" pitchFamily="34" charset="0"/>
                <a:cs typeface="Tahoma" panose="020B0604030504040204" pitchFamily="34" charset="0"/>
              </a:rPr>
              <a:t>Kevin2.stone@uwe.ac.uk</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7" descr="A close up of a logo&#10;&#10;Description generated with very high confidence">
            <a:extLst>
              <a:ext uri="{FF2B5EF4-FFF2-40B4-BE49-F238E27FC236}">
                <a16:creationId xmlns:a16="http://schemas.microsoft.com/office/drawing/2014/main" id="{48BE56F0-0402-4157-A9E9-0452CCD608FC}"/>
              </a:ext>
            </a:extLst>
          </p:cNvPr>
          <p:cNvPicPr>
            <a:picLocks noChangeAspect="1"/>
          </p:cNvPicPr>
          <p:nvPr/>
        </p:nvPicPr>
        <p:blipFill>
          <a:blip r:embed="rId2"/>
          <a:stretch>
            <a:fillRect/>
          </a:stretch>
        </p:blipFill>
        <p:spPr>
          <a:xfrm>
            <a:off x="994245" y="5644201"/>
            <a:ext cx="606670" cy="354624"/>
          </a:xfrm>
          <a:prstGeom prst="rect">
            <a:avLst/>
          </a:prstGeom>
        </p:spPr>
      </p:pic>
      <p:sp>
        <p:nvSpPr>
          <p:cNvPr id="6" name="TextBox 5">
            <a:extLst>
              <a:ext uri="{FF2B5EF4-FFF2-40B4-BE49-F238E27FC236}">
                <a16:creationId xmlns:a16="http://schemas.microsoft.com/office/drawing/2014/main" id="{4C11D46A-6B22-4139-AE74-AF5DE30B236B}"/>
              </a:ext>
            </a:extLst>
          </p:cNvPr>
          <p:cNvSpPr txBox="1"/>
          <p:nvPr/>
        </p:nvSpPr>
        <p:spPr>
          <a:xfrm>
            <a:off x="1415112" y="5570259"/>
            <a:ext cx="274320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solidFill>
                  <a:srgbClr val="00B0F0"/>
                </a:solidFill>
                <a:latin typeface="Tahoma"/>
                <a:ea typeface="Tahoma"/>
                <a:cs typeface="Tahoma"/>
              </a:rPr>
              <a:t>@kevinstoneuwe</a:t>
            </a:r>
            <a:endParaRPr lang="en-US" sz="2400" dirty="0" err="1">
              <a:solidFill>
                <a:srgbClr val="00B0F0"/>
              </a:solidFill>
              <a:latin typeface="Tahoma"/>
              <a:ea typeface="Tahoma"/>
              <a:cs typeface="Tahoma"/>
            </a:endParaRPr>
          </a:p>
        </p:txBody>
      </p:sp>
      <p:sp>
        <p:nvSpPr>
          <p:cNvPr id="7" name="TextBox 6">
            <a:extLst>
              <a:ext uri="{FF2B5EF4-FFF2-40B4-BE49-F238E27FC236}">
                <a16:creationId xmlns:a16="http://schemas.microsoft.com/office/drawing/2014/main" id="{0BC24B4A-AACB-4E85-83A6-EC92BEA84B66}"/>
              </a:ext>
            </a:extLst>
          </p:cNvPr>
          <p:cNvSpPr txBox="1"/>
          <p:nvPr/>
        </p:nvSpPr>
        <p:spPr>
          <a:xfrm>
            <a:off x="6251166" y="6119357"/>
            <a:ext cx="409112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latin typeface="Tahoma" panose="020B0604030504040204" pitchFamily="34" charset="0"/>
                <a:ea typeface="Tahoma" panose="020B0604030504040204" pitchFamily="34" charset="0"/>
                <a:cs typeface="Tahoma" panose="020B0604030504040204" pitchFamily="34" charset="0"/>
              </a:rPr>
              <a:t> sarah.vicary@open.ac.uk</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7210185" y="5627875"/>
            <a:ext cx="2176563" cy="461665"/>
          </a:xfrm>
          <a:prstGeom prst="rect">
            <a:avLst/>
          </a:prstGeom>
          <a:noFill/>
        </p:spPr>
        <p:txBody>
          <a:bodyPr wrap="square" rtlCol="0" anchor="t">
            <a:spAutoFit/>
          </a:bodyPr>
          <a:lstStyle/>
          <a:p>
            <a:r>
              <a:rPr lang="en-GB" sz="2400" dirty="0">
                <a:solidFill>
                  <a:srgbClr val="00B0F0"/>
                </a:solidFill>
                <a:latin typeface="Tahoma" panose="020B0604030504040204" pitchFamily="34" charset="0"/>
                <a:ea typeface="Tahoma" panose="020B0604030504040204" pitchFamily="34" charset="0"/>
                <a:cs typeface="Tahoma" panose="020B0604030504040204" pitchFamily="34" charset="0"/>
              </a:rPr>
              <a:t>@sao_sarah</a:t>
            </a:r>
          </a:p>
        </p:txBody>
      </p:sp>
      <p:pic>
        <p:nvPicPr>
          <p:cNvPr id="9" name="Picture 7" descr="A close up of a logo&#10;&#10;Description generated with very high confidence">
            <a:extLst>
              <a:ext uri="{FF2B5EF4-FFF2-40B4-BE49-F238E27FC236}">
                <a16:creationId xmlns:a16="http://schemas.microsoft.com/office/drawing/2014/main" id="{470E9F87-DD98-4FEB-A643-AD5F49E4D0CE}"/>
              </a:ext>
            </a:extLst>
          </p:cNvPr>
          <p:cNvPicPr>
            <a:picLocks noChangeAspect="1"/>
          </p:cNvPicPr>
          <p:nvPr/>
        </p:nvPicPr>
        <p:blipFill>
          <a:blip r:embed="rId2"/>
          <a:stretch>
            <a:fillRect/>
          </a:stretch>
        </p:blipFill>
        <p:spPr>
          <a:xfrm>
            <a:off x="6625004" y="5760428"/>
            <a:ext cx="606670" cy="354624"/>
          </a:xfrm>
          <a:prstGeom prst="rect">
            <a:avLst/>
          </a:prstGeom>
        </p:spPr>
      </p:pic>
      <p:sp>
        <p:nvSpPr>
          <p:cNvPr id="2" name="TextBox 1"/>
          <p:cNvSpPr txBox="1"/>
          <p:nvPr/>
        </p:nvSpPr>
        <p:spPr>
          <a:xfrm>
            <a:off x="994245" y="498763"/>
            <a:ext cx="8550234" cy="1446550"/>
          </a:xfrm>
          <a:prstGeom prst="rect">
            <a:avLst/>
          </a:prstGeom>
          <a:noFill/>
        </p:spPr>
        <p:txBody>
          <a:bodyPr wrap="square" rtlCol="0">
            <a:spAutoFit/>
          </a:bodyPr>
          <a:lstStyle/>
          <a:p>
            <a:r>
              <a:rPr lang="en-GB" sz="4400" b="1" dirty="0" smtClean="0">
                <a:latin typeface="Tahoma" panose="020B0604030504040204" pitchFamily="34" charset="0"/>
                <a:ea typeface="Tahoma" panose="020B0604030504040204" pitchFamily="34" charset="0"/>
                <a:cs typeface="Tahoma" panose="020B0604030504040204" pitchFamily="34" charset="0"/>
              </a:rPr>
              <a:t>AMHP Research </a:t>
            </a:r>
            <a:r>
              <a:rPr lang="en-GB" sz="4400" b="1" dirty="0" smtClean="0">
                <a:latin typeface="Tahoma" panose="020B0604030504040204" pitchFamily="34" charset="0"/>
                <a:ea typeface="Tahoma" panose="020B0604030504040204" pitchFamily="34" charset="0"/>
                <a:cs typeface="Tahoma" panose="020B0604030504040204" pitchFamily="34" charset="0"/>
              </a:rPr>
              <a:t>Collaboration</a:t>
            </a:r>
          </a:p>
          <a:p>
            <a:r>
              <a:rPr lang="en-GB" sz="4400" dirty="0" smtClean="0">
                <a:solidFill>
                  <a:srgbClr val="00B0F0"/>
                </a:solidFill>
                <a:latin typeface="Tahoma" panose="020B0604030504040204" pitchFamily="34" charset="0"/>
                <a:ea typeface="Tahoma" panose="020B0604030504040204" pitchFamily="34" charset="0"/>
                <a:cs typeface="Tahoma" panose="020B0604030504040204" pitchFamily="34" charset="0"/>
              </a:rPr>
              <a:t>@AMHPResearch </a:t>
            </a:r>
            <a:endParaRPr lang="en-GB" sz="44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4328" y="1814325"/>
            <a:ext cx="6867637" cy="3480766"/>
          </a:xfrm>
          <a:prstGeom prst="rect">
            <a:avLst/>
          </a:prstGeom>
        </p:spPr>
      </p:pic>
    </p:spTree>
    <p:extLst>
      <p:ext uri="{BB962C8B-B14F-4D97-AF65-F5344CB8AC3E}">
        <p14:creationId xmlns:p14="http://schemas.microsoft.com/office/powerpoint/2010/main" val="895603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5" y="365125"/>
            <a:ext cx="3920835" cy="1325563"/>
          </a:xfrm>
        </p:spPr>
        <p:txBody>
          <a:bodyPr>
            <a:noAutofit/>
          </a:bodyPr>
          <a:lstStyle/>
          <a:p>
            <a:pPr algn="ctr"/>
            <a:r>
              <a:rPr lang="en-GB" sz="3200" b="1" dirty="0" smtClean="0"/>
              <a:t>Mental Health </a:t>
            </a:r>
            <a:br>
              <a:rPr lang="en-GB" sz="3200" b="1" dirty="0" smtClean="0"/>
            </a:br>
            <a:r>
              <a:rPr lang="en-GB" sz="3200" b="1" dirty="0" smtClean="0"/>
              <a:t>Policy Practice &amp; </a:t>
            </a:r>
            <a:br>
              <a:rPr lang="en-GB" sz="3200" b="1" dirty="0" smtClean="0"/>
            </a:br>
            <a:r>
              <a:rPr lang="en-GB" sz="3200" b="1" dirty="0" smtClean="0"/>
              <a:t>Education Group </a:t>
            </a:r>
            <a:endParaRPr lang="en-GB" sz="3200" b="1" dirty="0"/>
          </a:p>
        </p:txBody>
      </p:sp>
      <p:pic>
        <p:nvPicPr>
          <p:cNvPr id="4" name="Picture 3"/>
          <p:cNvPicPr>
            <a:picLocks noChangeAspect="1"/>
          </p:cNvPicPr>
          <p:nvPr/>
        </p:nvPicPr>
        <p:blipFill>
          <a:blip r:embed="rId2"/>
          <a:stretch>
            <a:fillRect/>
          </a:stretch>
        </p:blipFill>
        <p:spPr>
          <a:xfrm>
            <a:off x="346365" y="1690688"/>
            <a:ext cx="3814425" cy="50522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9591" y="115093"/>
            <a:ext cx="4764154" cy="6742907"/>
          </a:xfrm>
          <a:prstGeom prst="rect">
            <a:avLst/>
          </a:prstGeom>
        </p:spPr>
      </p:pic>
    </p:spTree>
    <p:extLst>
      <p:ext uri="{BB962C8B-B14F-4D97-AF65-F5344CB8AC3E}">
        <p14:creationId xmlns:p14="http://schemas.microsoft.com/office/powerpoint/2010/main" val="4148700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1910</TotalTime>
  <Words>645</Words>
  <Application>Microsoft Office PowerPoint</Application>
  <PresentationFormat>Widescreen</PresentationFormat>
  <Paragraphs>63</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Tahoma</vt:lpstr>
      <vt:lpstr>Office Theme</vt:lpstr>
      <vt:lpstr>Demystifying Practitioner Led Research AMHP Leads Conference 2018 </vt:lpstr>
      <vt:lpstr>Contemporary research foci</vt:lpstr>
      <vt:lpstr>Contemporary research foci</vt:lpstr>
      <vt:lpstr>Contemporary research foci continued</vt:lpstr>
      <vt:lpstr>Ethical challenges and research design</vt:lpstr>
      <vt:lpstr>Create a network – @AMHPResearch ‘AMHP Research Network’</vt:lpstr>
      <vt:lpstr>PowerPoint Presentation</vt:lpstr>
      <vt:lpstr>Mental Health  Policy Practice &amp;  Education Group </vt:lpstr>
    </vt:vector>
  </TitlesOfParts>
  <Company>University of the West of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Demystifying Practitioner Led Research</dc:title>
  <dc:creator>Kevin Stone</dc:creator>
  <cp:lastModifiedBy>Kevin Stone</cp:lastModifiedBy>
  <cp:revision>35</cp:revision>
  <dcterms:created xsi:type="dcterms:W3CDTF">2018-05-18T15:54:18Z</dcterms:created>
  <dcterms:modified xsi:type="dcterms:W3CDTF">2018-06-03T20:47:45Z</dcterms:modified>
</cp:coreProperties>
</file>