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0243463" cy="42484675"/>
  <p:notesSz cx="6669088" cy="9872663"/>
  <p:defaultTextStyle>
    <a:defPPr>
      <a:defRPr lang="en-US"/>
    </a:defPPr>
    <a:lvl1pPr marL="0" algn="l" defTabSz="4155857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77928" algn="l" defTabSz="4155857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55857" algn="l" defTabSz="4155857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33785" algn="l" defTabSz="4155857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11713" algn="l" defTabSz="4155857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389641" algn="l" defTabSz="4155857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467570" algn="l" defTabSz="4155857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545498" algn="l" defTabSz="4155857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623426" algn="l" defTabSz="4155857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381">
          <p15:clr>
            <a:srgbClr val="A4A3A4"/>
          </p15:clr>
        </p15:guide>
        <p15:guide id="2" pos="952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44" autoAdjust="0"/>
    <p:restoredTop sz="91446" autoAdjust="0"/>
  </p:normalViewPr>
  <p:slideViewPr>
    <p:cSldViewPr>
      <p:cViewPr>
        <p:scale>
          <a:sx n="10" d="100"/>
          <a:sy n="10" d="100"/>
        </p:scale>
        <p:origin x="3432" y="732"/>
      </p:cViewPr>
      <p:guideLst>
        <p:guide orient="horz" pos="13381"/>
        <p:guide pos="952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273113-53F2-4676-957A-A822CE3A01D0}" type="datetimeFigureOut">
              <a:rPr lang="en-GB" smtClean="0"/>
              <a:t>08/05/2018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17713" y="739775"/>
            <a:ext cx="2633662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204CF0-FC45-4732-9827-0EDB7ADF01D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9862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204CF0-FC45-4732-9827-0EDB7ADF01D2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7940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260" y="13197789"/>
            <a:ext cx="25706944" cy="91066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36520" y="24074649"/>
            <a:ext cx="21170424" cy="1085719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77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55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337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117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389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467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5454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6234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8666E-CB9D-445D-8170-0DF22A2B817E}" type="datetimeFigureOut">
              <a:rPr lang="en-GB" smtClean="0"/>
              <a:t>08/05/2018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96A6B-E69D-4FA9-9380-59A0C054683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0001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8666E-CB9D-445D-8170-0DF22A2B817E}" type="datetimeFigureOut">
              <a:rPr lang="en-GB" smtClean="0"/>
              <a:t>08/05/2018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96A6B-E69D-4FA9-9380-59A0C054683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72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521306" y="10542496"/>
            <a:ext cx="22504077" cy="2245590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03824" y="10542496"/>
            <a:ext cx="67013422" cy="2245590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8666E-CB9D-445D-8170-0DF22A2B817E}" type="datetimeFigureOut">
              <a:rPr lang="en-GB" smtClean="0"/>
              <a:t>08/05/2018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96A6B-E69D-4FA9-9380-59A0C054683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9336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8666E-CB9D-445D-8170-0DF22A2B817E}" type="datetimeFigureOut">
              <a:rPr lang="en-GB" smtClean="0"/>
              <a:t>08/05/2018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96A6B-E69D-4FA9-9380-59A0C054683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6796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25" y="27300340"/>
            <a:ext cx="25706944" cy="8437929"/>
          </a:xfrm>
        </p:spPr>
        <p:txBody>
          <a:bodyPr anchor="t"/>
          <a:lstStyle>
            <a:lvl1pPr algn="l">
              <a:defRPr sz="182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89025" y="18006821"/>
            <a:ext cx="25706944" cy="9293520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77928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55857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33785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1171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38964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46757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54549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62342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8666E-CB9D-445D-8170-0DF22A2B817E}" type="datetimeFigureOut">
              <a:rPr lang="en-GB" smtClean="0"/>
              <a:t>08/05/2018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96A6B-E69D-4FA9-9380-59A0C054683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6504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03824" y="61406093"/>
            <a:ext cx="44756125" cy="173695447"/>
          </a:xfrm>
        </p:spPr>
        <p:txBody>
          <a:bodyPr/>
          <a:lstStyle>
            <a:lvl1pPr>
              <a:defRPr sz="12700"/>
            </a:lvl1pPr>
            <a:lvl2pPr>
              <a:defRPr sz="109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64009" y="61406093"/>
            <a:ext cx="44761374" cy="173695447"/>
          </a:xfrm>
        </p:spPr>
        <p:txBody>
          <a:bodyPr/>
          <a:lstStyle>
            <a:lvl1pPr>
              <a:defRPr sz="12700"/>
            </a:lvl1pPr>
            <a:lvl2pPr>
              <a:defRPr sz="109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8666E-CB9D-445D-8170-0DF22A2B817E}" type="datetimeFigureOut">
              <a:rPr lang="en-GB" smtClean="0"/>
              <a:t>08/05/2018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96A6B-E69D-4FA9-9380-59A0C054683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632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173" y="1701357"/>
            <a:ext cx="27219117" cy="708077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173" y="9509883"/>
            <a:ext cx="13362782" cy="3963266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77928" indent="0">
              <a:buNone/>
              <a:defRPr sz="9100" b="1"/>
            </a:lvl2pPr>
            <a:lvl3pPr marL="4155857" indent="0">
              <a:buNone/>
              <a:defRPr sz="8200" b="1"/>
            </a:lvl3pPr>
            <a:lvl4pPr marL="6233785" indent="0">
              <a:buNone/>
              <a:defRPr sz="7300" b="1"/>
            </a:lvl4pPr>
            <a:lvl5pPr marL="8311713" indent="0">
              <a:buNone/>
              <a:defRPr sz="7300" b="1"/>
            </a:lvl5pPr>
            <a:lvl6pPr marL="10389641" indent="0">
              <a:buNone/>
              <a:defRPr sz="7300" b="1"/>
            </a:lvl6pPr>
            <a:lvl7pPr marL="12467570" indent="0">
              <a:buNone/>
              <a:defRPr sz="7300" b="1"/>
            </a:lvl7pPr>
            <a:lvl8pPr marL="14545498" indent="0">
              <a:buNone/>
              <a:defRPr sz="7300" b="1"/>
            </a:lvl8pPr>
            <a:lvl9pPr marL="16623426" indent="0">
              <a:buNone/>
              <a:defRPr sz="7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2173" y="13473149"/>
            <a:ext cx="13362782" cy="24477863"/>
          </a:xfrm>
        </p:spPr>
        <p:txBody>
          <a:bodyPr/>
          <a:lstStyle>
            <a:lvl1pPr>
              <a:defRPr sz="109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63261" y="9509883"/>
            <a:ext cx="13368031" cy="3963266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77928" indent="0">
              <a:buNone/>
              <a:defRPr sz="9100" b="1"/>
            </a:lvl2pPr>
            <a:lvl3pPr marL="4155857" indent="0">
              <a:buNone/>
              <a:defRPr sz="8200" b="1"/>
            </a:lvl3pPr>
            <a:lvl4pPr marL="6233785" indent="0">
              <a:buNone/>
              <a:defRPr sz="7300" b="1"/>
            </a:lvl4pPr>
            <a:lvl5pPr marL="8311713" indent="0">
              <a:buNone/>
              <a:defRPr sz="7300" b="1"/>
            </a:lvl5pPr>
            <a:lvl6pPr marL="10389641" indent="0">
              <a:buNone/>
              <a:defRPr sz="7300" b="1"/>
            </a:lvl6pPr>
            <a:lvl7pPr marL="12467570" indent="0">
              <a:buNone/>
              <a:defRPr sz="7300" b="1"/>
            </a:lvl7pPr>
            <a:lvl8pPr marL="14545498" indent="0">
              <a:buNone/>
              <a:defRPr sz="7300" b="1"/>
            </a:lvl8pPr>
            <a:lvl9pPr marL="16623426" indent="0">
              <a:buNone/>
              <a:defRPr sz="7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63261" y="13473149"/>
            <a:ext cx="13368031" cy="24477863"/>
          </a:xfrm>
        </p:spPr>
        <p:txBody>
          <a:bodyPr/>
          <a:lstStyle>
            <a:lvl1pPr>
              <a:defRPr sz="109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8666E-CB9D-445D-8170-0DF22A2B817E}" type="datetimeFigureOut">
              <a:rPr lang="en-GB" smtClean="0"/>
              <a:t>08/05/2018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96A6B-E69D-4FA9-9380-59A0C054683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7890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8666E-CB9D-445D-8170-0DF22A2B817E}" type="datetimeFigureOut">
              <a:rPr lang="en-GB" smtClean="0"/>
              <a:t>08/05/2018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96A6B-E69D-4FA9-9380-59A0C054683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2800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8666E-CB9D-445D-8170-0DF22A2B817E}" type="datetimeFigureOut">
              <a:rPr lang="en-GB" smtClean="0"/>
              <a:t>08/05/2018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96A6B-E69D-4FA9-9380-59A0C054683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5899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175" y="1691520"/>
            <a:ext cx="9949891" cy="7198792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4354" y="1691523"/>
            <a:ext cx="16906936" cy="36259493"/>
          </a:xfrm>
        </p:spPr>
        <p:txBody>
          <a:bodyPr/>
          <a:lstStyle>
            <a:lvl1pPr>
              <a:defRPr sz="14500"/>
            </a:lvl1pPr>
            <a:lvl2pPr>
              <a:defRPr sz="12700"/>
            </a:lvl2pPr>
            <a:lvl3pPr>
              <a:defRPr sz="109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175" y="8890315"/>
            <a:ext cx="9949891" cy="29060701"/>
          </a:xfrm>
        </p:spPr>
        <p:txBody>
          <a:bodyPr/>
          <a:lstStyle>
            <a:lvl1pPr marL="0" indent="0">
              <a:buNone/>
              <a:defRPr sz="6400"/>
            </a:lvl1pPr>
            <a:lvl2pPr marL="2077928" indent="0">
              <a:buNone/>
              <a:defRPr sz="5500"/>
            </a:lvl2pPr>
            <a:lvl3pPr marL="4155857" indent="0">
              <a:buNone/>
              <a:defRPr sz="4500"/>
            </a:lvl3pPr>
            <a:lvl4pPr marL="6233785" indent="0">
              <a:buNone/>
              <a:defRPr sz="4100"/>
            </a:lvl4pPr>
            <a:lvl5pPr marL="8311713" indent="0">
              <a:buNone/>
              <a:defRPr sz="4100"/>
            </a:lvl5pPr>
            <a:lvl6pPr marL="10389641" indent="0">
              <a:buNone/>
              <a:defRPr sz="4100"/>
            </a:lvl6pPr>
            <a:lvl7pPr marL="12467570" indent="0">
              <a:buNone/>
              <a:defRPr sz="4100"/>
            </a:lvl7pPr>
            <a:lvl8pPr marL="14545498" indent="0">
              <a:buNone/>
              <a:defRPr sz="4100"/>
            </a:lvl8pPr>
            <a:lvl9pPr marL="16623426" indent="0">
              <a:buNone/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8666E-CB9D-445D-8170-0DF22A2B817E}" type="datetimeFigureOut">
              <a:rPr lang="en-GB" smtClean="0"/>
              <a:t>08/05/2018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96A6B-E69D-4FA9-9380-59A0C054683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9688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7930" y="29739273"/>
            <a:ext cx="18146078" cy="3510889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27930" y="3796084"/>
            <a:ext cx="18146078" cy="25490805"/>
          </a:xfrm>
        </p:spPr>
        <p:txBody>
          <a:bodyPr/>
          <a:lstStyle>
            <a:lvl1pPr marL="0" indent="0">
              <a:buNone/>
              <a:defRPr sz="14500"/>
            </a:lvl1pPr>
            <a:lvl2pPr marL="2077928" indent="0">
              <a:buNone/>
              <a:defRPr sz="12700"/>
            </a:lvl2pPr>
            <a:lvl3pPr marL="4155857" indent="0">
              <a:buNone/>
              <a:defRPr sz="10900"/>
            </a:lvl3pPr>
            <a:lvl4pPr marL="6233785" indent="0">
              <a:buNone/>
              <a:defRPr sz="9100"/>
            </a:lvl4pPr>
            <a:lvl5pPr marL="8311713" indent="0">
              <a:buNone/>
              <a:defRPr sz="9100"/>
            </a:lvl5pPr>
            <a:lvl6pPr marL="10389641" indent="0">
              <a:buNone/>
              <a:defRPr sz="9100"/>
            </a:lvl6pPr>
            <a:lvl7pPr marL="12467570" indent="0">
              <a:buNone/>
              <a:defRPr sz="9100"/>
            </a:lvl7pPr>
            <a:lvl8pPr marL="14545498" indent="0">
              <a:buNone/>
              <a:defRPr sz="9100"/>
            </a:lvl8pPr>
            <a:lvl9pPr marL="16623426" indent="0">
              <a:buNone/>
              <a:defRPr sz="91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27930" y="33250162"/>
            <a:ext cx="18146078" cy="4986046"/>
          </a:xfrm>
        </p:spPr>
        <p:txBody>
          <a:bodyPr/>
          <a:lstStyle>
            <a:lvl1pPr marL="0" indent="0">
              <a:buNone/>
              <a:defRPr sz="6400"/>
            </a:lvl1pPr>
            <a:lvl2pPr marL="2077928" indent="0">
              <a:buNone/>
              <a:defRPr sz="5500"/>
            </a:lvl2pPr>
            <a:lvl3pPr marL="4155857" indent="0">
              <a:buNone/>
              <a:defRPr sz="4500"/>
            </a:lvl3pPr>
            <a:lvl4pPr marL="6233785" indent="0">
              <a:buNone/>
              <a:defRPr sz="4100"/>
            </a:lvl4pPr>
            <a:lvl5pPr marL="8311713" indent="0">
              <a:buNone/>
              <a:defRPr sz="4100"/>
            </a:lvl5pPr>
            <a:lvl6pPr marL="10389641" indent="0">
              <a:buNone/>
              <a:defRPr sz="4100"/>
            </a:lvl6pPr>
            <a:lvl7pPr marL="12467570" indent="0">
              <a:buNone/>
              <a:defRPr sz="4100"/>
            </a:lvl7pPr>
            <a:lvl8pPr marL="14545498" indent="0">
              <a:buNone/>
              <a:defRPr sz="4100"/>
            </a:lvl8pPr>
            <a:lvl9pPr marL="16623426" indent="0">
              <a:buNone/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8666E-CB9D-445D-8170-0DF22A2B817E}" type="datetimeFigureOut">
              <a:rPr lang="en-GB" smtClean="0"/>
              <a:t>08/05/2018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96A6B-E69D-4FA9-9380-59A0C054683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1800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2173" y="1701357"/>
            <a:ext cx="27219117" cy="7080779"/>
          </a:xfrm>
          <a:prstGeom prst="rect">
            <a:avLst/>
          </a:prstGeom>
        </p:spPr>
        <p:txBody>
          <a:bodyPr vert="horz" lIns="415586" tIns="207793" rIns="415586" bIns="207793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173" y="9913094"/>
            <a:ext cx="27219117" cy="28037922"/>
          </a:xfrm>
          <a:prstGeom prst="rect">
            <a:avLst/>
          </a:prstGeom>
        </p:spPr>
        <p:txBody>
          <a:bodyPr vert="horz" lIns="415586" tIns="207793" rIns="415586" bIns="20779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2173" y="39377003"/>
            <a:ext cx="7056808" cy="2261916"/>
          </a:xfrm>
          <a:prstGeom prst="rect">
            <a:avLst/>
          </a:prstGeom>
        </p:spPr>
        <p:txBody>
          <a:bodyPr vert="horz" lIns="415586" tIns="207793" rIns="415586" bIns="207793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8666E-CB9D-445D-8170-0DF22A2B817E}" type="datetimeFigureOut">
              <a:rPr lang="en-GB" smtClean="0"/>
              <a:t>08/05/2018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33183" y="39377003"/>
            <a:ext cx="9577097" cy="2261916"/>
          </a:xfrm>
          <a:prstGeom prst="rect">
            <a:avLst/>
          </a:prstGeom>
        </p:spPr>
        <p:txBody>
          <a:bodyPr vert="horz" lIns="415586" tIns="207793" rIns="415586" bIns="207793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74482" y="39377003"/>
            <a:ext cx="7056808" cy="2261916"/>
          </a:xfrm>
          <a:prstGeom prst="rect">
            <a:avLst/>
          </a:prstGeom>
        </p:spPr>
        <p:txBody>
          <a:bodyPr vert="horz" lIns="415586" tIns="207793" rIns="415586" bIns="207793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96A6B-E69D-4FA9-9380-59A0C054683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972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55857" rtl="0" eaLnBrk="1" latinLnBrk="0" hangingPunct="1">
        <a:spcBef>
          <a:spcPct val="0"/>
        </a:spcBef>
        <a:buNone/>
        <a:defRPr sz="20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58446" indent="-1558446" algn="l" defTabSz="4155857" rtl="0" eaLnBrk="1" latinLnBrk="0" hangingPunct="1">
        <a:spcBef>
          <a:spcPct val="20000"/>
        </a:spcBef>
        <a:buFont typeface="Arial" pitchFamily="34" charset="0"/>
        <a:buChar char="•"/>
        <a:defRPr sz="14500" kern="1200">
          <a:solidFill>
            <a:schemeClr val="tx1"/>
          </a:solidFill>
          <a:latin typeface="+mn-lt"/>
          <a:ea typeface="+mn-ea"/>
          <a:cs typeface="+mn-cs"/>
        </a:defRPr>
      </a:lvl1pPr>
      <a:lvl2pPr marL="3376633" indent="-1298705" algn="l" defTabSz="4155857" rtl="0" eaLnBrk="1" latinLnBrk="0" hangingPunct="1">
        <a:spcBef>
          <a:spcPct val="20000"/>
        </a:spcBef>
        <a:buFont typeface="Arial" pitchFamily="34" charset="0"/>
        <a:buChar char="–"/>
        <a:defRPr sz="12700" kern="1200">
          <a:solidFill>
            <a:schemeClr val="tx1"/>
          </a:solidFill>
          <a:latin typeface="+mn-lt"/>
          <a:ea typeface="+mn-ea"/>
          <a:cs typeface="+mn-cs"/>
        </a:defRPr>
      </a:lvl2pPr>
      <a:lvl3pPr marL="5194821" indent="-1038964" algn="l" defTabSz="4155857" rtl="0" eaLnBrk="1" latinLnBrk="0" hangingPunct="1">
        <a:spcBef>
          <a:spcPct val="20000"/>
        </a:spcBef>
        <a:buFont typeface="Arial" pitchFamily="34" charset="0"/>
        <a:buChar char="•"/>
        <a:defRPr sz="10900" kern="1200">
          <a:solidFill>
            <a:schemeClr val="tx1"/>
          </a:solidFill>
          <a:latin typeface="+mn-lt"/>
          <a:ea typeface="+mn-ea"/>
          <a:cs typeface="+mn-cs"/>
        </a:defRPr>
      </a:lvl3pPr>
      <a:lvl4pPr marL="7272749" indent="-1038964" algn="l" defTabSz="4155857" rtl="0" eaLnBrk="1" latinLnBrk="0" hangingPunct="1">
        <a:spcBef>
          <a:spcPct val="20000"/>
        </a:spcBef>
        <a:buFont typeface="Arial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50677" indent="-1038964" algn="l" defTabSz="4155857" rtl="0" eaLnBrk="1" latinLnBrk="0" hangingPunct="1">
        <a:spcBef>
          <a:spcPct val="20000"/>
        </a:spcBef>
        <a:buFont typeface="Arial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28606" indent="-1038964" algn="l" defTabSz="4155857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06534" indent="-1038964" algn="l" defTabSz="4155857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584462" indent="-1038964" algn="l" defTabSz="4155857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662390" indent="-1038964" algn="l" defTabSz="4155857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55857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77928" algn="l" defTabSz="4155857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55857" algn="l" defTabSz="4155857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33785" algn="l" defTabSz="4155857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11713" algn="l" defTabSz="4155857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389641" algn="l" defTabSz="4155857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467570" algn="l" defTabSz="4155857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545498" algn="l" defTabSz="4155857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623426" algn="l" defTabSz="4155857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mailto:christine.ramsey-wade@uwe.ac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062479" y="35571929"/>
            <a:ext cx="28418388" cy="45550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1800" b="1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GB" sz="6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CONCLUSIONS</a:t>
            </a:r>
            <a:endParaRPr lang="en-GB" sz="6000" b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572400" indent="-572400"/>
            <a:endParaRPr lang="en-GB" sz="1800" b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572400" indent="-572400">
              <a:buFont typeface="Arial" panose="020B0604020202020204" pitchFamily="34" charset="0"/>
              <a:buChar char="•"/>
            </a:pPr>
            <a:r>
              <a:rPr lang="en-GB" sz="4400" dirty="0"/>
              <a:t>Expressive </a:t>
            </a:r>
            <a:r>
              <a:rPr lang="en-GB" sz="4400" dirty="0"/>
              <a:t>writing tasks </a:t>
            </a:r>
            <a:r>
              <a:rPr lang="en-GB" sz="4400" dirty="0" smtClean="0"/>
              <a:t>may be able to improve </a:t>
            </a:r>
            <a:r>
              <a:rPr lang="en-GB" sz="4400" dirty="0"/>
              <a:t>outcomes in related </a:t>
            </a:r>
            <a:r>
              <a:rPr lang="en-GB" sz="4400" dirty="0" smtClean="0"/>
              <a:t>areas, but this research needs replicating with larger samples</a:t>
            </a:r>
          </a:p>
          <a:p>
            <a:pPr marL="572400" indent="-572400">
              <a:buFont typeface="Arial" panose="020B0604020202020204" pitchFamily="34" charset="0"/>
              <a:buChar char="•"/>
            </a:pPr>
            <a:r>
              <a:rPr lang="en-GB" sz="4400" dirty="0" smtClean="0"/>
              <a:t>Quantitative studies of therapeutic writing with eating disorder populations are warranted</a:t>
            </a:r>
            <a:endParaRPr lang="en-GB" sz="4400" dirty="0"/>
          </a:p>
          <a:p>
            <a:pPr marL="572400" indent="-572400">
              <a:buFont typeface="Arial" panose="020B0604020202020204" pitchFamily="34" charset="0"/>
              <a:buChar char="•"/>
            </a:pPr>
            <a:r>
              <a:rPr lang="en-GB" sz="4400" dirty="0"/>
              <a:t>Emotional expression, group cohesion, de-centring or distraction could all be causal </a:t>
            </a:r>
            <a:r>
              <a:rPr lang="en-GB" sz="4400" dirty="0" smtClean="0"/>
              <a:t>pathways</a:t>
            </a:r>
            <a:endParaRPr lang="en-GB" sz="1800" dirty="0" smtClean="0"/>
          </a:p>
          <a:p>
            <a:pPr marL="572400" indent="-57240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1152179" y="432025"/>
            <a:ext cx="28011112" cy="40318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n-GB" sz="2000" b="1" dirty="0" smtClean="0"/>
          </a:p>
          <a:p>
            <a:pPr algn="ctr"/>
            <a:r>
              <a:rPr lang="en-GB" sz="72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Therapeutic writing for eating disorders: A systematic review</a:t>
            </a:r>
            <a:endParaRPr lang="en-GB" sz="7200" b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endParaRPr lang="en-GB" sz="3200" dirty="0" smtClean="0"/>
          </a:p>
          <a:p>
            <a:pPr algn="ctr"/>
            <a:r>
              <a:rPr lang="en-GB" sz="6600" dirty="0" smtClean="0"/>
              <a:t>Christine Ramsey-Wade , Dr Heidi Williamson and Dr Jane Meyrick</a:t>
            </a:r>
          </a:p>
          <a:p>
            <a:pPr algn="ctr"/>
            <a:r>
              <a:rPr lang="en-GB" sz="6600" dirty="0" smtClean="0"/>
              <a:t>Department of Health and Social Sciences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93628" y="11665273"/>
            <a:ext cx="9159552" cy="55220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cap="rnd">
            <a:solidFill>
              <a:schemeClr val="tx1"/>
            </a:solidFill>
            <a:bevel/>
          </a:ln>
        </p:spPr>
        <p:txBody>
          <a:bodyPr wrap="square" rtlCol="0">
            <a:spAutoFit/>
          </a:bodyPr>
          <a:lstStyle/>
          <a:p>
            <a:pPr algn="ctr"/>
            <a:endParaRPr lang="en-GB" sz="1800" b="1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GB" sz="6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WHAT IS IT?</a:t>
            </a:r>
          </a:p>
          <a:p>
            <a:pPr algn="ctr"/>
            <a:endParaRPr lang="en-GB" sz="1800" dirty="0" smtClean="0"/>
          </a:p>
          <a:p>
            <a:pPr marL="1028700" indent="-571500">
              <a:buFont typeface="Arial" panose="020B0604020202020204" pitchFamily="34" charset="0"/>
              <a:buChar char="•"/>
            </a:pPr>
            <a:r>
              <a:rPr lang="en-US" sz="4400" b="1" dirty="0" smtClean="0"/>
              <a:t>Therapeutic writing</a:t>
            </a:r>
            <a:r>
              <a:rPr lang="en-US" sz="4400" b="1" i="1" dirty="0" smtClean="0"/>
              <a:t> </a:t>
            </a:r>
            <a:r>
              <a:rPr lang="en-US" sz="4400" b="1" dirty="0" smtClean="0"/>
              <a:t>(TW) </a:t>
            </a:r>
            <a:r>
              <a:rPr lang="en-US" sz="4400" dirty="0" smtClean="0"/>
              <a:t>is </a:t>
            </a:r>
            <a:r>
              <a:rPr lang="en-US" sz="4400" dirty="0" smtClean="0"/>
              <a:t>expressive or creative writing for a therapeutic purpose</a:t>
            </a:r>
          </a:p>
          <a:p>
            <a:pPr marL="3106628" lvl="1" indent="-571500">
              <a:buFont typeface="Arial" panose="020B0604020202020204" pitchFamily="34" charset="0"/>
              <a:buChar char="•"/>
            </a:pPr>
            <a:r>
              <a:rPr lang="en-US" sz="4400" dirty="0" smtClean="0"/>
              <a:t>Examples: letter writing, journaling, writing poetry</a:t>
            </a:r>
          </a:p>
          <a:p>
            <a:pPr marL="457200" indent="-457200">
              <a:lnSpc>
                <a:spcPts val="3700"/>
              </a:lnSpc>
              <a:buFont typeface="Arial" panose="020B0604020202020204" pitchFamily="34" charset="0"/>
              <a:buChar char="•"/>
            </a:pPr>
            <a:endParaRPr lang="en-US" sz="2800" b="1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1062479" y="17929969"/>
            <a:ext cx="13658437" cy="1683281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1800" b="1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GB" sz="6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METHOD</a:t>
            </a:r>
          </a:p>
          <a:p>
            <a:pPr algn="ctr"/>
            <a:endParaRPr lang="en-GB" sz="1800" b="1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endParaRPr lang="en-GB" sz="1800" b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endParaRPr lang="en-GB" sz="1800" b="1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457200" indent="-457200">
              <a:lnSpc>
                <a:spcPts val="3700"/>
              </a:lnSpc>
              <a:buFont typeface="Arial" panose="020B0604020202020204" pitchFamily="34" charset="0"/>
              <a:buChar char="•"/>
            </a:pPr>
            <a:endParaRPr lang="en-GB" sz="2800" dirty="0" smtClean="0"/>
          </a:p>
          <a:p>
            <a:pPr marL="457200" indent="-457200">
              <a:lnSpc>
                <a:spcPts val="3700"/>
              </a:lnSpc>
              <a:buFont typeface="Arial" panose="020B0604020202020204" pitchFamily="34" charset="0"/>
              <a:buChar char="•"/>
            </a:pPr>
            <a:endParaRPr lang="en-GB" sz="2800" dirty="0" smtClean="0"/>
          </a:p>
          <a:p>
            <a:pPr marL="457200" indent="-457200">
              <a:lnSpc>
                <a:spcPts val="3700"/>
              </a:lnSpc>
              <a:buFont typeface="Arial" panose="020B0604020202020204" pitchFamily="34" charset="0"/>
              <a:buChar char="•"/>
            </a:pPr>
            <a:endParaRPr lang="en-GB" sz="2800" dirty="0" smtClean="0"/>
          </a:p>
          <a:p>
            <a:pPr marL="457200" indent="-457200">
              <a:lnSpc>
                <a:spcPts val="3700"/>
              </a:lnSpc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457200" indent="-457200">
              <a:lnSpc>
                <a:spcPts val="3700"/>
              </a:lnSpc>
              <a:buFont typeface="Arial" panose="020B0604020202020204" pitchFamily="34" charset="0"/>
              <a:buChar char="•"/>
            </a:pPr>
            <a:endParaRPr lang="en-GB" sz="2800" dirty="0" smtClean="0"/>
          </a:p>
          <a:p>
            <a:pPr marL="457200" indent="-457200">
              <a:lnSpc>
                <a:spcPts val="3700"/>
              </a:lnSpc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457200" indent="-457200">
              <a:lnSpc>
                <a:spcPts val="3700"/>
              </a:lnSpc>
              <a:buFont typeface="Arial" panose="020B0604020202020204" pitchFamily="34" charset="0"/>
              <a:buChar char="•"/>
            </a:pPr>
            <a:endParaRPr lang="en-GB" sz="2800" dirty="0" smtClean="0"/>
          </a:p>
          <a:p>
            <a:pPr marL="457200" indent="-457200">
              <a:lnSpc>
                <a:spcPts val="3700"/>
              </a:lnSpc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457200" indent="-457200">
              <a:lnSpc>
                <a:spcPts val="3700"/>
              </a:lnSpc>
              <a:buFont typeface="Arial" panose="020B0604020202020204" pitchFamily="34" charset="0"/>
              <a:buChar char="•"/>
            </a:pPr>
            <a:endParaRPr lang="en-GB" sz="2800" dirty="0" smtClean="0"/>
          </a:p>
          <a:p>
            <a:pPr marL="457200" indent="-457200">
              <a:lnSpc>
                <a:spcPts val="3700"/>
              </a:lnSpc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457200" indent="-457200">
              <a:lnSpc>
                <a:spcPts val="3700"/>
              </a:lnSpc>
              <a:buFont typeface="Arial" panose="020B0604020202020204" pitchFamily="34" charset="0"/>
              <a:buChar char="•"/>
            </a:pPr>
            <a:endParaRPr lang="en-GB" sz="2800" dirty="0" smtClean="0"/>
          </a:p>
          <a:p>
            <a:pPr marL="457200" indent="-457200">
              <a:lnSpc>
                <a:spcPts val="3700"/>
              </a:lnSpc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457200" indent="-457200">
              <a:lnSpc>
                <a:spcPts val="3700"/>
              </a:lnSpc>
              <a:buFont typeface="Arial" panose="020B0604020202020204" pitchFamily="34" charset="0"/>
              <a:buChar char="•"/>
            </a:pPr>
            <a:endParaRPr lang="en-GB" sz="2800" dirty="0" smtClean="0"/>
          </a:p>
          <a:p>
            <a:pPr marL="457200" indent="-457200">
              <a:lnSpc>
                <a:spcPts val="3700"/>
              </a:lnSpc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457200" indent="-457200">
              <a:lnSpc>
                <a:spcPts val="3700"/>
              </a:lnSpc>
              <a:buFont typeface="Arial" panose="020B0604020202020204" pitchFamily="34" charset="0"/>
              <a:buChar char="•"/>
            </a:pPr>
            <a:endParaRPr lang="en-GB" sz="2800" dirty="0" smtClean="0"/>
          </a:p>
          <a:p>
            <a:pPr marL="457200" indent="-457200">
              <a:lnSpc>
                <a:spcPts val="3700"/>
              </a:lnSpc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457200" indent="-457200">
              <a:lnSpc>
                <a:spcPts val="3700"/>
              </a:lnSpc>
              <a:buFont typeface="Arial" panose="020B0604020202020204" pitchFamily="34" charset="0"/>
              <a:buChar char="•"/>
            </a:pPr>
            <a:endParaRPr lang="en-GB" sz="2800" dirty="0" smtClean="0"/>
          </a:p>
          <a:p>
            <a:pPr marL="457200" indent="-457200">
              <a:lnSpc>
                <a:spcPts val="3700"/>
              </a:lnSpc>
              <a:buFont typeface="Arial" panose="020B0604020202020204" pitchFamily="34" charset="0"/>
              <a:buChar char="•"/>
            </a:pPr>
            <a:endParaRPr lang="en-GB" sz="2800" dirty="0" smtClean="0"/>
          </a:p>
          <a:p>
            <a:pPr marL="457200" indent="-457200">
              <a:lnSpc>
                <a:spcPts val="3700"/>
              </a:lnSpc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457200" indent="-457200">
              <a:lnSpc>
                <a:spcPts val="3700"/>
              </a:lnSpc>
              <a:buFont typeface="Arial" panose="020B0604020202020204" pitchFamily="34" charset="0"/>
              <a:buChar char="•"/>
            </a:pPr>
            <a:endParaRPr lang="en-GB" sz="2800" dirty="0" smtClean="0"/>
          </a:p>
          <a:p>
            <a:pPr marL="457200" indent="-457200">
              <a:lnSpc>
                <a:spcPts val="3700"/>
              </a:lnSpc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457200" indent="-457200">
              <a:lnSpc>
                <a:spcPts val="3700"/>
              </a:lnSpc>
              <a:buFont typeface="Arial" panose="020B0604020202020204" pitchFamily="34" charset="0"/>
              <a:buChar char="•"/>
            </a:pPr>
            <a:endParaRPr lang="en-GB" sz="2800" dirty="0" smtClean="0"/>
          </a:p>
          <a:p>
            <a:pPr marL="457200" indent="-457200">
              <a:lnSpc>
                <a:spcPts val="3700"/>
              </a:lnSpc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457200" indent="-457200">
              <a:lnSpc>
                <a:spcPts val="3700"/>
              </a:lnSpc>
              <a:buFont typeface="Arial" panose="020B0604020202020204" pitchFamily="34" charset="0"/>
              <a:buChar char="•"/>
            </a:pPr>
            <a:endParaRPr lang="en-GB" sz="2800" dirty="0"/>
          </a:p>
          <a:p>
            <a:pPr>
              <a:lnSpc>
                <a:spcPts val="3700"/>
              </a:lnSpc>
            </a:pPr>
            <a:endParaRPr lang="en-GB" sz="2800" dirty="0"/>
          </a:p>
          <a:p>
            <a:pPr>
              <a:lnSpc>
                <a:spcPts val="3700"/>
              </a:lnSpc>
            </a:pPr>
            <a:endParaRPr lang="en-GB" sz="2800" dirty="0" smtClean="0"/>
          </a:p>
          <a:p>
            <a:pPr>
              <a:lnSpc>
                <a:spcPts val="3700"/>
              </a:lnSpc>
            </a:pPr>
            <a:endParaRPr lang="en-GB" sz="2800" dirty="0"/>
          </a:p>
          <a:p>
            <a:pPr>
              <a:lnSpc>
                <a:spcPts val="3700"/>
              </a:lnSpc>
            </a:pPr>
            <a:endParaRPr lang="en-GB" sz="2800" dirty="0" smtClean="0"/>
          </a:p>
          <a:p>
            <a:pPr>
              <a:lnSpc>
                <a:spcPts val="3700"/>
              </a:lnSpc>
            </a:pPr>
            <a:endParaRPr lang="en-GB" sz="2800" dirty="0"/>
          </a:p>
          <a:p>
            <a:pPr>
              <a:lnSpc>
                <a:spcPts val="3700"/>
              </a:lnSpc>
            </a:pPr>
            <a:endParaRPr lang="en-GB" sz="2800" dirty="0" smtClean="0"/>
          </a:p>
          <a:p>
            <a:pPr>
              <a:lnSpc>
                <a:spcPts val="3700"/>
              </a:lnSpc>
            </a:pPr>
            <a:endParaRPr lang="en-GB" sz="28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" y="2301879"/>
            <a:ext cx="2876815" cy="287681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116490" y="5569556"/>
            <a:ext cx="28472704" cy="54476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1800" b="1" dirty="0"/>
          </a:p>
          <a:p>
            <a:pPr algn="ctr"/>
            <a:r>
              <a:rPr lang="en-GB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HEADLINES</a:t>
            </a:r>
          </a:p>
          <a:p>
            <a:pPr algn="ctr"/>
            <a:endParaRPr lang="en-GB" sz="1800" b="1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GB" sz="6000" b="1" dirty="0"/>
              <a:t>We can’t say yet whether therapeutic writing is an effective intervention for eating disorders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GB" sz="6000" b="1" dirty="0" smtClean="0"/>
              <a:t>There is enough </a:t>
            </a:r>
            <a:r>
              <a:rPr lang="en-GB" sz="6000" b="1" dirty="0" smtClean="0"/>
              <a:t>good and relevant </a:t>
            </a:r>
            <a:r>
              <a:rPr lang="en-GB" sz="6000" b="1" dirty="0" smtClean="0"/>
              <a:t>research </a:t>
            </a:r>
            <a:r>
              <a:rPr lang="en-GB" sz="6000" b="1" dirty="0" smtClean="0"/>
              <a:t>showing benefits </a:t>
            </a:r>
            <a:r>
              <a:rPr lang="en-GB" sz="6000" b="1" dirty="0" smtClean="0"/>
              <a:t>to </a:t>
            </a:r>
            <a:r>
              <a:rPr lang="en-GB" sz="6000" b="1" dirty="0" smtClean="0"/>
              <a:t>warrant exploring this intervention further</a:t>
            </a:r>
            <a:endParaRPr lang="en-GB" sz="2800" b="1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5244908" y="40780312"/>
            <a:ext cx="19999214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7200" dirty="0" smtClean="0"/>
              <a:t>Correspondence: </a:t>
            </a:r>
            <a:r>
              <a:rPr lang="en-GB" sz="7200" dirty="0" smtClean="0">
                <a:hlinkClick r:id="rId4"/>
              </a:rPr>
              <a:t>christine.ramsey-wade@uwe.ac.uk</a:t>
            </a:r>
            <a:r>
              <a:rPr lang="en-GB" sz="7200" dirty="0" smtClean="0"/>
              <a:t> </a:t>
            </a:r>
            <a:endParaRPr lang="en-GB" sz="7200" dirty="0"/>
          </a:p>
        </p:txBody>
      </p:sp>
      <p:sp>
        <p:nvSpPr>
          <p:cNvPr id="37" name="TextBox 36"/>
          <p:cNvSpPr txBox="1"/>
          <p:nvPr/>
        </p:nvSpPr>
        <p:spPr>
          <a:xfrm>
            <a:off x="15646912" y="24194665"/>
            <a:ext cx="13833955" cy="1012584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</a:p>
          <a:p>
            <a:pPr algn="ctr"/>
            <a:r>
              <a:rPr lang="en-GB" sz="6000" b="1" dirty="0">
                <a:latin typeface="Aharoni" panose="02010803020104030203" pitchFamily="2" charset="-79"/>
                <a:cs typeface="Aharoni" panose="02010803020104030203" pitchFamily="2" charset="-79"/>
              </a:rPr>
              <a:t>RESULTS</a:t>
            </a:r>
          </a:p>
          <a:p>
            <a:pPr algn="ctr"/>
            <a:endParaRPr lang="en-GB" sz="1800" b="1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400" dirty="0"/>
              <a:t>No studies examining the effectiveness of therapeutic writing for eating disorders were found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400" dirty="0" smtClean="0"/>
              <a:t>3 high quality, 5 moderate quality and 1 poor quality </a:t>
            </a:r>
            <a:r>
              <a:rPr lang="en-GB" sz="4400" dirty="0"/>
              <a:t>quantitative studies </a:t>
            </a:r>
            <a:r>
              <a:rPr lang="en-GB" sz="4400" dirty="0" smtClean="0"/>
              <a:t>of TW with </a:t>
            </a:r>
            <a:r>
              <a:rPr lang="en-GB" sz="4400" dirty="0"/>
              <a:t>subthreshold </a:t>
            </a:r>
            <a:r>
              <a:rPr lang="en-GB" sz="4400" dirty="0" smtClean="0"/>
              <a:t>adult populations provided good to moderate evidence that writing can improve body image dissatisfaction or reduce disordered eating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400" dirty="0" smtClean="0"/>
              <a:t>Qualitative studies of TW document beneficial effects for some individuals recovering from eating disorders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400" dirty="0" smtClean="0"/>
              <a:t>Qualitative research indicates that TW can have a cathartic effect, enabling some to express and process difficult emotions in a containing way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18091" y="2523267"/>
            <a:ext cx="3489399" cy="1700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965152" y="21566951"/>
            <a:ext cx="244009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/>
              <a:t>PRISMA </a:t>
            </a:r>
            <a:r>
              <a:rPr lang="en-GB" sz="4400" dirty="0"/>
              <a:t>flow diagram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4740081" y="3740286"/>
            <a:ext cx="15119350" cy="583621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lnSpc>
                <a:spcPts val="3700"/>
              </a:lnSpc>
              <a:buFont typeface="Arial" panose="020B0604020202020204" pitchFamily="34" charset="0"/>
              <a:buChar char="•"/>
            </a:pPr>
            <a:endParaRPr lang="en-GB" sz="40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3179" y="11089209"/>
            <a:ext cx="10357601" cy="1261643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TextBox 50"/>
          <p:cNvSpPr txBox="1"/>
          <p:nvPr/>
        </p:nvSpPr>
        <p:spPr>
          <a:xfrm>
            <a:off x="20335850" y="11593265"/>
            <a:ext cx="9145017" cy="111415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cap="rnd">
            <a:solidFill>
              <a:schemeClr val="tx1"/>
            </a:solidFill>
            <a:bevel/>
          </a:ln>
        </p:spPr>
        <p:txBody>
          <a:bodyPr wrap="square" rtlCol="0">
            <a:spAutoFit/>
          </a:bodyPr>
          <a:lstStyle/>
          <a:p>
            <a:pPr algn="ctr"/>
            <a:endParaRPr lang="en-GB" sz="1800" b="1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GB" sz="6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WHY RESEARCH IT?</a:t>
            </a:r>
          </a:p>
          <a:p>
            <a:pPr algn="ctr"/>
            <a:endParaRPr lang="en-GB" sz="18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 smtClean="0"/>
              <a:t>Therapeutic writing is already being used in </a:t>
            </a:r>
            <a:r>
              <a:rPr lang="en-US" sz="4400" dirty="0" smtClean="0"/>
              <a:t>clinical settings </a:t>
            </a:r>
            <a:r>
              <a:rPr lang="en-US" sz="4400" dirty="0" smtClean="0"/>
              <a:t>and prevention research</a:t>
            </a:r>
          </a:p>
          <a:p>
            <a:pPr marL="1224000" lvl="1" indent="-571500">
              <a:buFont typeface="Arial" panose="020B0604020202020204" pitchFamily="34" charset="0"/>
              <a:buChar char="•"/>
            </a:pPr>
            <a:r>
              <a:rPr lang="en-US" sz="4400" dirty="0" smtClean="0"/>
              <a:t>Writing letters to ‘anorexia my enemy / anorexia my friend’</a:t>
            </a:r>
          </a:p>
          <a:p>
            <a:pPr marL="1224000" lvl="1" indent="-571500">
              <a:buFont typeface="Arial" panose="020B0604020202020204" pitchFamily="34" charset="0"/>
              <a:buChar char="•"/>
            </a:pPr>
            <a:r>
              <a:rPr lang="en-US" sz="4400" dirty="0"/>
              <a:t>As an alternative control </a:t>
            </a:r>
            <a:r>
              <a:rPr lang="en-US" sz="4400" dirty="0" smtClean="0"/>
              <a:t>group, </a:t>
            </a:r>
            <a:r>
              <a:rPr lang="en-US" sz="4400" dirty="0"/>
              <a:t>with positive, non-significant results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 smtClean="0"/>
              <a:t>Therapeutic writing has been recommended by some as part </a:t>
            </a:r>
            <a:r>
              <a:rPr lang="en-US" sz="4400" dirty="0" smtClean="0"/>
              <a:t>of a </a:t>
            </a:r>
            <a:r>
              <a:rPr lang="en-US" sz="4400" dirty="0" smtClean="0"/>
              <a:t>stepped care model of treatment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 smtClean="0"/>
              <a:t>There is a weight of published clinical experience indicating benefits for this client group</a:t>
            </a:r>
            <a:endParaRPr lang="en-US" sz="2800" b="1" i="1" dirty="0"/>
          </a:p>
        </p:txBody>
      </p:sp>
      <p:sp>
        <p:nvSpPr>
          <p:cNvPr id="36" name="Down Arrow 35"/>
          <p:cNvSpPr/>
          <p:nvPr/>
        </p:nvSpPr>
        <p:spPr>
          <a:xfrm>
            <a:off x="8423179" y="32259561"/>
            <a:ext cx="577872" cy="7948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5" name="Down Arrow 94"/>
          <p:cNvSpPr/>
          <p:nvPr/>
        </p:nvSpPr>
        <p:spPr>
          <a:xfrm rot="17694298">
            <a:off x="5857850" y="31178850"/>
            <a:ext cx="672950" cy="2549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5" name="Text Box 7"/>
          <p:cNvSpPr txBox="1"/>
          <p:nvPr/>
        </p:nvSpPr>
        <p:spPr>
          <a:xfrm>
            <a:off x="7272860" y="33028009"/>
            <a:ext cx="4098609" cy="124777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Secondary narrative qualitative analysis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1360584" y="19325511"/>
            <a:ext cx="13050266" cy="14950274"/>
            <a:chOff x="1360584" y="19946193"/>
            <a:chExt cx="13050266" cy="14950274"/>
          </a:xfrm>
        </p:grpSpPr>
        <p:sp>
          <p:nvSpPr>
            <p:cNvPr id="39" name="Text Box 6"/>
            <p:cNvSpPr txBox="1"/>
            <p:nvPr/>
          </p:nvSpPr>
          <p:spPr>
            <a:xfrm>
              <a:off x="1827678" y="33671012"/>
              <a:ext cx="4202791" cy="122545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GB" sz="3200" dirty="0">
                  <a:effectLst/>
                  <a:ea typeface="MS Mincho" panose="02020609040205080304" pitchFamily="49" charset="-128"/>
                  <a:cs typeface="Times New Roman" panose="02020603050405020304" pitchFamily="18" charset="0"/>
                </a:rPr>
                <a:t>Primary narrative quantitative analysis</a:t>
              </a:r>
            </a:p>
          </p:txBody>
        </p:sp>
        <p:sp>
          <p:nvSpPr>
            <p:cNvPr id="67" name="Rectangle 66"/>
            <p:cNvSpPr>
              <a:spLocks noChangeArrowheads="1"/>
            </p:cNvSpPr>
            <p:nvPr/>
          </p:nvSpPr>
          <p:spPr bwMode="auto">
            <a:xfrm>
              <a:off x="1360584" y="26376426"/>
              <a:ext cx="3907031" cy="237073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91440" rIns="91440" bIns="9144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GB" sz="3200" dirty="0"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Additional records identified through hand-searching</a:t>
              </a:r>
              <a:br>
                <a:rPr lang="en-GB" sz="3200" dirty="0"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rPr>
              </a:br>
              <a:r>
                <a:rPr lang="en-GB" sz="3200" dirty="0"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(n = 2)</a:t>
              </a:r>
            </a:p>
          </p:txBody>
        </p:sp>
        <p:sp>
          <p:nvSpPr>
            <p:cNvPr id="68" name="Rectangle 67"/>
            <p:cNvSpPr>
              <a:spLocks noChangeArrowheads="1"/>
            </p:cNvSpPr>
            <p:nvPr/>
          </p:nvSpPr>
          <p:spPr bwMode="auto">
            <a:xfrm>
              <a:off x="5823891" y="22106433"/>
              <a:ext cx="3642249" cy="1773413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91440" rIns="91440" bIns="9144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GB" sz="3200" dirty="0"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Records after duplicates removed</a:t>
              </a:r>
              <a:br>
                <a:rPr lang="en-GB" sz="3200" dirty="0"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rPr>
              </a:br>
              <a:r>
                <a:rPr lang="en-GB" sz="3200" dirty="0"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(n = 574)</a:t>
              </a:r>
            </a:p>
          </p:txBody>
        </p:sp>
        <p:sp>
          <p:nvSpPr>
            <p:cNvPr id="69" name="Rectangle 68"/>
            <p:cNvSpPr>
              <a:spLocks noChangeArrowheads="1"/>
            </p:cNvSpPr>
            <p:nvPr/>
          </p:nvSpPr>
          <p:spPr bwMode="auto">
            <a:xfrm>
              <a:off x="5895899" y="24214042"/>
              <a:ext cx="3528708" cy="1253557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91440" rIns="91440" bIns="9144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GB" sz="3200" dirty="0"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Abstracts screened</a:t>
              </a:r>
              <a:br>
                <a:rPr lang="en-GB" sz="3200" dirty="0"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rPr>
              </a:br>
              <a:r>
                <a:rPr lang="en-GB" sz="3200" dirty="0"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(n = 162)</a:t>
              </a:r>
            </a:p>
          </p:txBody>
        </p:sp>
        <p:sp>
          <p:nvSpPr>
            <p:cNvPr id="70" name="Rectangle 69"/>
            <p:cNvSpPr>
              <a:spLocks noChangeArrowheads="1"/>
            </p:cNvSpPr>
            <p:nvPr/>
          </p:nvSpPr>
          <p:spPr bwMode="auto">
            <a:xfrm>
              <a:off x="10005627" y="24276720"/>
              <a:ext cx="4405223" cy="176092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91440" rIns="91440" bIns="9144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GB" sz="3200" dirty="0"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Abstracts excluded as not on therapeutic writing </a:t>
              </a:r>
              <a:br>
                <a:rPr lang="en-GB" sz="3200" dirty="0"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rPr>
              </a:br>
              <a:r>
                <a:rPr lang="en-GB" sz="3200" dirty="0"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(n = 114)</a:t>
              </a:r>
            </a:p>
          </p:txBody>
        </p:sp>
        <p:sp>
          <p:nvSpPr>
            <p:cNvPr id="72" name="Rectangle 71"/>
            <p:cNvSpPr>
              <a:spLocks noChangeArrowheads="1"/>
            </p:cNvSpPr>
            <p:nvPr/>
          </p:nvSpPr>
          <p:spPr bwMode="auto">
            <a:xfrm>
              <a:off x="5319836" y="19946193"/>
              <a:ext cx="4753025" cy="1804753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91440" rIns="91440" bIns="9144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GB" sz="3200" dirty="0"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Records identified through database searching</a:t>
              </a:r>
              <a:br>
                <a:rPr lang="en-GB" sz="3200" dirty="0"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rPr>
              </a:br>
              <a:r>
                <a:rPr lang="en-GB" sz="3200" dirty="0"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(n = 595)</a:t>
              </a:r>
            </a:p>
          </p:txBody>
        </p:sp>
        <p:sp>
          <p:nvSpPr>
            <p:cNvPr id="73" name="Rectangle 72"/>
            <p:cNvSpPr>
              <a:spLocks noChangeArrowheads="1"/>
            </p:cNvSpPr>
            <p:nvPr/>
          </p:nvSpPr>
          <p:spPr bwMode="auto">
            <a:xfrm>
              <a:off x="10005627" y="26501783"/>
              <a:ext cx="4405223" cy="626183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91440" rIns="91440" bIns="9144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GB" sz="3200" dirty="0"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Full-text articles </a:t>
              </a:r>
              <a:r>
                <a:rPr lang="en-GB" sz="3200" dirty="0" smtClean="0"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excluded </a:t>
              </a:r>
              <a:r>
                <a:rPr lang="en-GB" sz="3200" dirty="0"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(n = 38):</a:t>
              </a: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en-GB" sz="3200" dirty="0"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Irretrievable </a:t>
              </a:r>
              <a:r>
                <a:rPr lang="en-GB" sz="3200" dirty="0" smtClean="0"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sources</a:t>
              </a: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en-GB" sz="3200" dirty="0" smtClean="0"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(</a:t>
              </a:r>
              <a:r>
                <a:rPr lang="en-GB" sz="3200" dirty="0"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n = 7)</a:t>
              </a: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en-GB" sz="3200" dirty="0"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Not on </a:t>
              </a:r>
              <a:r>
                <a:rPr lang="en-GB" sz="3200" dirty="0" smtClean="0"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TW </a:t>
              </a:r>
              <a:r>
                <a:rPr lang="en-GB" sz="3200" dirty="0"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(n = 9)</a:t>
              </a: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en-GB" sz="3200" dirty="0"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Not research (n = 15)</a:t>
              </a: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en-GB" sz="3200" dirty="0"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Not on </a:t>
              </a:r>
              <a:r>
                <a:rPr lang="en-GB" sz="3200" dirty="0" smtClean="0"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ED </a:t>
              </a:r>
              <a:r>
                <a:rPr lang="en-GB" sz="3200" dirty="0"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population (n = 1)</a:t>
              </a: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3200" dirty="0"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Writing intervention was not </a:t>
              </a:r>
              <a:r>
                <a:rPr lang="en-GB" sz="3200" dirty="0" smtClean="0"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primary </a:t>
              </a:r>
              <a:r>
                <a:rPr lang="en-GB" sz="3200" dirty="0"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focus of the </a:t>
              </a:r>
              <a:r>
                <a:rPr lang="en-GB" sz="3200" dirty="0" smtClean="0"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study (n </a:t>
              </a:r>
              <a:r>
                <a:rPr lang="en-GB" sz="3200" dirty="0"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= 6)</a:t>
              </a:r>
            </a:p>
          </p:txBody>
        </p:sp>
        <p:sp>
          <p:nvSpPr>
            <p:cNvPr id="75" name="Rectangle 74"/>
            <p:cNvSpPr>
              <a:spLocks noChangeArrowheads="1"/>
            </p:cNvSpPr>
            <p:nvPr/>
          </p:nvSpPr>
          <p:spPr bwMode="auto">
            <a:xfrm>
              <a:off x="1532769" y="29558640"/>
              <a:ext cx="2865594" cy="1378911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91440" rIns="91440" bIns="9144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GB" sz="3200" dirty="0"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Quantitative studies (n = 8)</a:t>
              </a:r>
            </a:p>
          </p:txBody>
        </p:sp>
        <p:sp>
          <p:nvSpPr>
            <p:cNvPr id="31" name="Down Arrow 30"/>
            <p:cNvSpPr/>
            <p:nvPr/>
          </p:nvSpPr>
          <p:spPr>
            <a:xfrm>
              <a:off x="7483763" y="21746317"/>
              <a:ext cx="437168" cy="432124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0" name="Down Arrow 89"/>
            <p:cNvSpPr/>
            <p:nvPr/>
          </p:nvSpPr>
          <p:spPr>
            <a:xfrm>
              <a:off x="7488883" y="23906633"/>
              <a:ext cx="437168" cy="432124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1" name="Down Arrow 90"/>
            <p:cNvSpPr/>
            <p:nvPr/>
          </p:nvSpPr>
          <p:spPr>
            <a:xfrm>
              <a:off x="7483763" y="25490733"/>
              <a:ext cx="442288" cy="90012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2" name="Right Arrow 31"/>
            <p:cNvSpPr/>
            <p:nvPr/>
          </p:nvSpPr>
          <p:spPr>
            <a:xfrm flipV="1">
              <a:off x="9424607" y="24770728"/>
              <a:ext cx="623522" cy="49044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2" name="Down Arrow 91"/>
            <p:cNvSpPr/>
            <p:nvPr/>
          </p:nvSpPr>
          <p:spPr>
            <a:xfrm>
              <a:off x="12020267" y="26066873"/>
              <a:ext cx="437168" cy="432124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3" name="Right Arrow 92"/>
            <p:cNvSpPr/>
            <p:nvPr/>
          </p:nvSpPr>
          <p:spPr>
            <a:xfrm flipV="1">
              <a:off x="9073058" y="27390075"/>
              <a:ext cx="901701" cy="531557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4" name="Right Arrow 93"/>
            <p:cNvSpPr/>
            <p:nvPr/>
          </p:nvSpPr>
          <p:spPr>
            <a:xfrm flipV="1">
              <a:off x="5256635" y="27435025"/>
              <a:ext cx="901701" cy="531557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3" name="Left Arrow 32"/>
            <p:cNvSpPr/>
            <p:nvPr/>
          </p:nvSpPr>
          <p:spPr>
            <a:xfrm rot="20294065">
              <a:off x="4327012" y="29007348"/>
              <a:ext cx="3125430" cy="695981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4" name="Down Arrow 33"/>
            <p:cNvSpPr/>
            <p:nvPr/>
          </p:nvSpPr>
          <p:spPr>
            <a:xfrm rot="2488044">
              <a:off x="5857927" y="28242229"/>
              <a:ext cx="609055" cy="3786476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5" name="Down Arrow 34"/>
            <p:cNvSpPr/>
            <p:nvPr/>
          </p:nvSpPr>
          <p:spPr>
            <a:xfrm>
              <a:off x="7500941" y="28821539"/>
              <a:ext cx="588550" cy="2816747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1" name="Rectangle 70"/>
            <p:cNvSpPr>
              <a:spLocks noChangeArrowheads="1"/>
            </p:cNvSpPr>
            <p:nvPr/>
          </p:nvSpPr>
          <p:spPr bwMode="auto">
            <a:xfrm>
              <a:off x="6178179" y="26392095"/>
              <a:ext cx="2886019" cy="242944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91440" rIns="91440" bIns="9144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GB" sz="3200" dirty="0"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Full-text articles assessed for eligibility</a:t>
              </a:r>
              <a:br>
                <a:rPr lang="en-GB" sz="3200" dirty="0"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rPr>
              </a:br>
              <a:r>
                <a:rPr lang="en-GB" sz="3200" dirty="0"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(n = 50)</a:t>
              </a:r>
            </a:p>
          </p:txBody>
        </p:sp>
        <p:sp>
          <p:nvSpPr>
            <p:cNvPr id="80" name="Rectangle 79"/>
            <p:cNvSpPr>
              <a:spLocks noChangeArrowheads="1"/>
            </p:cNvSpPr>
            <p:nvPr/>
          </p:nvSpPr>
          <p:spPr bwMode="auto">
            <a:xfrm>
              <a:off x="2866538" y="31615011"/>
              <a:ext cx="2886017" cy="136463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91440" rIns="91440" bIns="9144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GB" sz="3200" dirty="0"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Mixed method study (n = 1)</a:t>
              </a:r>
            </a:p>
          </p:txBody>
        </p:sp>
        <p:sp>
          <p:nvSpPr>
            <p:cNvPr id="41" name="Down Arrow 40"/>
            <p:cNvSpPr/>
            <p:nvPr/>
          </p:nvSpPr>
          <p:spPr>
            <a:xfrm>
              <a:off x="4346820" y="32979642"/>
              <a:ext cx="555622" cy="66905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5" name="Down Arrow 44"/>
            <p:cNvSpPr/>
            <p:nvPr/>
          </p:nvSpPr>
          <p:spPr>
            <a:xfrm>
              <a:off x="1976401" y="30937551"/>
              <a:ext cx="687945" cy="2733461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74" name="Rectangle 73"/>
          <p:cNvSpPr>
            <a:spLocks noChangeArrowheads="1"/>
          </p:cNvSpPr>
          <p:nvPr/>
        </p:nvSpPr>
        <p:spPr bwMode="auto">
          <a:xfrm>
            <a:off x="6657854" y="31035425"/>
            <a:ext cx="2700820" cy="12378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91440" rIns="91440" bIns="9144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2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Qualitative studies (n = 3)</a:t>
            </a:r>
          </a:p>
        </p:txBody>
      </p:sp>
    </p:spTree>
    <p:extLst>
      <p:ext uri="{BB962C8B-B14F-4D97-AF65-F5344CB8AC3E}">
        <p14:creationId xmlns:p14="http://schemas.microsoft.com/office/powerpoint/2010/main" val="216018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2134</TotalTime>
  <Words>404</Words>
  <Application>Microsoft Office PowerPoint</Application>
  <PresentationFormat>Custom</PresentationFormat>
  <Paragraphs>91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Aharoni</vt:lpstr>
      <vt:lpstr>Arial</vt:lpstr>
      <vt:lpstr>Calibri</vt:lpstr>
      <vt:lpstr>MS Mincho</vt:lpstr>
      <vt:lpstr>Times New Roman</vt:lpstr>
      <vt:lpstr>Office Theme</vt:lpstr>
      <vt:lpstr>PowerPoint Presentation</vt:lpstr>
    </vt:vector>
  </TitlesOfParts>
  <Company>University of the West of England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Christine Ramsey-Wade</dc:creator>
  <cp:lastModifiedBy>Christine</cp:lastModifiedBy>
  <cp:revision>125</cp:revision>
  <cp:lastPrinted>2017-06-02T10:00:45Z</cp:lastPrinted>
  <dcterms:created xsi:type="dcterms:W3CDTF">2013-07-01T09:35:16Z</dcterms:created>
  <dcterms:modified xsi:type="dcterms:W3CDTF">2018-05-08T11:29:14Z</dcterms:modified>
</cp:coreProperties>
</file>