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85" r:id="rId3"/>
    <p:sldId id="263" r:id="rId4"/>
    <p:sldId id="287" r:id="rId5"/>
    <p:sldId id="288" r:id="rId6"/>
    <p:sldId id="289" r:id="rId7"/>
    <p:sldId id="290" r:id="rId8"/>
    <p:sldId id="291" r:id="rId9"/>
    <p:sldId id="277" r:id="rId10"/>
    <p:sldId id="278" r:id="rId11"/>
    <p:sldId id="276" r:id="rId12"/>
    <p:sldId id="281" r:id="rId13"/>
    <p:sldId id="282" r:id="rId14"/>
    <p:sldId id="275" r:id="rId15"/>
    <p:sldId id="284" r:id="rId16"/>
    <p:sldId id="29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2E37BF-CDCF-4788-BE00-83645CD6FFAB}" type="datetimeFigureOut">
              <a:rPr lang="en-GB" smtClean="0"/>
              <a:t>03/07/2018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84A7F0-10A8-49CC-9CED-51B2EFA7F7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2841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09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09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09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09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E4F1B57-61F4-4CC2-8008-E598F0533C14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57381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142861D-3E83-4E87-80E7-0DA592CFF334}" type="slidenum">
              <a:rPr lang="en-GB" altLang="en-US">
                <a:latin typeface="Calibri" panose="020F0502020204030204" pitchFamily="34" charset="0"/>
              </a:rPr>
              <a:pPr eaLnBrk="1" hangingPunct="1"/>
              <a:t>3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338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BEFCB-77FA-42BB-BDF5-9086F717DF48}" type="datetime1">
              <a:rPr lang="en-GB" smtClean="0"/>
              <a:t>03/07/2018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‘Predatory lending and consumer protection in the United Kingdom: time for a frank conversation’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9C8C-1B6A-420A-B8DF-2BC155A43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227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1FFEB-19D9-44BC-9AC5-4D1E904EE2AC}" type="datetime1">
              <a:rPr lang="en-GB" smtClean="0"/>
              <a:t>03/07/2018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‘Predatory lending and consumer protection in the United Kingdom: time for a frank conversation’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9C8C-1B6A-420A-B8DF-2BC155A43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533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3014-76DF-4DA6-99D7-F0637A996004}" type="datetime1">
              <a:rPr lang="en-GB" smtClean="0"/>
              <a:t>03/07/2018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‘Predatory lending and consumer protection in the United Kingdom: time for a frank conversation’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9C8C-1B6A-420A-B8DF-2BC155A43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572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032D2-9F8A-4130-84C7-B6538B3637F5}" type="datetime1">
              <a:rPr lang="en-GB" smtClean="0"/>
              <a:t>03/07/2018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‘Predatory lending and consumer protection in the United Kingdom: time for a frank conversation’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9C8C-1B6A-420A-B8DF-2BC155A43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5901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587BC-3441-477D-BFC4-9917C1E0AA62}" type="datetime1">
              <a:rPr lang="en-GB" smtClean="0"/>
              <a:t>03/07/2018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‘Predatory lending and consumer protection in the United Kingdom: time for a frank conversation’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9C8C-1B6A-420A-B8DF-2BC155A43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4054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9B390-0154-4169-A07A-699A04F3FBFB}" type="datetime1">
              <a:rPr lang="en-GB" smtClean="0"/>
              <a:t>03/07/2018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‘Predatory lending and consumer protection in the United Kingdom: time for a frank conversation’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9C8C-1B6A-420A-B8DF-2BC155A43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9621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1D189-5CFF-4911-88E3-6C8535BF4D44}" type="datetime1">
              <a:rPr lang="en-GB" smtClean="0"/>
              <a:t>03/07/2018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‘Predatory lending and consumer protection in the United Kingdom: time for a frank conversation’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9C8C-1B6A-420A-B8DF-2BC155A43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690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4CAC-616E-4F15-ADAC-F68681FA77BF}" type="datetime1">
              <a:rPr lang="en-GB" smtClean="0"/>
              <a:t>03/07/2018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‘Predatory lending and consumer protection in the United Kingdom: time for a frank conversation’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9C8C-1B6A-420A-B8DF-2BC155A43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263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C4B2A-FECC-41CD-8099-1D8166B04565}" type="datetime1">
              <a:rPr lang="en-GB" smtClean="0"/>
              <a:t>03/07/2018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‘Predatory lending and consumer protection in the United Kingdom: time for a frank conversation’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9C8C-1B6A-420A-B8DF-2BC155A43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103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EEFC-2F32-48DF-9835-559831BC8C64}" type="datetime1">
              <a:rPr lang="en-GB" smtClean="0"/>
              <a:t>03/07/2018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‘Predatory lending and consumer protection in the United Kingdom: time for a frank conversation’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9C8C-1B6A-420A-B8DF-2BC155A43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455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8B20A-E152-48A9-AAA4-5810558917A7}" type="datetime1">
              <a:rPr lang="en-GB" smtClean="0"/>
              <a:t>03/07/2018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‘Predatory lending and consumer protection in the United Kingdom: time for a frank conversation’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9C8C-1B6A-420A-B8DF-2BC155A43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435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4CF16-7BB0-4EED-8143-5AA42097F8FF}" type="datetime1">
              <a:rPr lang="en-GB" smtClean="0"/>
              <a:t>03/07/2018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‘Predatory lending and consumer protection in the United Kingdom: time for a frank conversation’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09C8C-1B6A-420A-B8DF-2BC155A43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819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ca.org.uk/publication/final-notices/db_uk.pdf" TargetMode="External"/><Relationship Id="rId3" Type="http://schemas.openxmlformats.org/officeDocument/2006/relationships/hyperlink" Target="https://www.fca.org.uk/news/press-releases/payday-lender-dollar-provide-%C2%A3154-million-redress-over-147000-customers" TargetMode="External"/><Relationship Id="rId7" Type="http://schemas.openxmlformats.org/officeDocument/2006/relationships/hyperlink" Target="http://www.fsa.gov.uk/pages/Library/Communication/PR/2011/025.shtml" TargetMode="External"/><Relationship Id="rId2" Type="http://schemas.openxmlformats.org/officeDocument/2006/relationships/hyperlink" Target="https://www.fca.org.uk/news/press-releases/payday-firm-cfo-lending-pay-34-million-redress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fca.org.uk/news/press-releases/fca-fines-rbs-and-natwest-failures-mortgage-advice-process" TargetMode="External"/><Relationship Id="rId5" Type="http://schemas.openxmlformats.org/officeDocument/2006/relationships/hyperlink" Target="https://www.fca.org.uk/news/press-releases/fca-fines-yorkshire-building-society-%C2%A34135600-failings-dealing-customers" TargetMode="External"/><Relationship Id="rId4" Type="http://schemas.openxmlformats.org/officeDocument/2006/relationships/hyperlink" Target="https://www.fca.org.uk/news/press-releases/fca-fines-bluefin-4m-misleading-customers" TargetMode="External"/><Relationship Id="rId9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archives.hud.gov/reports/treasrpt.pdf" TargetMode="External"/><Relationship Id="rId2" Type="http://schemas.openxmlformats.org/officeDocument/2006/relationships/hyperlink" Target="https://www.justice.gov/usao-edpa/divisions/civil-division/predatory-lendin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.uk/url?sa=i&amp;rct=j&amp;q=&amp;esrc=s&amp;source=images&amp;cd=&amp;cad=rja&amp;uact=8&amp;ved=2ahUKEwiry-Pkt_bbAhXDUBQKHatuDmgQjRx6BAgBEAU&amp;url=https://nakedsecurity.sophos.com/2016/07/15/card-fraud-now-hits-nearly-one-third-of-consumers-worldwide/&amp;psig=AOvVaw0txu4fHcDMUkvKvqL4MSi2&amp;ust=1530277957157295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justice.gov/opa/pr/mt-bank-agrees-pay-64-million-resolve-alleged-false-claims-act-liability-arising-fha-insured" TargetMode="External"/><Relationship Id="rId3" Type="http://schemas.openxmlformats.org/officeDocument/2006/relationships/hyperlink" Target="http://news.bbc.co.uk/1/hi/business/2321607.stm" TargetMode="External"/><Relationship Id="rId7" Type="http://schemas.openxmlformats.org/officeDocument/2006/relationships/hyperlink" Target="https://www.justice.gov/opa/pr/justice-department-reaches-settlement-wells-fargo-resulting-more-175-million-relief" TargetMode="External"/><Relationship Id="rId2" Type="http://schemas.openxmlformats.org/officeDocument/2006/relationships/hyperlink" Target="https://www.justice.gov/opa/pr/us-bank-pay-200-million-resolve-alleged-fha-mortgage-lending-violations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justice.gov/opa/pr/wells-fargo-bank-agrees-pay-12-billion-improper-mortgage-lending-practices" TargetMode="External"/><Relationship Id="rId11" Type="http://schemas.openxmlformats.org/officeDocument/2006/relationships/image" Target="../media/image1.png"/><Relationship Id="rId5" Type="http://schemas.openxmlformats.org/officeDocument/2006/relationships/hyperlink" Target="https://www.justice.gov/opa/pr/bank-america-pay-1665-billion-historic-justice-department-settlement-financial-fraud-leading" TargetMode="External"/><Relationship Id="rId10" Type="http://schemas.openxmlformats.org/officeDocument/2006/relationships/hyperlink" Target="https://www.justice.gov/opa/pr/credit-suisse-agrees-pay-528-billion-connection-its-sale-residential-mortgage-backed" TargetMode="External"/><Relationship Id="rId4" Type="http://schemas.openxmlformats.org/officeDocument/2006/relationships/hyperlink" Target="https://www.justice.gov/opa/pr/justice-department-reaches-335-million-settlement-resolve-allegations-lending-discrimination" TargetMode="External"/><Relationship Id="rId9" Type="http://schemas.openxmlformats.org/officeDocument/2006/relationships/hyperlink" Target="https://www.justice.gov/opa/pr/deutsche-bank-agrees-pay-72-billion-misleading-investors-its-sale-residential-mortgage-backed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hyperlink" Target="https://www.google.co.uk/url?sa=i&amp;rct=j&amp;q=&amp;esrc=s&amp;source=images&amp;cd=&amp;cad=rja&amp;uact=8&amp;ved=2ahUKEwjx-sC3tvbbAhUDShQKHVynAbIQjRx6BAgBEAU&amp;url=https://www.home.barclays/news/2017/02/counterculture-and-the-uks-first-credit-card.html&amp;psig=AOvVaw0KWijtlabkTBdflxZuhiEy&amp;ust=1530277591897726" TargetMode="Externa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hyperlink" Target="https://www.google.co.uk/url?sa=i&amp;rct=j&amp;q=&amp;esrc=s&amp;source=images&amp;cd=&amp;cad=rja&amp;uact=8&amp;ved=2ahUKEwiA-uuVt_bbAhUJbRQKHb06DU4QjRx6BAgBEAU&amp;url=https://www.ftadviser.com/regulation/2018/05/10/what-to-expect-next-from-fca/&amp;psig=AOvVaw0OBaoucXzbHvs9IYc9yBhD&amp;ust=1530277788986339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eur-lex.europa.eu/LexUriServ/LexUriServ.do?uri=OJ:L:2008:133:0066:0092:EN: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ca.org.uk/news/press-releases/fca-publishes-outcome-high-cost-credit-review" TargetMode="External"/><Relationship Id="rId3" Type="http://schemas.openxmlformats.org/officeDocument/2006/relationships/hyperlink" Target="https://www.fca.org.uk/news/press-releases/agenda-priorities-consumer-credit" TargetMode="External"/><Relationship Id="rId7" Type="http://schemas.openxmlformats.org/officeDocument/2006/relationships/hyperlink" Target="https://www.fca.org.uk/news/news-stories/helping-consumers-debt-management-plans" TargetMode="External"/><Relationship Id="rId2" Type="http://schemas.openxmlformats.org/officeDocument/2006/relationships/hyperlink" Target="https://www.fca.org.uk/news/news-stories/consumer-credit-4-years-fca-regula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ca.org.uk/news/press-releases/new-credit-card-rules-introduced-fca" TargetMode="External"/><Relationship Id="rId5" Type="http://schemas.openxmlformats.org/officeDocument/2006/relationships/hyperlink" Target="https://www.fca.org.uk/firms/fair-treatment-customers" TargetMode="External"/><Relationship Id="rId10" Type="http://schemas.openxmlformats.org/officeDocument/2006/relationships/image" Target="../media/image1.png"/><Relationship Id="rId4" Type="http://schemas.openxmlformats.org/officeDocument/2006/relationships/hyperlink" Target="https://www.fca.org.uk/news/press-releases/new-rules-will-protect-consumers-harmful-fee-charging-credit-broking-practices" TargetMode="External"/><Relationship Id="rId9" Type="http://schemas.openxmlformats.org/officeDocument/2006/relationships/hyperlink" Target="https://www.legislation.gov.uk/ukpga/2000/8/section/20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561703"/>
            <a:ext cx="5673634" cy="294826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800" b="1" dirty="0">
                <a:solidFill>
                  <a:srgbClr val="FF0000"/>
                </a:solidFill>
              </a:rPr>
              <a:t>‘Predatory lending and consumer protection in the United Kingdom: time for a frank conversation</a:t>
            </a:r>
            <a:r>
              <a:rPr lang="en-GB" sz="4800" b="1" dirty="0" smtClean="0">
                <a:solidFill>
                  <a:srgbClr val="FF0000"/>
                </a:solidFill>
              </a:rPr>
              <a:t>’</a:t>
            </a:r>
            <a:endParaRPr lang="en-US" altLang="en-US" sz="4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9" name="Subtitle 1"/>
          <p:cNvSpPr>
            <a:spLocks noGrp="1"/>
          </p:cNvSpPr>
          <p:nvPr>
            <p:ph type="subTitle" idx="1"/>
          </p:nvPr>
        </p:nvSpPr>
        <p:spPr>
          <a:xfrm>
            <a:off x="2168434" y="3860801"/>
            <a:ext cx="4193177" cy="2092324"/>
          </a:xfrm>
        </p:spPr>
        <p:txBody>
          <a:bodyPr>
            <a:normAutofit fontScale="92500" lnSpcReduction="20000"/>
          </a:bodyPr>
          <a:lstStyle/>
          <a:p>
            <a:r>
              <a:rPr lang="en-GB" altLang="en-US" b="1" dirty="0" smtClean="0"/>
              <a:t>Dr</a:t>
            </a:r>
            <a:r>
              <a:rPr lang="en-GB" altLang="en-US" b="1" dirty="0"/>
              <a:t>. Nicholas Ryder</a:t>
            </a:r>
          </a:p>
          <a:p>
            <a:r>
              <a:rPr lang="en-GB" altLang="en-US" b="1" dirty="0"/>
              <a:t>Professor </a:t>
            </a:r>
            <a:r>
              <a:rPr lang="en-GB" altLang="en-US" b="1" dirty="0" smtClean="0"/>
              <a:t>in Financial Crime</a:t>
            </a:r>
          </a:p>
          <a:p>
            <a:r>
              <a:rPr lang="en-GB" altLang="en-US" b="1" dirty="0" smtClean="0"/>
              <a:t>Bristol Law School</a:t>
            </a:r>
          </a:p>
          <a:p>
            <a:r>
              <a:rPr lang="en-GB" altLang="en-US" b="1" dirty="0" smtClean="0"/>
              <a:t>University of the West of England, Bristol</a:t>
            </a:r>
          </a:p>
          <a:p>
            <a:r>
              <a:rPr lang="en-GB" altLang="en-US" b="1" dirty="0" smtClean="0"/>
              <a:t>Tuesday </a:t>
            </a:r>
            <a:r>
              <a:rPr lang="en-GB" altLang="en-US" b="1" dirty="0"/>
              <a:t>12</a:t>
            </a:r>
            <a:r>
              <a:rPr lang="en-GB" altLang="en-US" b="1" baseline="30000" dirty="0"/>
              <a:t>th</a:t>
            </a:r>
            <a:r>
              <a:rPr lang="en-GB" altLang="en-US" b="1" dirty="0"/>
              <a:t> June 2018</a:t>
            </a:r>
          </a:p>
        </p:txBody>
      </p:sp>
      <p:pic>
        <p:nvPicPr>
          <p:cNvPr id="4100" name="Picture 2" descr="Home page of UWE Bristo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53125"/>
            <a:ext cx="185737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‘Predatory lending and consumer protection in the United Kingdom: time for a frank conversation’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9C8C-1B6A-420A-B8DF-2BC155A43BBE}" type="slidenum">
              <a:rPr lang="en-GB" smtClean="0"/>
              <a:t>1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7634" y="265908"/>
            <a:ext cx="4506686" cy="24903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7634" y="3317965"/>
            <a:ext cx="4506686" cy="2730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36837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Financial Conduct Authority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dirty="0">
                <a:solidFill>
                  <a:srgbClr val="FF0000"/>
                </a:solidFill>
              </a:rPr>
              <a:t>Financial </a:t>
            </a:r>
            <a:r>
              <a:rPr lang="en-GB" sz="3200" dirty="0" smtClean="0">
                <a:solidFill>
                  <a:srgbClr val="FF0000"/>
                </a:solidFill>
              </a:rPr>
              <a:t>Penalties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48050"/>
          </a:xfrm>
        </p:spPr>
        <p:txBody>
          <a:bodyPr>
            <a:normAutofit lnSpcReduction="10000"/>
          </a:bodyPr>
          <a:lstStyle/>
          <a:p>
            <a:r>
              <a:rPr lang="en-GB" dirty="0">
                <a:hlinkClick r:id="rId2"/>
              </a:rPr>
              <a:t>CFO </a:t>
            </a:r>
            <a:r>
              <a:rPr lang="en-GB" dirty="0" smtClean="0">
                <a:hlinkClick r:id="rId2"/>
              </a:rPr>
              <a:t>Lending </a:t>
            </a:r>
            <a:r>
              <a:rPr lang="en-GB" dirty="0" smtClean="0"/>
              <a:t>£34m (September, 2016)</a:t>
            </a:r>
          </a:p>
          <a:p>
            <a:r>
              <a:rPr lang="en-GB" dirty="0">
                <a:hlinkClick r:id="rId3"/>
              </a:rPr>
              <a:t>Dollar Financial UK </a:t>
            </a:r>
            <a:r>
              <a:rPr lang="en-GB" dirty="0" smtClean="0"/>
              <a:t>refund of £15.4m (October, 2015)</a:t>
            </a:r>
          </a:p>
          <a:p>
            <a:r>
              <a:rPr lang="en-GB" dirty="0">
                <a:hlinkClick r:id="rId4"/>
              </a:rPr>
              <a:t>Bluefin Insurance Services Limited </a:t>
            </a:r>
            <a:r>
              <a:rPr lang="en-GB" dirty="0" smtClean="0">
                <a:hlinkClick r:id="rId4"/>
              </a:rPr>
              <a:t> </a:t>
            </a:r>
            <a:r>
              <a:rPr lang="en-GB" dirty="0" smtClean="0"/>
              <a:t>£4m (December, 2017)</a:t>
            </a:r>
          </a:p>
          <a:p>
            <a:r>
              <a:rPr lang="en-GB" dirty="0" smtClean="0">
                <a:hlinkClick r:id="rId5"/>
              </a:rPr>
              <a:t>Yorkshire Building Society </a:t>
            </a:r>
            <a:r>
              <a:rPr lang="en-GB" dirty="0" smtClean="0"/>
              <a:t>£4.1m (October, 2014)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dirty="0">
                <a:solidFill>
                  <a:srgbClr val="FF0000"/>
                </a:solidFill>
              </a:rPr>
              <a:t>Financial </a:t>
            </a:r>
            <a:r>
              <a:rPr lang="en-GB" sz="3200" dirty="0" smtClean="0">
                <a:solidFill>
                  <a:srgbClr val="FF0000"/>
                </a:solidFill>
              </a:rPr>
              <a:t>Penalties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48050"/>
          </a:xfrm>
        </p:spPr>
        <p:txBody>
          <a:bodyPr/>
          <a:lstStyle/>
          <a:p>
            <a:r>
              <a:rPr lang="en-GB" dirty="0">
                <a:hlinkClick r:id="rId6"/>
              </a:rPr>
              <a:t>The Royal Bank of Scotland and NatWest </a:t>
            </a:r>
            <a:r>
              <a:rPr lang="en-GB" dirty="0" smtClean="0"/>
              <a:t>£14.4m (September, 2014)</a:t>
            </a:r>
          </a:p>
          <a:p>
            <a:r>
              <a:rPr lang="en-GB" dirty="0" smtClean="0">
                <a:hlinkClick r:id="rId7"/>
              </a:rPr>
              <a:t>DB Mortgages </a:t>
            </a:r>
            <a:r>
              <a:rPr lang="en-GB" dirty="0" smtClean="0"/>
              <a:t>£840,000 (February, 2011)</a:t>
            </a:r>
          </a:p>
          <a:p>
            <a:r>
              <a:rPr lang="en-GB" dirty="0">
                <a:hlinkClick r:id="rId8"/>
              </a:rPr>
              <a:t>Deutsche </a:t>
            </a:r>
            <a:r>
              <a:rPr lang="en-GB" dirty="0" smtClean="0">
                <a:hlinkClick r:id="rId8"/>
              </a:rPr>
              <a:t>Bank </a:t>
            </a:r>
            <a:r>
              <a:rPr lang="en-GB" dirty="0" smtClean="0"/>
              <a:t>£840,000 and refund £1.5m (December, 2010)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‘Predatory lending and consumer protection in the United Kingdom: time for a frank conversation’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9C8C-1B6A-420A-B8DF-2BC155A43BBE}" type="slidenum">
              <a:rPr lang="en-GB" smtClean="0"/>
              <a:t>10</a:t>
            </a:fld>
            <a:endParaRPr lang="en-GB"/>
          </a:p>
        </p:txBody>
      </p:sp>
      <p:pic>
        <p:nvPicPr>
          <p:cNvPr id="10" name="Picture 2" descr="Home page of UWE Bristol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53125"/>
            <a:ext cx="185737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3524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Lessons from the United States of America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27500"/>
          </a:xfrm>
        </p:spPr>
        <p:txBody>
          <a:bodyPr>
            <a:normAutofit fontScale="25000" lnSpcReduction="20000"/>
          </a:bodyPr>
          <a:lstStyle/>
          <a:p>
            <a:r>
              <a:rPr lang="en-GB" sz="12800" dirty="0" smtClean="0"/>
              <a:t>What is predatory lending?</a:t>
            </a:r>
            <a:endParaRPr lang="en-GB" sz="12800" dirty="0"/>
          </a:p>
          <a:p>
            <a:endParaRPr lang="en-GB" sz="12800" dirty="0" smtClean="0"/>
          </a:p>
          <a:p>
            <a:pPr lvl="1"/>
            <a:r>
              <a:rPr lang="en-GB" sz="12400" dirty="0" smtClean="0"/>
              <a:t>“fraudulent</a:t>
            </a:r>
            <a:r>
              <a:rPr lang="en-GB" sz="12400" dirty="0"/>
              <a:t>, deceptive, and unfair tactics </a:t>
            </a:r>
            <a:r>
              <a:rPr lang="en-GB" sz="12400" dirty="0" smtClean="0"/>
              <a:t>used to </a:t>
            </a:r>
            <a:r>
              <a:rPr lang="en-GB" sz="12400" dirty="0"/>
              <a:t>dupe </a:t>
            </a:r>
            <a:r>
              <a:rPr lang="en-GB" sz="12400" dirty="0" smtClean="0"/>
              <a:t>people into </a:t>
            </a:r>
            <a:r>
              <a:rPr lang="en-GB" sz="12400" dirty="0"/>
              <a:t>mortgage loans </a:t>
            </a:r>
            <a:r>
              <a:rPr lang="en-GB" sz="12400" dirty="0" smtClean="0"/>
              <a:t>they can’t afford” (</a:t>
            </a:r>
            <a:r>
              <a:rPr lang="en-GB" sz="12400" dirty="0" smtClean="0">
                <a:hlinkClick r:id="rId2"/>
              </a:rPr>
              <a:t>Department of Justice</a:t>
            </a:r>
            <a:r>
              <a:rPr lang="en-GB" sz="12400" dirty="0" smtClean="0"/>
              <a:t>, n/d)</a:t>
            </a:r>
          </a:p>
          <a:p>
            <a:pPr lvl="1"/>
            <a:endParaRPr lang="en-GB" sz="12800" dirty="0" smtClean="0"/>
          </a:p>
          <a:p>
            <a:pPr lvl="1"/>
            <a:r>
              <a:rPr lang="en-GB" sz="12800" dirty="0" smtClean="0"/>
              <a:t>“engaging </a:t>
            </a:r>
            <a:r>
              <a:rPr lang="en-GB" sz="12800" dirty="0"/>
              <a:t>in </a:t>
            </a:r>
            <a:r>
              <a:rPr lang="en-GB" sz="12800" dirty="0" smtClean="0"/>
              <a:t>deception</a:t>
            </a:r>
            <a:r>
              <a:rPr lang="en-GB" sz="12800" i="1" dirty="0" smtClean="0"/>
              <a:t>, </a:t>
            </a:r>
            <a:r>
              <a:rPr lang="en-GB" sz="12800" dirty="0" smtClean="0"/>
              <a:t> fraud</a:t>
            </a:r>
            <a:r>
              <a:rPr lang="en-GB" sz="12800" i="1" dirty="0"/>
              <a:t>,</a:t>
            </a:r>
            <a:r>
              <a:rPr lang="en-GB" sz="12800" dirty="0" smtClean="0"/>
              <a:t> </a:t>
            </a:r>
            <a:r>
              <a:rPr lang="en-GB" sz="12800" dirty="0"/>
              <a:t>manipulating</a:t>
            </a:r>
            <a:r>
              <a:rPr lang="en-GB" sz="12800" i="1" dirty="0"/>
              <a:t> </a:t>
            </a:r>
            <a:r>
              <a:rPr lang="en-GB" sz="12800" dirty="0" smtClean="0"/>
              <a:t>the borrower </a:t>
            </a:r>
            <a:r>
              <a:rPr lang="en-GB" sz="12800" dirty="0"/>
              <a:t>through aggressive sales tactics, or </a:t>
            </a:r>
            <a:r>
              <a:rPr lang="en-GB" sz="12800" dirty="0" smtClean="0"/>
              <a:t>taking unfair</a:t>
            </a:r>
            <a:r>
              <a:rPr lang="en-GB" sz="12800" i="1" dirty="0" smtClean="0"/>
              <a:t> </a:t>
            </a:r>
            <a:r>
              <a:rPr lang="en-GB" sz="12800" dirty="0"/>
              <a:t>advantage of a borrower’s lack </a:t>
            </a:r>
            <a:r>
              <a:rPr lang="en-GB" sz="12800" dirty="0" smtClean="0"/>
              <a:t>of understanding </a:t>
            </a:r>
            <a:r>
              <a:rPr lang="en-GB" sz="12800" dirty="0"/>
              <a:t>about loan </a:t>
            </a:r>
            <a:r>
              <a:rPr lang="en-GB" sz="12800" dirty="0" smtClean="0"/>
              <a:t>terms” (</a:t>
            </a:r>
            <a:r>
              <a:rPr lang="en-GB" sz="12800" dirty="0" smtClean="0">
                <a:hlinkClick r:id="rId3"/>
              </a:rPr>
              <a:t>US Department of Treasury</a:t>
            </a:r>
            <a:r>
              <a:rPr lang="en-GB" sz="12800" dirty="0" smtClean="0"/>
              <a:t>, 2000)</a:t>
            </a:r>
            <a:endParaRPr lang="en-GB" sz="1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‘Predatory lending and consumer protection in the United Kingdom: time for a frank conversation’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9C8C-1B6A-420A-B8DF-2BC155A43BBE}" type="slidenum">
              <a:rPr lang="en-GB" smtClean="0"/>
              <a:t>11</a:t>
            </a:fld>
            <a:endParaRPr lang="en-GB"/>
          </a:p>
        </p:txBody>
      </p:sp>
      <p:pic>
        <p:nvPicPr>
          <p:cNvPr id="9" name="Picture 2" descr="Home page of UWE Bristo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53125"/>
            <a:ext cx="185737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834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Lessons from the United States of America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0606"/>
            <a:ext cx="5418909" cy="4493623"/>
          </a:xfrm>
        </p:spPr>
        <p:txBody>
          <a:bodyPr>
            <a:noAutofit/>
          </a:bodyPr>
          <a:lstStyle/>
          <a:p>
            <a:r>
              <a:rPr lang="en-GB" sz="2400" dirty="0" smtClean="0"/>
              <a:t>Is predatory lending fraud?</a:t>
            </a:r>
            <a:endParaRPr lang="en-GB" sz="2400" dirty="0"/>
          </a:p>
          <a:p>
            <a:r>
              <a:rPr lang="en-GB" sz="2400" i="1" dirty="0" smtClean="0"/>
              <a:t>American </a:t>
            </a:r>
            <a:r>
              <a:rPr lang="en-GB" sz="2400" i="1" dirty="0"/>
              <a:t>Financial Services Association v Toledo </a:t>
            </a:r>
            <a:r>
              <a:rPr lang="en-GB" sz="2400" dirty="0"/>
              <a:t>830 N.E. 2d 1233, 1238 (Ohio Ct App. 2005), </a:t>
            </a:r>
            <a:r>
              <a:rPr lang="en-GB" sz="2400" dirty="0" err="1"/>
              <a:t>rev’d</a:t>
            </a:r>
            <a:r>
              <a:rPr lang="en-GB" sz="2400" dirty="0"/>
              <a:t>, 859 N.E. 2d 923 (Ohio 2006</a:t>
            </a:r>
            <a:r>
              <a:rPr lang="en-GB" sz="2400" dirty="0" smtClean="0"/>
              <a:t>)</a:t>
            </a:r>
          </a:p>
          <a:p>
            <a:r>
              <a:rPr lang="en-GB" sz="2400" dirty="0" smtClean="0"/>
              <a:t>“</a:t>
            </a:r>
            <a:r>
              <a:rPr lang="en-GB" sz="2400" dirty="0"/>
              <a:t>the use of </a:t>
            </a:r>
            <a:r>
              <a:rPr lang="en-GB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fraud</a:t>
            </a:r>
            <a:r>
              <a:rPr lang="en-GB" sz="2400" dirty="0"/>
              <a:t> or </a:t>
            </a:r>
            <a:r>
              <a:rPr lang="en-GB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deception</a:t>
            </a:r>
            <a:r>
              <a:rPr lang="en-GB" sz="2400" dirty="0" smtClean="0"/>
              <a:t>, </a:t>
            </a:r>
            <a:r>
              <a:rPr lang="en-GB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manipulation</a:t>
            </a:r>
            <a:r>
              <a:rPr lang="en-GB" sz="2400" dirty="0" smtClean="0"/>
              <a:t> </a:t>
            </a:r>
            <a:r>
              <a:rPr lang="en-GB" sz="2400" dirty="0"/>
              <a:t>of the borrower through </a:t>
            </a:r>
            <a:r>
              <a:rPr lang="en-GB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aggressive</a:t>
            </a:r>
            <a:r>
              <a:rPr lang="en-GB" sz="2400" dirty="0"/>
              <a:t> </a:t>
            </a:r>
            <a:r>
              <a:rPr lang="en-GB" sz="2400" dirty="0" smtClean="0"/>
              <a:t>sales tactics</a:t>
            </a:r>
            <a:r>
              <a:rPr lang="en-GB" sz="2400" dirty="0"/>
              <a:t>, or taking unfair advantage of a borrower’s </a:t>
            </a:r>
            <a:r>
              <a:rPr lang="en-GB" sz="2400" dirty="0" smtClean="0"/>
              <a:t>lack of </a:t>
            </a:r>
            <a:r>
              <a:rPr lang="en-GB" sz="2400" dirty="0"/>
              <a:t>understanding of loan terms</a:t>
            </a:r>
            <a:r>
              <a:rPr lang="en-GB" sz="2400" dirty="0" smtClean="0"/>
              <a:t>”.</a:t>
            </a:r>
            <a:endParaRPr lang="en-GB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‘Predatory lending and consumer protection in the United Kingdom: time for a frank conversation’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9C8C-1B6A-420A-B8DF-2BC155A43BBE}" type="slidenum">
              <a:rPr lang="en-GB" smtClean="0"/>
              <a:t>12</a:t>
            </a:fld>
            <a:endParaRPr lang="en-GB"/>
          </a:p>
        </p:txBody>
      </p:sp>
      <p:pic>
        <p:nvPicPr>
          <p:cNvPr id="6" name="Picture 2" descr="Home page of UWE Brist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53125"/>
            <a:ext cx="185737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 descr="Image result for fraud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5309" y="1580606"/>
            <a:ext cx="3968931" cy="3017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8498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Lessons from the United States of America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7130143" cy="4109221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Federal Trade Commission Act </a:t>
            </a:r>
            <a:r>
              <a:rPr lang="en-GB" dirty="0" smtClean="0"/>
              <a:t>1914</a:t>
            </a:r>
          </a:p>
          <a:p>
            <a:r>
              <a:rPr lang="en-GB" dirty="0" smtClean="0"/>
              <a:t>Equal </a:t>
            </a:r>
            <a:r>
              <a:rPr lang="en-GB" dirty="0"/>
              <a:t>Credit Opportunity Act 1949,</a:t>
            </a:r>
          </a:p>
          <a:p>
            <a:r>
              <a:rPr lang="en-GB" dirty="0" smtClean="0"/>
              <a:t>Fair </a:t>
            </a:r>
            <a:r>
              <a:rPr lang="en-GB" dirty="0"/>
              <a:t>Housing Act </a:t>
            </a:r>
            <a:r>
              <a:rPr lang="en-GB" dirty="0" smtClean="0"/>
              <a:t>1968</a:t>
            </a:r>
          </a:p>
          <a:p>
            <a:r>
              <a:rPr lang="en-GB" dirty="0" smtClean="0"/>
              <a:t>Truth in </a:t>
            </a:r>
            <a:r>
              <a:rPr lang="en-GB" dirty="0"/>
              <a:t>Lending Act 1968, </a:t>
            </a:r>
            <a:endParaRPr lang="en-GB" dirty="0" smtClean="0"/>
          </a:p>
          <a:p>
            <a:r>
              <a:rPr lang="en-GB" dirty="0"/>
              <a:t>Real Estate Settlement Procedures </a:t>
            </a:r>
            <a:r>
              <a:rPr lang="en-GB" dirty="0" smtClean="0"/>
              <a:t>Act 1974</a:t>
            </a:r>
          </a:p>
          <a:p>
            <a:r>
              <a:rPr lang="en-GB" dirty="0"/>
              <a:t>Fair Debt Collection Practices Act 1977</a:t>
            </a:r>
            <a:endParaRPr lang="en-GB" dirty="0" smtClean="0"/>
          </a:p>
          <a:p>
            <a:r>
              <a:rPr lang="en-GB" dirty="0" smtClean="0"/>
              <a:t>Home </a:t>
            </a:r>
            <a:r>
              <a:rPr lang="en-GB" dirty="0"/>
              <a:t>Ownership </a:t>
            </a:r>
            <a:r>
              <a:rPr lang="en-GB" dirty="0" smtClean="0"/>
              <a:t>Equity Protection </a:t>
            </a:r>
            <a:r>
              <a:rPr lang="en-GB" dirty="0"/>
              <a:t>Act 1994, </a:t>
            </a:r>
            <a:endParaRPr lang="en-GB" dirty="0" smtClean="0"/>
          </a:p>
          <a:p>
            <a:r>
              <a:rPr lang="en-GB" dirty="0" smtClean="0"/>
              <a:t>Mortgage Reform </a:t>
            </a:r>
            <a:r>
              <a:rPr lang="en-GB" dirty="0"/>
              <a:t>and Anti-Predatory Lending Act </a:t>
            </a:r>
            <a:r>
              <a:rPr lang="en-GB" dirty="0" smtClean="0"/>
              <a:t>2007 and</a:t>
            </a:r>
          </a:p>
          <a:p>
            <a:r>
              <a:rPr lang="en-GB" dirty="0" smtClean="0"/>
              <a:t>The Credit Card </a:t>
            </a:r>
            <a:r>
              <a:rPr lang="en-GB" dirty="0"/>
              <a:t>Accountability, Responsibility and Disclosure </a:t>
            </a:r>
            <a:r>
              <a:rPr lang="en-GB" dirty="0" smtClean="0"/>
              <a:t>Act 2009</a:t>
            </a:r>
            <a:r>
              <a:rPr lang="en-GB" dirty="0"/>
              <a:t>.</a:t>
            </a:r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‘Predatory lending and consumer protection in the United Kingdom: time for a frank conversation’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9C8C-1B6A-420A-B8DF-2BC155A43BBE}" type="slidenum">
              <a:rPr lang="en-GB" smtClean="0"/>
              <a:t>13</a:t>
            </a:fld>
            <a:endParaRPr lang="en-GB"/>
          </a:p>
        </p:txBody>
      </p:sp>
      <p:pic>
        <p:nvPicPr>
          <p:cNvPr id="6" name="Picture 2" descr="Home page of UWE Brist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53125"/>
            <a:ext cx="185737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1566" y="1425484"/>
            <a:ext cx="2206534" cy="217986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4618" y="3745298"/>
            <a:ext cx="2340429" cy="2485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1581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Financial Sanctions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dirty="0" smtClean="0">
                <a:solidFill>
                  <a:srgbClr val="FF0000"/>
                </a:solidFill>
              </a:rPr>
              <a:t>Financial Penalties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294834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>
                <a:hlinkClick r:id="rId2"/>
              </a:rPr>
              <a:t>US Bank </a:t>
            </a:r>
            <a:r>
              <a:rPr lang="en-GB" dirty="0" smtClean="0"/>
              <a:t>$200m (June, 2014)</a:t>
            </a:r>
          </a:p>
          <a:p>
            <a:r>
              <a:rPr lang="en-GB" altLang="en-US" dirty="0">
                <a:hlinkClick r:id="rId3"/>
              </a:rPr>
              <a:t>Household International </a:t>
            </a:r>
            <a:r>
              <a:rPr lang="en-GB" altLang="en-US" dirty="0"/>
              <a:t>$</a:t>
            </a:r>
            <a:r>
              <a:rPr lang="en-GB" altLang="en-US" dirty="0" smtClean="0"/>
              <a:t>484m (October, 2002)</a:t>
            </a:r>
          </a:p>
          <a:p>
            <a:r>
              <a:rPr lang="en-GB" altLang="en-US" dirty="0" smtClean="0">
                <a:hlinkClick r:id="rId4"/>
              </a:rPr>
              <a:t>Country Wide Finance </a:t>
            </a:r>
            <a:r>
              <a:rPr lang="en-GB" altLang="en-US" dirty="0" smtClean="0"/>
              <a:t>$335m (December, 2011)</a:t>
            </a:r>
          </a:p>
          <a:p>
            <a:r>
              <a:rPr lang="en-GB" altLang="en-US" dirty="0">
                <a:hlinkClick r:id="rId5"/>
              </a:rPr>
              <a:t>Bank of America </a:t>
            </a:r>
            <a:r>
              <a:rPr lang="en-GB" altLang="en-US" dirty="0" smtClean="0"/>
              <a:t>£16.65bn (June, 2014)</a:t>
            </a:r>
          </a:p>
          <a:p>
            <a:r>
              <a:rPr lang="en-GB" altLang="en-US" dirty="0" smtClean="0">
                <a:hlinkClick r:id="rId6"/>
              </a:rPr>
              <a:t>Wells Fargo </a:t>
            </a:r>
            <a:r>
              <a:rPr lang="en-GB" altLang="en-US" dirty="0" smtClean="0"/>
              <a:t>$1.2bn (August, 2016)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dirty="0">
                <a:solidFill>
                  <a:srgbClr val="FF0000"/>
                </a:solidFill>
              </a:rPr>
              <a:t>Financial </a:t>
            </a:r>
            <a:r>
              <a:rPr lang="en-GB" sz="3200" dirty="0" smtClean="0">
                <a:solidFill>
                  <a:srgbClr val="FF0000"/>
                </a:solidFill>
              </a:rPr>
              <a:t>Penalties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151142"/>
          </a:xfrm>
        </p:spPr>
        <p:txBody>
          <a:bodyPr/>
          <a:lstStyle/>
          <a:p>
            <a:r>
              <a:rPr lang="en-GB" dirty="0" smtClean="0">
                <a:hlinkClick r:id="rId7"/>
              </a:rPr>
              <a:t>Wells Fargo </a:t>
            </a:r>
            <a:r>
              <a:rPr lang="en-GB" dirty="0" smtClean="0"/>
              <a:t>$175m (July, 2012)</a:t>
            </a:r>
          </a:p>
          <a:p>
            <a:r>
              <a:rPr lang="en-GB" dirty="0">
                <a:hlinkClick r:id="rId8"/>
              </a:rPr>
              <a:t>M&amp;T Bank </a:t>
            </a:r>
            <a:r>
              <a:rPr lang="en-GB" dirty="0" smtClean="0"/>
              <a:t>$64m (May, 2016)</a:t>
            </a:r>
          </a:p>
          <a:p>
            <a:r>
              <a:rPr lang="en-GB" dirty="0">
                <a:hlinkClick r:id="rId9"/>
              </a:rPr>
              <a:t>Deutsche Bank </a:t>
            </a:r>
            <a:r>
              <a:rPr lang="en-GB" dirty="0" smtClean="0"/>
              <a:t>$7.2bn (January, 2017)</a:t>
            </a:r>
          </a:p>
          <a:p>
            <a:r>
              <a:rPr lang="en-GB" dirty="0">
                <a:hlinkClick r:id="rId10"/>
              </a:rPr>
              <a:t>Credit </a:t>
            </a:r>
            <a:r>
              <a:rPr lang="en-GB" dirty="0" smtClean="0">
                <a:hlinkClick r:id="rId10"/>
              </a:rPr>
              <a:t>Suisse </a:t>
            </a:r>
            <a:r>
              <a:rPr lang="en-GB" dirty="0" smtClean="0"/>
              <a:t>£5.28bn (January, 2017)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‘Predatory lending and consumer protection in the United Kingdom: time for a frank conversation’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9C8C-1B6A-420A-B8DF-2BC155A43BBE}" type="slidenum">
              <a:rPr lang="en-GB" smtClean="0"/>
              <a:t>14</a:t>
            </a:fld>
            <a:endParaRPr lang="en-GB"/>
          </a:p>
        </p:txBody>
      </p:sp>
      <p:pic>
        <p:nvPicPr>
          <p:cNvPr id="12" name="Picture 2" descr="Home page of UWE Bristol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53125"/>
            <a:ext cx="185737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99199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Conclusions/Suggestions/Recommendations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Predatory lending contributed </a:t>
            </a:r>
            <a:r>
              <a:rPr lang="en-GB" dirty="0"/>
              <a:t>towards the </a:t>
            </a:r>
            <a:r>
              <a:rPr lang="en-GB" dirty="0" smtClean="0"/>
              <a:t>2007/2008 financial crisis,</a:t>
            </a:r>
            <a:endParaRPr lang="en-GB" dirty="0"/>
          </a:p>
          <a:p>
            <a:r>
              <a:rPr lang="en-GB" dirty="0" smtClean="0"/>
              <a:t>Predatory lending practices have </a:t>
            </a:r>
            <a:r>
              <a:rPr lang="en-GB" dirty="0"/>
              <a:t>risen since the emergence of the financial </a:t>
            </a:r>
            <a:r>
              <a:rPr lang="en-GB" dirty="0" smtClean="0"/>
              <a:t>crisis,</a:t>
            </a:r>
          </a:p>
          <a:p>
            <a:r>
              <a:rPr lang="en-GB" dirty="0" smtClean="0"/>
              <a:t>The UK consumer credit market has grown at an unprecedented rate,</a:t>
            </a:r>
          </a:p>
          <a:p>
            <a:r>
              <a:rPr lang="en-GB" dirty="0" smtClean="0"/>
              <a:t>Complex </a:t>
            </a:r>
            <a:r>
              <a:rPr lang="en-GB" dirty="0"/>
              <a:t>credit </a:t>
            </a:r>
            <a:r>
              <a:rPr lang="en-GB" dirty="0" smtClean="0"/>
              <a:t>products has </a:t>
            </a:r>
            <a:r>
              <a:rPr lang="en-GB" dirty="0"/>
              <a:t>pushed the boundaries </a:t>
            </a:r>
            <a:r>
              <a:rPr lang="en-GB" dirty="0" smtClean="0"/>
              <a:t>of consumer understanding,</a:t>
            </a:r>
          </a:p>
          <a:p>
            <a:r>
              <a:rPr lang="en-GB" dirty="0" smtClean="0"/>
              <a:t>These </a:t>
            </a:r>
            <a:r>
              <a:rPr lang="en-GB" dirty="0"/>
              <a:t>practices have created the perfect </a:t>
            </a:r>
            <a:r>
              <a:rPr lang="en-GB" dirty="0" smtClean="0"/>
              <a:t>economic environment </a:t>
            </a:r>
            <a:r>
              <a:rPr lang="en-GB" dirty="0"/>
              <a:t>that has then been exploited and </a:t>
            </a:r>
            <a:r>
              <a:rPr lang="en-GB" dirty="0" smtClean="0"/>
              <a:t>misused by </a:t>
            </a:r>
            <a:r>
              <a:rPr lang="en-GB" dirty="0"/>
              <a:t>unprincipled </a:t>
            </a:r>
            <a:r>
              <a:rPr lang="en-GB" dirty="0" smtClean="0"/>
              <a:t>lenders,</a:t>
            </a:r>
          </a:p>
          <a:p>
            <a:endParaRPr lang="en-GB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Attempts </a:t>
            </a:r>
            <a:r>
              <a:rPr lang="en-GB" dirty="0"/>
              <a:t>to legislate and </a:t>
            </a:r>
            <a:r>
              <a:rPr lang="en-GB" dirty="0" smtClean="0"/>
              <a:t>regulate predatory </a:t>
            </a:r>
            <a:r>
              <a:rPr lang="en-GB" dirty="0"/>
              <a:t>lending have proved to be largely </a:t>
            </a:r>
            <a:r>
              <a:rPr lang="en-GB" dirty="0" smtClean="0"/>
              <a:t>ineffective,</a:t>
            </a:r>
          </a:p>
          <a:p>
            <a:r>
              <a:rPr lang="en-GB" dirty="0" smtClean="0"/>
              <a:t>Self regulation is an ineffective form of regulation,</a:t>
            </a:r>
          </a:p>
          <a:p>
            <a:r>
              <a:rPr lang="en-GB" dirty="0" smtClean="0"/>
              <a:t>Levels of fines in the US are higher than the UK,</a:t>
            </a:r>
          </a:p>
          <a:p>
            <a:r>
              <a:rPr lang="en-GB" dirty="0" smtClean="0"/>
              <a:t>FCA to use broader range of its enforcement powers,</a:t>
            </a:r>
          </a:p>
          <a:p>
            <a:r>
              <a:rPr lang="en-GB" dirty="0" smtClean="0"/>
              <a:t>Does predatory lending breach the Fraud Act 2006 or the common law offence of conspiracy to defraud?</a:t>
            </a:r>
            <a:endParaRPr lang="en-GB" dirty="0"/>
          </a:p>
          <a:p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‘Predatory lending and consumer protection in the United Kingdom: time for a frank conversation’</a:t>
            </a:r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9C8C-1B6A-420A-B8DF-2BC155A43BBE}" type="slidenum">
              <a:rPr lang="en-GB" smtClean="0"/>
              <a:t>15</a:t>
            </a:fld>
            <a:endParaRPr lang="en-GB"/>
          </a:p>
        </p:txBody>
      </p:sp>
      <p:pic>
        <p:nvPicPr>
          <p:cNvPr id="12" name="Picture 2" descr="Home page of UWE Brist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53125"/>
            <a:ext cx="185737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08016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Suggested Reading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sz="2900" dirty="0" smtClean="0"/>
              <a:t>Brown, S. ‘Consumer </a:t>
            </a:r>
            <a:r>
              <a:rPr lang="en-GB" sz="2900" dirty="0"/>
              <a:t>credit relationships - protection, self-interest/reliance and dilemmas in the fight against unfairness: the unfair credit relationship test and the underlying rationale of consumer credit </a:t>
            </a:r>
            <a:r>
              <a:rPr lang="en-GB" sz="2900" dirty="0" smtClean="0"/>
              <a:t>law’ (2016) Legal Studies, 36(2), 230-257</a:t>
            </a:r>
          </a:p>
          <a:p>
            <a:r>
              <a:rPr lang="en-GB" sz="2900" dirty="0" smtClean="0"/>
              <a:t>Brown, S. ‘EU </a:t>
            </a:r>
            <a:r>
              <a:rPr lang="en-GB" sz="2900" dirty="0"/>
              <a:t>and UK consumer credit regulation: principles, conduct, and consumer protection: divergence or convergence of approach</a:t>
            </a:r>
            <a:r>
              <a:rPr lang="en-GB" sz="2900" dirty="0" smtClean="0"/>
              <a:t>?’ (2015) European Business Law Review, 26(4), 555-580</a:t>
            </a:r>
            <a:endParaRPr lang="en-GB" sz="2900" dirty="0"/>
          </a:p>
          <a:p>
            <a:r>
              <a:rPr lang="en-GB" sz="2900" dirty="0" err="1" smtClean="0"/>
              <a:t>Lomnicka</a:t>
            </a:r>
            <a:r>
              <a:rPr lang="en-GB" sz="2900" dirty="0" smtClean="0"/>
              <a:t>, E. ‘The </a:t>
            </a:r>
            <a:r>
              <a:rPr lang="en-GB" sz="2900" dirty="0"/>
              <a:t>future of consumer credit regulation: a chance to rationalise sanctions for breaches of financial services regulatory regimes</a:t>
            </a:r>
            <a:r>
              <a:rPr lang="en-GB" sz="2900" dirty="0" smtClean="0"/>
              <a:t>?’ (2013) Company Lawyer, 34(1), 13-21,</a:t>
            </a:r>
            <a:endParaRPr lang="en-GB" sz="2900" dirty="0"/>
          </a:p>
          <a:p>
            <a:r>
              <a:rPr lang="en-GB" sz="2900" dirty="0" err="1" smtClean="0"/>
              <a:t>Lomnicka</a:t>
            </a:r>
            <a:r>
              <a:rPr lang="en-GB" sz="2900" dirty="0" smtClean="0"/>
              <a:t>, E. ‘Unfair </a:t>
            </a:r>
            <a:r>
              <a:rPr lang="en-GB" sz="2900" dirty="0"/>
              <a:t>credit relationships: five years </a:t>
            </a:r>
            <a:r>
              <a:rPr lang="en-GB" sz="2900" dirty="0" smtClean="0"/>
              <a:t>on’ (2012) Journal of Business Law, 8, 713-730</a:t>
            </a:r>
          </a:p>
          <a:p>
            <a:r>
              <a:rPr lang="en-GB" sz="2900" dirty="0" smtClean="0"/>
              <a:t>Ryder, N. </a:t>
            </a:r>
            <a:r>
              <a:rPr lang="x-none" sz="2900" i="1" dirty="0" smtClean="0"/>
              <a:t>The </a:t>
            </a:r>
            <a:r>
              <a:rPr lang="x-none" sz="2900" i="1" dirty="0"/>
              <a:t>Financial Crisis and White Collar Crime: The Perfect Storm? </a:t>
            </a:r>
            <a:r>
              <a:rPr lang="x-none" sz="2900" dirty="0"/>
              <a:t>(Edward Elgar, </a:t>
            </a:r>
            <a:r>
              <a:rPr lang="x-none" sz="2900" dirty="0" smtClean="0"/>
              <a:t>2014)</a:t>
            </a:r>
            <a:r>
              <a:rPr lang="en-GB" sz="2900" dirty="0" smtClean="0"/>
              <a:t>,</a:t>
            </a:r>
          </a:p>
          <a:p>
            <a:r>
              <a:rPr lang="en-GB" sz="2900" dirty="0"/>
              <a:t> </a:t>
            </a:r>
            <a:r>
              <a:rPr lang="en-GB" sz="2900" dirty="0" smtClean="0"/>
              <a:t>Ryder, N. ‘The </a:t>
            </a:r>
            <a:r>
              <a:rPr lang="en-GB" sz="2900" dirty="0"/>
              <a:t>Financial Crisis and Financial Crime in the United Kingdom: a critical analysis of the response by Financial Regulatory Agencies’, (2017) Company Lawyer, 38(1), </a:t>
            </a:r>
            <a:r>
              <a:rPr lang="en-GB" sz="2900" dirty="0" smtClean="0"/>
              <a:t>4-14,</a:t>
            </a:r>
          </a:p>
          <a:p>
            <a:r>
              <a:rPr lang="en-GB" sz="2900" dirty="0" smtClean="0"/>
              <a:t>Ryder, N. ‘Predatory </a:t>
            </a:r>
            <a:r>
              <a:rPr lang="en-GB" sz="2900" dirty="0"/>
              <a:t>lending and white collar crime: a critical reflection’ (2014) International Company and Commercial Law Review, 25(9), 287-293, with Broomfield, K.</a:t>
            </a:r>
          </a:p>
          <a:p>
            <a:endParaRPr lang="en-GB" dirty="0"/>
          </a:p>
          <a:p>
            <a:endParaRPr lang="en-GB" b="1" i="1" dirty="0"/>
          </a:p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‘Predatory lending and consumer protection in the United Kingdom: time for a frank conversation’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9C8C-1B6A-420A-B8DF-2BC155A43BBE}" type="slidenum">
              <a:rPr lang="en-GB" smtClean="0"/>
              <a:t>16</a:t>
            </a:fld>
            <a:endParaRPr lang="en-GB"/>
          </a:p>
        </p:txBody>
      </p:sp>
      <p:pic>
        <p:nvPicPr>
          <p:cNvPr id="8" name="Picture 2" descr="Home page of UWE Brist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53125"/>
            <a:ext cx="185737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1702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Introduction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27500"/>
          </a:xfrm>
        </p:spPr>
        <p:txBody>
          <a:bodyPr>
            <a:noAutofit/>
          </a:bodyPr>
          <a:lstStyle/>
          <a:p>
            <a:r>
              <a:rPr lang="en-GB" dirty="0"/>
              <a:t>The </a:t>
            </a:r>
            <a:r>
              <a:rPr lang="en-GB" dirty="0" smtClean="0"/>
              <a:t>objectives </a:t>
            </a:r>
            <a:r>
              <a:rPr lang="en-GB" dirty="0"/>
              <a:t>of this </a:t>
            </a:r>
            <a:r>
              <a:rPr lang="en-GB" dirty="0" smtClean="0"/>
              <a:t>paper are to: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GB" sz="2800" dirty="0" smtClean="0"/>
              <a:t>To provide an overview of the rapid growth of the United Kingdom’s (UK) consumer credit market, 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GB" sz="2800" dirty="0" smtClean="0"/>
              <a:t>To briefly critique the UKs regulatory approach towards the consumer credit market, 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GB" sz="2800" dirty="0" smtClean="0"/>
              <a:t>To determine if any lessons could be adopted from the United States (US)to </a:t>
            </a:r>
            <a:r>
              <a:rPr lang="en-GB" sz="2800" dirty="0"/>
              <a:t>review the </a:t>
            </a:r>
            <a:r>
              <a:rPr lang="en-GB" sz="2800" dirty="0" smtClean="0"/>
              <a:t>relationship predatory lending and financial crime and 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GB" sz="2800" dirty="0" smtClean="0"/>
              <a:t>To provide a series of measures that could improve the levels of consumer protection </a:t>
            </a:r>
            <a:r>
              <a:rPr lang="en-GB" sz="2800" dirty="0"/>
              <a:t> </a:t>
            </a:r>
            <a:r>
              <a:rPr lang="en-GB" sz="2800" dirty="0" smtClean="0"/>
              <a:t>in the UK.</a:t>
            </a:r>
            <a:endParaRPr lang="en-GB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‘Predatory lending and consumer protection in the United Kingdom: time for a frank conversation’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9C8C-1B6A-420A-B8DF-2BC155A43BBE}" type="slidenum">
              <a:rPr lang="en-GB" smtClean="0"/>
              <a:t>2</a:t>
            </a:fld>
            <a:endParaRPr lang="en-GB"/>
          </a:p>
        </p:txBody>
      </p:sp>
      <p:pic>
        <p:nvPicPr>
          <p:cNvPr id="6" name="Picture 2" descr="Home page of UWE Brist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53125"/>
            <a:ext cx="185737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2370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en-GB" b="1" dirty="0" smtClean="0">
                <a:solidFill>
                  <a:srgbClr val="FF0000"/>
                </a:solidFill>
              </a:rPr>
              <a:t>Evolution of the consumer credit market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868886" cy="4127500"/>
          </a:xfrm>
        </p:spPr>
        <p:txBody>
          <a:bodyPr rtlCol="0">
            <a:normAutofit fontScale="92500" lnSpcReduction="20000"/>
          </a:bodyPr>
          <a:lstStyle/>
          <a:p>
            <a:pPr marL="365760" indent="-256032">
              <a:buClr>
                <a:schemeClr val="accent3"/>
              </a:buClr>
              <a:defRPr/>
            </a:pPr>
            <a:r>
              <a:rPr lang="en-GB" dirty="0" smtClean="0"/>
              <a:t>Rapid expansion of use of credit in the 1960s and 1970s</a:t>
            </a:r>
          </a:p>
          <a:p>
            <a:pPr marL="365760" indent="-256032">
              <a:buClr>
                <a:schemeClr val="accent3"/>
              </a:buClr>
              <a:defRPr/>
            </a:pPr>
            <a:r>
              <a:rPr lang="en-GB" dirty="0"/>
              <a:t>Era of deregulation (1980s and 1990s</a:t>
            </a:r>
            <a:r>
              <a:rPr lang="en-GB" dirty="0" smtClean="0"/>
              <a:t>)</a:t>
            </a:r>
          </a:p>
          <a:p>
            <a:pPr marL="365760" indent="-256032">
              <a:buClr>
                <a:schemeClr val="accent3"/>
              </a:buClr>
              <a:defRPr/>
            </a:pPr>
            <a:r>
              <a:rPr lang="en-GB" dirty="0" smtClean="0"/>
              <a:t>Inadequate legislation</a:t>
            </a:r>
          </a:p>
          <a:p>
            <a:pPr marL="658368" lvl="1" indent="-246888">
              <a:buFont typeface="Arial" panose="020B0604020202020204" pitchFamily="34" charset="0"/>
              <a:buChar char="–"/>
              <a:defRPr/>
            </a:pPr>
            <a:r>
              <a:rPr lang="en-GB" dirty="0" smtClean="0"/>
              <a:t>Pawnbrokers Acts 1872-1960</a:t>
            </a:r>
          </a:p>
          <a:p>
            <a:pPr marL="658368" lvl="1" indent="-246888">
              <a:buFont typeface="Arial" panose="020B0604020202020204" pitchFamily="34" charset="0"/>
              <a:buChar char="–"/>
              <a:defRPr/>
            </a:pPr>
            <a:r>
              <a:rPr lang="en-GB" dirty="0" smtClean="0"/>
              <a:t>Moneylenders Acts 1900-1927</a:t>
            </a:r>
          </a:p>
          <a:p>
            <a:pPr marL="658368" lvl="1" indent="-246888">
              <a:buFont typeface="Arial" panose="020B0604020202020204" pitchFamily="34" charset="0"/>
              <a:buChar char="–"/>
              <a:defRPr/>
            </a:pPr>
            <a:r>
              <a:rPr lang="en-GB" dirty="0" smtClean="0"/>
              <a:t>Hire-Purchase Act 1965</a:t>
            </a:r>
          </a:p>
          <a:p>
            <a:pPr marL="365760" indent="-256032">
              <a:buClr>
                <a:schemeClr val="accent3"/>
              </a:buClr>
              <a:defRPr/>
            </a:pPr>
            <a:r>
              <a:rPr lang="en-GB" dirty="0" smtClean="0"/>
              <a:t>Crowther Committee on Consumer Credit (1971)</a:t>
            </a:r>
          </a:p>
          <a:p>
            <a:pPr marL="658368" lvl="1" indent="-246888">
              <a:buFont typeface="Arial" panose="020B0604020202020204" pitchFamily="34" charset="0"/>
              <a:buChar char="–"/>
              <a:defRPr/>
            </a:pPr>
            <a:r>
              <a:rPr lang="en-GB" dirty="0" smtClean="0"/>
              <a:t>Extremely influential</a:t>
            </a:r>
          </a:p>
          <a:p>
            <a:pPr marL="658368" lvl="1" indent="-246888">
              <a:buFont typeface="Arial" panose="020B0604020202020204" pitchFamily="34" charset="0"/>
              <a:buChar char="–"/>
              <a:defRPr/>
            </a:pPr>
            <a:r>
              <a:rPr lang="en-GB" dirty="0" smtClean="0"/>
              <a:t>Resulted in the enactment of the Consumer Credit Act 1974 and the Sale of Goods Act 1979</a:t>
            </a:r>
          </a:p>
          <a:p>
            <a:pPr marL="0" indent="0">
              <a:buNone/>
              <a:defRPr/>
            </a:pPr>
            <a:endParaRPr lang="en-GB" dirty="0" smtClean="0"/>
          </a:p>
          <a:p>
            <a:pPr marL="365760" indent="-256032">
              <a:buClr>
                <a:schemeClr val="accent3"/>
              </a:buClr>
              <a:defRPr/>
            </a:pPr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‘Predatory lending and consumer protection in the United Kingdom: time for a frank conversation’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9C8C-1B6A-420A-B8DF-2BC155A43BBE}" type="slidenum">
              <a:rPr lang="en-GB" smtClean="0"/>
              <a:t>3</a:t>
            </a:fld>
            <a:endParaRPr lang="en-GB"/>
          </a:p>
        </p:txBody>
      </p:sp>
      <p:pic>
        <p:nvPicPr>
          <p:cNvPr id="6" name="Picture 2" descr="Home page of UWE Bristo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53125"/>
            <a:ext cx="185737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4178300"/>
            <a:ext cx="3472543" cy="2178050"/>
          </a:xfrm>
          <a:prstGeom prst="rect">
            <a:avLst/>
          </a:prstGeom>
        </p:spPr>
      </p:pic>
      <p:pic>
        <p:nvPicPr>
          <p:cNvPr id="1026" name="Picture 2" descr="Image result for first barclaycard credit card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3840" y="1476102"/>
            <a:ext cx="3944983" cy="2298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1309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Evolution of the consumer credit market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Convenient Credit</a:t>
            </a:r>
            <a:endParaRPr lang="en-GB" sz="4000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altLang="en-US" dirty="0" smtClean="0"/>
              <a:t>There is a ‘dark </a:t>
            </a:r>
            <a:r>
              <a:rPr lang="en-GB" altLang="en-US" dirty="0"/>
              <a:t>side’ to convenient </a:t>
            </a:r>
            <a:r>
              <a:rPr lang="en-GB" altLang="en-US" dirty="0" smtClean="0"/>
              <a:t>credit:</a:t>
            </a:r>
            <a:endParaRPr lang="en-GB" altLang="en-US" dirty="0"/>
          </a:p>
          <a:p>
            <a:pPr lvl="1"/>
            <a:r>
              <a:rPr lang="en-GB" altLang="en-US" dirty="0" smtClean="0"/>
              <a:t>record </a:t>
            </a:r>
            <a:r>
              <a:rPr lang="en-GB" altLang="en-US" dirty="0"/>
              <a:t>levels of consumer debt,</a:t>
            </a:r>
          </a:p>
          <a:p>
            <a:pPr lvl="1"/>
            <a:r>
              <a:rPr lang="en-GB" altLang="en-US" dirty="0"/>
              <a:t>increasing evidence of irresponsible lending practices,</a:t>
            </a:r>
          </a:p>
          <a:p>
            <a:pPr lvl="1"/>
            <a:r>
              <a:rPr lang="en-GB" altLang="en-US" dirty="0"/>
              <a:t>the imposition of extortionate interest rates, and</a:t>
            </a:r>
          </a:p>
          <a:p>
            <a:pPr lvl="1"/>
            <a:r>
              <a:rPr lang="en-GB" altLang="en-US" dirty="0"/>
              <a:t>ineffective legislative protection of consumers.  </a:t>
            </a:r>
          </a:p>
          <a:p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Affordable Credit</a:t>
            </a:r>
            <a:endParaRPr lang="en-GB" sz="4000" dirty="0">
              <a:solidFill>
                <a:srgbClr val="FF0000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marL="297180" indent="-342900">
              <a:defRPr/>
            </a:pPr>
            <a:r>
              <a:rPr lang="en-GB" dirty="0" smtClean="0"/>
              <a:t>The ‘light side’ to convenient credit:</a:t>
            </a:r>
          </a:p>
          <a:p>
            <a:pPr marL="754380" lvl="1" indent="-342900">
              <a:defRPr/>
            </a:pPr>
            <a:r>
              <a:rPr lang="en-GB" dirty="0" smtClean="0"/>
              <a:t>access </a:t>
            </a:r>
            <a:r>
              <a:rPr lang="en-GB" dirty="0"/>
              <a:t>to loans that are simple and transparent;</a:t>
            </a:r>
          </a:p>
          <a:p>
            <a:pPr marL="754380" lvl="1" indent="-342900">
              <a:defRPr/>
            </a:pPr>
            <a:r>
              <a:rPr lang="en-GB" dirty="0"/>
              <a:t>lenders that are sympathetic towards low income consumers’ circumstances; </a:t>
            </a:r>
          </a:p>
          <a:p>
            <a:pPr marL="754380" lvl="1" indent="-342900">
              <a:defRPr/>
            </a:pPr>
            <a:r>
              <a:rPr lang="en-GB" dirty="0"/>
              <a:t>simple loan application procedures; </a:t>
            </a:r>
          </a:p>
          <a:p>
            <a:pPr marL="754380" lvl="1" indent="-342900">
              <a:defRPr/>
            </a:pPr>
            <a:r>
              <a:rPr lang="en-GB" dirty="0"/>
              <a:t>small loans over a short period of time, and </a:t>
            </a:r>
          </a:p>
          <a:p>
            <a:pPr marL="754380" lvl="1" indent="-342900">
              <a:defRPr/>
            </a:pPr>
            <a:r>
              <a:rPr lang="en-GB" dirty="0"/>
              <a:t>affordable </a:t>
            </a:r>
            <a:r>
              <a:rPr lang="en-GB" dirty="0" smtClean="0"/>
              <a:t>repayments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‘Predatory lending and consumer protection in the United Kingdom: time for a frank conversation’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9C8C-1B6A-420A-B8DF-2BC155A43BBE}" type="slidenum">
              <a:rPr lang="en-GB" smtClean="0"/>
              <a:t>4</a:t>
            </a:fld>
            <a:endParaRPr lang="en-GB"/>
          </a:p>
        </p:txBody>
      </p:sp>
      <p:pic>
        <p:nvPicPr>
          <p:cNvPr id="11" name="Picture 2" descr="Home page of UWE Brist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53125"/>
            <a:ext cx="185737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413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UK Regulation of Consumer Credit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838200" y="1825625"/>
            <a:ext cx="6189617" cy="4351338"/>
          </a:xfrm>
        </p:spPr>
        <p:txBody>
          <a:bodyPr>
            <a:normAutofit/>
          </a:bodyPr>
          <a:lstStyle/>
          <a:p>
            <a:r>
              <a:rPr lang="en-GB" dirty="0" smtClean="0"/>
              <a:t>The Consumer Credit Act 1974</a:t>
            </a:r>
          </a:p>
          <a:p>
            <a:pPr lvl="1"/>
            <a:r>
              <a:rPr lang="en-GB" dirty="0" smtClean="0"/>
              <a:t>Office of Fair Trading</a:t>
            </a:r>
          </a:p>
          <a:p>
            <a:r>
              <a:rPr lang="en-GB" dirty="0" smtClean="0"/>
              <a:t>The Consumer Credit Act 2006</a:t>
            </a:r>
          </a:p>
          <a:p>
            <a:pPr lvl="1"/>
            <a:r>
              <a:rPr lang="en-GB" dirty="0" smtClean="0"/>
              <a:t>Office of Fair Trading</a:t>
            </a:r>
          </a:p>
          <a:p>
            <a:pPr lvl="1"/>
            <a:r>
              <a:rPr lang="en-GB" dirty="0" smtClean="0"/>
              <a:t>Financial Services Authority</a:t>
            </a:r>
          </a:p>
          <a:p>
            <a:r>
              <a:rPr lang="en-GB" dirty="0" smtClean="0"/>
              <a:t>Financial Services and Markets Act 2000</a:t>
            </a:r>
          </a:p>
          <a:p>
            <a:pPr lvl="1"/>
            <a:r>
              <a:rPr lang="en-GB" dirty="0" smtClean="0"/>
              <a:t>Financial Conduct Authority</a:t>
            </a:r>
          </a:p>
          <a:p>
            <a:pPr marL="457200" lvl="1" indent="0">
              <a:buNone/>
            </a:pPr>
            <a:endParaRPr lang="en-GB" altLang="en-US" dirty="0" smtClean="0"/>
          </a:p>
          <a:p>
            <a:pPr lvl="1"/>
            <a:endParaRPr lang="en-GB" altLang="en-US" dirty="0" smtClean="0"/>
          </a:p>
          <a:p>
            <a:pPr lvl="1"/>
            <a:endParaRPr lang="en-GB" altLang="en-US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‘Predatory lending and consumer protection in the United Kingdom: time for a frank conversation’</a:t>
            </a:r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9C8C-1B6A-420A-B8DF-2BC155A43BBE}" type="slidenum">
              <a:rPr lang="en-GB" smtClean="0"/>
              <a:t>5</a:t>
            </a:fld>
            <a:endParaRPr lang="en-GB"/>
          </a:p>
        </p:txBody>
      </p:sp>
      <p:pic>
        <p:nvPicPr>
          <p:cNvPr id="11" name="Picture 2" descr="Home page of UWE Brist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53125"/>
            <a:ext cx="185737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1243942"/>
            <a:ext cx="2573383" cy="1832753"/>
          </a:xfrm>
          <a:prstGeom prst="rect">
            <a:avLst/>
          </a:prstGeom>
        </p:spPr>
      </p:pic>
      <p:pic>
        <p:nvPicPr>
          <p:cNvPr id="2050" name="Picture 2" descr="Image result for FCA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4807131"/>
            <a:ext cx="3087596" cy="2050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3076695"/>
            <a:ext cx="2976153" cy="1626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17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UK Regulation of Consumer Credit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altLang="en-US" sz="4000" dirty="0">
                <a:solidFill>
                  <a:srgbClr val="FF0000"/>
                </a:solidFill>
              </a:rPr>
              <a:t>Irresponsible Lending</a:t>
            </a:r>
            <a:endParaRPr lang="en-GB" sz="40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GB" altLang="en-US" dirty="0"/>
              <a:t>increasing the credit card and overdraft limits without the customers consent, </a:t>
            </a:r>
          </a:p>
          <a:p>
            <a:r>
              <a:rPr lang="en-GB" altLang="en-US" dirty="0"/>
              <a:t>not requesting proof of income when determining the level of credit to be offered, </a:t>
            </a:r>
          </a:p>
          <a:p>
            <a:r>
              <a:rPr lang="en-GB" altLang="en-US" dirty="0"/>
              <a:t>providing loans and credit cards to the unemployed and people who are dependent on state benefits</a:t>
            </a:r>
          </a:p>
          <a:p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GB" altLang="en-US" sz="4000" dirty="0">
                <a:solidFill>
                  <a:srgbClr val="FF0000"/>
                </a:solidFill>
              </a:rPr>
              <a:t>Irresponsible </a:t>
            </a:r>
            <a:r>
              <a:rPr lang="en-GB" altLang="en-US" sz="4000" dirty="0" smtClean="0">
                <a:solidFill>
                  <a:srgbClr val="FF0000"/>
                </a:solidFill>
              </a:rPr>
              <a:t>Lending</a:t>
            </a:r>
            <a:endParaRPr lang="en-GB" sz="400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altLang="en-US" dirty="0" smtClean="0"/>
              <a:t>the </a:t>
            </a:r>
            <a:r>
              <a:rPr lang="en-GB" altLang="en-US" dirty="0"/>
              <a:t>speed and simplicity of credit applications, </a:t>
            </a:r>
          </a:p>
          <a:p>
            <a:r>
              <a:rPr lang="en-GB" altLang="en-US" dirty="0"/>
              <a:t>the prominence given to very high credit limits, the importance given to very low interest rates for cards, </a:t>
            </a:r>
          </a:p>
          <a:p>
            <a:r>
              <a:rPr lang="en-GB" altLang="en-US" dirty="0"/>
              <a:t>incentives to use a particular brand of credit card, unwanted mail shots for credit card cheques, and</a:t>
            </a:r>
          </a:p>
          <a:p>
            <a:r>
              <a:rPr lang="en-GB" altLang="en-US" dirty="0"/>
              <a:t>important information in small print and the indiscriminate targeting of direct mail shots.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‘Predatory lending and consumer protection in the United Kingdom: time for a frank conversation’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9C8C-1B6A-420A-B8DF-2BC155A43BBE}" type="slidenum">
              <a:rPr lang="en-GB" smtClean="0"/>
              <a:t>6</a:t>
            </a:fld>
            <a:endParaRPr lang="en-GB"/>
          </a:p>
        </p:txBody>
      </p:sp>
      <p:pic>
        <p:nvPicPr>
          <p:cNvPr id="12" name="Picture 2" descr="Home page of UWE Brist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53125"/>
            <a:ext cx="185737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4162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UK Regulation of Consumer Credit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2750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Irresponsible Lending</a:t>
            </a:r>
          </a:p>
          <a:p>
            <a:r>
              <a:rPr lang="en-GB" dirty="0" smtClean="0"/>
              <a:t>An unsatisfactory solution – self regulation</a:t>
            </a:r>
            <a:endParaRPr lang="en-GB" altLang="en-US" dirty="0" smtClean="0"/>
          </a:p>
          <a:p>
            <a:r>
              <a:rPr lang="en-GB" altLang="en-US" dirty="0" smtClean="0"/>
              <a:t>Voluntary </a:t>
            </a:r>
            <a:r>
              <a:rPr lang="en-GB" altLang="en-US" dirty="0"/>
              <a:t>Responsible Lending </a:t>
            </a:r>
            <a:r>
              <a:rPr lang="en-GB" altLang="en-US" dirty="0" smtClean="0"/>
              <a:t>Index:</a:t>
            </a:r>
          </a:p>
          <a:p>
            <a:pPr lvl="1"/>
            <a:r>
              <a:rPr lang="en-GB" altLang="en-US" dirty="0" smtClean="0"/>
              <a:t>seeks </a:t>
            </a:r>
            <a:r>
              <a:rPr lang="en-GB" altLang="en-US" dirty="0"/>
              <a:t>to encourage best practice in credit lending</a:t>
            </a:r>
          </a:p>
          <a:p>
            <a:r>
              <a:rPr lang="en-GB" altLang="en-US" dirty="0"/>
              <a:t>Banking Code:</a:t>
            </a:r>
          </a:p>
          <a:p>
            <a:pPr lvl="1"/>
            <a:r>
              <a:rPr lang="en-GB" altLang="en-US" dirty="0"/>
              <a:t>“before we lend you any money or increase your overdraft, we will assess whether we feel you will be able to repay it” (2008, at para. </a:t>
            </a:r>
            <a:r>
              <a:rPr lang="en-GB" altLang="en-US" dirty="0" smtClean="0"/>
              <a:t>13.1)</a:t>
            </a:r>
          </a:p>
          <a:p>
            <a:pPr lvl="1"/>
            <a:r>
              <a:rPr lang="en-GB" altLang="en-US" dirty="0" smtClean="0"/>
              <a:t>Banking </a:t>
            </a:r>
            <a:r>
              <a:rPr lang="en-GB" altLang="en-US" dirty="0"/>
              <a:t>code </a:t>
            </a:r>
            <a:r>
              <a:rPr lang="en-GB" altLang="en-US" dirty="0" smtClean="0"/>
              <a:t>redundant</a:t>
            </a:r>
          </a:p>
          <a:p>
            <a:pPr lvl="1"/>
            <a:r>
              <a:rPr lang="en-GB" altLang="en-US" dirty="0" smtClean="0"/>
              <a:t>From </a:t>
            </a:r>
            <a:r>
              <a:rPr lang="en-GB" altLang="en-US" dirty="0"/>
              <a:t>November 1 2009 retail bank deposit taking has fallen under the regulatory umbrella of the </a:t>
            </a:r>
            <a:r>
              <a:rPr lang="en-GB" altLang="en-US" dirty="0" smtClean="0"/>
              <a:t>FSA</a:t>
            </a:r>
          </a:p>
          <a:p>
            <a:pPr lvl="1"/>
            <a:r>
              <a:rPr lang="en-GB" altLang="en-US" dirty="0" smtClean="0"/>
              <a:t>Banking </a:t>
            </a:r>
            <a:r>
              <a:rPr lang="en-GB" altLang="en-US" dirty="0"/>
              <a:t>Conduct of Business </a:t>
            </a:r>
            <a:r>
              <a:rPr lang="en-GB" altLang="en-US" dirty="0" smtClean="0"/>
              <a:t>Sourcebook</a:t>
            </a:r>
          </a:p>
          <a:p>
            <a:pPr lvl="1"/>
            <a:endParaRPr lang="en-GB" altLang="en-US" dirty="0"/>
          </a:p>
          <a:p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‘Predatory lending and consumer protection in the United Kingdom: time for a frank conversation’</a:t>
            </a:r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9C8C-1B6A-420A-B8DF-2BC155A43BBE}" type="slidenum">
              <a:rPr lang="en-GB" smtClean="0"/>
              <a:t>7</a:t>
            </a:fld>
            <a:endParaRPr lang="en-GB"/>
          </a:p>
        </p:txBody>
      </p:sp>
      <p:pic>
        <p:nvPicPr>
          <p:cNvPr id="6" name="Picture 2" descr="Home page of UWE Brist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53125"/>
            <a:ext cx="185737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1102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EU </a:t>
            </a:r>
            <a:r>
              <a:rPr lang="en-GB" b="1" dirty="0">
                <a:solidFill>
                  <a:srgbClr val="FF0000"/>
                </a:solidFill>
              </a:rPr>
              <a:t>Regulation of Consumer Credit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7639594" cy="4351338"/>
          </a:xfrm>
        </p:spPr>
        <p:txBody>
          <a:bodyPr>
            <a:normAutofit/>
          </a:bodyPr>
          <a:lstStyle/>
          <a:p>
            <a:r>
              <a:rPr lang="en-GB" sz="3200" dirty="0"/>
              <a:t>Consumer Credit Directive </a:t>
            </a:r>
            <a:r>
              <a:rPr lang="en-GB" sz="3200" dirty="0" smtClean="0"/>
              <a:t>(</a:t>
            </a:r>
            <a:r>
              <a:rPr lang="en-GB" sz="3200" dirty="0" smtClean="0">
                <a:hlinkClick r:id="rId2"/>
              </a:rPr>
              <a:t>2008/48/EC</a:t>
            </a:r>
            <a:r>
              <a:rPr lang="en-GB" sz="3200" dirty="0" smtClean="0"/>
              <a:t>)</a:t>
            </a:r>
          </a:p>
          <a:p>
            <a:pPr lvl="1"/>
            <a:r>
              <a:rPr lang="en-GB" altLang="en-US" sz="3200" dirty="0" smtClean="0"/>
              <a:t>Article 8 Credit Worthiness:</a:t>
            </a:r>
          </a:p>
          <a:p>
            <a:pPr lvl="1"/>
            <a:r>
              <a:rPr lang="en-GB" sz="3200" dirty="0" smtClean="0"/>
              <a:t>“Member </a:t>
            </a:r>
            <a:r>
              <a:rPr lang="en-GB" sz="3200" dirty="0"/>
              <a:t>States shall ensure that, </a:t>
            </a:r>
            <a:r>
              <a:rPr lang="en-GB" sz="3200" b="1" dirty="0">
                <a:solidFill>
                  <a:srgbClr val="FF0000"/>
                </a:solidFill>
              </a:rPr>
              <a:t>before</a:t>
            </a:r>
            <a:r>
              <a:rPr lang="en-GB" sz="3200" dirty="0"/>
              <a:t> the conclusion of </a:t>
            </a:r>
            <a:r>
              <a:rPr lang="en-GB" sz="3200" dirty="0" smtClean="0"/>
              <a:t>the credit </a:t>
            </a:r>
            <a:r>
              <a:rPr lang="en-GB" sz="3200" dirty="0"/>
              <a:t>agreement, the </a:t>
            </a:r>
            <a:r>
              <a:rPr lang="en-GB" sz="3200" b="1" dirty="0">
                <a:solidFill>
                  <a:srgbClr val="FF0000"/>
                </a:solidFill>
              </a:rPr>
              <a:t>creditor</a:t>
            </a:r>
            <a:r>
              <a:rPr lang="en-GB" sz="3200" dirty="0"/>
              <a:t> </a:t>
            </a:r>
            <a:r>
              <a:rPr lang="en-GB" sz="3200" b="1" dirty="0">
                <a:solidFill>
                  <a:srgbClr val="FF0000"/>
                </a:solidFill>
              </a:rPr>
              <a:t>assesses</a:t>
            </a:r>
            <a:r>
              <a:rPr lang="en-GB" sz="3200" dirty="0"/>
              <a:t> the consumer's </a:t>
            </a:r>
            <a:r>
              <a:rPr lang="en-GB" sz="3200" b="1" dirty="0" smtClean="0">
                <a:solidFill>
                  <a:srgbClr val="FF0000"/>
                </a:solidFill>
              </a:rPr>
              <a:t>creditworthiness</a:t>
            </a:r>
            <a:r>
              <a:rPr lang="en-GB" sz="3200" b="1" dirty="0" smtClean="0"/>
              <a:t>”</a:t>
            </a:r>
          </a:p>
          <a:p>
            <a:pPr lvl="1"/>
            <a:r>
              <a:rPr lang="en-GB" sz="3200" dirty="0" smtClean="0"/>
              <a:t>Implemented in the UK via several statutory instruments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‘Predatory lending and consumer protection in the United Kingdom: time for a frank conversation’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9C8C-1B6A-420A-B8DF-2BC155A43BBE}" type="slidenum">
              <a:rPr lang="en-GB" smtClean="0"/>
              <a:t>8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9242" y="1825625"/>
            <a:ext cx="2428875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832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Financial Conduct Authority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FCA regulating consumer credit market since </a:t>
            </a:r>
            <a:r>
              <a:rPr lang="en-GB" dirty="0" smtClean="0">
                <a:hlinkClick r:id="rId2"/>
              </a:rPr>
              <a:t>April 1 2014</a:t>
            </a:r>
            <a:r>
              <a:rPr lang="en-GB" dirty="0" smtClean="0"/>
              <a:t>,</a:t>
            </a:r>
          </a:p>
          <a:p>
            <a:r>
              <a:rPr lang="en-GB" dirty="0" smtClean="0"/>
              <a:t>Price cap and new rules on payday lending (</a:t>
            </a:r>
            <a:r>
              <a:rPr lang="en-GB" dirty="0" smtClean="0">
                <a:hlinkClick r:id="rId3"/>
              </a:rPr>
              <a:t>July, 2017</a:t>
            </a:r>
            <a:r>
              <a:rPr lang="en-GB" dirty="0" smtClean="0"/>
              <a:t>)</a:t>
            </a:r>
          </a:p>
          <a:p>
            <a:r>
              <a:rPr lang="en-GB" dirty="0" smtClean="0"/>
              <a:t>Restricting </a:t>
            </a:r>
            <a:r>
              <a:rPr lang="en-GB" dirty="0"/>
              <a:t>the way </a:t>
            </a:r>
            <a:r>
              <a:rPr lang="en-GB" dirty="0" smtClean="0"/>
              <a:t>credit brokers charge fees (</a:t>
            </a:r>
            <a:r>
              <a:rPr lang="en-GB" dirty="0" smtClean="0">
                <a:hlinkClick r:id="rId4"/>
              </a:rPr>
              <a:t>December, 2014</a:t>
            </a:r>
            <a:r>
              <a:rPr lang="en-GB" dirty="0" smtClean="0"/>
              <a:t>)</a:t>
            </a:r>
          </a:p>
          <a:p>
            <a:r>
              <a:rPr lang="en-GB" dirty="0" smtClean="0"/>
              <a:t>Firms </a:t>
            </a:r>
            <a:r>
              <a:rPr lang="en-GB" dirty="0"/>
              <a:t>must lend responsibly and treat customers </a:t>
            </a:r>
            <a:r>
              <a:rPr lang="en-GB" dirty="0" smtClean="0"/>
              <a:t>fairly (</a:t>
            </a:r>
            <a:r>
              <a:rPr lang="en-GB" dirty="0" smtClean="0">
                <a:hlinkClick r:id="rId5"/>
              </a:rPr>
              <a:t>February, 2018</a:t>
            </a:r>
            <a:r>
              <a:rPr lang="en-GB" dirty="0" smtClean="0"/>
              <a:t>)</a:t>
            </a:r>
          </a:p>
          <a:p>
            <a:r>
              <a:rPr lang="en-GB" dirty="0" smtClean="0"/>
              <a:t>New credit card rules (</a:t>
            </a:r>
            <a:r>
              <a:rPr lang="en-GB" dirty="0" smtClean="0">
                <a:hlinkClick r:id="rId6"/>
              </a:rPr>
              <a:t>February, 2018</a:t>
            </a:r>
            <a:r>
              <a:rPr lang="en-GB" dirty="0" smtClean="0"/>
              <a:t>)</a:t>
            </a:r>
          </a:p>
          <a:p>
            <a:r>
              <a:rPr lang="en-GB" dirty="0" smtClean="0"/>
              <a:t>Directing 20,000 people to free advice (</a:t>
            </a:r>
            <a:r>
              <a:rPr lang="en-GB" dirty="0" smtClean="0">
                <a:hlinkClick r:id="rId7"/>
              </a:rPr>
              <a:t>September, 2016</a:t>
            </a:r>
            <a:r>
              <a:rPr lang="en-GB" dirty="0" smtClean="0"/>
              <a:t>)</a:t>
            </a:r>
          </a:p>
          <a:p>
            <a:r>
              <a:rPr lang="en-GB" dirty="0" smtClean="0"/>
              <a:t>Overdraft Charges (</a:t>
            </a:r>
            <a:r>
              <a:rPr lang="en-GB" dirty="0" smtClean="0">
                <a:hlinkClick r:id="rId8"/>
              </a:rPr>
              <a:t>May, 2018</a:t>
            </a:r>
            <a:r>
              <a:rPr lang="en-GB" dirty="0" smtClean="0"/>
              <a:t>)</a:t>
            </a:r>
          </a:p>
          <a:p>
            <a:r>
              <a:rPr lang="en-GB" dirty="0" smtClean="0"/>
              <a:t>Enforcement activities (</a:t>
            </a:r>
            <a:r>
              <a:rPr lang="en-GB" dirty="0" smtClean="0">
                <a:hlinkClick r:id="rId9"/>
              </a:rPr>
              <a:t>Financial Services and Markets Act 2000, s, 206(1)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‘Predatory lending and consumer protection in the United Kingdom: time for a frank conversation’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9C8C-1B6A-420A-B8DF-2BC155A43BBE}" type="slidenum">
              <a:rPr lang="en-GB" smtClean="0"/>
              <a:t>9</a:t>
            </a:fld>
            <a:endParaRPr lang="en-GB"/>
          </a:p>
        </p:txBody>
      </p:sp>
      <p:pic>
        <p:nvPicPr>
          <p:cNvPr id="6" name="Picture 2" descr="Home page of UWE Bristol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53125"/>
            <a:ext cx="185737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7546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1040</TotalTime>
  <Words>1697</Words>
  <Application>Microsoft Office PowerPoint</Application>
  <PresentationFormat>Widescreen</PresentationFormat>
  <Paragraphs>178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‘Predatory lending and consumer protection in the United Kingdom: time for a frank conversation’</vt:lpstr>
      <vt:lpstr>Introduction</vt:lpstr>
      <vt:lpstr>Evolution of the consumer credit market</vt:lpstr>
      <vt:lpstr>Evolution of the consumer credit market</vt:lpstr>
      <vt:lpstr>UK Regulation of Consumer Credit</vt:lpstr>
      <vt:lpstr>UK Regulation of Consumer Credit</vt:lpstr>
      <vt:lpstr>UK Regulation of Consumer Credit</vt:lpstr>
      <vt:lpstr>EU Regulation of Consumer Credit</vt:lpstr>
      <vt:lpstr>Financial Conduct Authority</vt:lpstr>
      <vt:lpstr>Financial Conduct Authority</vt:lpstr>
      <vt:lpstr>Lessons from the United States of America</vt:lpstr>
      <vt:lpstr>Lessons from the United States of America</vt:lpstr>
      <vt:lpstr>Lessons from the United States of America</vt:lpstr>
      <vt:lpstr>Financial Sanctions</vt:lpstr>
      <vt:lpstr>Conclusions/Suggestions/Recommendations</vt:lpstr>
      <vt:lpstr>Suggested Reading</vt:lpstr>
    </vt:vector>
  </TitlesOfParts>
  <Company>University of the West of England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Ryder</dc:creator>
  <cp:lastModifiedBy>Nicholas Ryder</cp:lastModifiedBy>
  <cp:revision>28</cp:revision>
  <dcterms:created xsi:type="dcterms:W3CDTF">2018-06-11T13:47:48Z</dcterms:created>
  <dcterms:modified xsi:type="dcterms:W3CDTF">2018-07-03T08:16:18Z</dcterms:modified>
</cp:coreProperties>
</file>