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2" r:id="rId1"/>
  </p:sldMasterIdLst>
  <p:notesMasterIdLst>
    <p:notesMasterId r:id="rId25"/>
  </p:notesMasterIdLst>
  <p:sldIdLst>
    <p:sldId id="256" r:id="rId2"/>
    <p:sldId id="257" r:id="rId3"/>
    <p:sldId id="260" r:id="rId4"/>
    <p:sldId id="262" r:id="rId5"/>
    <p:sldId id="264" r:id="rId6"/>
    <p:sldId id="266" r:id="rId7"/>
    <p:sldId id="267" r:id="rId8"/>
    <p:sldId id="268" r:id="rId9"/>
    <p:sldId id="280" r:id="rId10"/>
    <p:sldId id="297" r:id="rId11"/>
    <p:sldId id="293" r:id="rId12"/>
    <p:sldId id="290" r:id="rId13"/>
    <p:sldId id="295" r:id="rId14"/>
    <p:sldId id="276" r:id="rId15"/>
    <p:sldId id="278" r:id="rId16"/>
    <p:sldId id="296" r:id="rId17"/>
    <p:sldId id="289" r:id="rId18"/>
    <p:sldId id="287" r:id="rId19"/>
    <p:sldId id="284" r:id="rId20"/>
    <p:sldId id="285" r:id="rId21"/>
    <p:sldId id="286" r:id="rId22"/>
    <p:sldId id="283" r:id="rId23"/>
    <p:sldId id="274"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3" autoAdjust="0"/>
    <p:restoredTop sz="82288" autoAdjust="0"/>
  </p:normalViewPr>
  <p:slideViewPr>
    <p:cSldViewPr snapToGrid="0">
      <p:cViewPr varScale="1">
        <p:scale>
          <a:sx n="60" d="100"/>
          <a:sy n="60" d="100"/>
        </p:scale>
        <p:origin x="114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323D76-5EAE-4DE0-B12A-F3EA8B87C074}" type="datetimeFigureOut">
              <a:rPr lang="en-GB" smtClean="0"/>
              <a:t>19/07/2018</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C24542-00D8-41B3-BCCB-06C0A1029017}" type="slidenum">
              <a:rPr lang="en-GB" smtClean="0"/>
              <a:t>‹#›</a:t>
            </a:fld>
            <a:endParaRPr lang="en-GB"/>
          </a:p>
        </p:txBody>
      </p:sp>
    </p:spTree>
    <p:extLst>
      <p:ext uri="{BB962C8B-B14F-4D97-AF65-F5344CB8AC3E}">
        <p14:creationId xmlns:p14="http://schemas.microsoft.com/office/powerpoint/2010/main" val="40219350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Intro point - Involuntary detention is widely used to contain and treat people judged to have a mental disorder internationally.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First point  - </a:t>
            </a:r>
            <a:r>
              <a:rPr lang="en-GB" sz="1200" dirty="0"/>
              <a:t>Countries differ in how they operationalise mental health law.  Generally tilts towards patient rights in the west with carers also being given some rights and protections.  </a:t>
            </a:r>
            <a:endParaRPr lang="en-GB" dirty="0"/>
          </a:p>
          <a:p>
            <a:endParaRPr lang="en-GB" dirty="0"/>
          </a:p>
        </p:txBody>
      </p:sp>
      <p:sp>
        <p:nvSpPr>
          <p:cNvPr id="4" name="Slide Number Placeholder 3"/>
          <p:cNvSpPr>
            <a:spLocks noGrp="1"/>
          </p:cNvSpPr>
          <p:nvPr>
            <p:ph type="sldNum" sz="quarter" idx="10"/>
          </p:nvPr>
        </p:nvSpPr>
        <p:spPr/>
        <p:txBody>
          <a:bodyPr/>
          <a:lstStyle/>
          <a:p>
            <a:fld id="{3BC24542-00D8-41B3-BCCB-06C0A1029017}" type="slidenum">
              <a:rPr lang="en-GB" smtClean="0"/>
              <a:t>3</a:t>
            </a:fld>
            <a:endParaRPr lang="en-GB"/>
          </a:p>
        </p:txBody>
      </p:sp>
    </p:spTree>
    <p:extLst>
      <p:ext uri="{BB962C8B-B14F-4D97-AF65-F5344CB8AC3E}">
        <p14:creationId xmlns:p14="http://schemas.microsoft.com/office/powerpoint/2010/main" val="23624268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Nearest reflections</a:t>
            </a:r>
            <a:r>
              <a:rPr lang="en-GB" baseline="0" dirty="0" smtClean="0"/>
              <a:t> on the consultants meetings, and how involvement and confidentiality is managed. </a:t>
            </a:r>
            <a:endParaRPr lang="en-GB" dirty="0"/>
          </a:p>
        </p:txBody>
      </p:sp>
      <p:sp>
        <p:nvSpPr>
          <p:cNvPr id="4" name="Slide Number Placeholder 3"/>
          <p:cNvSpPr>
            <a:spLocks noGrp="1"/>
          </p:cNvSpPr>
          <p:nvPr>
            <p:ph type="sldNum" sz="quarter" idx="10"/>
          </p:nvPr>
        </p:nvSpPr>
        <p:spPr/>
        <p:txBody>
          <a:bodyPr/>
          <a:lstStyle/>
          <a:p>
            <a:fld id="{3BC24542-00D8-41B3-BCCB-06C0A1029017}" type="slidenum">
              <a:rPr lang="en-GB" smtClean="0"/>
              <a:t>16</a:t>
            </a:fld>
            <a:endParaRPr lang="en-GB"/>
          </a:p>
        </p:txBody>
      </p:sp>
    </p:spTree>
    <p:extLst>
      <p:ext uri="{BB962C8B-B14F-4D97-AF65-F5344CB8AC3E}">
        <p14:creationId xmlns:p14="http://schemas.microsoft.com/office/powerpoint/2010/main" val="19288457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Lack of communication causing challenges in having an active role</a:t>
            </a:r>
            <a:r>
              <a:rPr lang="en-GB" baseline="0" dirty="0" smtClean="0"/>
              <a:t> as nearest relative, and being able to ask about their rights as nearest relatives. </a:t>
            </a:r>
            <a:endParaRPr lang="en-GB" dirty="0"/>
          </a:p>
        </p:txBody>
      </p:sp>
      <p:sp>
        <p:nvSpPr>
          <p:cNvPr id="4" name="Slide Number Placeholder 3"/>
          <p:cNvSpPr>
            <a:spLocks noGrp="1"/>
          </p:cNvSpPr>
          <p:nvPr>
            <p:ph type="sldNum" sz="quarter" idx="10"/>
          </p:nvPr>
        </p:nvSpPr>
        <p:spPr/>
        <p:txBody>
          <a:bodyPr/>
          <a:lstStyle/>
          <a:p>
            <a:fld id="{3BC24542-00D8-41B3-BCCB-06C0A1029017}" type="slidenum">
              <a:rPr lang="en-GB" smtClean="0"/>
              <a:t>17</a:t>
            </a:fld>
            <a:endParaRPr lang="en-GB"/>
          </a:p>
        </p:txBody>
      </p:sp>
    </p:spTree>
    <p:extLst>
      <p:ext uri="{BB962C8B-B14F-4D97-AF65-F5344CB8AC3E}">
        <p14:creationId xmlns:p14="http://schemas.microsoft.com/office/powerpoint/2010/main" val="8212154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Nearest relatives</a:t>
            </a:r>
            <a:r>
              <a:rPr lang="en-GB" baseline="0" dirty="0" smtClean="0"/>
              <a:t> highlighting the impact of what is written on the letters to them, and the timeliness of these on their involvement. </a:t>
            </a:r>
            <a:endParaRPr lang="en-GB" dirty="0"/>
          </a:p>
        </p:txBody>
      </p:sp>
      <p:sp>
        <p:nvSpPr>
          <p:cNvPr id="4" name="Slide Number Placeholder 3"/>
          <p:cNvSpPr>
            <a:spLocks noGrp="1"/>
          </p:cNvSpPr>
          <p:nvPr>
            <p:ph type="sldNum" sz="quarter" idx="10"/>
          </p:nvPr>
        </p:nvSpPr>
        <p:spPr/>
        <p:txBody>
          <a:bodyPr/>
          <a:lstStyle/>
          <a:p>
            <a:fld id="{3BC24542-00D8-41B3-BCCB-06C0A1029017}" type="slidenum">
              <a:rPr lang="en-GB" smtClean="0"/>
              <a:t>18</a:t>
            </a:fld>
            <a:endParaRPr lang="en-GB"/>
          </a:p>
        </p:txBody>
      </p:sp>
    </p:spTree>
    <p:extLst>
      <p:ext uri="{BB962C8B-B14F-4D97-AF65-F5344CB8AC3E}">
        <p14:creationId xmlns:p14="http://schemas.microsoft.com/office/powerpoint/2010/main" val="27004167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distress cause through the invasion of a persons home,</a:t>
            </a:r>
            <a:r>
              <a:rPr lang="en-GB" baseline="0" dirty="0" smtClean="0"/>
              <a:t> and observing the act of the nearest relative being taken away </a:t>
            </a:r>
            <a:endParaRPr lang="en-GB" dirty="0"/>
          </a:p>
        </p:txBody>
      </p:sp>
      <p:sp>
        <p:nvSpPr>
          <p:cNvPr id="4" name="Slide Number Placeholder 3"/>
          <p:cNvSpPr>
            <a:spLocks noGrp="1"/>
          </p:cNvSpPr>
          <p:nvPr>
            <p:ph type="sldNum" sz="quarter" idx="10"/>
          </p:nvPr>
        </p:nvSpPr>
        <p:spPr/>
        <p:txBody>
          <a:bodyPr/>
          <a:lstStyle/>
          <a:p>
            <a:fld id="{3BC24542-00D8-41B3-BCCB-06C0A1029017}" type="slidenum">
              <a:rPr lang="en-GB" smtClean="0"/>
              <a:t>19</a:t>
            </a:fld>
            <a:endParaRPr lang="en-GB"/>
          </a:p>
        </p:txBody>
      </p:sp>
    </p:spTree>
    <p:extLst>
      <p:ext uri="{BB962C8B-B14F-4D97-AF65-F5344CB8AC3E}">
        <p14:creationId xmlns:p14="http://schemas.microsoft.com/office/powerpoint/2010/main" val="3011356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impact on the nearest relatives</a:t>
            </a:r>
            <a:r>
              <a:rPr lang="en-GB" baseline="0" dirty="0" smtClean="0"/>
              <a:t> ability to maintain work, and have an understanding employer.</a:t>
            </a:r>
            <a:endParaRPr lang="en-GB" dirty="0"/>
          </a:p>
        </p:txBody>
      </p:sp>
      <p:sp>
        <p:nvSpPr>
          <p:cNvPr id="4" name="Slide Number Placeholder 3"/>
          <p:cNvSpPr>
            <a:spLocks noGrp="1"/>
          </p:cNvSpPr>
          <p:nvPr>
            <p:ph type="sldNum" sz="quarter" idx="10"/>
          </p:nvPr>
        </p:nvSpPr>
        <p:spPr/>
        <p:txBody>
          <a:bodyPr/>
          <a:lstStyle/>
          <a:p>
            <a:fld id="{3BC24542-00D8-41B3-BCCB-06C0A1029017}" type="slidenum">
              <a:rPr lang="en-GB" smtClean="0"/>
              <a:t>20</a:t>
            </a:fld>
            <a:endParaRPr lang="en-GB"/>
          </a:p>
        </p:txBody>
      </p:sp>
    </p:spTree>
    <p:extLst>
      <p:ext uri="{BB962C8B-B14F-4D97-AF65-F5344CB8AC3E}">
        <p14:creationId xmlns:p14="http://schemas.microsoft.com/office/powerpoint/2010/main" val="30823146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Here the nearest relatives is highlighting the impact of lifestyle</a:t>
            </a:r>
            <a:r>
              <a:rPr lang="en-GB" baseline="0" dirty="0" smtClean="0"/>
              <a:t> and activity for them and also for their relative. </a:t>
            </a:r>
            <a:endParaRPr lang="en-GB" dirty="0"/>
          </a:p>
        </p:txBody>
      </p:sp>
      <p:sp>
        <p:nvSpPr>
          <p:cNvPr id="4" name="Slide Number Placeholder 3"/>
          <p:cNvSpPr>
            <a:spLocks noGrp="1"/>
          </p:cNvSpPr>
          <p:nvPr>
            <p:ph type="sldNum" sz="quarter" idx="10"/>
          </p:nvPr>
        </p:nvSpPr>
        <p:spPr/>
        <p:txBody>
          <a:bodyPr/>
          <a:lstStyle/>
          <a:p>
            <a:fld id="{3BC24542-00D8-41B3-BCCB-06C0A1029017}" type="slidenum">
              <a:rPr lang="en-GB" smtClean="0"/>
              <a:t>21</a:t>
            </a:fld>
            <a:endParaRPr lang="en-GB"/>
          </a:p>
        </p:txBody>
      </p:sp>
    </p:spTree>
    <p:extLst>
      <p:ext uri="{BB962C8B-B14F-4D97-AF65-F5344CB8AC3E}">
        <p14:creationId xmlns:p14="http://schemas.microsoft.com/office/powerpoint/2010/main" val="18955061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When therefore reviewing these narratives</a:t>
            </a:r>
            <a:r>
              <a:rPr lang="en-GB" sz="1200" kern="1200" baseline="0" dirty="0" smtClean="0">
                <a:solidFill>
                  <a:schemeClr val="tx1"/>
                </a:solidFill>
                <a:effectLst/>
                <a:latin typeface="+mn-lt"/>
                <a:ea typeface="+mn-ea"/>
                <a:cs typeface="+mn-cs"/>
              </a:rPr>
              <a:t> form nearest relatives the burden of responsibility is clear, for some it was positive and just another way of explaining they are family, and for some the role was not well explained.  The nearest relatives expressed their distress and for a least 15 of the 20 participants they were tearful recalling their experiences of the mental health act assessment which detained their relative and their experience of it. </a:t>
            </a: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3BC24542-00D8-41B3-BCCB-06C0A1029017}" type="slidenum">
              <a:rPr lang="en-GB" smtClean="0"/>
              <a:t>22</a:t>
            </a:fld>
            <a:endParaRPr lang="en-GB"/>
          </a:p>
        </p:txBody>
      </p:sp>
    </p:spTree>
    <p:extLst>
      <p:ext uri="{BB962C8B-B14F-4D97-AF65-F5344CB8AC3E}">
        <p14:creationId xmlns:p14="http://schemas.microsoft.com/office/powerpoint/2010/main" val="39331743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Point 1 - </a:t>
            </a:r>
            <a:r>
              <a:rPr lang="en-GB" sz="1200" kern="1200" dirty="0">
                <a:solidFill>
                  <a:schemeClr val="tx1"/>
                </a:solidFill>
                <a:effectLst/>
                <a:latin typeface="+mn-lt"/>
                <a:ea typeface="+mn-ea"/>
                <a:cs typeface="+mn-cs"/>
              </a:rPr>
              <a:t>Here the objective burden can be understood to be a specific issue related to caregiving and the </a:t>
            </a:r>
            <a:r>
              <a:rPr lang="en-GB" sz="1200" i="1" kern="1200" dirty="0">
                <a:solidFill>
                  <a:schemeClr val="tx1"/>
                </a:solidFill>
                <a:effectLst/>
                <a:latin typeface="+mn-lt"/>
                <a:ea typeface="+mn-ea"/>
                <a:cs typeface="+mn-cs"/>
              </a:rPr>
              <a:t>subjective burden</a:t>
            </a:r>
            <a:r>
              <a:rPr lang="en-GB" sz="1200" kern="1200" dirty="0">
                <a:solidFill>
                  <a:schemeClr val="tx1"/>
                </a:solidFill>
                <a:effectLst/>
                <a:latin typeface="+mn-lt"/>
                <a:ea typeface="+mn-ea"/>
                <a:cs typeface="+mn-cs"/>
              </a:rPr>
              <a:t> can be understood as the feelings aroused by the events related to caregiving.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Point 2 - </a:t>
            </a:r>
            <a:r>
              <a:rPr lang="en-GB" sz="1200" kern="1200" dirty="0">
                <a:solidFill>
                  <a:schemeClr val="tx1"/>
                </a:solidFill>
                <a:effectLst/>
                <a:latin typeface="+mn-lt"/>
                <a:ea typeface="+mn-ea"/>
                <a:cs typeface="+mn-cs"/>
              </a:rPr>
              <a:t>In other words, individual interpretation will to some extent affect whether an event is experienced as distressing or not.  </a:t>
            </a:r>
          </a:p>
          <a:p>
            <a:r>
              <a:rPr lang="en-GB" dirty="0"/>
              <a:t>Point 3 – However, qualitative research indicates some common factors - burden increased where the person they were caring for was aggressive, was misusing drugs or displayed embarrassing behaviours </a:t>
            </a:r>
          </a:p>
        </p:txBody>
      </p:sp>
      <p:sp>
        <p:nvSpPr>
          <p:cNvPr id="4" name="Slide Number Placeholder 3"/>
          <p:cNvSpPr>
            <a:spLocks noGrp="1"/>
          </p:cNvSpPr>
          <p:nvPr>
            <p:ph type="sldNum" sz="quarter" idx="10"/>
          </p:nvPr>
        </p:nvSpPr>
        <p:spPr/>
        <p:txBody>
          <a:bodyPr/>
          <a:lstStyle/>
          <a:p>
            <a:fld id="{3BC24542-00D8-41B3-BCCB-06C0A1029017}" type="slidenum">
              <a:rPr lang="en-GB" smtClean="0"/>
              <a:t>4</a:t>
            </a:fld>
            <a:endParaRPr lang="en-GB"/>
          </a:p>
        </p:txBody>
      </p:sp>
    </p:spTree>
    <p:extLst>
      <p:ext uri="{BB962C8B-B14F-4D97-AF65-F5344CB8AC3E}">
        <p14:creationId xmlns:p14="http://schemas.microsoft.com/office/powerpoint/2010/main" val="4958961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GB" dirty="0"/>
              <a:t>First point </a:t>
            </a:r>
            <a:r>
              <a:rPr lang="en-GB" dirty="0" smtClean="0"/>
              <a:t>– </a:t>
            </a:r>
            <a:r>
              <a:rPr lang="en-GB" dirty="0"/>
              <a:t>The study by </a:t>
            </a:r>
            <a:r>
              <a:rPr lang="en-GB" dirty="0" err="1"/>
              <a:t>Ranieri</a:t>
            </a:r>
            <a:r>
              <a:rPr lang="en-GB" dirty="0"/>
              <a:t> is based in Ireland.  It found no significant difference in carer burden for those admitted under section or voluntary patients.  However, where patients were voluntary the study indicated that carers had been much more involved with day to day care.  They suggest that it may be useful to investigate whether this has a preventative effect.  This needs to be seen in the context of other studies about feelings about treatment - Carers have high levels of satisfaction with the treatment compared to their relatives detained in hospital – carers rated care as less coercive then users and also rated procedural justice more positively (levels of force and involvement in treatment decisions) (</a:t>
            </a:r>
            <a:r>
              <a:rPr lang="en-GB" dirty="0" err="1"/>
              <a:t>Giacco</a:t>
            </a:r>
            <a:r>
              <a:rPr lang="en-GB" dirty="0"/>
              <a:t> et al, 2012).  </a:t>
            </a:r>
            <a:endParaRPr lang="en-GB" dirty="0" smtClean="0"/>
          </a:p>
          <a:p>
            <a:pPr marL="171450" indent="-171450">
              <a:buFontTx/>
              <a:buChar char="-"/>
            </a:pPr>
            <a:r>
              <a:rPr lang="en-GB" dirty="0" smtClean="0"/>
              <a:t>-</a:t>
            </a:r>
            <a:r>
              <a:rPr lang="en-GB" baseline="0" dirty="0" smtClean="0"/>
              <a:t> </a:t>
            </a:r>
            <a:r>
              <a:rPr lang="en-GB" dirty="0" smtClean="0"/>
              <a:t>Rapaport study focussed on NRs and found they were generally uninformed of their rights.  The study by Smyth is based in Ireland and found that relatives were reluctant (as were professionals) to make an initial application for assessment on the grounds that it would spoil their relationship with the patient.  </a:t>
            </a:r>
          </a:p>
          <a:p>
            <a:pPr marL="171450" indent="-171450">
              <a:buFontTx/>
              <a:buChar char="-"/>
            </a:pPr>
            <a:r>
              <a:rPr lang="en-GB" dirty="0" smtClean="0"/>
              <a:t>Wilkinson and Andrew study – Professionals seen not to appreciate the emotional impact of the admission on them and nurses were also seen to be critical towards carers.  Quote – “</a:t>
            </a:r>
            <a:r>
              <a:rPr lang="en-GB" sz="1200" b="0" i="0" u="none" strike="noStrike" kern="1200" dirty="0" smtClean="0">
                <a:solidFill>
                  <a:schemeClr val="tx1"/>
                </a:solidFill>
                <a:effectLst/>
                <a:latin typeface="+mn-lt"/>
                <a:ea typeface="+mn-ea"/>
                <a:cs typeface="+mn-cs"/>
              </a:rPr>
              <a:t>They (professionals) should appreciate me for who I am.</a:t>
            </a:r>
          </a:p>
          <a:p>
            <a:r>
              <a:rPr lang="en-GB" sz="1200" b="0" i="0" u="none" strike="noStrike" kern="1200" dirty="0" smtClean="0">
                <a:solidFill>
                  <a:schemeClr val="tx1"/>
                </a:solidFill>
                <a:effectLst/>
                <a:latin typeface="+mn-lt"/>
                <a:ea typeface="+mn-ea"/>
                <a:cs typeface="+mn-cs"/>
              </a:rPr>
              <a:t>I’m his wife. I’ve lived with him for 30 years. I know him better than anybody. I’m not questioning what they do,</a:t>
            </a:r>
          </a:p>
          <a:p>
            <a:r>
              <a:rPr lang="en-GB" sz="1200" b="0" i="0" u="none" strike="noStrike" kern="1200" dirty="0" smtClean="0">
                <a:solidFill>
                  <a:schemeClr val="tx1"/>
                </a:solidFill>
                <a:effectLst/>
                <a:latin typeface="+mn-lt"/>
                <a:ea typeface="+mn-ea"/>
                <a:cs typeface="+mn-cs"/>
              </a:rPr>
              <a:t>I’m not complaining, I’m just trying to help make it easier for everybody”.</a:t>
            </a:r>
          </a:p>
          <a:p>
            <a:endParaRPr lang="en-GB" dirty="0" smtClean="0"/>
          </a:p>
          <a:p>
            <a:pPr marL="0" indent="0">
              <a:buFontTx/>
              <a:buNone/>
            </a:pPr>
            <a:endParaRPr lang="en-GB" dirty="0"/>
          </a:p>
          <a:p>
            <a:pPr marL="171450" indent="-171450">
              <a:buFontTx/>
              <a:buChar char="-"/>
            </a:pPr>
            <a:endParaRPr lang="en-GB" dirty="0"/>
          </a:p>
          <a:p>
            <a:pPr marL="171450" indent="-171450">
              <a:buFontTx/>
              <a:buChar char="-"/>
            </a:pPr>
            <a:endParaRPr lang="en-GB" dirty="0"/>
          </a:p>
        </p:txBody>
      </p:sp>
      <p:sp>
        <p:nvSpPr>
          <p:cNvPr id="4" name="Slide Number Placeholder 3"/>
          <p:cNvSpPr>
            <a:spLocks noGrp="1"/>
          </p:cNvSpPr>
          <p:nvPr>
            <p:ph type="sldNum" sz="quarter" idx="10"/>
          </p:nvPr>
        </p:nvSpPr>
        <p:spPr/>
        <p:txBody>
          <a:bodyPr/>
          <a:lstStyle/>
          <a:p>
            <a:fld id="{3BC24542-00D8-41B3-BCCB-06C0A1029017}" type="slidenum">
              <a:rPr lang="en-GB" smtClean="0"/>
              <a:t>5</a:t>
            </a:fld>
            <a:endParaRPr lang="en-GB"/>
          </a:p>
        </p:txBody>
      </p:sp>
    </p:spTree>
    <p:extLst>
      <p:ext uri="{BB962C8B-B14F-4D97-AF65-F5344CB8AC3E}">
        <p14:creationId xmlns:p14="http://schemas.microsoft.com/office/powerpoint/2010/main" val="350659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Point 1 – Context is the Percy Commission.  Outline the reasons that relatives were given precedence over professional at this time.  </a:t>
            </a:r>
          </a:p>
        </p:txBody>
      </p:sp>
      <p:sp>
        <p:nvSpPr>
          <p:cNvPr id="4" name="Slide Number Placeholder 3"/>
          <p:cNvSpPr>
            <a:spLocks noGrp="1"/>
          </p:cNvSpPr>
          <p:nvPr>
            <p:ph type="sldNum" sz="quarter" idx="10"/>
          </p:nvPr>
        </p:nvSpPr>
        <p:spPr/>
        <p:txBody>
          <a:bodyPr/>
          <a:lstStyle/>
          <a:p>
            <a:fld id="{3BC24542-00D8-41B3-BCCB-06C0A1029017}" type="slidenum">
              <a:rPr lang="en-GB" smtClean="0"/>
              <a:t>6</a:t>
            </a:fld>
            <a:endParaRPr lang="en-GB"/>
          </a:p>
        </p:txBody>
      </p:sp>
    </p:spTree>
    <p:extLst>
      <p:ext uri="{BB962C8B-B14F-4D97-AF65-F5344CB8AC3E}">
        <p14:creationId xmlns:p14="http://schemas.microsoft.com/office/powerpoint/2010/main" val="31504497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 Jeremy</a:t>
            </a:r>
            <a:r>
              <a:rPr lang="en-GB" baseline="0" dirty="0" smtClean="0"/>
              <a:t> explained, you are selected as Nearest Relative, it is not a choice for you or for your relative at the beginning.  1</a:t>
            </a:r>
            <a:r>
              <a:rPr lang="en-GB" baseline="30000" dirty="0" smtClean="0"/>
              <a:t>st</a:t>
            </a:r>
            <a:r>
              <a:rPr lang="en-GB" baseline="0" dirty="0" smtClean="0"/>
              <a:t> example - This is a mother stating that she was glad she was selected over her sons father.</a:t>
            </a:r>
          </a:p>
          <a:p>
            <a:endParaRPr lang="en-GB" baseline="0" dirty="0" smtClean="0"/>
          </a:p>
          <a:p>
            <a:r>
              <a:rPr lang="en-GB" baseline="0" dirty="0" smtClean="0"/>
              <a:t>2</a:t>
            </a:r>
            <a:r>
              <a:rPr lang="en-GB" baseline="30000" dirty="0" smtClean="0"/>
              <a:t>nd</a:t>
            </a:r>
            <a:r>
              <a:rPr lang="en-GB" baseline="0" dirty="0" smtClean="0"/>
              <a:t> – seeing it as duty, whilst recognising the ambiguity had no problem with it</a:t>
            </a:r>
            <a:endParaRPr lang="en-GB" dirty="0"/>
          </a:p>
        </p:txBody>
      </p:sp>
      <p:sp>
        <p:nvSpPr>
          <p:cNvPr id="4" name="Slide Number Placeholder 3"/>
          <p:cNvSpPr>
            <a:spLocks noGrp="1"/>
          </p:cNvSpPr>
          <p:nvPr>
            <p:ph type="sldNum" sz="quarter" idx="10"/>
          </p:nvPr>
        </p:nvSpPr>
        <p:spPr/>
        <p:txBody>
          <a:bodyPr/>
          <a:lstStyle/>
          <a:p>
            <a:fld id="{3BC24542-00D8-41B3-BCCB-06C0A1029017}" type="slidenum">
              <a:rPr lang="en-GB" smtClean="0"/>
              <a:t>11</a:t>
            </a:fld>
            <a:endParaRPr lang="en-GB"/>
          </a:p>
        </p:txBody>
      </p:sp>
    </p:spTree>
    <p:extLst>
      <p:ext uri="{BB962C8B-B14F-4D97-AF65-F5344CB8AC3E}">
        <p14:creationId xmlns:p14="http://schemas.microsoft.com/office/powerpoint/2010/main" val="15721180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Here the </a:t>
            </a:r>
            <a:r>
              <a:rPr lang="en-GB" sz="1200" dirty="0" smtClean="0"/>
              <a:t>nearest relative is questioning their objectivity after being identified to be the nearest relative, and also expressing feelings of betrayal.  </a:t>
            </a:r>
          </a:p>
          <a:p>
            <a:endParaRPr lang="en-GB" dirty="0"/>
          </a:p>
        </p:txBody>
      </p:sp>
      <p:sp>
        <p:nvSpPr>
          <p:cNvPr id="4" name="Slide Number Placeholder 3"/>
          <p:cNvSpPr>
            <a:spLocks noGrp="1"/>
          </p:cNvSpPr>
          <p:nvPr>
            <p:ph type="sldNum" sz="quarter" idx="10"/>
          </p:nvPr>
        </p:nvSpPr>
        <p:spPr/>
        <p:txBody>
          <a:bodyPr/>
          <a:lstStyle/>
          <a:p>
            <a:fld id="{3BC24542-00D8-41B3-BCCB-06C0A1029017}" type="slidenum">
              <a:rPr lang="en-GB" smtClean="0"/>
              <a:t>12</a:t>
            </a:fld>
            <a:endParaRPr lang="en-GB"/>
          </a:p>
        </p:txBody>
      </p:sp>
    </p:spTree>
    <p:extLst>
      <p:ext uri="{BB962C8B-B14F-4D97-AF65-F5344CB8AC3E}">
        <p14:creationId xmlns:p14="http://schemas.microsoft.com/office/powerpoint/2010/main" val="33114348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In this example</a:t>
            </a:r>
            <a:r>
              <a:rPr lang="en-GB" baseline="0" dirty="0" smtClean="0"/>
              <a:t> the relative, did not understand their position as nearest relative, and this has implications for rights as how can nearest relative use their powers and rights if not correctly informed of them or being able to absorb them.</a:t>
            </a:r>
            <a:endParaRPr lang="en-GB" dirty="0"/>
          </a:p>
        </p:txBody>
      </p:sp>
      <p:sp>
        <p:nvSpPr>
          <p:cNvPr id="4" name="Slide Number Placeholder 3"/>
          <p:cNvSpPr>
            <a:spLocks noGrp="1"/>
          </p:cNvSpPr>
          <p:nvPr>
            <p:ph type="sldNum" sz="quarter" idx="10"/>
          </p:nvPr>
        </p:nvSpPr>
        <p:spPr/>
        <p:txBody>
          <a:bodyPr/>
          <a:lstStyle/>
          <a:p>
            <a:fld id="{3BC24542-00D8-41B3-BCCB-06C0A1029017}" type="slidenum">
              <a:rPr lang="en-GB" smtClean="0"/>
              <a:t>13</a:t>
            </a:fld>
            <a:endParaRPr lang="en-GB"/>
          </a:p>
        </p:txBody>
      </p:sp>
    </p:spTree>
    <p:extLst>
      <p:ext uri="{BB962C8B-B14F-4D97-AF65-F5344CB8AC3E}">
        <p14:creationId xmlns:p14="http://schemas.microsoft.com/office/powerpoint/2010/main" val="16054828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200" dirty="0" smtClean="0">
                <a:ea typeface="Times New Roman" panose="02020603050405020304" pitchFamily="18" charset="0"/>
              </a:rPr>
              <a:t>The nearest relative in this study highlighted that their role as a family member superseded being the nearest relative.</a:t>
            </a:r>
            <a:r>
              <a:rPr lang="en-GB" altLang="en-US" sz="1200" baseline="0" dirty="0" smtClean="0">
                <a:ea typeface="Times New Roman" panose="02020603050405020304" pitchFamily="18" charset="0"/>
              </a:rPr>
              <a:t> Her primary role was that of a mother. </a:t>
            </a:r>
            <a:endParaRPr lang="en-GB" sz="1200" dirty="0" smtClean="0">
              <a:solidFill>
                <a:schemeClr val="accent2"/>
              </a:solidFill>
            </a:endParaRPr>
          </a:p>
          <a:p>
            <a:endParaRPr lang="en-GB" dirty="0"/>
          </a:p>
        </p:txBody>
      </p:sp>
      <p:sp>
        <p:nvSpPr>
          <p:cNvPr id="4" name="Slide Number Placeholder 3"/>
          <p:cNvSpPr>
            <a:spLocks noGrp="1"/>
          </p:cNvSpPr>
          <p:nvPr>
            <p:ph type="sldNum" sz="quarter" idx="10"/>
          </p:nvPr>
        </p:nvSpPr>
        <p:spPr/>
        <p:txBody>
          <a:bodyPr/>
          <a:lstStyle/>
          <a:p>
            <a:fld id="{3BC24542-00D8-41B3-BCCB-06C0A1029017}" type="slidenum">
              <a:rPr lang="en-GB" smtClean="0"/>
              <a:t>14</a:t>
            </a:fld>
            <a:endParaRPr lang="en-GB"/>
          </a:p>
        </p:txBody>
      </p:sp>
    </p:spTree>
    <p:extLst>
      <p:ext uri="{BB962C8B-B14F-4D97-AF65-F5344CB8AC3E}">
        <p14:creationId xmlns:p14="http://schemas.microsoft.com/office/powerpoint/2010/main" val="6691721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t>The nearest relative highlights that communicating with doctors is challenging.</a:t>
            </a:r>
            <a:r>
              <a:rPr lang="en-GB" sz="1200" baseline="0" dirty="0" smtClean="0"/>
              <a:t> The male is the NR but the parents made decisions together and so questions again the role perhaps of identifying a single relative.  Also they felt the responsibility again when trouble occurs. </a:t>
            </a:r>
            <a:endParaRPr lang="en-GB" dirty="0"/>
          </a:p>
        </p:txBody>
      </p:sp>
      <p:sp>
        <p:nvSpPr>
          <p:cNvPr id="4" name="Slide Number Placeholder 3"/>
          <p:cNvSpPr>
            <a:spLocks noGrp="1"/>
          </p:cNvSpPr>
          <p:nvPr>
            <p:ph type="sldNum" sz="quarter" idx="10"/>
          </p:nvPr>
        </p:nvSpPr>
        <p:spPr/>
        <p:txBody>
          <a:bodyPr/>
          <a:lstStyle/>
          <a:p>
            <a:fld id="{3BC24542-00D8-41B3-BCCB-06C0A1029017}" type="slidenum">
              <a:rPr lang="en-GB" smtClean="0"/>
              <a:t>15</a:t>
            </a:fld>
            <a:endParaRPr lang="en-GB"/>
          </a:p>
        </p:txBody>
      </p:sp>
    </p:spTree>
    <p:extLst>
      <p:ext uri="{BB962C8B-B14F-4D97-AF65-F5344CB8AC3E}">
        <p14:creationId xmlns:p14="http://schemas.microsoft.com/office/powerpoint/2010/main" val="38050913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61BEF0D-F0BB-DE4B-95CE-6DB70DBA9567}" type="datetimeFigureOut">
              <a:rPr lang="en-US" smtClean="0"/>
              <a:pPr/>
              <a:t>7/19/2018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641380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61BEF0D-F0BB-DE4B-95CE-6DB70DBA9567}" type="datetimeFigureOut">
              <a:rPr lang="en-US" smtClean="0"/>
              <a:pPr/>
              <a:t>7/19/2018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67171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61BEF0D-F0BB-DE4B-95CE-6DB70DBA9567}" type="datetimeFigureOut">
              <a:rPr lang="en-US" smtClean="0"/>
              <a:pPr/>
              <a:t>7/19/2018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34726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2647F38-B617-4D2F-AE0A-013F0C4D2C57}" type="datetimeFigureOut">
              <a:rPr lang="en-US" smtClean="0"/>
              <a:t>7/19/2018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97799C9-84D9-46D2-A11E-BCF8A720529D}" type="slidenum">
              <a:rPr lang="en-US" smtClean="0"/>
              <a:t>‹#›</a:t>
            </a:fld>
            <a:endParaRPr lang="en-US" dirty="0"/>
          </a:p>
        </p:txBody>
      </p:sp>
    </p:spTree>
    <p:extLst>
      <p:ext uri="{BB962C8B-B14F-4D97-AF65-F5344CB8AC3E}">
        <p14:creationId xmlns:p14="http://schemas.microsoft.com/office/powerpoint/2010/main" val="2220251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597291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5BFA754-D5C3-4E66-96A6-867B257F58DC}" type="datetimeFigureOut">
              <a:rPr lang="en-US" smtClean="0"/>
              <a:t>7/19/2018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D84065D-F351-4B03-BD91-D8A6B8D4B362}" type="slidenum">
              <a:rPr lang="en-US" smtClean="0"/>
              <a:t>‹#›</a:t>
            </a:fld>
            <a:endParaRPr lang="en-US" dirty="0"/>
          </a:p>
        </p:txBody>
      </p:sp>
    </p:spTree>
    <p:extLst>
      <p:ext uri="{BB962C8B-B14F-4D97-AF65-F5344CB8AC3E}">
        <p14:creationId xmlns:p14="http://schemas.microsoft.com/office/powerpoint/2010/main" val="463659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61BEF0D-F0BB-DE4B-95CE-6DB70DBA9567}" type="datetimeFigureOut">
              <a:rPr lang="en-US" smtClean="0"/>
              <a:pPr/>
              <a:t>7/19/2018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28603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61BEF0D-F0BB-DE4B-95CE-6DB70DBA9567}" type="datetimeFigureOut">
              <a:rPr lang="en-US" smtClean="0"/>
              <a:pPr/>
              <a:t>7/19/2018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788313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7/19/2018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193492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83297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62463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BEF0D-F0BB-DE4B-95CE-6DB70DBA9567}" type="datetimeFigureOut">
              <a:rPr lang="en-US" smtClean="0"/>
              <a:pPr/>
              <a:t>7/19/2018</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03246011"/>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jp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4.png"/><Relationship Id="rId5" Type="http://schemas.openxmlformats.org/officeDocument/2006/relationships/image" Target="../media/image2.pn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image" Target="../media/image4.png"/><Relationship Id="rId5" Type="http://schemas.openxmlformats.org/officeDocument/2006/relationships/image" Target="../media/image2.png"/><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image" Target="../media/image4.png"/><Relationship Id="rId5" Type="http://schemas.openxmlformats.org/officeDocument/2006/relationships/image" Target="../media/image2.png"/><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8.png"/><Relationship Id="rId1" Type="http://schemas.openxmlformats.org/officeDocument/2006/relationships/slideLayout" Target="../slideLayouts/slideLayout4.xml"/><Relationship Id="rId5" Type="http://schemas.openxmlformats.org/officeDocument/2006/relationships/image" Target="../media/image4.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9.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2873A5-4485-4A1C-AE86-E7B3BE20C3A9}"/>
              </a:ext>
            </a:extLst>
          </p:cNvPr>
          <p:cNvSpPr>
            <a:spLocks noGrp="1"/>
          </p:cNvSpPr>
          <p:nvPr>
            <p:ph type="ctrTitle"/>
          </p:nvPr>
        </p:nvSpPr>
        <p:spPr>
          <a:xfrm>
            <a:off x="1524000" y="1905820"/>
            <a:ext cx="9144000" cy="2387600"/>
          </a:xfrm>
        </p:spPr>
        <p:txBody>
          <a:bodyPr>
            <a:normAutofit fontScale="90000"/>
          </a:bodyPr>
          <a:lstStyle/>
          <a:p>
            <a:pPr algn="just"/>
            <a:r>
              <a:rPr lang="en-GB" sz="4800" b="1" dirty="0"/>
              <a:t>The use of mental health law by relatives with patients with mental health problems: The case of the Nearest Relative</a:t>
            </a:r>
          </a:p>
        </p:txBody>
      </p:sp>
      <p:sp>
        <p:nvSpPr>
          <p:cNvPr id="3" name="Subtitle 2">
            <a:extLst>
              <a:ext uri="{FF2B5EF4-FFF2-40B4-BE49-F238E27FC236}">
                <a16:creationId xmlns:a16="http://schemas.microsoft.com/office/drawing/2014/main" id="{D01DA6D6-4809-4689-B324-5F14518C1671}"/>
              </a:ext>
            </a:extLst>
          </p:cNvPr>
          <p:cNvSpPr>
            <a:spLocks noGrp="1"/>
          </p:cNvSpPr>
          <p:nvPr>
            <p:ph type="subTitle" idx="1"/>
          </p:nvPr>
        </p:nvSpPr>
        <p:spPr>
          <a:xfrm>
            <a:off x="1524000" y="4901449"/>
            <a:ext cx="9144000" cy="1030288"/>
          </a:xfrm>
        </p:spPr>
        <p:txBody>
          <a:bodyPr/>
          <a:lstStyle/>
          <a:p>
            <a:pPr algn="ctr"/>
            <a:r>
              <a:rPr lang="en-GB" b="1" dirty="0" smtClean="0"/>
              <a:t>Dr Jeremy </a:t>
            </a:r>
            <a:r>
              <a:rPr lang="en-GB" b="1" dirty="0"/>
              <a:t>Dixon, </a:t>
            </a:r>
            <a:r>
              <a:rPr lang="en-GB" b="1" dirty="0" smtClean="0"/>
              <a:t>Dr Kevin </a:t>
            </a:r>
            <a:r>
              <a:rPr lang="en-GB" b="1" dirty="0"/>
              <a:t>Stone, </a:t>
            </a:r>
            <a:endParaRPr lang="en-GB" b="1" dirty="0" smtClean="0"/>
          </a:p>
          <a:p>
            <a:pPr algn="ctr"/>
            <a:r>
              <a:rPr lang="en-GB" b="1" dirty="0" smtClean="0"/>
              <a:t>Dr Judy </a:t>
            </a:r>
            <a:r>
              <a:rPr lang="en-GB" b="1" dirty="0"/>
              <a:t>Laing </a:t>
            </a:r>
            <a:r>
              <a:rPr lang="en-GB" b="1" dirty="0" smtClean="0"/>
              <a:t>&amp; Dr Megan </a:t>
            </a:r>
            <a:r>
              <a:rPr lang="en-GB" b="1" dirty="0"/>
              <a:t>Wilkinson-Tough</a:t>
            </a:r>
          </a:p>
        </p:txBody>
      </p:sp>
      <p:pic>
        <p:nvPicPr>
          <p:cNvPr id="4" name="Picture 1">
            <a:extLst>
              <a:ext uri="{FF2B5EF4-FFF2-40B4-BE49-F238E27FC236}">
                <a16:creationId xmlns:a16="http://schemas.microsoft.com/office/drawing/2014/main" id="{6F1BA381-B19D-4900-A141-0AD7E5FF15D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44305" y="377158"/>
            <a:ext cx="2212884"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a:extLst>
              <a:ext uri="{FF2B5EF4-FFF2-40B4-BE49-F238E27FC236}">
                <a16:creationId xmlns:a16="http://schemas.microsoft.com/office/drawing/2014/main" id="{C19F9788-0660-415D-8BEF-E00D630C07C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346223" y="390308"/>
            <a:ext cx="1560513"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a:extLst>
              <a:ext uri="{FF2B5EF4-FFF2-40B4-BE49-F238E27FC236}">
                <a16:creationId xmlns:a16="http://schemas.microsoft.com/office/drawing/2014/main" id="{8B30FEF5-93AE-4D19-BB19-51A25ABC70D2}"/>
              </a:ext>
            </a:extLst>
          </p:cNvPr>
          <p:cNvPicPr>
            <a:picLocks noChangeAspect="1"/>
          </p:cNvPicPr>
          <p:nvPr/>
        </p:nvPicPr>
        <p:blipFill>
          <a:blip r:embed="rId4"/>
          <a:stretch>
            <a:fillRect/>
          </a:stretch>
        </p:blipFill>
        <p:spPr>
          <a:xfrm>
            <a:off x="9089940" y="0"/>
            <a:ext cx="2065740" cy="1748775"/>
          </a:xfrm>
          <a:prstGeom prst="rect">
            <a:avLst/>
          </a:prstGeom>
        </p:spPr>
      </p:pic>
      <p:pic>
        <p:nvPicPr>
          <p:cNvPr id="8" name="Picture 7"/>
          <p:cNvPicPr>
            <a:picLocks noChangeAspect="1"/>
          </p:cNvPicPr>
          <p:nvPr/>
        </p:nvPicPr>
        <p:blipFill>
          <a:blip r:embed="rId5"/>
          <a:stretch>
            <a:fillRect/>
          </a:stretch>
        </p:blipFill>
        <p:spPr>
          <a:xfrm>
            <a:off x="9226438" y="431420"/>
            <a:ext cx="2127362" cy="861075"/>
          </a:xfrm>
          <a:prstGeom prst="rect">
            <a:avLst/>
          </a:prstGeom>
        </p:spPr>
      </p:pic>
    </p:spTree>
    <p:extLst>
      <p:ext uri="{BB962C8B-B14F-4D97-AF65-F5344CB8AC3E}">
        <p14:creationId xmlns:p14="http://schemas.microsoft.com/office/powerpoint/2010/main" val="37868236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AECA2F24-BD57-894D-A450-D244A696D38D}"/>
              </a:ext>
            </a:extLst>
          </p:cNvPr>
          <p:cNvSpPr>
            <a:spLocks noGrp="1"/>
          </p:cNvSpPr>
          <p:nvPr>
            <p:ph type="title"/>
          </p:nvPr>
        </p:nvSpPr>
        <p:spPr>
          <a:xfrm>
            <a:off x="1025048" y="1310390"/>
            <a:ext cx="8642350" cy="566738"/>
          </a:xfrm>
        </p:spPr>
        <p:txBody>
          <a:bodyPr>
            <a:normAutofit fontScale="90000"/>
          </a:bodyPr>
          <a:lstStyle/>
          <a:p>
            <a:pPr>
              <a:defRPr/>
            </a:pPr>
            <a:r>
              <a:rPr lang="en-US" altLang="en-US" b="1" dirty="0">
                <a:solidFill>
                  <a:schemeClr val="accent2"/>
                </a:solidFill>
              </a:rPr>
              <a:t>Results</a:t>
            </a:r>
            <a:r>
              <a:rPr lang="en-US" altLang="en-US" b="1" dirty="0" smtClean="0">
                <a:solidFill>
                  <a:schemeClr val="accent2"/>
                </a:solidFill>
              </a:rPr>
              <a:t>: Semi-structured interviews </a:t>
            </a:r>
            <a:endParaRPr lang="en-US" altLang="en-US" b="1" dirty="0">
              <a:solidFill>
                <a:schemeClr val="accent2"/>
              </a:solidFill>
            </a:endParaRPr>
          </a:p>
        </p:txBody>
      </p:sp>
      <p:sp>
        <p:nvSpPr>
          <p:cNvPr id="18435" name="Content Placeholder 2"/>
          <p:cNvSpPr>
            <a:spLocks noGrp="1"/>
          </p:cNvSpPr>
          <p:nvPr>
            <p:ph idx="1"/>
          </p:nvPr>
        </p:nvSpPr>
        <p:spPr>
          <a:xfrm>
            <a:off x="1025048" y="1852251"/>
            <a:ext cx="9979836" cy="3705225"/>
          </a:xfrm>
        </p:spPr>
        <p:txBody>
          <a:bodyPr>
            <a:noAutofit/>
          </a:bodyPr>
          <a:lstStyle/>
          <a:p>
            <a:pPr marL="0" indent="0">
              <a:buNone/>
            </a:pPr>
            <a:r>
              <a:rPr lang="en-GB" altLang="en-US" sz="2000" dirty="0">
                <a:latin typeface="Arial" panose="020B0604020202020204" pitchFamily="34" charset="0"/>
                <a:cs typeface="Arial" panose="020B0604020202020204" pitchFamily="34" charset="0"/>
              </a:rPr>
              <a:t>Dominant </a:t>
            </a:r>
            <a:r>
              <a:rPr lang="en-GB" altLang="en-US" sz="2000" dirty="0" smtClean="0">
                <a:latin typeface="Arial" panose="020B0604020202020204" pitchFamily="34" charset="0"/>
                <a:cs typeface="Arial" panose="020B0604020202020204" pitchFamily="34" charset="0"/>
              </a:rPr>
              <a:t>emerging themes from interviews</a:t>
            </a:r>
            <a:endParaRPr lang="en-GB" altLang="en-US" sz="2000" dirty="0">
              <a:latin typeface="Arial" panose="020B0604020202020204" pitchFamily="34" charset="0"/>
              <a:cs typeface="Arial" panose="020B0604020202020204" pitchFamily="34" charset="0"/>
            </a:endParaRPr>
          </a:p>
          <a:p>
            <a:pPr marL="0" indent="0">
              <a:buNone/>
            </a:pPr>
            <a:r>
              <a:rPr lang="en-GB" sz="1800" u="sng" dirty="0" smtClean="0"/>
              <a:t>1.Responsibility of being Nearest Relative</a:t>
            </a:r>
            <a:endParaRPr lang="en-GB" sz="1800" u="sng" dirty="0" smtClean="0"/>
          </a:p>
          <a:p>
            <a:pPr marL="0" indent="0">
              <a:buNone/>
            </a:pPr>
            <a:r>
              <a:rPr lang="en-GB" altLang="en-US" sz="1800" dirty="0" smtClean="0">
                <a:solidFill>
                  <a:schemeClr val="accent2"/>
                </a:solidFill>
                <a:cs typeface="Arial" panose="020B0604020202020204" pitchFamily="34" charset="0"/>
              </a:rPr>
              <a:t>Within this theme 1 subthemes emerged:</a:t>
            </a:r>
          </a:p>
          <a:p>
            <a:r>
              <a:rPr lang="en-GB" sz="1800" dirty="0" smtClean="0"/>
              <a:t>Responsibility: </a:t>
            </a:r>
            <a:r>
              <a:rPr lang="en-GB" sz="1800" b="1" dirty="0" smtClean="0"/>
              <a:t>(a) </a:t>
            </a:r>
            <a:r>
              <a:rPr lang="en-GB" sz="1800" dirty="0" smtClean="0"/>
              <a:t>Positive</a:t>
            </a:r>
            <a:r>
              <a:rPr lang="en-GB" sz="1800" b="1" dirty="0" smtClean="0"/>
              <a:t> (b) </a:t>
            </a:r>
            <a:r>
              <a:rPr lang="en-GB" sz="1800" dirty="0" smtClean="0"/>
              <a:t>not the right choice </a:t>
            </a:r>
            <a:r>
              <a:rPr lang="en-GB" sz="1800" b="1" dirty="0" smtClean="0"/>
              <a:t>(c) </a:t>
            </a:r>
            <a:r>
              <a:rPr lang="en-GB" sz="1800" dirty="0" smtClean="0"/>
              <a:t>not explained </a:t>
            </a:r>
            <a:r>
              <a:rPr lang="en-GB" sz="1800" b="1" dirty="0" smtClean="0"/>
              <a:t>(d) </a:t>
            </a:r>
            <a:r>
              <a:rPr lang="en-GB" sz="1800" dirty="0" smtClean="0"/>
              <a:t>I’m just family</a:t>
            </a:r>
            <a:endParaRPr lang="en-GB" sz="1800" u="sng" dirty="0" smtClean="0"/>
          </a:p>
          <a:p>
            <a:pPr marL="0" indent="0">
              <a:buNone/>
            </a:pPr>
            <a:r>
              <a:rPr lang="en-GB" sz="1800" u="sng" dirty="0" smtClean="0"/>
              <a:t>2.Emotional Distress (Communication) </a:t>
            </a:r>
          </a:p>
          <a:p>
            <a:pPr marL="0" indent="0">
              <a:buNone/>
            </a:pPr>
            <a:r>
              <a:rPr lang="en-GB" altLang="en-US" sz="1800" dirty="0" smtClean="0">
                <a:solidFill>
                  <a:schemeClr val="accent2"/>
                </a:solidFill>
                <a:cs typeface="Arial" panose="020B0604020202020204" pitchFamily="34" charset="0"/>
              </a:rPr>
              <a:t>Within this theme 2 subthemes emerged:</a:t>
            </a:r>
          </a:p>
          <a:p>
            <a:r>
              <a:rPr lang="en-GB" sz="1800" dirty="0" smtClean="0"/>
              <a:t>Emotional Distress (Communication) : </a:t>
            </a:r>
            <a:r>
              <a:rPr lang="en-GB" sz="1800" b="1" dirty="0" smtClean="0"/>
              <a:t>(a) </a:t>
            </a:r>
            <a:r>
              <a:rPr lang="en-GB" sz="1800" dirty="0" smtClean="0"/>
              <a:t>communicating with doctors</a:t>
            </a:r>
            <a:r>
              <a:rPr lang="en-GB" sz="1800" b="1" dirty="0" smtClean="0"/>
              <a:t> (b)</a:t>
            </a:r>
            <a:r>
              <a:rPr lang="en-GB" sz="1800" b="1" dirty="0" smtClean="0">
                <a:solidFill>
                  <a:schemeClr val="accent2"/>
                </a:solidFill>
              </a:rPr>
              <a:t> </a:t>
            </a:r>
            <a:r>
              <a:rPr lang="en-GB" sz="1800" dirty="0" smtClean="0"/>
              <a:t>Communication from doctors &amp; wards </a:t>
            </a:r>
            <a:r>
              <a:rPr lang="en-GB" sz="1800" b="1" dirty="0" smtClean="0"/>
              <a:t>(c) </a:t>
            </a:r>
            <a:r>
              <a:rPr lang="en-GB" sz="1800" dirty="0" smtClean="0"/>
              <a:t>communication in writing</a:t>
            </a:r>
            <a:endParaRPr lang="en-GB" sz="1800" u="sng" dirty="0" smtClean="0"/>
          </a:p>
          <a:p>
            <a:pPr marL="0" indent="0">
              <a:buNone/>
            </a:pPr>
            <a:r>
              <a:rPr lang="en-GB" sz="1800" u="sng" dirty="0" smtClean="0"/>
              <a:t>3.Emotional Distress (privacy)</a:t>
            </a:r>
          </a:p>
          <a:p>
            <a:pPr marL="0" indent="0">
              <a:buNone/>
            </a:pPr>
            <a:r>
              <a:rPr lang="en-GB" altLang="en-US" sz="1800" dirty="0" smtClean="0">
                <a:solidFill>
                  <a:schemeClr val="accent2"/>
                </a:solidFill>
                <a:cs typeface="Arial" panose="020B0604020202020204" pitchFamily="34" charset="0"/>
              </a:rPr>
              <a:t>Within this theme 2 subthemes emerged:</a:t>
            </a:r>
            <a:endParaRPr lang="en-GB" altLang="en-US" sz="1800" dirty="0">
              <a:solidFill>
                <a:schemeClr val="accent2"/>
              </a:solidFill>
              <a:cs typeface="Arial" panose="020B0604020202020204" pitchFamily="34" charset="0"/>
            </a:endParaRPr>
          </a:p>
          <a:p>
            <a:r>
              <a:rPr lang="en-GB" sz="1800" dirty="0" smtClean="0"/>
              <a:t>Emotional Distress (privacy): </a:t>
            </a:r>
            <a:r>
              <a:rPr lang="en-GB" sz="1800" b="1" dirty="0" smtClean="0"/>
              <a:t>(a) </a:t>
            </a:r>
            <a:r>
              <a:rPr lang="en-GB" sz="1800" dirty="0" smtClean="0"/>
              <a:t>invasion of my home </a:t>
            </a:r>
            <a:r>
              <a:rPr lang="en-GB" sz="1800" b="1" dirty="0" smtClean="0"/>
              <a:t>(b) </a:t>
            </a:r>
            <a:r>
              <a:rPr lang="en-GB" sz="1800" dirty="0" smtClean="0"/>
              <a:t>invasion of my work </a:t>
            </a:r>
            <a:r>
              <a:rPr lang="en-GB" sz="1800" b="1" dirty="0" smtClean="0"/>
              <a:t>(c) </a:t>
            </a:r>
            <a:r>
              <a:rPr lang="en-GB" sz="1800" dirty="0" smtClean="0"/>
              <a:t>invasion of my</a:t>
            </a:r>
            <a:r>
              <a:rPr lang="en-GB" sz="1800" b="1" dirty="0" smtClean="0"/>
              <a:t> </a:t>
            </a:r>
            <a:r>
              <a:rPr lang="en-GB" sz="1800" dirty="0" smtClean="0"/>
              <a:t>lifestyle</a:t>
            </a:r>
          </a:p>
          <a:p>
            <a:endParaRPr lang="en-GB" altLang="en-US" sz="2400" dirty="0" smtClean="0">
              <a:solidFill>
                <a:schemeClr val="accent2"/>
              </a:solidFill>
              <a:latin typeface="Arial" panose="020B0604020202020204" pitchFamily="34" charset="0"/>
              <a:cs typeface="Arial" panose="020B0604020202020204" pitchFamily="34" charset="0"/>
            </a:endParaRPr>
          </a:p>
          <a:p>
            <a:endParaRPr lang="en-GB" sz="2400" u="sng" dirty="0"/>
          </a:p>
        </p:txBody>
      </p:sp>
      <p:pic>
        <p:nvPicPr>
          <p:cNvPr id="10" name="Picture 1">
            <a:extLst>
              <a:ext uri="{FF2B5EF4-FFF2-40B4-BE49-F238E27FC236}">
                <a16:creationId xmlns:a16="http://schemas.microsoft.com/office/drawing/2014/main" id="{6F1BA381-B19D-4900-A141-0AD7E5FF15D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44305" y="377158"/>
            <a:ext cx="2212884"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2">
            <a:extLst>
              <a:ext uri="{FF2B5EF4-FFF2-40B4-BE49-F238E27FC236}">
                <a16:creationId xmlns:a16="http://schemas.microsoft.com/office/drawing/2014/main" id="{C19F9788-0660-415D-8BEF-E00D630C07C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346223" y="390308"/>
            <a:ext cx="1560513"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1">
            <a:extLst>
              <a:ext uri="{FF2B5EF4-FFF2-40B4-BE49-F238E27FC236}">
                <a16:creationId xmlns:a16="http://schemas.microsoft.com/office/drawing/2014/main" id="{8B30FEF5-93AE-4D19-BB19-51A25ABC70D2}"/>
              </a:ext>
            </a:extLst>
          </p:cNvPr>
          <p:cNvPicPr>
            <a:picLocks noChangeAspect="1"/>
          </p:cNvPicPr>
          <p:nvPr/>
        </p:nvPicPr>
        <p:blipFill>
          <a:blip r:embed="rId4"/>
          <a:stretch>
            <a:fillRect/>
          </a:stretch>
        </p:blipFill>
        <p:spPr>
          <a:xfrm>
            <a:off x="9089940" y="0"/>
            <a:ext cx="2065740" cy="1748775"/>
          </a:xfrm>
          <a:prstGeom prst="rect">
            <a:avLst/>
          </a:prstGeom>
        </p:spPr>
      </p:pic>
      <p:pic>
        <p:nvPicPr>
          <p:cNvPr id="8" name="Picture 7"/>
          <p:cNvPicPr>
            <a:picLocks noChangeAspect="1"/>
          </p:cNvPicPr>
          <p:nvPr/>
        </p:nvPicPr>
        <p:blipFill>
          <a:blip r:embed="rId5"/>
          <a:stretch>
            <a:fillRect/>
          </a:stretch>
        </p:blipFill>
        <p:spPr>
          <a:xfrm>
            <a:off x="9226438" y="431420"/>
            <a:ext cx="2127362" cy="861075"/>
          </a:xfrm>
          <a:prstGeom prst="rect">
            <a:avLst/>
          </a:prstGeom>
        </p:spPr>
      </p:pic>
    </p:spTree>
    <p:extLst>
      <p:ext uri="{BB962C8B-B14F-4D97-AF65-F5344CB8AC3E}">
        <p14:creationId xmlns:p14="http://schemas.microsoft.com/office/powerpoint/2010/main" val="1678776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a:extLst>
              <a:ext uri="{FF2B5EF4-FFF2-40B4-BE49-F238E27FC236}">
                <a16:creationId xmlns:a16="http://schemas.microsoft.com/office/drawing/2014/main" id="{6F1BA381-B19D-4900-A141-0AD7E5FF15D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244305" y="377158"/>
            <a:ext cx="2212884"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
            <a:extLst>
              <a:ext uri="{FF2B5EF4-FFF2-40B4-BE49-F238E27FC236}">
                <a16:creationId xmlns:a16="http://schemas.microsoft.com/office/drawing/2014/main" id="{C19F9788-0660-415D-8BEF-E00D630C07C8}"/>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346223" y="390308"/>
            <a:ext cx="1560513"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1110916" y="1176575"/>
            <a:ext cx="10282989" cy="584775"/>
          </a:xfrm>
          <a:prstGeom prst="rect">
            <a:avLst/>
          </a:prstGeom>
          <a:noFill/>
        </p:spPr>
        <p:txBody>
          <a:bodyPr wrap="square" rtlCol="0">
            <a:spAutoFit/>
          </a:bodyPr>
          <a:lstStyle/>
          <a:p>
            <a:pPr marL="514350" indent="-514350">
              <a:buAutoNum type="arabicPeriod"/>
            </a:pPr>
            <a:r>
              <a:rPr lang="en-GB" sz="3200" b="1" dirty="0" smtClean="0">
                <a:solidFill>
                  <a:schemeClr val="accent2"/>
                </a:solidFill>
                <a:cs typeface="Arial" panose="020B0604020202020204" pitchFamily="34" charset="0"/>
              </a:rPr>
              <a:t>Responsibility – Positive +</a:t>
            </a:r>
          </a:p>
        </p:txBody>
      </p:sp>
      <p:sp>
        <p:nvSpPr>
          <p:cNvPr id="9" name="Content Placeholder 2"/>
          <p:cNvSpPr>
            <a:spLocks noGrp="1"/>
          </p:cNvSpPr>
          <p:nvPr>
            <p:ph idx="1"/>
          </p:nvPr>
        </p:nvSpPr>
        <p:spPr>
          <a:xfrm>
            <a:off x="1244304" y="1748775"/>
            <a:ext cx="10693695" cy="3737625"/>
          </a:xfrm>
        </p:spPr>
        <p:txBody>
          <a:bodyPr>
            <a:noAutofit/>
          </a:bodyPr>
          <a:lstStyle/>
          <a:p>
            <a:pPr marL="0" indent="0">
              <a:buNone/>
            </a:pPr>
            <a:r>
              <a:rPr lang="en-GB" altLang="en-US" sz="2000" dirty="0">
                <a:cs typeface="Arial" panose="020B0604020202020204" pitchFamily="34" charset="0"/>
              </a:rPr>
              <a:t>N</a:t>
            </a:r>
            <a:r>
              <a:rPr lang="en-GB" altLang="en-US" sz="2000" dirty="0" smtClean="0">
                <a:cs typeface="Arial" panose="020B0604020202020204" pitchFamily="34" charset="0"/>
              </a:rPr>
              <a:t>earest relatives expressed positivity about being identified as the nearest relative.</a:t>
            </a:r>
          </a:p>
          <a:p>
            <a:r>
              <a:rPr lang="en-GB" sz="2000" b="1" dirty="0" smtClean="0">
                <a:solidFill>
                  <a:schemeClr val="accent2"/>
                </a:solidFill>
              </a:rPr>
              <a:t>F</a:t>
            </a:r>
            <a:r>
              <a:rPr lang="en-GB" sz="2000" dirty="0" smtClean="0">
                <a:solidFill>
                  <a:schemeClr val="accent2"/>
                </a:solidFill>
              </a:rPr>
              <a:t>:  Well, I was relieved if it meant that I had more say over what happened to [person named] than what is - than his father would have done.</a:t>
            </a:r>
          </a:p>
          <a:p>
            <a:r>
              <a:rPr lang="en-GB" sz="2000" b="1" dirty="0" smtClean="0">
                <a:solidFill>
                  <a:schemeClr val="accent2"/>
                </a:solidFill>
              </a:rPr>
              <a:t>Q</a:t>
            </a:r>
            <a:r>
              <a:rPr lang="en-GB" sz="2000" dirty="0" smtClean="0">
                <a:solidFill>
                  <a:schemeClr val="accent2"/>
                </a:solidFill>
              </a:rPr>
              <a:t>:  Okay. Okay.</a:t>
            </a:r>
          </a:p>
          <a:p>
            <a:r>
              <a:rPr lang="en-GB" sz="2000" b="1" dirty="0" smtClean="0">
                <a:solidFill>
                  <a:schemeClr val="accent2"/>
                </a:solidFill>
              </a:rPr>
              <a:t>F</a:t>
            </a:r>
            <a:r>
              <a:rPr lang="en-GB" sz="2000" dirty="0" smtClean="0">
                <a:solidFill>
                  <a:schemeClr val="accent2"/>
                </a:solidFill>
              </a:rPr>
              <a:t>:  But it kind of like added an extra- added an extra pressure, I suppose.</a:t>
            </a:r>
          </a:p>
          <a:p>
            <a:r>
              <a:rPr lang="en-GB" sz="2000" b="1" dirty="0" smtClean="0">
                <a:solidFill>
                  <a:schemeClr val="accent2"/>
                </a:solidFill>
              </a:rPr>
              <a:t>Q</a:t>
            </a:r>
            <a:r>
              <a:rPr lang="en-GB" sz="2000" dirty="0" smtClean="0">
                <a:solidFill>
                  <a:schemeClr val="accent2"/>
                </a:solidFill>
              </a:rPr>
              <a:t>:  Mm-hmm.</a:t>
            </a:r>
          </a:p>
          <a:p>
            <a:r>
              <a:rPr lang="en-GB" sz="2000" b="1" dirty="0" smtClean="0">
                <a:solidFill>
                  <a:schemeClr val="accent2"/>
                </a:solidFill>
              </a:rPr>
              <a:t>F</a:t>
            </a:r>
            <a:r>
              <a:rPr lang="en-GB" sz="2000" dirty="0" smtClean="0">
                <a:solidFill>
                  <a:schemeClr val="accent2"/>
                </a:solidFill>
              </a:rPr>
              <a:t>:  And I also think I just felt, well, of course I'm his next- What could- Why would you even question- Why would you even ask that question? I'm his mother. He lives with me; I've been looking after him; I've been caring for him for the last 20 years. Obviously I'm his nearest relative</a:t>
            </a:r>
            <a:r>
              <a:rPr lang="en-GB" sz="2000" b="1" dirty="0" smtClean="0">
                <a:solidFill>
                  <a:schemeClr val="accent2"/>
                </a:solidFill>
              </a:rPr>
              <a:t> </a:t>
            </a:r>
            <a:r>
              <a:rPr lang="en-GB" sz="2000" b="1" dirty="0" smtClean="0"/>
              <a:t>(NR17).</a:t>
            </a:r>
          </a:p>
          <a:p>
            <a:r>
              <a:rPr lang="en-GB" sz="2000" b="1" dirty="0" smtClean="0">
                <a:solidFill>
                  <a:schemeClr val="accent2"/>
                </a:solidFill>
              </a:rPr>
              <a:t>M</a:t>
            </a:r>
            <a:r>
              <a:rPr lang="en-GB" sz="2000" dirty="0" smtClean="0">
                <a:solidFill>
                  <a:schemeClr val="accent2"/>
                </a:solidFill>
              </a:rPr>
              <a:t>:  Yes, perfectly happy to be [Nearest Relative] that and I couldn’t do otherwise.  Yes it’s your duty, it’s not that extreme a thing to be asked to do.  Yes there is a weird sort of … it gives you a sort of power over a person which isn’t a particularly nice thing.  But it was … again with all the circumstances and all the history it all seemed part of a process that had to happen, so I had no problem with at all </a:t>
            </a:r>
            <a:r>
              <a:rPr lang="en-GB" sz="2000" b="1" dirty="0" smtClean="0"/>
              <a:t>(NR5).</a:t>
            </a:r>
            <a:endParaRPr lang="en-GB" sz="2000" b="1" dirty="0" smtClean="0">
              <a:solidFill>
                <a:schemeClr val="accent2"/>
              </a:solidFill>
            </a:endParaRPr>
          </a:p>
          <a:p>
            <a:endParaRPr lang="en-GB" sz="2000" dirty="0"/>
          </a:p>
        </p:txBody>
      </p:sp>
      <p:pic>
        <p:nvPicPr>
          <p:cNvPr id="11" name="Picture 10"/>
          <p:cNvPicPr>
            <a:picLocks noChangeAspect="1"/>
          </p:cNvPicPr>
          <p:nvPr/>
        </p:nvPicPr>
        <p:blipFill>
          <a:blip r:embed="rId5"/>
          <a:stretch>
            <a:fillRect/>
          </a:stretch>
        </p:blipFill>
        <p:spPr>
          <a:xfrm>
            <a:off x="9226438" y="431420"/>
            <a:ext cx="2127362" cy="861075"/>
          </a:xfrm>
          <a:prstGeom prst="rect">
            <a:avLst/>
          </a:prstGeom>
        </p:spPr>
      </p:pic>
    </p:spTree>
    <p:extLst>
      <p:ext uri="{BB962C8B-B14F-4D97-AF65-F5344CB8AC3E}">
        <p14:creationId xmlns:p14="http://schemas.microsoft.com/office/powerpoint/2010/main" val="16994144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endParaRPr lang="en-GB" sz="2000" b="1" dirty="0"/>
          </a:p>
          <a:p>
            <a:endParaRPr lang="en-GB" sz="2000" b="1" dirty="0"/>
          </a:p>
          <a:p>
            <a:endParaRPr lang="en-GB" sz="2000" dirty="0"/>
          </a:p>
        </p:txBody>
      </p:sp>
      <p:pic>
        <p:nvPicPr>
          <p:cNvPr id="4" name="Picture 1">
            <a:extLst>
              <a:ext uri="{FF2B5EF4-FFF2-40B4-BE49-F238E27FC236}">
                <a16:creationId xmlns:a16="http://schemas.microsoft.com/office/drawing/2014/main" id="{6F1BA381-B19D-4900-A141-0AD7E5FF15D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244305" y="377158"/>
            <a:ext cx="2212884"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a:extLst>
              <a:ext uri="{FF2B5EF4-FFF2-40B4-BE49-F238E27FC236}">
                <a16:creationId xmlns:a16="http://schemas.microsoft.com/office/drawing/2014/main" id="{C19F9788-0660-415D-8BEF-E00D630C07C8}"/>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346223" y="390308"/>
            <a:ext cx="1560513"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Content Placeholder 4"/>
          <p:cNvSpPr txBox="1">
            <a:spLocks/>
          </p:cNvSpPr>
          <p:nvPr/>
        </p:nvSpPr>
        <p:spPr>
          <a:xfrm>
            <a:off x="838200" y="1434043"/>
            <a:ext cx="10515600" cy="383723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endParaRPr lang="en-GB" sz="2000" b="1" dirty="0">
              <a:solidFill>
                <a:schemeClr val="accent2"/>
              </a:solidFill>
            </a:endParaRPr>
          </a:p>
        </p:txBody>
      </p:sp>
      <p:sp>
        <p:nvSpPr>
          <p:cNvPr id="2" name="Rectangle 1"/>
          <p:cNvSpPr/>
          <p:nvPr/>
        </p:nvSpPr>
        <p:spPr>
          <a:xfrm>
            <a:off x="1110916" y="1761350"/>
            <a:ext cx="10502900" cy="4093428"/>
          </a:xfrm>
          <a:prstGeom prst="rect">
            <a:avLst/>
          </a:prstGeom>
        </p:spPr>
        <p:txBody>
          <a:bodyPr wrap="square">
            <a:spAutoFit/>
          </a:bodyPr>
          <a:lstStyle/>
          <a:p>
            <a:r>
              <a:rPr lang="en-GB" sz="2000" dirty="0"/>
              <a:t>The nearest relative questioning their objectivity after being identified to be the nearest relative, and also expressing feelings of betrayal.  </a:t>
            </a:r>
            <a:endParaRPr lang="en-GB" sz="2000" dirty="0" smtClean="0"/>
          </a:p>
          <a:p>
            <a:endParaRPr lang="en-GB" sz="2000" dirty="0"/>
          </a:p>
          <a:p>
            <a:pPr marL="342900" indent="-342900">
              <a:buFont typeface="Arial" panose="020B0604020202020204" pitchFamily="34" charset="0"/>
              <a:buChar char="•"/>
            </a:pPr>
            <a:r>
              <a:rPr lang="en-GB" sz="2000" b="1" dirty="0">
                <a:solidFill>
                  <a:schemeClr val="accent2"/>
                </a:solidFill>
              </a:rPr>
              <a:t>F</a:t>
            </a:r>
            <a:r>
              <a:rPr lang="en-GB" sz="2000" dirty="0">
                <a:solidFill>
                  <a:schemeClr val="accent2"/>
                </a:solidFill>
              </a:rPr>
              <a:t> - It’s difficult, isn't it? It’s difficult to tell. I don't know. I don't know. It hasn’t affected my relationship with [person named] because he’s my son and I'll do whatever my damnedest when.</a:t>
            </a:r>
          </a:p>
          <a:p>
            <a:pPr marL="342900" indent="-342900">
              <a:buFont typeface="Arial" panose="020B0604020202020204" pitchFamily="34" charset="0"/>
              <a:buChar char="•"/>
            </a:pPr>
            <a:r>
              <a:rPr lang="en-GB" sz="2000" b="1" dirty="0">
                <a:solidFill>
                  <a:schemeClr val="accent2"/>
                </a:solidFill>
              </a:rPr>
              <a:t>F</a:t>
            </a:r>
            <a:r>
              <a:rPr lang="en-GB" sz="2000" dirty="0">
                <a:solidFill>
                  <a:schemeClr val="accent2"/>
                </a:solidFill>
              </a:rPr>
              <a:t> - The trouble is, being that close, maybe you don’t always do the right thing, which is what you feel guilty about, because you’re not too sure what the hell it is. But what is the right thing? I don't know. </a:t>
            </a:r>
          </a:p>
          <a:p>
            <a:pPr marL="342900" indent="-342900">
              <a:buFont typeface="Arial" panose="020B0604020202020204" pitchFamily="34" charset="0"/>
              <a:buChar char="•"/>
            </a:pPr>
            <a:r>
              <a:rPr lang="en-GB" sz="2000" b="1" dirty="0">
                <a:solidFill>
                  <a:schemeClr val="accent2"/>
                </a:solidFill>
              </a:rPr>
              <a:t>F</a:t>
            </a:r>
            <a:r>
              <a:rPr lang="en-GB" sz="2000" dirty="0">
                <a:solidFill>
                  <a:schemeClr val="accent2"/>
                </a:solidFill>
              </a:rPr>
              <a:t>- But whether he is, he has felt let down by me for allowing it to happen. You know? On a daily basis I get texts and emails. Please get me out; this is awful. You know? I can't bear it here. I'm going to be attacked by one of these loonies or whatever it is that, you know, he’s texted. And I think I can't- I can't help you; there’s nothing I can do. And that’s horrendous </a:t>
            </a:r>
            <a:r>
              <a:rPr lang="en-GB" sz="2000" b="1" dirty="0"/>
              <a:t>(NR 6).</a:t>
            </a:r>
          </a:p>
        </p:txBody>
      </p:sp>
      <p:sp>
        <p:nvSpPr>
          <p:cNvPr id="9" name="TextBox 8"/>
          <p:cNvSpPr txBox="1"/>
          <p:nvPr/>
        </p:nvSpPr>
        <p:spPr>
          <a:xfrm>
            <a:off x="1110916" y="1176575"/>
            <a:ext cx="10775616" cy="584775"/>
          </a:xfrm>
          <a:prstGeom prst="rect">
            <a:avLst/>
          </a:prstGeom>
          <a:noFill/>
        </p:spPr>
        <p:txBody>
          <a:bodyPr wrap="square" rtlCol="0">
            <a:spAutoFit/>
          </a:bodyPr>
          <a:lstStyle/>
          <a:p>
            <a:pPr marL="514350" indent="-514350">
              <a:buAutoNum type="arabicPeriod"/>
            </a:pPr>
            <a:r>
              <a:rPr lang="en-GB" sz="3200" b="1" dirty="0" smtClean="0">
                <a:solidFill>
                  <a:schemeClr val="accent2"/>
                </a:solidFill>
                <a:cs typeface="Arial" panose="020B0604020202020204" pitchFamily="34" charset="0"/>
              </a:rPr>
              <a:t>Responsibility – Not the right person?</a:t>
            </a:r>
          </a:p>
        </p:txBody>
      </p:sp>
      <p:pic>
        <p:nvPicPr>
          <p:cNvPr id="10" name="Picture 9"/>
          <p:cNvPicPr>
            <a:picLocks noChangeAspect="1"/>
          </p:cNvPicPr>
          <p:nvPr/>
        </p:nvPicPr>
        <p:blipFill>
          <a:blip r:embed="rId5"/>
          <a:stretch>
            <a:fillRect/>
          </a:stretch>
        </p:blipFill>
        <p:spPr>
          <a:xfrm>
            <a:off x="9226438" y="431420"/>
            <a:ext cx="2127362" cy="861075"/>
          </a:xfrm>
          <a:prstGeom prst="rect">
            <a:avLst/>
          </a:prstGeom>
        </p:spPr>
      </p:pic>
    </p:spTree>
    <p:extLst>
      <p:ext uri="{BB962C8B-B14F-4D97-AF65-F5344CB8AC3E}">
        <p14:creationId xmlns:p14="http://schemas.microsoft.com/office/powerpoint/2010/main" val="25495401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0916" y="1821733"/>
            <a:ext cx="10515600" cy="4351338"/>
          </a:xfrm>
        </p:spPr>
        <p:txBody>
          <a:bodyPr>
            <a:normAutofit/>
          </a:bodyPr>
          <a:lstStyle/>
          <a:p>
            <a:pPr marL="0" indent="0">
              <a:buNone/>
            </a:pPr>
            <a:r>
              <a:rPr lang="en-GB" altLang="en-US" sz="2000" dirty="0" smtClean="0">
                <a:ea typeface="Times New Roman" panose="02020603050405020304" pitchFamily="18" charset="0"/>
              </a:rPr>
              <a:t>The nearest relative in this study highlighted that the role is not very well explained to them:</a:t>
            </a:r>
          </a:p>
          <a:p>
            <a:r>
              <a:rPr lang="en-GB" altLang="en-US" sz="2000" dirty="0" smtClean="0">
                <a:solidFill>
                  <a:schemeClr val="accent2"/>
                </a:solidFill>
                <a:ea typeface="Times New Roman" panose="02020603050405020304" pitchFamily="18" charset="0"/>
              </a:rPr>
              <a:t>M - Well </a:t>
            </a:r>
            <a:r>
              <a:rPr lang="en-GB" altLang="en-US" sz="2000" dirty="0">
                <a:solidFill>
                  <a:schemeClr val="accent2"/>
                </a:solidFill>
                <a:ea typeface="Times New Roman" panose="02020603050405020304" pitchFamily="18" charset="0"/>
              </a:rPr>
              <a:t>the thing is I don’t know what it meant at the time it was all a bit … there we are and she told me and said what … after we went and that’s it.  </a:t>
            </a:r>
            <a:endParaRPr lang="en-GB" altLang="en-US" sz="2000" dirty="0" smtClean="0">
              <a:solidFill>
                <a:schemeClr val="accent2"/>
              </a:solidFill>
              <a:ea typeface="Times New Roman" panose="02020603050405020304" pitchFamily="18" charset="0"/>
            </a:endParaRPr>
          </a:p>
          <a:p>
            <a:r>
              <a:rPr lang="en-GB" altLang="en-US" sz="2000" dirty="0">
                <a:solidFill>
                  <a:schemeClr val="accent2"/>
                </a:solidFill>
                <a:ea typeface="Times New Roman" panose="02020603050405020304" pitchFamily="18" charset="0"/>
              </a:rPr>
              <a:t>M - It was only when they was going to try and section him that the AMHP, another one, she was lovely as well.  We went up, she drove me up there to </a:t>
            </a:r>
            <a:r>
              <a:rPr lang="en-GB" altLang="en-US" sz="2000" dirty="0" smtClean="0">
                <a:solidFill>
                  <a:schemeClr val="accent2"/>
                </a:solidFill>
                <a:ea typeface="Times New Roman" panose="02020603050405020304" pitchFamily="18" charset="0"/>
              </a:rPr>
              <a:t>[placed named], </a:t>
            </a:r>
            <a:r>
              <a:rPr lang="en-GB" altLang="en-US" sz="2000" dirty="0">
                <a:solidFill>
                  <a:schemeClr val="accent2"/>
                </a:solidFill>
                <a:ea typeface="Times New Roman" panose="02020603050405020304" pitchFamily="18" charset="0"/>
              </a:rPr>
              <a:t>it was then that she said, no it was said in passing, because as far as they were concerned they were going to section him.  </a:t>
            </a:r>
            <a:endParaRPr lang="en-GB" altLang="en-US" sz="2000" dirty="0" smtClean="0">
              <a:solidFill>
                <a:schemeClr val="accent2"/>
              </a:solidFill>
              <a:ea typeface="Times New Roman" panose="02020603050405020304" pitchFamily="18" charset="0"/>
            </a:endParaRPr>
          </a:p>
          <a:p>
            <a:r>
              <a:rPr lang="en-GB" altLang="en-US" sz="2000" dirty="0">
                <a:solidFill>
                  <a:schemeClr val="accent2"/>
                </a:solidFill>
                <a:ea typeface="Times New Roman" panose="02020603050405020304" pitchFamily="18" charset="0"/>
              </a:rPr>
              <a:t>M - He knew that he was going to be sectioned, she said, it’s not a foregone conclusion, </a:t>
            </a:r>
            <a:r>
              <a:rPr lang="en-GB" altLang="en-US" sz="2000" dirty="0" smtClean="0">
                <a:solidFill>
                  <a:schemeClr val="accent2"/>
                </a:solidFill>
                <a:ea typeface="Times New Roman" panose="02020603050405020304" pitchFamily="18" charset="0"/>
              </a:rPr>
              <a:t>[person named] </a:t>
            </a:r>
            <a:r>
              <a:rPr lang="en-GB" altLang="en-US" sz="2000" dirty="0">
                <a:solidFill>
                  <a:schemeClr val="accent2"/>
                </a:solidFill>
                <a:ea typeface="Times New Roman" panose="02020603050405020304" pitchFamily="18" charset="0"/>
              </a:rPr>
              <a:t>is not … it was then afterwards I said, well they haven’t even told me that they were going to do it.  </a:t>
            </a:r>
            <a:endParaRPr lang="en-GB" altLang="en-US" sz="2000" dirty="0" smtClean="0">
              <a:solidFill>
                <a:schemeClr val="accent2"/>
              </a:solidFill>
              <a:ea typeface="Times New Roman" panose="02020603050405020304" pitchFamily="18" charset="0"/>
            </a:endParaRPr>
          </a:p>
          <a:p>
            <a:r>
              <a:rPr lang="en-GB" altLang="en-US" sz="2000" dirty="0">
                <a:solidFill>
                  <a:schemeClr val="accent2"/>
                </a:solidFill>
                <a:ea typeface="Times New Roman" panose="02020603050405020304" pitchFamily="18" charset="0"/>
              </a:rPr>
              <a:t>M - And she said, you could have appealed, but if you didn’t know, it was only then that I would know what to do, how, if, whatever.  And she only rang me because I was the nearest relative and she assumed I knew.  I didn’t know … </a:t>
            </a:r>
            <a:r>
              <a:rPr lang="en-GB" altLang="en-US" sz="2000" b="1" dirty="0">
                <a:ea typeface="Times New Roman" panose="02020603050405020304" pitchFamily="18" charset="0"/>
              </a:rPr>
              <a:t>(NR1)</a:t>
            </a:r>
          </a:p>
          <a:p>
            <a:endParaRPr lang="en-GB" dirty="0"/>
          </a:p>
        </p:txBody>
      </p:sp>
      <p:pic>
        <p:nvPicPr>
          <p:cNvPr id="4" name="Picture 1">
            <a:extLst>
              <a:ext uri="{FF2B5EF4-FFF2-40B4-BE49-F238E27FC236}">
                <a16:creationId xmlns:a16="http://schemas.microsoft.com/office/drawing/2014/main" id="{6F1BA381-B19D-4900-A141-0AD7E5FF15D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244305" y="377158"/>
            <a:ext cx="2212884"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a:extLst>
              <a:ext uri="{FF2B5EF4-FFF2-40B4-BE49-F238E27FC236}">
                <a16:creationId xmlns:a16="http://schemas.microsoft.com/office/drawing/2014/main" id="{C19F9788-0660-415D-8BEF-E00D630C07C8}"/>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346223" y="390308"/>
            <a:ext cx="1560513"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p:cNvSpPr txBox="1"/>
          <p:nvPr/>
        </p:nvSpPr>
        <p:spPr>
          <a:xfrm>
            <a:off x="1110916" y="1176575"/>
            <a:ext cx="10407316" cy="584775"/>
          </a:xfrm>
          <a:prstGeom prst="rect">
            <a:avLst/>
          </a:prstGeom>
          <a:noFill/>
        </p:spPr>
        <p:txBody>
          <a:bodyPr wrap="square" rtlCol="0">
            <a:spAutoFit/>
          </a:bodyPr>
          <a:lstStyle/>
          <a:p>
            <a:pPr marL="514350" indent="-514350">
              <a:buAutoNum type="arabicPeriod"/>
            </a:pPr>
            <a:r>
              <a:rPr lang="en-GB" sz="3200" b="1" dirty="0" smtClean="0">
                <a:solidFill>
                  <a:schemeClr val="accent2"/>
                </a:solidFill>
                <a:cs typeface="Arial" panose="020B0604020202020204" pitchFamily="34" charset="0"/>
              </a:rPr>
              <a:t>Responsibility – Not explained!</a:t>
            </a:r>
          </a:p>
        </p:txBody>
      </p:sp>
      <p:pic>
        <p:nvPicPr>
          <p:cNvPr id="9" name="Picture 8"/>
          <p:cNvPicPr>
            <a:picLocks noChangeAspect="1"/>
          </p:cNvPicPr>
          <p:nvPr/>
        </p:nvPicPr>
        <p:blipFill>
          <a:blip r:embed="rId5"/>
          <a:stretch>
            <a:fillRect/>
          </a:stretch>
        </p:blipFill>
        <p:spPr>
          <a:xfrm>
            <a:off x="9226438" y="431420"/>
            <a:ext cx="2127362" cy="861075"/>
          </a:xfrm>
          <a:prstGeom prst="rect">
            <a:avLst/>
          </a:prstGeom>
        </p:spPr>
      </p:pic>
    </p:spTree>
    <p:extLst>
      <p:ext uri="{BB962C8B-B14F-4D97-AF65-F5344CB8AC3E}">
        <p14:creationId xmlns:p14="http://schemas.microsoft.com/office/powerpoint/2010/main" val="29323108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Grp="1" noChangeArrowheads="1"/>
          </p:cNvSpPr>
          <p:nvPr>
            <p:ph idx="1"/>
          </p:nvPr>
        </p:nvSpPr>
        <p:spPr bwMode="auto">
          <a:xfrm>
            <a:off x="1097279" y="1761350"/>
            <a:ext cx="10058400" cy="4108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indent="0">
              <a:buNone/>
            </a:pPr>
            <a:r>
              <a:rPr lang="en-GB" altLang="en-US" sz="2000" dirty="0" smtClean="0">
                <a:ea typeface="Times New Roman" panose="02020603050405020304" pitchFamily="18" charset="0"/>
              </a:rPr>
              <a:t>The nearest relative in this study highlighted that their role as a family member superseded being the nearest relative:</a:t>
            </a:r>
            <a:endParaRPr lang="en-GB" sz="2000" dirty="0" smtClean="0">
              <a:solidFill>
                <a:schemeClr val="accent2"/>
              </a:solidFill>
            </a:endParaRPr>
          </a:p>
          <a:p>
            <a:r>
              <a:rPr lang="en-GB" sz="2000" b="1" dirty="0" smtClean="0">
                <a:solidFill>
                  <a:schemeClr val="accent2"/>
                </a:solidFill>
              </a:rPr>
              <a:t>F</a:t>
            </a:r>
            <a:r>
              <a:rPr lang="en-GB" sz="2000" dirty="0">
                <a:solidFill>
                  <a:schemeClr val="accent2"/>
                </a:solidFill>
              </a:rPr>
              <a:t>:  Oh it’s tough, but it’s tough being a mum of a son really who’s got mental health problems.</a:t>
            </a:r>
          </a:p>
          <a:p>
            <a:r>
              <a:rPr lang="en-GB" sz="2000" b="1" dirty="0">
                <a:solidFill>
                  <a:schemeClr val="accent2"/>
                </a:solidFill>
              </a:rPr>
              <a:t>Q</a:t>
            </a:r>
            <a:r>
              <a:rPr lang="en-GB" sz="2000" dirty="0">
                <a:solidFill>
                  <a:schemeClr val="accent2"/>
                </a:solidFill>
              </a:rPr>
              <a:t>:  Sure.  And has anyone offered you any kind of … any support?  Or has anyone ever said that you can talk to somebody or …</a:t>
            </a:r>
          </a:p>
          <a:p>
            <a:r>
              <a:rPr lang="en-GB" sz="2000" b="1" dirty="0" smtClean="0">
                <a:solidFill>
                  <a:schemeClr val="accent2"/>
                </a:solidFill>
              </a:rPr>
              <a:t>F</a:t>
            </a:r>
            <a:r>
              <a:rPr lang="en-GB" sz="2000" dirty="0">
                <a:solidFill>
                  <a:schemeClr val="accent2"/>
                </a:solidFill>
              </a:rPr>
              <a:t>:  No a while ago in </a:t>
            </a:r>
            <a:r>
              <a:rPr lang="en-GB" sz="2000" dirty="0" smtClean="0">
                <a:solidFill>
                  <a:schemeClr val="accent2"/>
                </a:solidFill>
              </a:rPr>
              <a:t>[place named] they </a:t>
            </a:r>
            <a:r>
              <a:rPr lang="en-GB" sz="2000" dirty="0">
                <a:solidFill>
                  <a:schemeClr val="accent2"/>
                </a:solidFill>
              </a:rPr>
              <a:t>said there’s </a:t>
            </a:r>
            <a:r>
              <a:rPr lang="en-GB" sz="2000" dirty="0" smtClean="0">
                <a:solidFill>
                  <a:schemeClr val="accent2"/>
                </a:solidFill>
              </a:rPr>
              <a:t>[organisation], </a:t>
            </a:r>
            <a:r>
              <a:rPr lang="en-GB" sz="2000" dirty="0">
                <a:solidFill>
                  <a:schemeClr val="accent2"/>
                </a:solidFill>
              </a:rPr>
              <a:t>so I got to know [organisation], </a:t>
            </a:r>
            <a:r>
              <a:rPr lang="en-GB" sz="2000" dirty="0" smtClean="0">
                <a:solidFill>
                  <a:schemeClr val="accent2"/>
                </a:solidFill>
              </a:rPr>
              <a:t>and </a:t>
            </a:r>
            <a:r>
              <a:rPr lang="en-GB" sz="2000" dirty="0">
                <a:solidFill>
                  <a:schemeClr val="accent2"/>
                </a:solidFill>
              </a:rPr>
              <a:t>I went along … because four years ago we lived up near </a:t>
            </a:r>
            <a:r>
              <a:rPr lang="en-GB" sz="2000" dirty="0" smtClean="0">
                <a:solidFill>
                  <a:schemeClr val="accent2"/>
                </a:solidFill>
              </a:rPr>
              <a:t>[place named] </a:t>
            </a:r>
            <a:r>
              <a:rPr lang="en-GB" sz="2000" dirty="0">
                <a:solidFill>
                  <a:schemeClr val="accent2"/>
                </a:solidFill>
              </a:rPr>
              <a:t>so I used to go along to some meetings sometimes in [place named] </a:t>
            </a:r>
            <a:r>
              <a:rPr lang="en-GB" sz="2000" dirty="0" smtClean="0">
                <a:solidFill>
                  <a:schemeClr val="accent2"/>
                </a:solidFill>
              </a:rPr>
              <a:t>which </a:t>
            </a:r>
            <a:r>
              <a:rPr lang="en-GB" sz="2000" dirty="0">
                <a:solidFill>
                  <a:schemeClr val="accent2"/>
                </a:solidFill>
              </a:rPr>
              <a:t>were okay.  And then when I moved to [place named]</a:t>
            </a:r>
            <a:r>
              <a:rPr lang="en-GB" sz="2000" dirty="0" smtClean="0">
                <a:solidFill>
                  <a:schemeClr val="accent2"/>
                </a:solidFill>
              </a:rPr>
              <a:t> </a:t>
            </a:r>
            <a:r>
              <a:rPr lang="en-GB" sz="2000" dirty="0">
                <a:solidFill>
                  <a:schemeClr val="accent2"/>
                </a:solidFill>
              </a:rPr>
              <a:t>I went along to some meetings in [place named] </a:t>
            </a:r>
            <a:r>
              <a:rPr lang="en-GB" sz="2000" dirty="0" smtClean="0">
                <a:solidFill>
                  <a:schemeClr val="accent2"/>
                </a:solidFill>
              </a:rPr>
              <a:t>, </a:t>
            </a:r>
            <a:r>
              <a:rPr lang="en-GB" sz="2000" dirty="0">
                <a:solidFill>
                  <a:schemeClr val="accent2"/>
                </a:solidFill>
              </a:rPr>
              <a:t>but I found it very negative actually and it didn’t really buoy me at all, it made me feel worse so I stopped going, </a:t>
            </a:r>
            <a:r>
              <a:rPr lang="en-GB" sz="2000" dirty="0" smtClean="0">
                <a:solidFill>
                  <a:schemeClr val="accent2"/>
                </a:solidFill>
              </a:rPr>
              <a:t>so </a:t>
            </a:r>
            <a:r>
              <a:rPr lang="en-GB" sz="2000" b="1" dirty="0" smtClean="0"/>
              <a:t>(NR 2).</a:t>
            </a:r>
            <a:endParaRPr lang="en-GB" sz="2000" b="1" dirty="0"/>
          </a:p>
          <a:p>
            <a:pPr marL="0" marR="0" lvl="0" indent="0" defTabSz="914400" rtl="0" eaLnBrk="0" fontAlgn="base" latinLnBrk="0" hangingPunct="0">
              <a:lnSpc>
                <a:spcPct val="100000"/>
              </a:lnSpc>
              <a:spcBef>
                <a:spcPct val="0"/>
              </a:spcBef>
              <a:spcAft>
                <a:spcPct val="0"/>
              </a:spcAft>
              <a:buClrTx/>
              <a:buSzTx/>
              <a:buFontTx/>
              <a:buNone/>
              <a:tabLst/>
            </a:pPr>
            <a:endParaRPr kumimoji="0" lang="en-GB" altLang="en-US" sz="2000" b="0" i="0" u="none" strike="noStrike" cap="none" normalizeH="0" baseline="0" dirty="0" smtClean="0">
              <a:ln>
                <a:noFill/>
              </a:ln>
              <a:solidFill>
                <a:schemeClr val="tx1"/>
              </a:solidFill>
              <a:effectLst/>
            </a:endParaRPr>
          </a:p>
        </p:txBody>
      </p:sp>
      <p:pic>
        <p:nvPicPr>
          <p:cNvPr id="3" name="Picture 1">
            <a:extLst>
              <a:ext uri="{FF2B5EF4-FFF2-40B4-BE49-F238E27FC236}">
                <a16:creationId xmlns:a16="http://schemas.microsoft.com/office/drawing/2014/main" id="{6F1BA381-B19D-4900-A141-0AD7E5FF15D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244305" y="377158"/>
            <a:ext cx="2212884"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2">
            <a:extLst>
              <a:ext uri="{FF2B5EF4-FFF2-40B4-BE49-F238E27FC236}">
                <a16:creationId xmlns:a16="http://schemas.microsoft.com/office/drawing/2014/main" id="{C19F9788-0660-415D-8BEF-E00D630C07C8}"/>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346223" y="390308"/>
            <a:ext cx="1560513"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p:cNvSpPr txBox="1"/>
          <p:nvPr/>
        </p:nvSpPr>
        <p:spPr>
          <a:xfrm>
            <a:off x="1110916" y="1176575"/>
            <a:ext cx="10407316" cy="584775"/>
          </a:xfrm>
          <a:prstGeom prst="rect">
            <a:avLst/>
          </a:prstGeom>
          <a:noFill/>
        </p:spPr>
        <p:txBody>
          <a:bodyPr wrap="square" rtlCol="0">
            <a:spAutoFit/>
          </a:bodyPr>
          <a:lstStyle/>
          <a:p>
            <a:pPr marL="514350" indent="-514350">
              <a:buAutoNum type="arabicPeriod"/>
            </a:pPr>
            <a:r>
              <a:rPr lang="en-GB" sz="3200" b="1" dirty="0" smtClean="0">
                <a:solidFill>
                  <a:schemeClr val="accent2"/>
                </a:solidFill>
                <a:cs typeface="Arial" panose="020B0604020202020204" pitchFamily="34" charset="0"/>
              </a:rPr>
              <a:t>Responsibility – I’m just family</a:t>
            </a:r>
          </a:p>
        </p:txBody>
      </p:sp>
      <p:pic>
        <p:nvPicPr>
          <p:cNvPr id="9" name="Picture 8"/>
          <p:cNvPicPr>
            <a:picLocks noChangeAspect="1"/>
          </p:cNvPicPr>
          <p:nvPr/>
        </p:nvPicPr>
        <p:blipFill>
          <a:blip r:embed="rId5"/>
          <a:stretch>
            <a:fillRect/>
          </a:stretch>
        </p:blipFill>
        <p:spPr>
          <a:xfrm>
            <a:off x="9226438" y="431420"/>
            <a:ext cx="2127362" cy="861075"/>
          </a:xfrm>
          <a:prstGeom prst="rect">
            <a:avLst/>
          </a:prstGeom>
        </p:spPr>
      </p:pic>
    </p:spTree>
    <p:extLst>
      <p:ext uri="{BB962C8B-B14F-4D97-AF65-F5344CB8AC3E}">
        <p14:creationId xmlns:p14="http://schemas.microsoft.com/office/powerpoint/2010/main" val="5617375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244305" y="1876797"/>
            <a:ext cx="10058400" cy="4023360"/>
          </a:xfrm>
        </p:spPr>
        <p:txBody>
          <a:bodyPr>
            <a:noAutofit/>
          </a:bodyPr>
          <a:lstStyle/>
          <a:p>
            <a:pPr marL="0" indent="0">
              <a:buNone/>
            </a:pPr>
            <a:r>
              <a:rPr lang="en-GB" sz="2000" dirty="0" smtClean="0"/>
              <a:t>The nearest relative highlights that communicating with doctors is challenging:</a:t>
            </a:r>
          </a:p>
          <a:p>
            <a:r>
              <a:rPr lang="en-GB" sz="2000" b="1" dirty="0" smtClean="0">
                <a:solidFill>
                  <a:schemeClr val="accent2"/>
                </a:solidFill>
              </a:rPr>
              <a:t>M</a:t>
            </a:r>
            <a:r>
              <a:rPr lang="en-GB" sz="2000" dirty="0">
                <a:solidFill>
                  <a:schemeClr val="accent2"/>
                </a:solidFill>
              </a:rPr>
              <a:t>:   Well it is very frustrating, and also the fact that it is actually difficult for us to actually communicate with these consultants, they don’t want to talk to us..</a:t>
            </a:r>
          </a:p>
          <a:p>
            <a:r>
              <a:rPr lang="en-GB" sz="2000" b="1" dirty="0">
                <a:solidFill>
                  <a:schemeClr val="accent2"/>
                </a:solidFill>
              </a:rPr>
              <a:t>F</a:t>
            </a:r>
            <a:r>
              <a:rPr lang="en-GB" sz="2000" dirty="0">
                <a:solidFill>
                  <a:schemeClr val="accent2"/>
                </a:solidFill>
              </a:rPr>
              <a:t>:   And they don’t want to talk to us until there is trouble, and </a:t>
            </a:r>
            <a:r>
              <a:rPr lang="en-GB" sz="2000" u="sng" dirty="0">
                <a:solidFill>
                  <a:schemeClr val="accent2"/>
                </a:solidFill>
              </a:rPr>
              <a:t>then if there is trouble it all comes on our shoulder</a:t>
            </a:r>
            <a:r>
              <a:rPr lang="en-GB" sz="2000" dirty="0">
                <a:solidFill>
                  <a:schemeClr val="accent2"/>
                </a:solidFill>
              </a:rPr>
              <a:t>s, so as soon as the shit hits the fan which it often does, we have to step in and cope with everything, but they haven’t been able to tell us anything all along because of confidentiality, it is ridiculous</a:t>
            </a:r>
            <a:r>
              <a:rPr lang="en-GB" sz="2000" dirty="0" smtClean="0">
                <a:solidFill>
                  <a:schemeClr val="accent2"/>
                </a:solidFill>
              </a:rPr>
              <a:t>. </a:t>
            </a:r>
            <a:endParaRPr lang="en-GB" sz="2000" dirty="0">
              <a:solidFill>
                <a:schemeClr val="accent2"/>
              </a:solidFill>
            </a:endParaRPr>
          </a:p>
          <a:p>
            <a:r>
              <a:rPr lang="en-GB" sz="2000" b="1" dirty="0">
                <a:solidFill>
                  <a:schemeClr val="accent2"/>
                </a:solidFill>
              </a:rPr>
              <a:t>M</a:t>
            </a:r>
            <a:r>
              <a:rPr lang="en-GB" sz="2000" dirty="0">
                <a:solidFill>
                  <a:schemeClr val="accent2"/>
                </a:solidFill>
              </a:rPr>
              <a:t>:   We used to get, I mean for the first few years when he was younger, between his first and second episodes, we often used to go to the quarterly consultants meetings, but ..</a:t>
            </a:r>
          </a:p>
          <a:p>
            <a:r>
              <a:rPr lang="en-GB" sz="2000" b="1" dirty="0">
                <a:solidFill>
                  <a:schemeClr val="accent2"/>
                </a:solidFill>
              </a:rPr>
              <a:t>F</a:t>
            </a:r>
            <a:r>
              <a:rPr lang="en-GB" sz="2000" dirty="0">
                <a:solidFill>
                  <a:schemeClr val="accent2"/>
                </a:solidFill>
              </a:rPr>
              <a:t>:    They were terrible, they have a piece of paper and they have got a lists of questions they have got to ask, and they asked us these questions</a:t>
            </a:r>
            <a:r>
              <a:rPr lang="en-GB" sz="2000" dirty="0" smtClean="0">
                <a:solidFill>
                  <a:schemeClr val="accent2"/>
                </a:solidFill>
              </a:rPr>
              <a:t>.</a:t>
            </a:r>
            <a:endParaRPr lang="en-GB" sz="2000" dirty="0">
              <a:solidFill>
                <a:schemeClr val="accent2"/>
              </a:solidFill>
            </a:endParaRPr>
          </a:p>
          <a:p>
            <a:pPr marL="0" indent="0" algn="r">
              <a:buNone/>
            </a:pPr>
            <a:r>
              <a:rPr lang="en-GB" sz="2000" b="1" dirty="0" smtClean="0"/>
              <a:t>Continued:</a:t>
            </a:r>
            <a:endParaRPr lang="en-GB" sz="2000" b="1" dirty="0"/>
          </a:p>
        </p:txBody>
      </p:sp>
      <p:pic>
        <p:nvPicPr>
          <p:cNvPr id="3" name="Picture 1">
            <a:extLst>
              <a:ext uri="{FF2B5EF4-FFF2-40B4-BE49-F238E27FC236}">
                <a16:creationId xmlns:a16="http://schemas.microsoft.com/office/drawing/2014/main" id="{6F1BA381-B19D-4900-A141-0AD7E5FF15D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244305" y="377158"/>
            <a:ext cx="2212884"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2">
            <a:extLst>
              <a:ext uri="{FF2B5EF4-FFF2-40B4-BE49-F238E27FC236}">
                <a16:creationId xmlns:a16="http://schemas.microsoft.com/office/drawing/2014/main" id="{C19F9788-0660-415D-8BEF-E00D630C07C8}"/>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346223" y="390308"/>
            <a:ext cx="1560513"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1244305" y="1218489"/>
            <a:ext cx="10058400" cy="584775"/>
          </a:xfrm>
          <a:prstGeom prst="rect">
            <a:avLst/>
          </a:prstGeom>
          <a:noFill/>
        </p:spPr>
        <p:txBody>
          <a:bodyPr wrap="square" rtlCol="0">
            <a:spAutoFit/>
          </a:bodyPr>
          <a:lstStyle/>
          <a:p>
            <a:r>
              <a:rPr lang="en-GB" altLang="en-US" sz="3200" b="1" dirty="0">
                <a:solidFill>
                  <a:schemeClr val="accent2"/>
                </a:solidFill>
                <a:cs typeface="Arial" panose="020B0604020202020204" pitchFamily="34" charset="0"/>
              </a:rPr>
              <a:t>2.</a:t>
            </a:r>
            <a:r>
              <a:rPr lang="en-GB" sz="3200" b="1" dirty="0">
                <a:solidFill>
                  <a:schemeClr val="accent2"/>
                </a:solidFill>
              </a:rPr>
              <a:t> Emotional Distress – Communicating with </a:t>
            </a:r>
            <a:r>
              <a:rPr lang="en-GB" sz="3200" b="1" dirty="0" smtClean="0">
                <a:solidFill>
                  <a:schemeClr val="accent2"/>
                </a:solidFill>
              </a:rPr>
              <a:t>doctors</a:t>
            </a:r>
            <a:endParaRPr lang="en-GB" sz="3200" b="1" dirty="0">
              <a:solidFill>
                <a:schemeClr val="accent2"/>
              </a:solidFill>
            </a:endParaRPr>
          </a:p>
        </p:txBody>
      </p:sp>
      <p:pic>
        <p:nvPicPr>
          <p:cNvPr id="8" name="Picture 7"/>
          <p:cNvPicPr>
            <a:picLocks noChangeAspect="1"/>
          </p:cNvPicPr>
          <p:nvPr/>
        </p:nvPicPr>
        <p:blipFill>
          <a:blip r:embed="rId5"/>
          <a:stretch>
            <a:fillRect/>
          </a:stretch>
        </p:blipFill>
        <p:spPr>
          <a:xfrm>
            <a:off x="9226438" y="431420"/>
            <a:ext cx="2127362" cy="861075"/>
          </a:xfrm>
          <a:prstGeom prst="rect">
            <a:avLst/>
          </a:prstGeom>
        </p:spPr>
      </p:pic>
    </p:spTree>
    <p:extLst>
      <p:ext uri="{BB962C8B-B14F-4D97-AF65-F5344CB8AC3E}">
        <p14:creationId xmlns:p14="http://schemas.microsoft.com/office/powerpoint/2010/main" val="41388648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8679" y="1572351"/>
            <a:ext cx="10515600" cy="4988870"/>
          </a:xfrm>
        </p:spPr>
        <p:txBody>
          <a:bodyPr>
            <a:normAutofit/>
          </a:bodyPr>
          <a:lstStyle/>
          <a:p>
            <a:r>
              <a:rPr lang="en-GB" sz="2000" dirty="0" smtClean="0">
                <a:solidFill>
                  <a:schemeClr val="accent2"/>
                </a:solidFill>
              </a:rPr>
              <a:t>M</a:t>
            </a:r>
            <a:r>
              <a:rPr lang="en-GB" sz="2000" dirty="0">
                <a:solidFill>
                  <a:schemeClr val="accent2"/>
                </a:solidFill>
              </a:rPr>
              <a:t>:   They always go through, I mean yes, there are a list of questions and they ask </a:t>
            </a:r>
            <a:r>
              <a:rPr lang="en-GB" sz="2000" dirty="0" smtClean="0">
                <a:solidFill>
                  <a:schemeClr val="accent2"/>
                </a:solidFill>
              </a:rPr>
              <a:t>[person named] so </a:t>
            </a:r>
            <a:r>
              <a:rPr lang="en-GB" sz="2000" dirty="0">
                <a:solidFill>
                  <a:schemeClr val="accent2"/>
                </a:solidFill>
              </a:rPr>
              <a:t>how are you feeling </a:t>
            </a:r>
            <a:r>
              <a:rPr lang="en-GB" sz="2000" dirty="0" smtClean="0">
                <a:solidFill>
                  <a:schemeClr val="accent2"/>
                </a:solidFill>
              </a:rPr>
              <a:t>[person named] , </a:t>
            </a:r>
            <a:r>
              <a:rPr lang="en-GB" sz="2000" dirty="0">
                <a:solidFill>
                  <a:schemeClr val="accent2"/>
                </a:solidFill>
              </a:rPr>
              <a:t>are you well? On a scale of one to ten, how do you feel? And of course somebody who has got mental health problems and is possibly psychotic can’t actually necessarily give a straight answer, so you are sitting there thinking, well you know, so on a scale of one to ten where are you </a:t>
            </a:r>
            <a:r>
              <a:rPr lang="en-GB" sz="2000" dirty="0" smtClean="0">
                <a:solidFill>
                  <a:schemeClr val="accent2"/>
                </a:solidFill>
              </a:rPr>
              <a:t>[person named] ? </a:t>
            </a:r>
            <a:r>
              <a:rPr lang="en-GB" sz="2000" dirty="0">
                <a:solidFill>
                  <a:schemeClr val="accent2"/>
                </a:solidFill>
              </a:rPr>
              <a:t>And </a:t>
            </a:r>
            <a:r>
              <a:rPr lang="en-GB" sz="2000" dirty="0" smtClean="0">
                <a:solidFill>
                  <a:schemeClr val="accent2"/>
                </a:solidFill>
              </a:rPr>
              <a:t>[person named] </a:t>
            </a:r>
            <a:r>
              <a:rPr lang="en-GB" sz="2000" dirty="0">
                <a:solidFill>
                  <a:schemeClr val="accent2"/>
                </a:solidFill>
              </a:rPr>
              <a:t>doesn’t recognise his illness so he says ‘I’m nine out of ten’ or something like that, and we’ll go oh God, you know, so that gets recorded, and then they do ask if we will attend..</a:t>
            </a:r>
          </a:p>
          <a:p>
            <a:r>
              <a:rPr lang="en-GB" sz="2000" dirty="0">
                <a:solidFill>
                  <a:schemeClr val="accent2"/>
                </a:solidFill>
              </a:rPr>
              <a:t>F:    No, no first they have to say </a:t>
            </a:r>
            <a:r>
              <a:rPr lang="en-GB" sz="2000" dirty="0" smtClean="0">
                <a:solidFill>
                  <a:schemeClr val="accent2"/>
                </a:solidFill>
              </a:rPr>
              <a:t>‘[person named] , </a:t>
            </a:r>
            <a:r>
              <a:rPr lang="en-GB" sz="2000" dirty="0">
                <a:solidFill>
                  <a:schemeClr val="accent2"/>
                </a:solidFill>
              </a:rPr>
              <a:t>do you mind if we talk to your parents?’</a:t>
            </a:r>
          </a:p>
          <a:p>
            <a:r>
              <a:rPr lang="en-GB" sz="2000" dirty="0">
                <a:solidFill>
                  <a:schemeClr val="accent2"/>
                </a:solidFill>
              </a:rPr>
              <a:t>M:   And he never does, and then we have to be wary.</a:t>
            </a:r>
          </a:p>
          <a:p>
            <a:r>
              <a:rPr lang="en-GB" sz="2000" dirty="0">
                <a:solidFill>
                  <a:schemeClr val="accent2"/>
                </a:solidFill>
              </a:rPr>
              <a:t>F:    Because we have found that some things we have had have backfired and we wished we hadn’t said anything.</a:t>
            </a:r>
          </a:p>
          <a:p>
            <a:r>
              <a:rPr lang="en-GB" sz="2000" dirty="0">
                <a:solidFill>
                  <a:schemeClr val="accent2"/>
                </a:solidFill>
              </a:rPr>
              <a:t>M:   Yes. And of course at the same time we don’t want to be seen to be, you know, not supporting our own </a:t>
            </a:r>
            <a:r>
              <a:rPr lang="en-GB" sz="2000" dirty="0" smtClean="0">
                <a:solidFill>
                  <a:schemeClr val="accent2"/>
                </a:solidFill>
              </a:rPr>
              <a:t>son</a:t>
            </a:r>
            <a:r>
              <a:rPr lang="en-GB" sz="2000" dirty="0">
                <a:solidFill>
                  <a:schemeClr val="accent2"/>
                </a:solidFill>
              </a:rPr>
              <a:t> </a:t>
            </a:r>
            <a:r>
              <a:rPr lang="en-GB" sz="2000" b="1" dirty="0" smtClean="0"/>
              <a:t>(NR </a:t>
            </a:r>
            <a:r>
              <a:rPr lang="en-GB" sz="2000" b="1" dirty="0"/>
              <a:t>20)</a:t>
            </a:r>
          </a:p>
          <a:p>
            <a:endParaRPr lang="en-GB" sz="2000" dirty="0"/>
          </a:p>
        </p:txBody>
      </p:sp>
      <p:pic>
        <p:nvPicPr>
          <p:cNvPr id="4" name="Picture 1">
            <a:extLst>
              <a:ext uri="{FF2B5EF4-FFF2-40B4-BE49-F238E27FC236}">
                <a16:creationId xmlns:a16="http://schemas.microsoft.com/office/drawing/2014/main" id="{6F1BA381-B19D-4900-A141-0AD7E5FF15D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244305" y="377158"/>
            <a:ext cx="2212884"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a:extLst>
              <a:ext uri="{FF2B5EF4-FFF2-40B4-BE49-F238E27FC236}">
                <a16:creationId xmlns:a16="http://schemas.microsoft.com/office/drawing/2014/main" id="{C19F9788-0660-415D-8BEF-E00D630C07C8}"/>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346223" y="390308"/>
            <a:ext cx="1560513"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a:blip r:embed="rId5"/>
          <a:stretch>
            <a:fillRect/>
          </a:stretch>
        </p:blipFill>
        <p:spPr>
          <a:xfrm>
            <a:off x="9226438" y="431420"/>
            <a:ext cx="2127362" cy="861075"/>
          </a:xfrm>
          <a:prstGeom prst="rect">
            <a:avLst/>
          </a:prstGeom>
        </p:spPr>
      </p:pic>
    </p:spTree>
    <p:extLst>
      <p:ext uri="{BB962C8B-B14F-4D97-AF65-F5344CB8AC3E}">
        <p14:creationId xmlns:p14="http://schemas.microsoft.com/office/powerpoint/2010/main" val="13952106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39252" y="1852250"/>
            <a:ext cx="10663989" cy="4500423"/>
          </a:xfrm>
        </p:spPr>
        <p:txBody>
          <a:bodyPr>
            <a:noAutofit/>
          </a:bodyPr>
          <a:lstStyle/>
          <a:p>
            <a:pPr marL="0" indent="0">
              <a:buNone/>
            </a:pPr>
            <a:r>
              <a:rPr lang="en-GB" sz="2000" dirty="0" smtClean="0"/>
              <a:t>The nearest relative highlights that communicating from doctors is challenging</a:t>
            </a:r>
            <a:endParaRPr lang="en-GB" sz="2000" dirty="0" smtClean="0">
              <a:solidFill>
                <a:schemeClr val="accent2"/>
              </a:solidFill>
            </a:endParaRPr>
          </a:p>
          <a:p>
            <a:r>
              <a:rPr lang="en-GB" sz="2000" b="1" dirty="0" smtClean="0">
                <a:solidFill>
                  <a:schemeClr val="accent2"/>
                </a:solidFill>
              </a:rPr>
              <a:t>F -</a:t>
            </a:r>
            <a:r>
              <a:rPr lang="en-GB" sz="2000" dirty="0" smtClean="0">
                <a:solidFill>
                  <a:schemeClr val="accent2"/>
                </a:solidFill>
              </a:rPr>
              <a:t> I </a:t>
            </a:r>
            <a:r>
              <a:rPr lang="en-GB" sz="2000" dirty="0">
                <a:solidFill>
                  <a:schemeClr val="accent2"/>
                </a:solidFill>
              </a:rPr>
              <a:t>think the weakness would probably be that there’s hardly any communication between hospitals and the nearest relative, you have to chase any bit of information about your relative. </a:t>
            </a:r>
            <a:endParaRPr lang="en-GB" sz="2000" dirty="0" smtClean="0">
              <a:solidFill>
                <a:schemeClr val="accent2"/>
              </a:solidFill>
            </a:endParaRPr>
          </a:p>
          <a:p>
            <a:r>
              <a:rPr lang="en-GB" sz="2000" b="1" dirty="0">
                <a:solidFill>
                  <a:schemeClr val="accent2"/>
                </a:solidFill>
              </a:rPr>
              <a:t>F - </a:t>
            </a:r>
            <a:r>
              <a:rPr lang="en-GB" sz="2000" dirty="0" smtClean="0">
                <a:solidFill>
                  <a:schemeClr val="accent2"/>
                </a:solidFill>
              </a:rPr>
              <a:t>So </a:t>
            </a:r>
            <a:r>
              <a:rPr lang="en-GB" sz="2000" dirty="0">
                <a:solidFill>
                  <a:schemeClr val="accent2"/>
                </a:solidFill>
              </a:rPr>
              <a:t>you have to chase the doctors, you have to chase the people that are on the wards, so I think that’s a weakness of it, I think it could be a lot better in terms of communication because if you’re the closest relative and you’re expected to make informed decisions about your relative and how ill they are you need to know how ill they are and it was only recently that a doctor gave me a diagnosis of her and she’s been ill for four years. </a:t>
            </a:r>
            <a:endParaRPr lang="en-GB" sz="2000" dirty="0" smtClean="0">
              <a:solidFill>
                <a:schemeClr val="accent2"/>
              </a:solidFill>
            </a:endParaRPr>
          </a:p>
          <a:p>
            <a:r>
              <a:rPr lang="en-GB" sz="2000" b="1" dirty="0">
                <a:solidFill>
                  <a:schemeClr val="accent2"/>
                </a:solidFill>
              </a:rPr>
              <a:t>F - </a:t>
            </a:r>
            <a:r>
              <a:rPr lang="en-GB" sz="2000" dirty="0" smtClean="0">
                <a:solidFill>
                  <a:schemeClr val="accent2"/>
                </a:solidFill>
              </a:rPr>
              <a:t>So </a:t>
            </a:r>
            <a:r>
              <a:rPr lang="en-GB" sz="2000" dirty="0">
                <a:solidFill>
                  <a:schemeClr val="accent2"/>
                </a:solidFill>
              </a:rPr>
              <a:t>I think that’s definitely something that could be </a:t>
            </a:r>
            <a:r>
              <a:rPr lang="en-GB" sz="2000" dirty="0" smtClean="0">
                <a:solidFill>
                  <a:schemeClr val="accent2"/>
                </a:solidFill>
              </a:rPr>
              <a:t>improved</a:t>
            </a:r>
            <a:r>
              <a:rPr lang="en-GB" sz="2000" dirty="0">
                <a:solidFill>
                  <a:schemeClr val="accent2"/>
                </a:solidFill>
              </a:rPr>
              <a:t> </a:t>
            </a:r>
            <a:r>
              <a:rPr lang="en-GB" sz="2000" b="1" dirty="0" smtClean="0"/>
              <a:t>(NR3).</a:t>
            </a:r>
          </a:p>
          <a:p>
            <a:pPr marL="0" indent="0">
              <a:buNone/>
            </a:pPr>
            <a:endParaRPr lang="en-GB" sz="2000" b="1" dirty="0"/>
          </a:p>
          <a:p>
            <a:r>
              <a:rPr lang="en-GB" sz="2000" b="1" dirty="0">
                <a:solidFill>
                  <a:schemeClr val="accent2"/>
                </a:solidFill>
              </a:rPr>
              <a:t>F - </a:t>
            </a:r>
            <a:r>
              <a:rPr lang="en-GB" sz="2000" dirty="0" smtClean="0">
                <a:solidFill>
                  <a:schemeClr val="accent2"/>
                </a:solidFill>
              </a:rPr>
              <a:t>But </a:t>
            </a:r>
            <a:r>
              <a:rPr lang="en-GB" sz="2000" dirty="0">
                <a:solidFill>
                  <a:schemeClr val="accent2"/>
                </a:solidFill>
              </a:rPr>
              <a:t>if I'm the nearest relative of somebody who hadn’t been in this situation before, and given that </a:t>
            </a:r>
            <a:r>
              <a:rPr lang="en-GB" sz="2000" dirty="0" smtClean="0">
                <a:solidFill>
                  <a:schemeClr val="accent2"/>
                </a:solidFill>
              </a:rPr>
              <a:t>[hospital named] </a:t>
            </a:r>
            <a:r>
              <a:rPr lang="en-GB" sz="2000" dirty="0">
                <a:solidFill>
                  <a:schemeClr val="accent2"/>
                </a:solidFill>
              </a:rPr>
              <a:t>are pretty awful about communicating and explaining to people and working with nearest relatives, then I- I don't know what they would do because they wouldn’t know what their rights are, they wouldn’t know how to interact with </a:t>
            </a:r>
            <a:r>
              <a:rPr lang="en-GB" sz="2000" dirty="0" smtClean="0">
                <a:solidFill>
                  <a:schemeClr val="accent2"/>
                </a:solidFill>
              </a:rPr>
              <a:t>people </a:t>
            </a:r>
            <a:r>
              <a:rPr lang="en-GB" sz="2000" b="1" dirty="0" smtClean="0"/>
              <a:t>(NR19)</a:t>
            </a:r>
            <a:endParaRPr lang="en-GB" sz="2000" b="1" dirty="0"/>
          </a:p>
          <a:p>
            <a:endParaRPr lang="en-GB" sz="2000" dirty="0"/>
          </a:p>
        </p:txBody>
      </p:sp>
      <p:pic>
        <p:nvPicPr>
          <p:cNvPr id="4" name="Picture 1">
            <a:extLst>
              <a:ext uri="{FF2B5EF4-FFF2-40B4-BE49-F238E27FC236}">
                <a16:creationId xmlns:a16="http://schemas.microsoft.com/office/drawing/2014/main" id="{6F1BA381-B19D-4900-A141-0AD7E5FF15D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244305" y="377158"/>
            <a:ext cx="2212884"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a:extLst>
              <a:ext uri="{FF2B5EF4-FFF2-40B4-BE49-F238E27FC236}">
                <a16:creationId xmlns:a16="http://schemas.microsoft.com/office/drawing/2014/main" id="{C19F9788-0660-415D-8BEF-E00D630C07C8}"/>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346223" y="390308"/>
            <a:ext cx="1560513"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p:cNvSpPr txBox="1"/>
          <p:nvPr/>
        </p:nvSpPr>
        <p:spPr>
          <a:xfrm>
            <a:off x="1244304" y="1218489"/>
            <a:ext cx="10658937" cy="1077218"/>
          </a:xfrm>
          <a:prstGeom prst="rect">
            <a:avLst/>
          </a:prstGeom>
          <a:noFill/>
        </p:spPr>
        <p:txBody>
          <a:bodyPr wrap="square" rtlCol="0">
            <a:spAutoFit/>
          </a:bodyPr>
          <a:lstStyle/>
          <a:p>
            <a:r>
              <a:rPr lang="en-GB" altLang="en-US" sz="3200" b="1" dirty="0">
                <a:solidFill>
                  <a:schemeClr val="accent2"/>
                </a:solidFill>
                <a:cs typeface="Arial" panose="020B0604020202020204" pitchFamily="34" charset="0"/>
              </a:rPr>
              <a:t>2.</a:t>
            </a:r>
            <a:r>
              <a:rPr lang="en-GB" sz="3200" b="1" dirty="0">
                <a:solidFill>
                  <a:schemeClr val="accent2"/>
                </a:solidFill>
              </a:rPr>
              <a:t> Emotional Distress </a:t>
            </a:r>
            <a:r>
              <a:rPr lang="en-GB" sz="3200" b="1" dirty="0" smtClean="0">
                <a:solidFill>
                  <a:schemeClr val="accent2"/>
                </a:solidFill>
              </a:rPr>
              <a:t>– Communication from doctors &amp; wards</a:t>
            </a:r>
          </a:p>
          <a:p>
            <a:endParaRPr lang="en-GB" sz="3200" b="1" dirty="0">
              <a:solidFill>
                <a:schemeClr val="accent2"/>
              </a:solidFill>
            </a:endParaRPr>
          </a:p>
        </p:txBody>
      </p:sp>
      <p:pic>
        <p:nvPicPr>
          <p:cNvPr id="9" name="Picture 8"/>
          <p:cNvPicPr>
            <a:picLocks noChangeAspect="1"/>
          </p:cNvPicPr>
          <p:nvPr/>
        </p:nvPicPr>
        <p:blipFill>
          <a:blip r:embed="rId5"/>
          <a:stretch>
            <a:fillRect/>
          </a:stretch>
        </p:blipFill>
        <p:spPr>
          <a:xfrm>
            <a:off x="9226438" y="431420"/>
            <a:ext cx="2127362" cy="861075"/>
          </a:xfrm>
          <a:prstGeom prst="rect">
            <a:avLst/>
          </a:prstGeom>
        </p:spPr>
      </p:pic>
    </p:spTree>
    <p:extLst>
      <p:ext uri="{BB962C8B-B14F-4D97-AF65-F5344CB8AC3E}">
        <p14:creationId xmlns:p14="http://schemas.microsoft.com/office/powerpoint/2010/main" val="16451941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244304" y="1803264"/>
            <a:ext cx="10515600" cy="4351338"/>
          </a:xfrm>
        </p:spPr>
        <p:txBody>
          <a:bodyPr>
            <a:normAutofit/>
          </a:bodyPr>
          <a:lstStyle/>
          <a:p>
            <a:pPr marL="0" indent="0">
              <a:buNone/>
            </a:pPr>
            <a:r>
              <a:rPr lang="en-GB" sz="2000" dirty="0" smtClean="0"/>
              <a:t>The nearest relatives highlighted that written communication received in writing created</a:t>
            </a:r>
          </a:p>
          <a:p>
            <a:pPr marL="0" indent="0">
              <a:buNone/>
            </a:pPr>
            <a:endParaRPr lang="en-GB" sz="2000" dirty="0" smtClean="0"/>
          </a:p>
          <a:p>
            <a:r>
              <a:rPr lang="en-GB" sz="2000" b="1" dirty="0" smtClean="0">
                <a:solidFill>
                  <a:schemeClr val="accent2"/>
                </a:solidFill>
              </a:rPr>
              <a:t>F</a:t>
            </a:r>
            <a:r>
              <a:rPr lang="en-GB" sz="2000" b="1" dirty="0">
                <a:solidFill>
                  <a:schemeClr val="accent2"/>
                </a:solidFill>
              </a:rPr>
              <a:t>:  </a:t>
            </a:r>
            <a:r>
              <a:rPr lang="en-GB" sz="2000" dirty="0">
                <a:solidFill>
                  <a:schemeClr val="accent2"/>
                </a:solidFill>
              </a:rPr>
              <a:t>And the letter was very heavily worded that your nearest relative, I can find it if you like, that your nearest relative can appeal against this.  And that was a bit hard on me as well, because it was like Robbie was saying, look mum, this letter that he received and it was just quite strongly worded saying that your nearest relative could appeal, so that was quite </a:t>
            </a:r>
            <a:r>
              <a:rPr lang="en-GB" sz="2000" dirty="0" smtClean="0">
                <a:solidFill>
                  <a:schemeClr val="accent2"/>
                </a:solidFill>
              </a:rPr>
              <a:t>hard</a:t>
            </a:r>
            <a:r>
              <a:rPr lang="en-GB" sz="2000" dirty="0">
                <a:solidFill>
                  <a:schemeClr val="accent2"/>
                </a:solidFill>
              </a:rPr>
              <a:t> </a:t>
            </a:r>
            <a:r>
              <a:rPr lang="en-GB" sz="2000" dirty="0" smtClean="0">
                <a:solidFill>
                  <a:schemeClr val="accent2"/>
                </a:solidFill>
              </a:rPr>
              <a:t>…</a:t>
            </a:r>
            <a:r>
              <a:rPr lang="en-GB" sz="2000" b="1" dirty="0" smtClean="0"/>
              <a:t>(NR2)</a:t>
            </a:r>
          </a:p>
          <a:p>
            <a:endParaRPr lang="en-GB" sz="2000" b="1" dirty="0" smtClean="0"/>
          </a:p>
          <a:p>
            <a:pPr marL="0" indent="0">
              <a:buNone/>
            </a:pPr>
            <a:endParaRPr lang="en-GB" sz="2000" b="1" dirty="0"/>
          </a:p>
          <a:p>
            <a:r>
              <a:rPr lang="en-GB" sz="2000" b="1" dirty="0">
                <a:solidFill>
                  <a:schemeClr val="accent2"/>
                </a:solidFill>
              </a:rPr>
              <a:t>F:  </a:t>
            </a:r>
            <a:r>
              <a:rPr lang="en-GB" sz="2000" dirty="0">
                <a:solidFill>
                  <a:schemeClr val="accent2"/>
                </a:solidFill>
              </a:rPr>
              <a:t>They send me stuff in the post after Aaron’s been discharged about what my rights are while he’s in </a:t>
            </a:r>
            <a:r>
              <a:rPr lang="en-GB" sz="2000" dirty="0" smtClean="0">
                <a:solidFill>
                  <a:schemeClr val="accent2"/>
                </a:solidFill>
              </a:rPr>
              <a:t>hospital… </a:t>
            </a:r>
            <a:r>
              <a:rPr lang="en-GB" sz="2000" b="1" dirty="0"/>
              <a:t>(</a:t>
            </a:r>
            <a:r>
              <a:rPr lang="en-GB" sz="2000" b="1" dirty="0" smtClean="0"/>
              <a:t>NR19)</a:t>
            </a:r>
            <a:endParaRPr lang="en-GB" sz="2000" b="1" dirty="0"/>
          </a:p>
          <a:p>
            <a:endParaRPr lang="en-GB" sz="2000" b="1" dirty="0"/>
          </a:p>
          <a:p>
            <a:endParaRPr lang="en-GB" dirty="0"/>
          </a:p>
        </p:txBody>
      </p:sp>
      <p:pic>
        <p:nvPicPr>
          <p:cNvPr id="3" name="Picture 1">
            <a:extLst>
              <a:ext uri="{FF2B5EF4-FFF2-40B4-BE49-F238E27FC236}">
                <a16:creationId xmlns:a16="http://schemas.microsoft.com/office/drawing/2014/main" id="{6F1BA381-B19D-4900-A141-0AD7E5FF15D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244305" y="377158"/>
            <a:ext cx="2212884"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2">
            <a:extLst>
              <a:ext uri="{FF2B5EF4-FFF2-40B4-BE49-F238E27FC236}">
                <a16:creationId xmlns:a16="http://schemas.microsoft.com/office/drawing/2014/main" id="{C19F9788-0660-415D-8BEF-E00D630C07C8}"/>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346223" y="390308"/>
            <a:ext cx="1560513"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p:cNvSpPr txBox="1"/>
          <p:nvPr/>
        </p:nvSpPr>
        <p:spPr>
          <a:xfrm>
            <a:off x="1244304" y="1218489"/>
            <a:ext cx="10658937" cy="584775"/>
          </a:xfrm>
          <a:prstGeom prst="rect">
            <a:avLst/>
          </a:prstGeom>
          <a:noFill/>
        </p:spPr>
        <p:txBody>
          <a:bodyPr wrap="square" rtlCol="0">
            <a:spAutoFit/>
          </a:bodyPr>
          <a:lstStyle/>
          <a:p>
            <a:r>
              <a:rPr lang="en-GB" altLang="en-US" sz="3200" b="1" dirty="0">
                <a:solidFill>
                  <a:schemeClr val="accent2"/>
                </a:solidFill>
                <a:cs typeface="Arial" panose="020B0604020202020204" pitchFamily="34" charset="0"/>
              </a:rPr>
              <a:t>2.</a:t>
            </a:r>
            <a:r>
              <a:rPr lang="en-GB" sz="3200" b="1" dirty="0">
                <a:solidFill>
                  <a:schemeClr val="accent2"/>
                </a:solidFill>
              </a:rPr>
              <a:t> Emotional Distress </a:t>
            </a:r>
            <a:r>
              <a:rPr lang="en-GB" sz="3200" b="1" dirty="0" smtClean="0">
                <a:solidFill>
                  <a:schemeClr val="accent2"/>
                </a:solidFill>
              </a:rPr>
              <a:t>– communication in writing</a:t>
            </a:r>
            <a:endParaRPr lang="en-GB" sz="2000" dirty="0" smtClean="0">
              <a:solidFill>
                <a:schemeClr val="accent2"/>
              </a:solidFill>
            </a:endParaRPr>
          </a:p>
        </p:txBody>
      </p:sp>
      <p:pic>
        <p:nvPicPr>
          <p:cNvPr id="9" name="Picture 8"/>
          <p:cNvPicPr>
            <a:picLocks noChangeAspect="1"/>
          </p:cNvPicPr>
          <p:nvPr/>
        </p:nvPicPr>
        <p:blipFill>
          <a:blip r:embed="rId5"/>
          <a:stretch>
            <a:fillRect/>
          </a:stretch>
        </p:blipFill>
        <p:spPr>
          <a:xfrm>
            <a:off x="9226438" y="431420"/>
            <a:ext cx="2127362" cy="861075"/>
          </a:xfrm>
          <a:prstGeom prst="rect">
            <a:avLst/>
          </a:prstGeom>
        </p:spPr>
      </p:pic>
    </p:spTree>
    <p:extLst>
      <p:ext uri="{BB962C8B-B14F-4D97-AF65-F5344CB8AC3E}">
        <p14:creationId xmlns:p14="http://schemas.microsoft.com/office/powerpoint/2010/main" val="331209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178203" y="1946520"/>
            <a:ext cx="10515600" cy="5139322"/>
          </a:xfrm>
        </p:spPr>
        <p:txBody>
          <a:bodyPr>
            <a:normAutofit/>
          </a:bodyPr>
          <a:lstStyle/>
          <a:p>
            <a:pPr marL="230400" indent="-230400">
              <a:buNone/>
            </a:pPr>
            <a:r>
              <a:rPr lang="en-GB" sz="2000" dirty="0" smtClean="0"/>
              <a:t>The nearest relatives highlighting the impact on them at home:</a:t>
            </a:r>
          </a:p>
          <a:p>
            <a:pPr marL="230400" indent="-230400"/>
            <a:r>
              <a:rPr lang="en-GB" sz="2000" dirty="0" smtClean="0">
                <a:solidFill>
                  <a:schemeClr val="accent2"/>
                </a:solidFill>
              </a:rPr>
              <a:t>It </a:t>
            </a:r>
            <a:r>
              <a:rPr lang="en-GB" sz="2000" dirty="0">
                <a:solidFill>
                  <a:schemeClr val="accent2"/>
                </a:solidFill>
              </a:rPr>
              <a:t>was partly because we didn’t want them taking him from here because we had had previous incidents </a:t>
            </a:r>
            <a:r>
              <a:rPr lang="en-GB" sz="2000" dirty="0" smtClean="0">
                <a:solidFill>
                  <a:schemeClr val="accent2"/>
                </a:solidFill>
              </a:rPr>
              <a:t>where… </a:t>
            </a:r>
            <a:r>
              <a:rPr lang="en-GB" sz="2000" dirty="0">
                <a:solidFill>
                  <a:schemeClr val="accent2"/>
                </a:solidFill>
              </a:rPr>
              <a:t>they had involved the police and the handcuffs and absolutely horrendous, I mean so horrendous that the early learning chap who was responsible for him, he wanted to complain to the police. He never did, did he? I mean the handled it so, so badly, so we weren’t prepared for that to </a:t>
            </a:r>
            <a:r>
              <a:rPr lang="en-GB" sz="2000" dirty="0" smtClean="0">
                <a:solidFill>
                  <a:schemeClr val="accent2"/>
                </a:solidFill>
              </a:rPr>
              <a:t>happen. We </a:t>
            </a:r>
            <a:r>
              <a:rPr lang="en-GB" sz="2000" dirty="0">
                <a:solidFill>
                  <a:schemeClr val="accent2"/>
                </a:solidFill>
              </a:rPr>
              <a:t>were adamant he couldn’t be taken from </a:t>
            </a:r>
            <a:r>
              <a:rPr lang="en-GB" sz="2000" dirty="0" smtClean="0">
                <a:solidFill>
                  <a:schemeClr val="accent2"/>
                </a:solidFill>
              </a:rPr>
              <a:t>here </a:t>
            </a:r>
            <a:r>
              <a:rPr lang="en-GB" sz="2000" b="1" dirty="0" smtClean="0"/>
              <a:t>(NR 20)</a:t>
            </a:r>
          </a:p>
          <a:p>
            <a:pPr marL="230400" indent="-230400"/>
            <a:endParaRPr lang="en-GB" sz="2000" dirty="0" smtClean="0"/>
          </a:p>
          <a:p>
            <a:pPr marL="230400" indent="-230400"/>
            <a:r>
              <a:rPr lang="en-GB" sz="2000" dirty="0" smtClean="0">
                <a:solidFill>
                  <a:schemeClr val="accent2"/>
                </a:solidFill>
              </a:rPr>
              <a:t>The </a:t>
            </a:r>
            <a:r>
              <a:rPr lang="en-GB" sz="2000" dirty="0">
                <a:solidFill>
                  <a:schemeClr val="accent2"/>
                </a:solidFill>
              </a:rPr>
              <a:t>worst bits was when he was … he was taken away, that’s </a:t>
            </a:r>
            <a:r>
              <a:rPr lang="en-GB" sz="2000" dirty="0" smtClean="0">
                <a:solidFill>
                  <a:schemeClr val="accent2"/>
                </a:solidFill>
              </a:rPr>
              <a:t>fine</a:t>
            </a:r>
            <a:r>
              <a:rPr lang="en-GB" sz="2000" dirty="0" smtClean="0">
                <a:solidFill>
                  <a:schemeClr val="accent6"/>
                </a:solidFill>
              </a:rPr>
              <a:t>.</a:t>
            </a:r>
            <a:r>
              <a:rPr lang="en-GB" sz="2000" dirty="0" smtClean="0"/>
              <a:t> </a:t>
            </a:r>
            <a:r>
              <a:rPr lang="en-GB" sz="2000" b="1" dirty="0" smtClean="0"/>
              <a:t>(NR 1)</a:t>
            </a:r>
            <a:endParaRPr lang="en-GB" sz="2000" b="1" dirty="0"/>
          </a:p>
          <a:p>
            <a:pPr marL="0" indent="0">
              <a:buNone/>
            </a:pPr>
            <a:endParaRPr lang="en-GB" sz="2000" dirty="0"/>
          </a:p>
          <a:p>
            <a:r>
              <a:rPr lang="en-GB" sz="2000" dirty="0" smtClean="0">
                <a:solidFill>
                  <a:schemeClr val="accent2"/>
                </a:solidFill>
              </a:rPr>
              <a:t>I think it was before the assessment because they arrived- Jamal wasn’t up- Jamal was still upstairs. So, because that’s one of the things that he says. You know? You brought this whole team of people in to my house and I wasn’t even out of bed...</a:t>
            </a:r>
            <a:r>
              <a:rPr lang="en-GB" sz="2000" dirty="0">
                <a:solidFill>
                  <a:schemeClr val="accent2"/>
                </a:solidFill>
              </a:rPr>
              <a:t> </a:t>
            </a:r>
            <a:r>
              <a:rPr lang="en-GB" sz="2000" dirty="0" smtClean="0">
                <a:solidFill>
                  <a:schemeClr val="accent2"/>
                </a:solidFill>
              </a:rPr>
              <a:t>How could you do that? How could you do that to me? Of course I reacted like this so I was kind of like </a:t>
            </a:r>
            <a:r>
              <a:rPr lang="en-GB" sz="2000" b="1" dirty="0" smtClean="0"/>
              <a:t>(NR17).</a:t>
            </a:r>
          </a:p>
          <a:p>
            <a:pPr marL="230400" indent="-230400"/>
            <a:endParaRPr lang="en-GB" sz="2000" dirty="0"/>
          </a:p>
        </p:txBody>
      </p:sp>
      <p:pic>
        <p:nvPicPr>
          <p:cNvPr id="3" name="Picture 1">
            <a:extLst>
              <a:ext uri="{FF2B5EF4-FFF2-40B4-BE49-F238E27FC236}">
                <a16:creationId xmlns:a16="http://schemas.microsoft.com/office/drawing/2014/main" id="{6F1BA381-B19D-4900-A141-0AD7E5FF15D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244305" y="377158"/>
            <a:ext cx="2212884"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2">
            <a:extLst>
              <a:ext uri="{FF2B5EF4-FFF2-40B4-BE49-F238E27FC236}">
                <a16:creationId xmlns:a16="http://schemas.microsoft.com/office/drawing/2014/main" id="{C19F9788-0660-415D-8BEF-E00D630C07C8}"/>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346223" y="390308"/>
            <a:ext cx="1560513"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p:cNvSpPr txBox="1"/>
          <p:nvPr/>
        </p:nvSpPr>
        <p:spPr>
          <a:xfrm>
            <a:off x="1178203" y="1361745"/>
            <a:ext cx="9111916" cy="584775"/>
          </a:xfrm>
          <a:prstGeom prst="rect">
            <a:avLst/>
          </a:prstGeom>
          <a:noFill/>
        </p:spPr>
        <p:txBody>
          <a:bodyPr wrap="square" rtlCol="0">
            <a:spAutoFit/>
          </a:bodyPr>
          <a:lstStyle/>
          <a:p>
            <a:r>
              <a:rPr lang="en-GB" sz="3200" b="1" dirty="0">
                <a:solidFill>
                  <a:schemeClr val="accent2"/>
                </a:solidFill>
              </a:rPr>
              <a:t>3.Emotional Distress – invasion of </a:t>
            </a:r>
            <a:r>
              <a:rPr lang="en-GB" sz="3200" b="1" dirty="0" smtClean="0">
                <a:solidFill>
                  <a:schemeClr val="accent2"/>
                </a:solidFill>
              </a:rPr>
              <a:t>home</a:t>
            </a:r>
            <a:endParaRPr lang="en-GB" sz="3200" dirty="0">
              <a:solidFill>
                <a:schemeClr val="accent2"/>
              </a:solidFill>
            </a:endParaRPr>
          </a:p>
        </p:txBody>
      </p:sp>
      <p:pic>
        <p:nvPicPr>
          <p:cNvPr id="9" name="Picture 8"/>
          <p:cNvPicPr>
            <a:picLocks noChangeAspect="1"/>
          </p:cNvPicPr>
          <p:nvPr/>
        </p:nvPicPr>
        <p:blipFill>
          <a:blip r:embed="rId5"/>
          <a:stretch>
            <a:fillRect/>
          </a:stretch>
        </p:blipFill>
        <p:spPr>
          <a:xfrm>
            <a:off x="9226438" y="431420"/>
            <a:ext cx="2127362" cy="861075"/>
          </a:xfrm>
          <a:prstGeom prst="rect">
            <a:avLst/>
          </a:prstGeom>
        </p:spPr>
      </p:pic>
    </p:spTree>
    <p:extLst>
      <p:ext uri="{BB962C8B-B14F-4D97-AF65-F5344CB8AC3E}">
        <p14:creationId xmlns:p14="http://schemas.microsoft.com/office/powerpoint/2010/main" val="31300390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24296-CB3A-4232-BC76-2771909A7615}"/>
              </a:ext>
            </a:extLst>
          </p:cNvPr>
          <p:cNvSpPr>
            <a:spLocks noGrp="1"/>
          </p:cNvSpPr>
          <p:nvPr>
            <p:ph type="title"/>
          </p:nvPr>
        </p:nvSpPr>
        <p:spPr>
          <a:xfrm>
            <a:off x="915633" y="1228825"/>
            <a:ext cx="10515600" cy="1325563"/>
          </a:xfrm>
        </p:spPr>
        <p:txBody>
          <a:bodyPr/>
          <a:lstStyle/>
          <a:p>
            <a:r>
              <a:rPr lang="en-GB" b="1" dirty="0"/>
              <a:t>Introduction</a:t>
            </a:r>
          </a:p>
        </p:txBody>
      </p:sp>
      <p:sp>
        <p:nvSpPr>
          <p:cNvPr id="3" name="Content Placeholder 2">
            <a:extLst>
              <a:ext uri="{FF2B5EF4-FFF2-40B4-BE49-F238E27FC236}">
                <a16:creationId xmlns:a16="http://schemas.microsoft.com/office/drawing/2014/main" id="{487CFA3A-EF73-4765-8329-4036A10CACED}"/>
              </a:ext>
            </a:extLst>
          </p:cNvPr>
          <p:cNvSpPr>
            <a:spLocks noGrp="1"/>
          </p:cNvSpPr>
          <p:nvPr>
            <p:ph idx="1"/>
          </p:nvPr>
        </p:nvSpPr>
        <p:spPr>
          <a:xfrm>
            <a:off x="826360" y="3092951"/>
            <a:ext cx="10515600" cy="3003049"/>
          </a:xfrm>
        </p:spPr>
        <p:txBody>
          <a:bodyPr/>
          <a:lstStyle/>
          <a:p>
            <a:r>
              <a:rPr lang="en-GB" sz="2800" dirty="0"/>
              <a:t>In this session we will cover:</a:t>
            </a:r>
          </a:p>
          <a:p>
            <a:pPr>
              <a:buFont typeface="Arial" panose="020B0604020202020204" pitchFamily="34" charset="0"/>
              <a:buChar char="•"/>
            </a:pPr>
            <a:r>
              <a:rPr lang="en-GB" sz="2800" dirty="0"/>
              <a:t> Compulsory detention under mental health laws and the roles of relatives </a:t>
            </a:r>
          </a:p>
          <a:p>
            <a:pPr>
              <a:buFont typeface="Arial" panose="020B0604020202020204" pitchFamily="34" charset="0"/>
              <a:buChar char="•"/>
            </a:pPr>
            <a:r>
              <a:rPr lang="en-GB" sz="2800" dirty="0"/>
              <a:t> Concepts of carer burden</a:t>
            </a:r>
          </a:p>
          <a:p>
            <a:pPr>
              <a:buFont typeface="Arial" panose="020B0604020202020204" pitchFamily="34" charset="0"/>
              <a:buChar char="•"/>
            </a:pPr>
            <a:r>
              <a:rPr lang="en-GB" sz="2800" dirty="0"/>
              <a:t> The role of the Nearest Relative in England and Wales</a:t>
            </a:r>
          </a:p>
          <a:p>
            <a:pPr>
              <a:buFont typeface="Arial" panose="020B0604020202020204" pitchFamily="34" charset="0"/>
              <a:buChar char="•"/>
            </a:pPr>
            <a:r>
              <a:rPr lang="en-GB" sz="2800" dirty="0"/>
              <a:t> Nearest Relatives’ experiences of carer burden.</a:t>
            </a:r>
          </a:p>
          <a:p>
            <a:pPr>
              <a:buFont typeface="Arial" panose="020B0604020202020204" pitchFamily="34" charset="0"/>
              <a:buChar char="•"/>
            </a:pPr>
            <a:endParaRPr lang="en-GB" dirty="0"/>
          </a:p>
          <a:p>
            <a:pPr>
              <a:buFont typeface="Arial" panose="020B0604020202020204" pitchFamily="34" charset="0"/>
              <a:buChar char="•"/>
            </a:pPr>
            <a:endParaRPr lang="en-GB" dirty="0"/>
          </a:p>
          <a:p>
            <a:endParaRPr lang="en-GB" dirty="0"/>
          </a:p>
        </p:txBody>
      </p:sp>
      <p:pic>
        <p:nvPicPr>
          <p:cNvPr id="4" name="Picture 1">
            <a:extLst>
              <a:ext uri="{FF2B5EF4-FFF2-40B4-BE49-F238E27FC236}">
                <a16:creationId xmlns:a16="http://schemas.microsoft.com/office/drawing/2014/main" id="{6F1BA381-B19D-4900-A141-0AD7E5FF15D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44305" y="377158"/>
            <a:ext cx="2212884"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a:extLst>
              <a:ext uri="{FF2B5EF4-FFF2-40B4-BE49-F238E27FC236}">
                <a16:creationId xmlns:a16="http://schemas.microsoft.com/office/drawing/2014/main" id="{C19F9788-0660-415D-8BEF-E00D630C07C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346223" y="390308"/>
            <a:ext cx="1560513"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p:cNvPicPr>
            <a:picLocks noChangeAspect="1"/>
          </p:cNvPicPr>
          <p:nvPr/>
        </p:nvPicPr>
        <p:blipFill>
          <a:blip r:embed="rId4"/>
          <a:stretch>
            <a:fillRect/>
          </a:stretch>
        </p:blipFill>
        <p:spPr>
          <a:xfrm>
            <a:off x="9226438" y="431420"/>
            <a:ext cx="2127362" cy="861075"/>
          </a:xfrm>
          <a:prstGeom prst="rect">
            <a:avLst/>
          </a:prstGeom>
        </p:spPr>
      </p:pic>
    </p:spTree>
    <p:extLst>
      <p:ext uri="{BB962C8B-B14F-4D97-AF65-F5344CB8AC3E}">
        <p14:creationId xmlns:p14="http://schemas.microsoft.com/office/powerpoint/2010/main" val="41101536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78203" y="1946520"/>
            <a:ext cx="10515600" cy="4351338"/>
          </a:xfrm>
        </p:spPr>
        <p:txBody>
          <a:bodyPr>
            <a:normAutofit/>
          </a:bodyPr>
          <a:lstStyle/>
          <a:p>
            <a:pPr marL="0" indent="0" algn="just">
              <a:lnSpc>
                <a:spcPct val="150000"/>
              </a:lnSpc>
              <a:buNone/>
            </a:pPr>
            <a:r>
              <a:rPr lang="en-GB" sz="2000" dirty="0" smtClean="0"/>
              <a:t>The nearest relatives highlighting the impact on them at work</a:t>
            </a:r>
          </a:p>
          <a:p>
            <a:pPr algn="just">
              <a:lnSpc>
                <a:spcPct val="100000"/>
              </a:lnSpc>
            </a:pPr>
            <a:r>
              <a:rPr lang="en-GB" sz="2000" dirty="0" smtClean="0">
                <a:solidFill>
                  <a:schemeClr val="accent2"/>
                </a:solidFill>
              </a:rPr>
              <a:t>F: Yes</a:t>
            </a:r>
            <a:r>
              <a:rPr lang="en-GB" sz="2000" dirty="0">
                <a:solidFill>
                  <a:schemeClr val="accent2"/>
                </a:solidFill>
              </a:rPr>
              <a:t>.  So last year she was ill and she came into my work when I was at work having taken an overdose, expressing that she wanted to kill herself.  So the paramedics came out and then they took her to hospital and then she was assessed in the hospital and they decided to send her home and then two days later she did the same thing and they assessed her and then they decided to send her home and I think then she was assessed two days after that and then they decided to section her</a:t>
            </a:r>
            <a:r>
              <a:rPr lang="en-GB" sz="2000" dirty="0" smtClean="0">
                <a:solidFill>
                  <a:schemeClr val="accent2"/>
                </a:solidFill>
              </a:rPr>
              <a:t>. </a:t>
            </a:r>
            <a:r>
              <a:rPr lang="en-GB" sz="2000" b="1" dirty="0" smtClean="0"/>
              <a:t>(NR 3)</a:t>
            </a:r>
          </a:p>
          <a:p>
            <a:pPr marL="0" indent="0" algn="just">
              <a:lnSpc>
                <a:spcPct val="100000"/>
              </a:lnSpc>
              <a:buNone/>
            </a:pPr>
            <a:endParaRPr lang="en-GB" sz="2000" b="1" dirty="0"/>
          </a:p>
          <a:p>
            <a:pPr>
              <a:lnSpc>
                <a:spcPct val="120000"/>
              </a:lnSpc>
            </a:pPr>
            <a:r>
              <a:rPr lang="en-GB" sz="2000" dirty="0">
                <a:solidFill>
                  <a:schemeClr val="accent2"/>
                </a:solidFill>
              </a:rPr>
              <a:t>F:  So I've been really fortunate in that my employer’s been really supportive in allowing me to work from home or take time to go to his care coordination meetings, his ward round meetings, all of that sort of stuff</a:t>
            </a:r>
            <a:r>
              <a:rPr lang="en-GB" sz="2000" b="1" dirty="0" smtClean="0"/>
              <a:t>.(NR 17)</a:t>
            </a:r>
            <a:endParaRPr lang="en-GB" sz="2000" b="1" dirty="0"/>
          </a:p>
          <a:p>
            <a:pPr>
              <a:lnSpc>
                <a:spcPct val="150000"/>
              </a:lnSpc>
            </a:pPr>
            <a:endParaRPr lang="en-GB" dirty="0"/>
          </a:p>
        </p:txBody>
      </p:sp>
      <p:pic>
        <p:nvPicPr>
          <p:cNvPr id="4" name="Picture 1">
            <a:extLst>
              <a:ext uri="{FF2B5EF4-FFF2-40B4-BE49-F238E27FC236}">
                <a16:creationId xmlns:a16="http://schemas.microsoft.com/office/drawing/2014/main" id="{6F1BA381-B19D-4900-A141-0AD7E5FF15D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244305" y="377158"/>
            <a:ext cx="2212884"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a:extLst>
              <a:ext uri="{FF2B5EF4-FFF2-40B4-BE49-F238E27FC236}">
                <a16:creationId xmlns:a16="http://schemas.microsoft.com/office/drawing/2014/main" id="{C19F9788-0660-415D-8BEF-E00D630C07C8}"/>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346223" y="390308"/>
            <a:ext cx="1560513"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p:cNvSpPr txBox="1"/>
          <p:nvPr/>
        </p:nvSpPr>
        <p:spPr>
          <a:xfrm>
            <a:off x="1178203" y="1361745"/>
            <a:ext cx="9111916" cy="584775"/>
          </a:xfrm>
          <a:prstGeom prst="rect">
            <a:avLst/>
          </a:prstGeom>
          <a:noFill/>
        </p:spPr>
        <p:txBody>
          <a:bodyPr wrap="square" rtlCol="0">
            <a:spAutoFit/>
          </a:bodyPr>
          <a:lstStyle/>
          <a:p>
            <a:r>
              <a:rPr lang="en-GB" sz="3200" b="1" dirty="0">
                <a:solidFill>
                  <a:schemeClr val="accent2"/>
                </a:solidFill>
              </a:rPr>
              <a:t>3.Emotional Distress – invasion of </a:t>
            </a:r>
            <a:r>
              <a:rPr lang="en-GB" sz="3200" b="1" dirty="0" smtClean="0">
                <a:solidFill>
                  <a:schemeClr val="accent2"/>
                </a:solidFill>
              </a:rPr>
              <a:t>work</a:t>
            </a:r>
            <a:endParaRPr lang="en-GB" sz="3200" dirty="0">
              <a:solidFill>
                <a:schemeClr val="accent2"/>
              </a:solidFill>
            </a:endParaRPr>
          </a:p>
        </p:txBody>
      </p:sp>
      <p:pic>
        <p:nvPicPr>
          <p:cNvPr id="9" name="Picture 8"/>
          <p:cNvPicPr>
            <a:picLocks noChangeAspect="1"/>
          </p:cNvPicPr>
          <p:nvPr/>
        </p:nvPicPr>
        <p:blipFill>
          <a:blip r:embed="rId5"/>
          <a:stretch>
            <a:fillRect/>
          </a:stretch>
        </p:blipFill>
        <p:spPr>
          <a:xfrm>
            <a:off x="9226438" y="431420"/>
            <a:ext cx="2127362" cy="861075"/>
          </a:xfrm>
          <a:prstGeom prst="rect">
            <a:avLst/>
          </a:prstGeom>
        </p:spPr>
      </p:pic>
    </p:spTree>
    <p:extLst>
      <p:ext uri="{BB962C8B-B14F-4D97-AF65-F5344CB8AC3E}">
        <p14:creationId xmlns:p14="http://schemas.microsoft.com/office/powerpoint/2010/main" val="1653143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44305" y="2040303"/>
            <a:ext cx="10058400" cy="1948011"/>
          </a:xfrm>
        </p:spPr>
        <p:txBody>
          <a:bodyPr>
            <a:noAutofit/>
          </a:bodyPr>
          <a:lstStyle/>
          <a:p>
            <a:pPr marL="0" indent="0" algn="just">
              <a:buNone/>
            </a:pPr>
            <a:r>
              <a:rPr lang="en-GB" sz="2000" dirty="0" smtClean="0"/>
              <a:t>The nearest relatives highlighting the impact on lifestyle:</a:t>
            </a:r>
          </a:p>
          <a:p>
            <a:pPr algn="just"/>
            <a:r>
              <a:rPr lang="en-GB" sz="2000" b="1" dirty="0" smtClean="0">
                <a:solidFill>
                  <a:schemeClr val="accent2"/>
                </a:solidFill>
              </a:rPr>
              <a:t>F - </a:t>
            </a:r>
            <a:r>
              <a:rPr lang="en-GB" sz="2000" dirty="0" smtClean="0">
                <a:solidFill>
                  <a:schemeClr val="accent2"/>
                </a:solidFill>
              </a:rPr>
              <a:t>About 25 days ago they said that they would be taking him. I've gone to work; they came; they asked him if he would come with them. He said, why? I haven't done anything wrong. They said, well, we need you to come with us. He said, well, all right. They said if you don’t we’re going to make you come with us. He said, well, let me see my cats first and as he sort of turned to feed his cats, they put him in a hold and frog marched him down the street to whatever transport was awaiting to take him out- off there </a:t>
            </a:r>
            <a:r>
              <a:rPr lang="en-GB" sz="2000" b="1" dirty="0" smtClean="0"/>
              <a:t>(NR 6).</a:t>
            </a:r>
          </a:p>
          <a:p>
            <a:pPr algn="just"/>
            <a:endParaRPr lang="en-GB" sz="2000" dirty="0">
              <a:solidFill>
                <a:schemeClr val="accent2"/>
              </a:solidFill>
            </a:endParaRPr>
          </a:p>
          <a:p>
            <a:pPr algn="just"/>
            <a:r>
              <a:rPr lang="en-GB" sz="2000" b="1" dirty="0" smtClean="0">
                <a:solidFill>
                  <a:schemeClr val="accent2"/>
                </a:solidFill>
              </a:rPr>
              <a:t>M</a:t>
            </a:r>
            <a:r>
              <a:rPr lang="en-GB" sz="2000" b="1" dirty="0">
                <a:solidFill>
                  <a:schemeClr val="accent2"/>
                </a:solidFill>
              </a:rPr>
              <a:t> </a:t>
            </a:r>
            <a:r>
              <a:rPr lang="en-GB" sz="2000" dirty="0" smtClean="0">
                <a:solidFill>
                  <a:schemeClr val="accent2"/>
                </a:solidFill>
              </a:rPr>
              <a:t>- It’s no good telling me go for nice, long walks and stuff and get other activities going because I'm focused- 53 years on, I'm focused on my wife; my love- my life is my wife. Are you with me? </a:t>
            </a:r>
            <a:r>
              <a:rPr lang="en-GB" sz="2000" b="1" dirty="0" smtClean="0"/>
              <a:t>(NR14)</a:t>
            </a:r>
          </a:p>
          <a:p>
            <a:pPr algn="just"/>
            <a:endParaRPr lang="en-GB" sz="2000" dirty="0"/>
          </a:p>
        </p:txBody>
      </p:sp>
      <p:pic>
        <p:nvPicPr>
          <p:cNvPr id="4" name="Picture 1">
            <a:extLst>
              <a:ext uri="{FF2B5EF4-FFF2-40B4-BE49-F238E27FC236}">
                <a16:creationId xmlns:a16="http://schemas.microsoft.com/office/drawing/2014/main" id="{6F1BA381-B19D-4900-A141-0AD7E5FF15D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244305" y="377158"/>
            <a:ext cx="2212884"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a:extLst>
              <a:ext uri="{FF2B5EF4-FFF2-40B4-BE49-F238E27FC236}">
                <a16:creationId xmlns:a16="http://schemas.microsoft.com/office/drawing/2014/main" id="{C19F9788-0660-415D-8BEF-E00D630C07C8}"/>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346223" y="390308"/>
            <a:ext cx="1560513"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p:cNvSpPr txBox="1"/>
          <p:nvPr/>
        </p:nvSpPr>
        <p:spPr>
          <a:xfrm>
            <a:off x="1178203" y="1361745"/>
            <a:ext cx="9111916" cy="584775"/>
          </a:xfrm>
          <a:prstGeom prst="rect">
            <a:avLst/>
          </a:prstGeom>
          <a:noFill/>
        </p:spPr>
        <p:txBody>
          <a:bodyPr wrap="square" rtlCol="0">
            <a:spAutoFit/>
          </a:bodyPr>
          <a:lstStyle/>
          <a:p>
            <a:r>
              <a:rPr lang="en-GB" sz="3200" b="1" dirty="0">
                <a:solidFill>
                  <a:schemeClr val="accent2"/>
                </a:solidFill>
              </a:rPr>
              <a:t>3.Emotional Distress – invasion of </a:t>
            </a:r>
            <a:r>
              <a:rPr lang="en-GB" sz="3200" b="1" dirty="0" smtClean="0">
                <a:solidFill>
                  <a:schemeClr val="accent2"/>
                </a:solidFill>
              </a:rPr>
              <a:t>lifestyle</a:t>
            </a:r>
            <a:endParaRPr lang="en-GB" sz="3200" dirty="0">
              <a:solidFill>
                <a:schemeClr val="accent2"/>
              </a:solidFill>
            </a:endParaRPr>
          </a:p>
        </p:txBody>
      </p:sp>
      <p:pic>
        <p:nvPicPr>
          <p:cNvPr id="9" name="Picture 8"/>
          <p:cNvPicPr>
            <a:picLocks noChangeAspect="1"/>
          </p:cNvPicPr>
          <p:nvPr/>
        </p:nvPicPr>
        <p:blipFill>
          <a:blip r:embed="rId5"/>
          <a:stretch>
            <a:fillRect/>
          </a:stretch>
        </p:blipFill>
        <p:spPr>
          <a:xfrm>
            <a:off x="9226438" y="431420"/>
            <a:ext cx="2127362" cy="861075"/>
          </a:xfrm>
          <a:prstGeom prst="rect">
            <a:avLst/>
          </a:prstGeom>
        </p:spPr>
      </p:pic>
    </p:spTree>
    <p:extLst>
      <p:ext uri="{BB962C8B-B14F-4D97-AF65-F5344CB8AC3E}">
        <p14:creationId xmlns:p14="http://schemas.microsoft.com/office/powerpoint/2010/main" val="12737854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a:bodyPr>
          <a:lstStyle/>
          <a:p>
            <a:pPr marL="0" indent="0">
              <a:buNone/>
            </a:pPr>
            <a:r>
              <a:rPr lang="en-GB" sz="3200" b="1" dirty="0" smtClean="0"/>
              <a:t>Summary</a:t>
            </a:r>
          </a:p>
          <a:p>
            <a:pPr marL="0" indent="0">
              <a:buNone/>
            </a:pPr>
            <a:r>
              <a:rPr lang="en-GB" sz="2000" dirty="0" smtClean="0"/>
              <a:t>Explored the literature in relation to family burden.</a:t>
            </a:r>
          </a:p>
          <a:p>
            <a:pPr marL="0" indent="0">
              <a:buNone/>
            </a:pPr>
            <a:endParaRPr lang="en-GB" sz="2000" dirty="0"/>
          </a:p>
          <a:p>
            <a:pPr marL="0" indent="0">
              <a:buNone/>
            </a:pPr>
            <a:r>
              <a:rPr lang="en-GB" altLang="en-US" sz="2000" b="1" dirty="0" smtClean="0">
                <a:solidFill>
                  <a:schemeClr val="accent2"/>
                </a:solidFill>
              </a:rPr>
              <a:t>Consider a number of factors</a:t>
            </a:r>
            <a:r>
              <a:rPr lang="en-GB" altLang="en-US" sz="2000" dirty="0" smtClean="0">
                <a:solidFill>
                  <a:schemeClr val="accent2"/>
                </a:solidFill>
              </a:rPr>
              <a:t>:</a:t>
            </a:r>
            <a:endParaRPr lang="en-GB" sz="3200" b="1" dirty="0" smtClean="0"/>
          </a:p>
          <a:p>
            <a:r>
              <a:rPr lang="en-GB" sz="2000" dirty="0" smtClean="0"/>
              <a:t>Responsibility: </a:t>
            </a:r>
            <a:r>
              <a:rPr lang="en-GB" sz="2000" b="1" dirty="0" smtClean="0"/>
              <a:t>(a) </a:t>
            </a:r>
            <a:r>
              <a:rPr lang="en-GB" sz="2000" dirty="0" smtClean="0"/>
              <a:t>Positive</a:t>
            </a:r>
            <a:r>
              <a:rPr lang="en-GB" sz="2000" b="1" dirty="0" smtClean="0"/>
              <a:t> (b) </a:t>
            </a:r>
            <a:r>
              <a:rPr lang="en-GB" sz="2000" dirty="0" smtClean="0"/>
              <a:t>not the right choice </a:t>
            </a:r>
            <a:r>
              <a:rPr lang="en-GB" sz="2000" b="1" dirty="0" smtClean="0"/>
              <a:t>(c) </a:t>
            </a:r>
            <a:r>
              <a:rPr lang="en-GB" sz="2000" dirty="0" smtClean="0"/>
              <a:t>not explained </a:t>
            </a:r>
            <a:r>
              <a:rPr lang="en-GB" sz="2000" b="1" dirty="0" smtClean="0"/>
              <a:t>(d) </a:t>
            </a:r>
            <a:r>
              <a:rPr lang="en-GB" sz="2000" dirty="0" smtClean="0"/>
              <a:t>I’m just family</a:t>
            </a:r>
            <a:endParaRPr lang="en-GB" sz="2000" dirty="0"/>
          </a:p>
          <a:p>
            <a:r>
              <a:rPr lang="en-GB" sz="2000" dirty="0"/>
              <a:t>Emotional </a:t>
            </a:r>
            <a:r>
              <a:rPr lang="en-GB" sz="2000" dirty="0" smtClean="0"/>
              <a:t>Distress (Communication) : </a:t>
            </a:r>
            <a:r>
              <a:rPr lang="en-GB" sz="2000" b="1" dirty="0" smtClean="0"/>
              <a:t>(a) </a:t>
            </a:r>
            <a:r>
              <a:rPr lang="en-GB" sz="2000" dirty="0" smtClean="0"/>
              <a:t>communicating with doctors</a:t>
            </a:r>
            <a:r>
              <a:rPr lang="en-GB" sz="2000" b="1" dirty="0" smtClean="0"/>
              <a:t> (b)</a:t>
            </a:r>
            <a:r>
              <a:rPr lang="en-GB" sz="2000" b="1" dirty="0" smtClean="0">
                <a:solidFill>
                  <a:schemeClr val="accent2"/>
                </a:solidFill>
              </a:rPr>
              <a:t> </a:t>
            </a:r>
            <a:r>
              <a:rPr lang="en-GB" sz="2000" dirty="0" smtClean="0"/>
              <a:t>Communication from doctors &amp; wards </a:t>
            </a:r>
            <a:r>
              <a:rPr lang="en-GB" sz="2000" b="1" dirty="0" smtClean="0"/>
              <a:t>(c) </a:t>
            </a:r>
            <a:r>
              <a:rPr lang="en-GB" sz="2000" dirty="0" smtClean="0"/>
              <a:t>communication in writing</a:t>
            </a:r>
            <a:endParaRPr lang="en-GB" sz="2000" b="1" dirty="0"/>
          </a:p>
          <a:p>
            <a:r>
              <a:rPr lang="en-GB" sz="2000" dirty="0"/>
              <a:t>Emotional </a:t>
            </a:r>
            <a:r>
              <a:rPr lang="en-GB" sz="2000" dirty="0" smtClean="0"/>
              <a:t>Distress (privacy): </a:t>
            </a:r>
            <a:r>
              <a:rPr lang="en-GB" sz="2000" b="1" dirty="0" smtClean="0"/>
              <a:t>(a) </a:t>
            </a:r>
            <a:r>
              <a:rPr lang="en-GB" sz="2000" dirty="0" smtClean="0"/>
              <a:t>invasion of my home </a:t>
            </a:r>
            <a:r>
              <a:rPr lang="en-GB" sz="2000" b="1" dirty="0" smtClean="0"/>
              <a:t>(b) </a:t>
            </a:r>
            <a:r>
              <a:rPr lang="en-GB" sz="2000" dirty="0" smtClean="0"/>
              <a:t>invasion of my work </a:t>
            </a:r>
            <a:r>
              <a:rPr lang="en-GB" sz="2000" b="1" dirty="0" smtClean="0"/>
              <a:t>(c) </a:t>
            </a:r>
            <a:r>
              <a:rPr lang="en-GB" sz="2000" dirty="0" smtClean="0"/>
              <a:t>invasion of my</a:t>
            </a:r>
            <a:r>
              <a:rPr lang="en-GB" sz="2000" b="1" dirty="0" smtClean="0"/>
              <a:t> </a:t>
            </a:r>
            <a:r>
              <a:rPr lang="en-GB" sz="2000" dirty="0" smtClean="0"/>
              <a:t>lifestyle</a:t>
            </a:r>
            <a:endParaRPr lang="en-GB" sz="2000" dirty="0"/>
          </a:p>
        </p:txBody>
      </p:sp>
      <p:pic>
        <p:nvPicPr>
          <p:cNvPr id="3" name="Picture 1">
            <a:extLst>
              <a:ext uri="{FF2B5EF4-FFF2-40B4-BE49-F238E27FC236}">
                <a16:creationId xmlns:a16="http://schemas.microsoft.com/office/drawing/2014/main" id="{6F1BA381-B19D-4900-A141-0AD7E5FF15D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244305" y="377158"/>
            <a:ext cx="2212884"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2">
            <a:extLst>
              <a:ext uri="{FF2B5EF4-FFF2-40B4-BE49-F238E27FC236}">
                <a16:creationId xmlns:a16="http://schemas.microsoft.com/office/drawing/2014/main" id="{C19F9788-0660-415D-8BEF-E00D630C07C8}"/>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346223" y="390308"/>
            <a:ext cx="1560513"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p:cNvPicPr>
            <a:picLocks noChangeAspect="1"/>
          </p:cNvPicPr>
          <p:nvPr/>
        </p:nvPicPr>
        <p:blipFill>
          <a:blip r:embed="rId5"/>
          <a:stretch>
            <a:fillRect/>
          </a:stretch>
        </p:blipFill>
        <p:spPr>
          <a:xfrm>
            <a:off x="9226438" y="431420"/>
            <a:ext cx="2127362" cy="861075"/>
          </a:xfrm>
          <a:prstGeom prst="rect">
            <a:avLst/>
          </a:prstGeom>
        </p:spPr>
      </p:pic>
    </p:spTree>
    <p:extLst>
      <p:ext uri="{BB962C8B-B14F-4D97-AF65-F5344CB8AC3E}">
        <p14:creationId xmlns:p14="http://schemas.microsoft.com/office/powerpoint/2010/main" val="3765872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EB9720F-1560-4AC7-990B-722713D0DA4A}"/>
              </a:ext>
            </a:extLst>
          </p:cNvPr>
          <p:cNvSpPr>
            <a:spLocks noGrp="1"/>
          </p:cNvSpPr>
          <p:nvPr>
            <p:ph type="title"/>
          </p:nvPr>
        </p:nvSpPr>
        <p:spPr>
          <a:xfrm>
            <a:off x="868679" y="1039813"/>
            <a:ext cx="10515600" cy="598487"/>
          </a:xfrm>
        </p:spPr>
        <p:txBody>
          <a:bodyPr>
            <a:normAutofit/>
          </a:bodyPr>
          <a:lstStyle/>
          <a:p>
            <a:r>
              <a:rPr lang="en-GB" sz="2800" b="1" dirty="0"/>
              <a:t>References</a:t>
            </a:r>
          </a:p>
        </p:txBody>
      </p:sp>
      <p:sp>
        <p:nvSpPr>
          <p:cNvPr id="5" name="Content Placeholder 4">
            <a:extLst>
              <a:ext uri="{FF2B5EF4-FFF2-40B4-BE49-F238E27FC236}">
                <a16:creationId xmlns:a16="http://schemas.microsoft.com/office/drawing/2014/main" id="{8493D7C7-D6B6-4E6D-9946-62581AE69052}"/>
              </a:ext>
            </a:extLst>
          </p:cNvPr>
          <p:cNvSpPr>
            <a:spLocks noGrp="1"/>
          </p:cNvSpPr>
          <p:nvPr>
            <p:ph idx="1"/>
          </p:nvPr>
        </p:nvSpPr>
        <p:spPr>
          <a:xfrm>
            <a:off x="868679" y="1548898"/>
            <a:ext cx="10515600" cy="3853280"/>
          </a:xfrm>
        </p:spPr>
        <p:txBody>
          <a:bodyPr>
            <a:noAutofit/>
          </a:bodyPr>
          <a:lstStyle/>
          <a:p>
            <a:pPr>
              <a:buFont typeface="Arial" panose="020B0604020202020204" pitchFamily="34" charset="0"/>
              <a:buChar char="•"/>
            </a:pPr>
            <a:r>
              <a:rPr lang="en-GB" sz="1600" dirty="0"/>
              <a:t> Brown, R.M. and Brown, S.L., 2014. Informal caregiving: A reappraisal of effects on caregivers. </a:t>
            </a:r>
            <a:r>
              <a:rPr lang="en-GB" sz="1600" i="1" dirty="0"/>
              <a:t>Social Issues and Policy Review</a:t>
            </a:r>
            <a:r>
              <a:rPr lang="en-GB" sz="1600" dirty="0"/>
              <a:t>, </a:t>
            </a:r>
            <a:r>
              <a:rPr lang="en-GB" sz="1600" i="1" dirty="0"/>
              <a:t>8</a:t>
            </a:r>
            <a:r>
              <a:rPr lang="en-GB" sz="1600" dirty="0"/>
              <a:t>(1), pp.74-102.</a:t>
            </a:r>
          </a:p>
          <a:p>
            <a:pPr>
              <a:buFont typeface="Arial" panose="020B0604020202020204" pitchFamily="34" charset="0"/>
              <a:buChar char="•"/>
            </a:pPr>
            <a:r>
              <a:rPr lang="en-GB" sz="1600" dirty="0" err="1"/>
              <a:t>Hoenig</a:t>
            </a:r>
            <a:r>
              <a:rPr lang="en-GB" sz="1600" dirty="0"/>
              <a:t>, J. and Hamilton, M.W., 1966. The schizophrenic patient in the community and his effect on the household. </a:t>
            </a:r>
            <a:r>
              <a:rPr lang="en-GB" sz="1600" i="1" dirty="0"/>
              <a:t>International journal of social psychiatry</a:t>
            </a:r>
            <a:r>
              <a:rPr lang="en-GB" sz="1600" dirty="0"/>
              <a:t>, </a:t>
            </a:r>
            <a:r>
              <a:rPr lang="en-GB" sz="1600" i="1" dirty="0"/>
              <a:t>12</a:t>
            </a:r>
            <a:r>
              <a:rPr lang="en-GB" sz="1600" dirty="0"/>
              <a:t>(3), pp.165-176.</a:t>
            </a:r>
          </a:p>
          <a:p>
            <a:pPr>
              <a:buFont typeface="Arial" panose="020B0604020202020204" pitchFamily="34" charset="0"/>
              <a:buChar char="•"/>
            </a:pPr>
            <a:r>
              <a:rPr lang="en-GB" sz="1600" dirty="0"/>
              <a:t> </a:t>
            </a:r>
            <a:r>
              <a:rPr lang="en-GB" sz="1600" dirty="0" err="1"/>
              <a:t>Jankovic</a:t>
            </a:r>
            <a:r>
              <a:rPr lang="en-GB" sz="1600" dirty="0"/>
              <a:t>, J., </a:t>
            </a:r>
            <a:r>
              <a:rPr lang="en-GB" sz="1600" dirty="0" err="1"/>
              <a:t>Yeeles</a:t>
            </a:r>
            <a:r>
              <a:rPr lang="en-GB" sz="1600" dirty="0"/>
              <a:t>, K., </a:t>
            </a:r>
            <a:r>
              <a:rPr lang="en-GB" sz="1600" dirty="0" err="1"/>
              <a:t>Katsakou</a:t>
            </a:r>
            <a:r>
              <a:rPr lang="en-GB" sz="1600" dirty="0"/>
              <a:t>, C., Amos, T., </a:t>
            </a:r>
            <a:r>
              <a:rPr lang="en-GB" sz="1600" dirty="0" err="1"/>
              <a:t>Morriss</a:t>
            </a:r>
            <a:r>
              <a:rPr lang="en-GB" sz="1600" dirty="0"/>
              <a:t>, R., Rose, D., Nichol, P., McCabe, R. and Priebe, S., 2011. Family caregivers' experiences of involuntary psychiatric hospital admissions of their relatives–a qualitative study. </a:t>
            </a:r>
            <a:r>
              <a:rPr lang="en-GB" sz="1600" i="1" dirty="0" err="1"/>
              <a:t>PLoS</a:t>
            </a:r>
            <a:r>
              <a:rPr lang="en-GB" sz="1600" i="1" dirty="0"/>
              <a:t> One</a:t>
            </a:r>
            <a:r>
              <a:rPr lang="en-GB" sz="1600" dirty="0"/>
              <a:t>, </a:t>
            </a:r>
            <a:r>
              <a:rPr lang="en-GB" sz="1600" i="1" dirty="0"/>
              <a:t>6</a:t>
            </a:r>
            <a:r>
              <a:rPr lang="en-GB" sz="1600" dirty="0"/>
              <a:t>(10), p.e25425.</a:t>
            </a:r>
          </a:p>
          <a:p>
            <a:pPr>
              <a:buFont typeface="Arial" panose="020B0604020202020204" pitchFamily="34" charset="0"/>
              <a:buChar char="•"/>
            </a:pPr>
            <a:r>
              <a:rPr lang="en-GB" sz="1600" dirty="0"/>
              <a:t> Landon, J., Pike, B., </a:t>
            </a:r>
            <a:r>
              <a:rPr lang="en-GB" sz="1600" dirty="0" err="1"/>
              <a:t>Diesfeld</a:t>
            </a:r>
            <a:r>
              <a:rPr lang="en-GB" sz="1600" dirty="0"/>
              <a:t>, K. and Shepherd, D., 2016. The experiences of parents providing support to adult children with schizophrenia. </a:t>
            </a:r>
            <a:r>
              <a:rPr lang="en-GB" sz="1600" i="1" dirty="0"/>
              <a:t>International Journal of Mental Health and Addiction</a:t>
            </a:r>
            <a:r>
              <a:rPr lang="en-GB" sz="1600" dirty="0"/>
              <a:t>, </a:t>
            </a:r>
            <a:r>
              <a:rPr lang="en-GB" sz="1600" i="1" dirty="0"/>
              <a:t>14</a:t>
            </a:r>
            <a:r>
              <a:rPr lang="en-GB" sz="1600" dirty="0"/>
              <a:t>(4), pp.385-399.</a:t>
            </a:r>
          </a:p>
          <a:p>
            <a:pPr>
              <a:buFont typeface="Arial" panose="020B0604020202020204" pitchFamily="34" charset="0"/>
              <a:buChar char="•"/>
            </a:pPr>
            <a:r>
              <a:rPr lang="en-GB" sz="1600" dirty="0"/>
              <a:t> Rapaport, J., 2003. Ghost of the nearest relative under the Mental Health Act 1983 – Past, present and future. Journal of Mental Health Law, 51, Aug. </a:t>
            </a:r>
          </a:p>
          <a:p>
            <a:pPr>
              <a:buFont typeface="Arial" panose="020B0604020202020204" pitchFamily="34" charset="0"/>
              <a:buChar char="•"/>
            </a:pPr>
            <a:r>
              <a:rPr lang="en-GB" sz="1600" dirty="0"/>
              <a:t> Smyth, S., Casey, D., Cooney, A., Higgins, A., McGuinness, D., Bainbridge, E., Keys, M., Georgieva, I., </a:t>
            </a:r>
            <a:r>
              <a:rPr lang="en-GB" sz="1600" dirty="0" err="1"/>
              <a:t>Brosnan</a:t>
            </a:r>
            <a:r>
              <a:rPr lang="en-GB" sz="1600" dirty="0"/>
              <a:t>, L., Beecher, C. and Hallahan, B., 2017. Qualitative exploration of stakeholders’ perspectives of involuntary admission under the Mental Health Act 2001 in Ireland. </a:t>
            </a:r>
            <a:r>
              <a:rPr lang="en-GB" sz="1600" i="1" dirty="0"/>
              <a:t>International journal of mental health nursing</a:t>
            </a:r>
            <a:r>
              <a:rPr lang="en-GB" sz="1600" dirty="0"/>
              <a:t>, </a:t>
            </a:r>
            <a:r>
              <a:rPr lang="en-GB" sz="1600" i="1" dirty="0"/>
              <a:t>26</a:t>
            </a:r>
            <a:r>
              <a:rPr lang="en-GB" sz="1600" dirty="0"/>
              <a:t>(6), pp.554-569.</a:t>
            </a:r>
          </a:p>
          <a:p>
            <a:pPr>
              <a:buFont typeface="Arial" panose="020B0604020202020204" pitchFamily="34" charset="0"/>
              <a:buChar char="•"/>
            </a:pPr>
            <a:r>
              <a:rPr lang="en-GB" sz="1600" dirty="0"/>
              <a:t> Wilkinson, C. and McAndrew, S., 2008. ‘I'm not an outsider, I'm his </a:t>
            </a:r>
            <a:r>
              <a:rPr lang="en-GB" sz="1600" dirty="0" err="1"/>
              <a:t>mother!’A</a:t>
            </a:r>
            <a:r>
              <a:rPr lang="en-GB" sz="1600" dirty="0"/>
              <a:t> phenomenological enquiry into carer experiences of exclusion from acute psychiatric settings. </a:t>
            </a:r>
            <a:r>
              <a:rPr lang="en-GB" sz="1600" i="1" dirty="0"/>
              <a:t>International Journal of Mental Health Nursing</a:t>
            </a:r>
            <a:r>
              <a:rPr lang="en-GB" sz="1600" dirty="0"/>
              <a:t>, </a:t>
            </a:r>
            <a:r>
              <a:rPr lang="en-GB" sz="1600" i="1" dirty="0"/>
              <a:t>17</a:t>
            </a:r>
            <a:r>
              <a:rPr lang="en-GB" sz="1600" dirty="0"/>
              <a:t>(6), pp.392-401.</a:t>
            </a:r>
          </a:p>
          <a:p>
            <a:pPr>
              <a:buFont typeface="Arial" panose="020B0604020202020204" pitchFamily="34" charset="0"/>
              <a:buChar char="•"/>
            </a:pPr>
            <a:r>
              <a:rPr lang="en-GB" sz="1600" dirty="0"/>
              <a:t> </a:t>
            </a:r>
            <a:r>
              <a:rPr lang="en-GB" sz="1600" dirty="0" err="1"/>
              <a:t>Zarit</a:t>
            </a:r>
            <a:r>
              <a:rPr lang="en-GB" sz="1600" dirty="0"/>
              <a:t>, S.H., </a:t>
            </a:r>
            <a:r>
              <a:rPr lang="en-GB" sz="1600" dirty="0" err="1"/>
              <a:t>Reever</a:t>
            </a:r>
            <a:r>
              <a:rPr lang="en-GB" sz="1600" dirty="0"/>
              <a:t>, K.E. and Bach-Peterson, J., 1980. Relatives of the impaired elderly: correlates of feelings of burden. </a:t>
            </a:r>
            <a:r>
              <a:rPr lang="en-GB" sz="1600" i="1" dirty="0"/>
              <a:t>The Gerontologist</a:t>
            </a:r>
            <a:r>
              <a:rPr lang="en-GB" sz="1600" dirty="0"/>
              <a:t>, </a:t>
            </a:r>
            <a:r>
              <a:rPr lang="en-GB" sz="1600" i="1" dirty="0"/>
              <a:t>20</a:t>
            </a:r>
            <a:r>
              <a:rPr lang="en-GB" sz="1600" dirty="0"/>
              <a:t>(6), pp.649-655</a:t>
            </a:r>
            <a:r>
              <a:rPr lang="en-GB" sz="2000" dirty="0" smtClean="0"/>
              <a:t>.</a:t>
            </a:r>
            <a:endParaRPr lang="en-GB" sz="2000" dirty="0"/>
          </a:p>
        </p:txBody>
      </p:sp>
      <p:pic>
        <p:nvPicPr>
          <p:cNvPr id="6" name="Picture 1">
            <a:extLst>
              <a:ext uri="{FF2B5EF4-FFF2-40B4-BE49-F238E27FC236}">
                <a16:creationId xmlns:a16="http://schemas.microsoft.com/office/drawing/2014/main" id="{6F1BA381-B19D-4900-A141-0AD7E5FF15D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44305" y="377158"/>
            <a:ext cx="2212884"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
            <a:extLst>
              <a:ext uri="{FF2B5EF4-FFF2-40B4-BE49-F238E27FC236}">
                <a16:creationId xmlns:a16="http://schemas.microsoft.com/office/drawing/2014/main" id="{C19F9788-0660-415D-8BEF-E00D630C07C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346223" y="390308"/>
            <a:ext cx="1560513"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p:cNvPicPr>
            <a:picLocks noChangeAspect="1"/>
          </p:cNvPicPr>
          <p:nvPr/>
        </p:nvPicPr>
        <p:blipFill>
          <a:blip r:embed="rId4"/>
          <a:stretch>
            <a:fillRect/>
          </a:stretch>
        </p:blipFill>
        <p:spPr>
          <a:xfrm>
            <a:off x="9226438" y="431420"/>
            <a:ext cx="2127362" cy="861075"/>
          </a:xfrm>
          <a:prstGeom prst="rect">
            <a:avLst/>
          </a:prstGeom>
        </p:spPr>
      </p:pic>
    </p:spTree>
    <p:extLst>
      <p:ext uri="{BB962C8B-B14F-4D97-AF65-F5344CB8AC3E}">
        <p14:creationId xmlns:p14="http://schemas.microsoft.com/office/powerpoint/2010/main" val="3299122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CB01E30-7C94-495E-AAFF-3558A4543793}"/>
              </a:ext>
            </a:extLst>
          </p:cNvPr>
          <p:cNvSpPr>
            <a:spLocks noGrp="1"/>
          </p:cNvSpPr>
          <p:nvPr>
            <p:ph type="title"/>
          </p:nvPr>
        </p:nvSpPr>
        <p:spPr>
          <a:xfrm>
            <a:off x="838200" y="1327651"/>
            <a:ext cx="10515600" cy="1325563"/>
          </a:xfrm>
        </p:spPr>
        <p:txBody>
          <a:bodyPr/>
          <a:lstStyle/>
          <a:p>
            <a:r>
              <a:rPr lang="en-GB" b="1" dirty="0"/>
              <a:t>Compulsory detention and family carers</a:t>
            </a:r>
          </a:p>
        </p:txBody>
      </p:sp>
      <p:sp>
        <p:nvSpPr>
          <p:cNvPr id="5" name="Content Placeholder 4">
            <a:extLst>
              <a:ext uri="{FF2B5EF4-FFF2-40B4-BE49-F238E27FC236}">
                <a16:creationId xmlns:a16="http://schemas.microsoft.com/office/drawing/2014/main" id="{1FDE93B0-EADA-4AD8-AC5C-283B201BACBC}"/>
              </a:ext>
            </a:extLst>
          </p:cNvPr>
          <p:cNvSpPr>
            <a:spLocks noGrp="1"/>
          </p:cNvSpPr>
          <p:nvPr>
            <p:ph sz="half" idx="1"/>
          </p:nvPr>
        </p:nvSpPr>
        <p:spPr>
          <a:xfrm>
            <a:off x="838200" y="2865980"/>
            <a:ext cx="5181600" cy="3708901"/>
          </a:xfrm>
        </p:spPr>
        <p:txBody>
          <a:bodyPr>
            <a:normAutofit/>
          </a:bodyPr>
          <a:lstStyle/>
          <a:p>
            <a:pPr>
              <a:buFont typeface="Arial" panose="020B0604020202020204" pitchFamily="34" charset="0"/>
              <a:buChar char="•"/>
            </a:pPr>
            <a:r>
              <a:rPr lang="en-GB" sz="2800" dirty="0"/>
              <a:t>The World Health Organisation (WHO, 2005) recommends that the rights of family members should be reflected in mental health law.  </a:t>
            </a:r>
          </a:p>
          <a:p>
            <a:pPr>
              <a:buFont typeface="Arial" panose="020B0604020202020204" pitchFamily="34" charset="0"/>
              <a:buChar char="•"/>
            </a:pPr>
            <a:r>
              <a:rPr lang="en-GB" sz="2800" dirty="0"/>
              <a:t> However, the way in which families interact with and experience mental health law is often overlooked.  </a:t>
            </a:r>
          </a:p>
          <a:p>
            <a:pPr>
              <a:buFont typeface="Arial" panose="020B0604020202020204" pitchFamily="34" charset="0"/>
              <a:buChar char="•"/>
            </a:pPr>
            <a:endParaRPr lang="en-GB" dirty="0"/>
          </a:p>
        </p:txBody>
      </p:sp>
      <p:pic>
        <p:nvPicPr>
          <p:cNvPr id="8" name="Content Placeholder 7">
            <a:extLst>
              <a:ext uri="{FF2B5EF4-FFF2-40B4-BE49-F238E27FC236}">
                <a16:creationId xmlns:a16="http://schemas.microsoft.com/office/drawing/2014/main" id="{FE0489C1-0A3D-4003-8CA2-5114B0F956C3}"/>
              </a:ext>
            </a:extLst>
          </p:cNvPr>
          <p:cNvPicPr>
            <a:picLocks noGrp="1" noChangeAspect="1"/>
          </p:cNvPicPr>
          <p:nvPr>
            <p:ph sz="half" idx="2"/>
          </p:nvPr>
        </p:nvPicPr>
        <p:blipFill>
          <a:blip r:embed="rId3"/>
          <a:stretch>
            <a:fillRect/>
          </a:stretch>
        </p:blipFill>
        <p:spPr>
          <a:xfrm>
            <a:off x="7708983" y="4001292"/>
            <a:ext cx="3392154" cy="2008687"/>
          </a:xfrm>
        </p:spPr>
      </p:pic>
      <p:pic>
        <p:nvPicPr>
          <p:cNvPr id="6" name="Picture 1">
            <a:extLst>
              <a:ext uri="{FF2B5EF4-FFF2-40B4-BE49-F238E27FC236}">
                <a16:creationId xmlns:a16="http://schemas.microsoft.com/office/drawing/2014/main" id="{6F1BA381-B19D-4900-A141-0AD7E5FF15D5}"/>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244305" y="377158"/>
            <a:ext cx="2212884"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
            <a:extLst>
              <a:ext uri="{FF2B5EF4-FFF2-40B4-BE49-F238E27FC236}">
                <a16:creationId xmlns:a16="http://schemas.microsoft.com/office/drawing/2014/main" id="{C19F9788-0660-415D-8BEF-E00D630C07C8}"/>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346223" y="390308"/>
            <a:ext cx="1560513"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p:cNvPicPr>
            <a:picLocks noChangeAspect="1"/>
          </p:cNvPicPr>
          <p:nvPr/>
        </p:nvPicPr>
        <p:blipFill>
          <a:blip r:embed="rId6"/>
          <a:stretch>
            <a:fillRect/>
          </a:stretch>
        </p:blipFill>
        <p:spPr>
          <a:xfrm>
            <a:off x="9226438" y="431420"/>
            <a:ext cx="2127362" cy="861075"/>
          </a:xfrm>
          <a:prstGeom prst="rect">
            <a:avLst/>
          </a:prstGeom>
        </p:spPr>
      </p:pic>
    </p:spTree>
    <p:extLst>
      <p:ext uri="{BB962C8B-B14F-4D97-AF65-F5344CB8AC3E}">
        <p14:creationId xmlns:p14="http://schemas.microsoft.com/office/powerpoint/2010/main" val="3109058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374D887-56B4-4B96-A1D7-6C4B63648398}"/>
              </a:ext>
            </a:extLst>
          </p:cNvPr>
          <p:cNvSpPr>
            <a:spLocks noGrp="1"/>
          </p:cNvSpPr>
          <p:nvPr>
            <p:ph type="title"/>
          </p:nvPr>
        </p:nvSpPr>
        <p:spPr>
          <a:xfrm>
            <a:off x="868679" y="1117352"/>
            <a:ext cx="10515600" cy="1325563"/>
          </a:xfrm>
        </p:spPr>
        <p:txBody>
          <a:bodyPr/>
          <a:lstStyle/>
          <a:p>
            <a:r>
              <a:rPr lang="en-GB" b="1" dirty="0"/>
              <a:t>Carer burden</a:t>
            </a:r>
          </a:p>
        </p:txBody>
      </p:sp>
      <p:sp>
        <p:nvSpPr>
          <p:cNvPr id="5" name="Content Placeholder 4">
            <a:extLst>
              <a:ext uri="{FF2B5EF4-FFF2-40B4-BE49-F238E27FC236}">
                <a16:creationId xmlns:a16="http://schemas.microsoft.com/office/drawing/2014/main" id="{223AC457-A9F0-4CBE-87D5-84699CAED75E}"/>
              </a:ext>
            </a:extLst>
          </p:cNvPr>
          <p:cNvSpPr>
            <a:spLocks noGrp="1"/>
          </p:cNvSpPr>
          <p:nvPr>
            <p:ph idx="1"/>
          </p:nvPr>
        </p:nvSpPr>
        <p:spPr>
          <a:xfrm>
            <a:off x="838200" y="2274804"/>
            <a:ext cx="10515600" cy="4351338"/>
          </a:xfrm>
        </p:spPr>
        <p:txBody>
          <a:bodyPr>
            <a:normAutofit/>
          </a:bodyPr>
          <a:lstStyle/>
          <a:p>
            <a:pPr>
              <a:buFont typeface="Arial" panose="020B0604020202020204" pitchFamily="34" charset="0"/>
              <a:buChar char="•"/>
            </a:pPr>
            <a:r>
              <a:rPr lang="en-GB" dirty="0"/>
              <a:t> </a:t>
            </a:r>
            <a:r>
              <a:rPr lang="en-GB" sz="2400" dirty="0" err="1"/>
              <a:t>Hoenig</a:t>
            </a:r>
            <a:r>
              <a:rPr lang="en-GB" sz="2400" dirty="0"/>
              <a:t> and Hamilton (1966) were the first to make a distinction between the </a:t>
            </a:r>
            <a:r>
              <a:rPr lang="en-GB" sz="2400" i="1" dirty="0"/>
              <a:t>objective burden</a:t>
            </a:r>
            <a:r>
              <a:rPr lang="en-GB" sz="2400" dirty="0"/>
              <a:t> experienced by family carers and the subjective burden of caring. </a:t>
            </a:r>
          </a:p>
          <a:p>
            <a:pPr>
              <a:buFont typeface="Arial" panose="020B0604020202020204" pitchFamily="34" charset="0"/>
              <a:buChar char="•"/>
            </a:pPr>
            <a:r>
              <a:rPr lang="en-GB" sz="2400" dirty="0"/>
              <a:t> </a:t>
            </a:r>
            <a:r>
              <a:rPr lang="en-GB" sz="2400" dirty="0" smtClean="0"/>
              <a:t>However, some have questioned </a:t>
            </a:r>
            <a:r>
              <a:rPr lang="en-GB" sz="2400" dirty="0"/>
              <a:t>the assumption that caring automatically leads to ‘burdens’ (Brown and Brown, 2014).</a:t>
            </a:r>
          </a:p>
          <a:p>
            <a:pPr>
              <a:buFont typeface="Arial" panose="020B0604020202020204" pitchFamily="34" charset="0"/>
              <a:buChar char="•"/>
            </a:pPr>
            <a:r>
              <a:rPr lang="en-GB" sz="2400" dirty="0"/>
              <a:t> </a:t>
            </a:r>
            <a:r>
              <a:rPr lang="en-GB" sz="2400" dirty="0" smtClean="0"/>
              <a:t>Qualitative research </a:t>
            </a:r>
            <a:r>
              <a:rPr lang="en-GB" sz="2400" dirty="0"/>
              <a:t>has found subjective burden to be related to carers’ perceptions of the severity of mental illness illness.  </a:t>
            </a:r>
            <a:r>
              <a:rPr lang="en-GB" sz="2400" dirty="0" smtClean="0"/>
              <a:t>Studies have also found </a:t>
            </a:r>
            <a:r>
              <a:rPr lang="en-GB" sz="2400" dirty="0"/>
              <a:t>that </a:t>
            </a:r>
            <a:r>
              <a:rPr lang="en-GB" sz="2400" dirty="0" smtClean="0"/>
              <a:t>subjective may be related to the person with the mental health problem being aggressive, using drugs and alcohol or displaying embarrassing behaviours </a:t>
            </a:r>
            <a:r>
              <a:rPr lang="en-GB" sz="2400" dirty="0"/>
              <a:t>(see Landon et al, 2016).</a:t>
            </a:r>
          </a:p>
        </p:txBody>
      </p:sp>
      <p:pic>
        <p:nvPicPr>
          <p:cNvPr id="6" name="Picture 1">
            <a:extLst>
              <a:ext uri="{FF2B5EF4-FFF2-40B4-BE49-F238E27FC236}">
                <a16:creationId xmlns:a16="http://schemas.microsoft.com/office/drawing/2014/main" id="{6F1BA381-B19D-4900-A141-0AD7E5FF15D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244305" y="377158"/>
            <a:ext cx="2212884"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
            <a:extLst>
              <a:ext uri="{FF2B5EF4-FFF2-40B4-BE49-F238E27FC236}">
                <a16:creationId xmlns:a16="http://schemas.microsoft.com/office/drawing/2014/main" id="{C19F9788-0660-415D-8BEF-E00D630C07C8}"/>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346223" y="390308"/>
            <a:ext cx="1560513"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p:cNvPicPr>
            <a:picLocks noChangeAspect="1"/>
          </p:cNvPicPr>
          <p:nvPr/>
        </p:nvPicPr>
        <p:blipFill>
          <a:blip r:embed="rId5"/>
          <a:stretch>
            <a:fillRect/>
          </a:stretch>
        </p:blipFill>
        <p:spPr>
          <a:xfrm>
            <a:off x="9226438" y="431420"/>
            <a:ext cx="2127362" cy="861075"/>
          </a:xfrm>
          <a:prstGeom prst="rect">
            <a:avLst/>
          </a:prstGeom>
        </p:spPr>
      </p:pic>
    </p:spTree>
    <p:extLst>
      <p:ext uri="{BB962C8B-B14F-4D97-AF65-F5344CB8AC3E}">
        <p14:creationId xmlns:p14="http://schemas.microsoft.com/office/powerpoint/2010/main" val="607003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22F7F-3862-4460-A264-55A0F3E5989F}"/>
              </a:ext>
            </a:extLst>
          </p:cNvPr>
          <p:cNvSpPr>
            <a:spLocks noGrp="1"/>
          </p:cNvSpPr>
          <p:nvPr>
            <p:ph type="title"/>
          </p:nvPr>
        </p:nvSpPr>
        <p:spPr>
          <a:xfrm>
            <a:off x="838200" y="1215356"/>
            <a:ext cx="10515600" cy="1325563"/>
          </a:xfrm>
        </p:spPr>
        <p:txBody>
          <a:bodyPr/>
          <a:lstStyle/>
          <a:p>
            <a:r>
              <a:rPr lang="en-GB" b="1" dirty="0"/>
              <a:t>Carer burden </a:t>
            </a:r>
          </a:p>
        </p:txBody>
      </p:sp>
      <p:sp>
        <p:nvSpPr>
          <p:cNvPr id="3" name="Content Placeholder 2">
            <a:extLst>
              <a:ext uri="{FF2B5EF4-FFF2-40B4-BE49-F238E27FC236}">
                <a16:creationId xmlns:a16="http://schemas.microsoft.com/office/drawing/2014/main" id="{1233518E-C5EF-4346-BD75-05E9C48AD8D5}"/>
              </a:ext>
            </a:extLst>
          </p:cNvPr>
          <p:cNvSpPr>
            <a:spLocks noGrp="1"/>
          </p:cNvSpPr>
          <p:nvPr>
            <p:ph sz="half" idx="1"/>
          </p:nvPr>
        </p:nvSpPr>
        <p:spPr>
          <a:xfrm>
            <a:off x="838200" y="2416676"/>
            <a:ext cx="5181600" cy="4351338"/>
          </a:xfrm>
        </p:spPr>
        <p:txBody>
          <a:bodyPr>
            <a:normAutofit/>
          </a:bodyPr>
          <a:lstStyle/>
          <a:p>
            <a:pPr lvl="0"/>
            <a:r>
              <a:rPr lang="en-GB" sz="2400" dirty="0" smtClean="0"/>
              <a:t>The literature on carers’ perceptions and response to mental health law is limited.  However, it is useful to note the following:</a:t>
            </a:r>
          </a:p>
          <a:p>
            <a:pPr lvl="1"/>
            <a:r>
              <a:rPr lang="en-GB" sz="2400" dirty="0" smtClean="0"/>
              <a:t>Quantitative research indicates that service users’ legal status does not appear to affect levels of carer burden (</a:t>
            </a:r>
            <a:r>
              <a:rPr lang="en-GB" sz="2400" dirty="0" err="1" smtClean="0"/>
              <a:t>Ranieri</a:t>
            </a:r>
            <a:r>
              <a:rPr lang="en-GB" sz="2400" dirty="0" smtClean="0"/>
              <a:t> et al, 2017).</a:t>
            </a:r>
          </a:p>
          <a:p>
            <a:pPr lvl="1"/>
            <a:r>
              <a:rPr lang="en-GB" dirty="0"/>
              <a:t>Carers may not be aware of their legal rights and powers (Rapaport, 2003) or may avoid using them (Smyth et al, 2017)</a:t>
            </a:r>
          </a:p>
          <a:p>
            <a:pPr lvl="1"/>
            <a:endParaRPr lang="en-GB" sz="2400" dirty="0"/>
          </a:p>
          <a:p>
            <a:endParaRPr lang="en-GB" dirty="0"/>
          </a:p>
        </p:txBody>
      </p:sp>
      <p:pic>
        <p:nvPicPr>
          <p:cNvPr id="8" name="Picture 7">
            <a:extLst>
              <a:ext uri="{FF2B5EF4-FFF2-40B4-BE49-F238E27FC236}">
                <a16:creationId xmlns:a16="http://schemas.microsoft.com/office/drawing/2014/main" id="{3F5946CB-454F-430A-8125-D6DCD6DC5F87}"/>
              </a:ext>
            </a:extLst>
          </p:cNvPr>
          <p:cNvPicPr>
            <a:picLocks noChangeAspect="1"/>
          </p:cNvPicPr>
          <p:nvPr/>
        </p:nvPicPr>
        <p:blipFill>
          <a:blip r:embed="rId3"/>
          <a:stretch>
            <a:fillRect/>
          </a:stretch>
        </p:blipFill>
        <p:spPr>
          <a:xfrm>
            <a:off x="6440947" y="2735483"/>
            <a:ext cx="4912853" cy="3713723"/>
          </a:xfrm>
          <a:prstGeom prst="rect">
            <a:avLst/>
          </a:prstGeom>
        </p:spPr>
      </p:pic>
      <p:pic>
        <p:nvPicPr>
          <p:cNvPr id="6" name="Picture 1">
            <a:extLst>
              <a:ext uri="{FF2B5EF4-FFF2-40B4-BE49-F238E27FC236}">
                <a16:creationId xmlns:a16="http://schemas.microsoft.com/office/drawing/2014/main" id="{6F1BA381-B19D-4900-A141-0AD7E5FF15D5}"/>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244305" y="377158"/>
            <a:ext cx="2212884"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
            <a:extLst>
              <a:ext uri="{FF2B5EF4-FFF2-40B4-BE49-F238E27FC236}">
                <a16:creationId xmlns:a16="http://schemas.microsoft.com/office/drawing/2014/main" id="{C19F9788-0660-415D-8BEF-E00D630C07C8}"/>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346223" y="390308"/>
            <a:ext cx="1560513"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p:cNvPicPr>
            <a:picLocks noChangeAspect="1"/>
          </p:cNvPicPr>
          <p:nvPr/>
        </p:nvPicPr>
        <p:blipFill>
          <a:blip r:embed="rId6"/>
          <a:stretch>
            <a:fillRect/>
          </a:stretch>
        </p:blipFill>
        <p:spPr>
          <a:xfrm>
            <a:off x="9226438" y="431420"/>
            <a:ext cx="2127362" cy="861075"/>
          </a:xfrm>
          <a:prstGeom prst="rect">
            <a:avLst/>
          </a:prstGeom>
        </p:spPr>
      </p:pic>
    </p:spTree>
    <p:extLst>
      <p:ext uri="{BB962C8B-B14F-4D97-AF65-F5344CB8AC3E}">
        <p14:creationId xmlns:p14="http://schemas.microsoft.com/office/powerpoint/2010/main" val="19010059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5DD2AF0-7530-4205-9600-8F3E567D3699}"/>
              </a:ext>
            </a:extLst>
          </p:cNvPr>
          <p:cNvSpPr>
            <a:spLocks noGrp="1"/>
          </p:cNvSpPr>
          <p:nvPr>
            <p:ph type="title"/>
          </p:nvPr>
        </p:nvSpPr>
        <p:spPr>
          <a:xfrm>
            <a:off x="762000" y="1488073"/>
            <a:ext cx="10515600" cy="1325563"/>
          </a:xfrm>
        </p:spPr>
        <p:txBody>
          <a:bodyPr/>
          <a:lstStyle/>
          <a:p>
            <a:r>
              <a:rPr lang="en-GB" b="1" dirty="0"/>
              <a:t>The Nearest Relative </a:t>
            </a:r>
            <a:r>
              <a:rPr lang="en-GB" b="1" dirty="0" smtClean="0"/>
              <a:t>role (1)</a:t>
            </a:r>
            <a:endParaRPr lang="en-GB" b="1" dirty="0"/>
          </a:p>
        </p:txBody>
      </p:sp>
      <p:sp>
        <p:nvSpPr>
          <p:cNvPr id="5" name="Content Placeholder 4">
            <a:extLst>
              <a:ext uri="{FF2B5EF4-FFF2-40B4-BE49-F238E27FC236}">
                <a16:creationId xmlns:a16="http://schemas.microsoft.com/office/drawing/2014/main" id="{2977B629-BFB1-4F0B-A84D-04000427B2BB}"/>
              </a:ext>
            </a:extLst>
          </p:cNvPr>
          <p:cNvSpPr>
            <a:spLocks noGrp="1"/>
          </p:cNvSpPr>
          <p:nvPr>
            <p:ph sz="half" idx="1"/>
          </p:nvPr>
        </p:nvSpPr>
        <p:spPr>
          <a:xfrm>
            <a:off x="838200" y="3253372"/>
            <a:ext cx="5181600" cy="2858670"/>
          </a:xfrm>
        </p:spPr>
        <p:txBody>
          <a:bodyPr>
            <a:normAutofit/>
          </a:bodyPr>
          <a:lstStyle/>
          <a:p>
            <a:pPr>
              <a:buFont typeface="Arial" panose="020B0604020202020204" pitchFamily="34" charset="0"/>
              <a:buChar char="•"/>
            </a:pPr>
            <a:r>
              <a:rPr lang="en-US" altLang="en-US" sz="2400" dirty="0"/>
              <a:t> The Nearest Relative role was introduced into Mental Health law in 1959.</a:t>
            </a:r>
          </a:p>
          <a:p>
            <a:pPr>
              <a:buFont typeface="Arial" panose="020B0604020202020204" pitchFamily="34" charset="0"/>
              <a:buChar char="•"/>
            </a:pPr>
            <a:r>
              <a:rPr lang="en-US" altLang="en-US" sz="2400" dirty="0"/>
              <a:t> The role </a:t>
            </a:r>
            <a:r>
              <a:rPr lang="en-US" altLang="en-US" sz="2400" dirty="0" smtClean="0"/>
              <a:t>has been </a:t>
            </a:r>
            <a:r>
              <a:rPr lang="en-US" altLang="en-US" sz="2400" dirty="0"/>
              <a:t>retained under the Mental Health Act 1983 (as amended by the Mental Health Act 2007).   </a:t>
            </a:r>
          </a:p>
        </p:txBody>
      </p:sp>
      <p:pic>
        <p:nvPicPr>
          <p:cNvPr id="8" name="Content Placeholder 7">
            <a:extLst>
              <a:ext uri="{FF2B5EF4-FFF2-40B4-BE49-F238E27FC236}">
                <a16:creationId xmlns:a16="http://schemas.microsoft.com/office/drawing/2014/main" id="{CB56311D-CA98-4574-8F53-A0010EDFD84B}"/>
              </a:ext>
            </a:extLst>
          </p:cNvPr>
          <p:cNvPicPr>
            <a:picLocks noGrp="1" noChangeAspect="1"/>
          </p:cNvPicPr>
          <p:nvPr>
            <p:ph sz="half" idx="2"/>
          </p:nvPr>
        </p:nvPicPr>
        <p:blipFill>
          <a:blip r:embed="rId3"/>
          <a:stretch>
            <a:fillRect/>
          </a:stretch>
        </p:blipFill>
        <p:spPr>
          <a:xfrm>
            <a:off x="8283490" y="1879959"/>
            <a:ext cx="2865773" cy="4462731"/>
          </a:xfrm>
        </p:spPr>
      </p:pic>
      <p:pic>
        <p:nvPicPr>
          <p:cNvPr id="6" name="Picture 1">
            <a:extLst>
              <a:ext uri="{FF2B5EF4-FFF2-40B4-BE49-F238E27FC236}">
                <a16:creationId xmlns:a16="http://schemas.microsoft.com/office/drawing/2014/main" id="{6F1BA381-B19D-4900-A141-0AD7E5FF15D5}"/>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244305" y="377158"/>
            <a:ext cx="2212884"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
            <a:extLst>
              <a:ext uri="{FF2B5EF4-FFF2-40B4-BE49-F238E27FC236}">
                <a16:creationId xmlns:a16="http://schemas.microsoft.com/office/drawing/2014/main" id="{C19F9788-0660-415D-8BEF-E00D630C07C8}"/>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346223" y="390308"/>
            <a:ext cx="1560513"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p:cNvPicPr>
            <a:picLocks noChangeAspect="1"/>
          </p:cNvPicPr>
          <p:nvPr/>
        </p:nvPicPr>
        <p:blipFill>
          <a:blip r:embed="rId6"/>
          <a:stretch>
            <a:fillRect/>
          </a:stretch>
        </p:blipFill>
        <p:spPr>
          <a:xfrm>
            <a:off x="9226438" y="431420"/>
            <a:ext cx="2127362" cy="861075"/>
          </a:xfrm>
          <a:prstGeom prst="rect">
            <a:avLst/>
          </a:prstGeom>
        </p:spPr>
      </p:pic>
    </p:spTree>
    <p:extLst>
      <p:ext uri="{BB962C8B-B14F-4D97-AF65-F5344CB8AC3E}">
        <p14:creationId xmlns:p14="http://schemas.microsoft.com/office/powerpoint/2010/main" val="19464156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573FBD-9C8B-4A6B-B1C3-FAE50844B883}"/>
              </a:ext>
            </a:extLst>
          </p:cNvPr>
          <p:cNvSpPr>
            <a:spLocks noGrp="1"/>
          </p:cNvSpPr>
          <p:nvPr>
            <p:ph type="title"/>
          </p:nvPr>
        </p:nvSpPr>
        <p:spPr>
          <a:xfrm>
            <a:off x="838200" y="1472030"/>
            <a:ext cx="10515600" cy="1325563"/>
          </a:xfrm>
        </p:spPr>
        <p:txBody>
          <a:bodyPr>
            <a:normAutofit/>
          </a:bodyPr>
          <a:lstStyle/>
          <a:p>
            <a:r>
              <a:rPr lang="en-GB" sz="4800" b="1" dirty="0"/>
              <a:t>The Nearest Relative </a:t>
            </a:r>
            <a:r>
              <a:rPr lang="en-GB" sz="4800" b="1" dirty="0" smtClean="0"/>
              <a:t>Role (2)</a:t>
            </a:r>
            <a:endParaRPr lang="en-GB" sz="4800" b="1" dirty="0"/>
          </a:p>
        </p:txBody>
      </p:sp>
      <p:sp>
        <p:nvSpPr>
          <p:cNvPr id="3" name="Content Placeholder 2">
            <a:extLst>
              <a:ext uri="{FF2B5EF4-FFF2-40B4-BE49-F238E27FC236}">
                <a16:creationId xmlns:a16="http://schemas.microsoft.com/office/drawing/2014/main" id="{5F6FB86A-D320-48C0-961F-D599FD2F3C97}"/>
              </a:ext>
            </a:extLst>
          </p:cNvPr>
          <p:cNvSpPr>
            <a:spLocks noGrp="1"/>
          </p:cNvSpPr>
          <p:nvPr>
            <p:ph sz="half" idx="1"/>
          </p:nvPr>
        </p:nvSpPr>
        <p:spPr>
          <a:xfrm>
            <a:off x="838200" y="2963085"/>
            <a:ext cx="7345533" cy="3444784"/>
          </a:xfrm>
        </p:spPr>
        <p:txBody>
          <a:bodyPr>
            <a:noAutofit/>
          </a:bodyPr>
          <a:lstStyle/>
          <a:p>
            <a:pPr marL="201168" lvl="1" indent="0">
              <a:buNone/>
            </a:pPr>
            <a:r>
              <a:rPr lang="en-US" altLang="en-US" dirty="0"/>
              <a:t>The role gives Nearest Relatives the following powers:</a:t>
            </a:r>
          </a:p>
          <a:p>
            <a:pPr lvl="2"/>
            <a:r>
              <a:rPr lang="en-US" altLang="en-US" sz="2400" dirty="0"/>
              <a:t>The right to request a mental health assessment </a:t>
            </a:r>
          </a:p>
          <a:p>
            <a:pPr lvl="2"/>
            <a:r>
              <a:rPr lang="en-US" altLang="en-US" sz="2400" dirty="0"/>
              <a:t>The right to be consulted and object to an application for treatment </a:t>
            </a:r>
          </a:p>
          <a:p>
            <a:pPr lvl="2"/>
            <a:r>
              <a:rPr lang="en-US" altLang="en-US" sz="2400" dirty="0"/>
              <a:t>The power to make an application for compulsory admission </a:t>
            </a:r>
          </a:p>
          <a:p>
            <a:pPr lvl="2"/>
            <a:r>
              <a:rPr lang="en-US" altLang="en-US" sz="2400" dirty="0"/>
              <a:t>The right to request discharge of an order for detention or treatment or a Community Treatment Order </a:t>
            </a:r>
          </a:p>
          <a:p>
            <a:endParaRPr lang="en-GB" sz="2400" dirty="0"/>
          </a:p>
        </p:txBody>
      </p:sp>
      <p:pic>
        <p:nvPicPr>
          <p:cNvPr id="5" name="Picture 4"/>
          <p:cNvPicPr>
            <a:picLocks noChangeAspect="1"/>
          </p:cNvPicPr>
          <p:nvPr/>
        </p:nvPicPr>
        <p:blipFill>
          <a:blip r:embed="rId2"/>
          <a:stretch>
            <a:fillRect/>
          </a:stretch>
        </p:blipFill>
        <p:spPr>
          <a:xfrm>
            <a:off x="8695573" y="2963085"/>
            <a:ext cx="3299912" cy="2866209"/>
          </a:xfrm>
          <a:prstGeom prst="rect">
            <a:avLst/>
          </a:prstGeom>
        </p:spPr>
      </p:pic>
      <p:pic>
        <p:nvPicPr>
          <p:cNvPr id="8" name="Picture 1">
            <a:extLst>
              <a:ext uri="{FF2B5EF4-FFF2-40B4-BE49-F238E27FC236}">
                <a16:creationId xmlns:a16="http://schemas.microsoft.com/office/drawing/2014/main" id="{6F1BA381-B19D-4900-A141-0AD7E5FF15D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244305" y="377158"/>
            <a:ext cx="2212884"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2">
            <a:extLst>
              <a:ext uri="{FF2B5EF4-FFF2-40B4-BE49-F238E27FC236}">
                <a16:creationId xmlns:a16="http://schemas.microsoft.com/office/drawing/2014/main" id="{C19F9788-0660-415D-8BEF-E00D630C07C8}"/>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346223" y="390308"/>
            <a:ext cx="1560513"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1"/>
          <p:cNvPicPr>
            <a:picLocks noChangeAspect="1"/>
          </p:cNvPicPr>
          <p:nvPr/>
        </p:nvPicPr>
        <p:blipFill>
          <a:blip r:embed="rId5"/>
          <a:stretch>
            <a:fillRect/>
          </a:stretch>
        </p:blipFill>
        <p:spPr>
          <a:xfrm>
            <a:off x="9226438" y="431420"/>
            <a:ext cx="2127362" cy="861075"/>
          </a:xfrm>
          <a:prstGeom prst="rect">
            <a:avLst/>
          </a:prstGeom>
        </p:spPr>
      </p:pic>
    </p:spTree>
    <p:extLst>
      <p:ext uri="{BB962C8B-B14F-4D97-AF65-F5344CB8AC3E}">
        <p14:creationId xmlns:p14="http://schemas.microsoft.com/office/powerpoint/2010/main" val="10385995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a:extLst>
              <a:ext uri="{FF2B5EF4-FFF2-40B4-BE49-F238E27FC236}">
                <a16:creationId xmlns:a16="http://schemas.microsoft.com/office/drawing/2014/main" id="{6C3CC32E-1C1C-4F33-B2B9-169609A93F9B}"/>
              </a:ext>
            </a:extLst>
          </p:cNvPr>
          <p:cNvSpPr>
            <a:spLocks noGrp="1"/>
          </p:cNvSpPr>
          <p:nvPr>
            <p:ph type="title"/>
          </p:nvPr>
        </p:nvSpPr>
        <p:spPr>
          <a:xfrm>
            <a:off x="1169988" y="1325104"/>
            <a:ext cx="8640763" cy="647700"/>
          </a:xfrm>
        </p:spPr>
        <p:txBody>
          <a:bodyPr>
            <a:normAutofit fontScale="90000"/>
          </a:bodyPr>
          <a:lstStyle/>
          <a:p>
            <a:r>
              <a:rPr lang="en-US" altLang="en-US" b="1" dirty="0"/>
              <a:t>The </a:t>
            </a:r>
            <a:r>
              <a:rPr lang="en-US" altLang="en-US" sz="5300" b="1" dirty="0"/>
              <a:t>Nearest</a:t>
            </a:r>
            <a:r>
              <a:rPr lang="en-US" altLang="en-US" b="1" dirty="0"/>
              <a:t> Relative role</a:t>
            </a:r>
          </a:p>
        </p:txBody>
      </p:sp>
      <p:sp>
        <p:nvSpPr>
          <p:cNvPr id="14338" name="Content Placeholder 2">
            <a:extLst>
              <a:ext uri="{FF2B5EF4-FFF2-40B4-BE49-F238E27FC236}">
                <a16:creationId xmlns:a16="http://schemas.microsoft.com/office/drawing/2014/main" id="{3F15E212-04C5-4D1C-B082-90BCC011B8DA}"/>
              </a:ext>
            </a:extLst>
          </p:cNvPr>
          <p:cNvSpPr>
            <a:spLocks noGrp="1"/>
          </p:cNvSpPr>
          <p:nvPr>
            <p:ph idx="1"/>
          </p:nvPr>
        </p:nvSpPr>
        <p:spPr>
          <a:xfrm>
            <a:off x="1169988" y="2143042"/>
            <a:ext cx="10397957" cy="4103771"/>
          </a:xfrm>
        </p:spPr>
        <p:txBody>
          <a:bodyPr>
            <a:normAutofit lnSpcReduction="10000"/>
          </a:bodyPr>
          <a:lstStyle/>
          <a:p>
            <a:pPr eaLnBrk="1" hangingPunct="1"/>
            <a:r>
              <a:rPr lang="en-GB" altLang="en-US" dirty="0"/>
              <a:t>The following hierarchy of relatives is given under section 26 of  the Mental Health Act 1983:</a:t>
            </a:r>
          </a:p>
          <a:p>
            <a:pPr lvl="1" eaLnBrk="1" hangingPunct="1"/>
            <a:r>
              <a:rPr lang="en-GB" altLang="en-US" dirty="0"/>
              <a:t>Husband or wife</a:t>
            </a:r>
          </a:p>
          <a:p>
            <a:pPr lvl="1" eaLnBrk="1" hangingPunct="1"/>
            <a:r>
              <a:rPr lang="en-GB" altLang="en-US" dirty="0"/>
              <a:t>Son or daughter</a:t>
            </a:r>
          </a:p>
          <a:p>
            <a:pPr lvl="1" eaLnBrk="1" hangingPunct="1"/>
            <a:r>
              <a:rPr lang="en-GB" altLang="en-US" dirty="0"/>
              <a:t>Father or mother</a:t>
            </a:r>
          </a:p>
          <a:p>
            <a:pPr lvl="1" eaLnBrk="1" hangingPunct="1"/>
            <a:r>
              <a:rPr lang="en-GB" altLang="en-US" dirty="0"/>
              <a:t>Brother or sister</a:t>
            </a:r>
          </a:p>
          <a:p>
            <a:pPr lvl="1" eaLnBrk="1" hangingPunct="1"/>
            <a:r>
              <a:rPr lang="en-GB" altLang="en-US" dirty="0"/>
              <a:t>Grandparent</a:t>
            </a:r>
          </a:p>
          <a:p>
            <a:pPr lvl="1" eaLnBrk="1" hangingPunct="1"/>
            <a:r>
              <a:rPr lang="en-GB" altLang="en-US" dirty="0"/>
              <a:t>Grandchild</a:t>
            </a:r>
          </a:p>
          <a:p>
            <a:pPr lvl="1" eaLnBrk="1" hangingPunct="1"/>
            <a:r>
              <a:rPr lang="en-GB" altLang="en-US" dirty="0"/>
              <a:t>Uncle or aunt</a:t>
            </a:r>
          </a:p>
          <a:p>
            <a:pPr lvl="1" eaLnBrk="1" hangingPunct="1"/>
            <a:r>
              <a:rPr lang="en-GB" altLang="en-US" dirty="0"/>
              <a:t>Nephew or niece</a:t>
            </a:r>
          </a:p>
          <a:p>
            <a:pPr lvl="1" eaLnBrk="1" hangingPunct="1"/>
            <a:r>
              <a:rPr lang="en-GB" altLang="en-US" dirty="0"/>
              <a:t>Any other person with whom the patient has </a:t>
            </a:r>
            <a:r>
              <a:rPr lang="en-GB" altLang="en-US" dirty="0" smtClean="0"/>
              <a:t>‘ordinarily resides’ or ‘cares for’</a:t>
            </a:r>
            <a:endParaRPr lang="en-GB" altLang="en-US" dirty="0"/>
          </a:p>
          <a:p>
            <a:endParaRPr lang="en-US" altLang="en-US" dirty="0"/>
          </a:p>
        </p:txBody>
      </p:sp>
      <p:sp>
        <p:nvSpPr>
          <p:cNvPr id="14339" name="Footer Placeholder 3">
            <a:extLst>
              <a:ext uri="{FF2B5EF4-FFF2-40B4-BE49-F238E27FC236}">
                <a16:creationId xmlns:a16="http://schemas.microsoft.com/office/drawing/2014/main" id="{F596E24B-4B68-41EC-BAB1-196B87A1AE2A}"/>
              </a:ext>
            </a:extLst>
          </p:cNvPr>
          <p:cNvSpPr>
            <a:spLocks noGrp="1"/>
          </p:cNvSpPr>
          <p:nvPr>
            <p:ph type="ftr" sz="quarter" idx="11"/>
          </p:nvPr>
        </p:nvSpPr>
        <p:spPr bwMode="auto">
          <a:xfrm>
            <a:off x="0" y="6246813"/>
            <a:ext cx="7107238"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BF2F37"/>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GB" altLang="en-US" sz="1200">
                <a:solidFill>
                  <a:srgbClr val="898989"/>
                </a:solidFill>
                <a:latin typeface="Arial" panose="020B0604020202020204" pitchFamily="34" charset="0"/>
              </a:rPr>
              <a:t>@AMHPResearch @KevinStoneUWE  @Jeremydixon2000</a:t>
            </a:r>
          </a:p>
        </p:txBody>
      </p:sp>
      <p:pic>
        <p:nvPicPr>
          <p:cNvPr id="14341" name="Picture 8">
            <a:extLst>
              <a:ext uri="{FF2B5EF4-FFF2-40B4-BE49-F238E27FC236}">
                <a16:creationId xmlns:a16="http://schemas.microsoft.com/office/drawing/2014/main" id="{827421E3-64C7-4BE1-A784-F782EA91A27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608764" y="2831449"/>
            <a:ext cx="3201987" cy="1601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
            <a:extLst>
              <a:ext uri="{FF2B5EF4-FFF2-40B4-BE49-F238E27FC236}">
                <a16:creationId xmlns:a16="http://schemas.microsoft.com/office/drawing/2014/main" id="{6F1BA381-B19D-4900-A141-0AD7E5FF15D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244305" y="377158"/>
            <a:ext cx="2212884"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
            <a:extLst>
              <a:ext uri="{FF2B5EF4-FFF2-40B4-BE49-F238E27FC236}">
                <a16:creationId xmlns:a16="http://schemas.microsoft.com/office/drawing/2014/main" id="{C19F9788-0660-415D-8BEF-E00D630C07C8}"/>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346223" y="390308"/>
            <a:ext cx="1560513"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p:cNvPicPr>
            <a:picLocks noChangeAspect="1"/>
          </p:cNvPicPr>
          <p:nvPr/>
        </p:nvPicPr>
        <p:blipFill>
          <a:blip r:embed="rId5"/>
          <a:stretch>
            <a:fillRect/>
          </a:stretch>
        </p:blipFill>
        <p:spPr>
          <a:xfrm>
            <a:off x="9226438" y="431420"/>
            <a:ext cx="2127362" cy="861075"/>
          </a:xfrm>
          <a:prstGeom prst="rect">
            <a:avLst/>
          </a:prstGeom>
        </p:spPr>
      </p:pic>
    </p:spTree>
    <p:extLst>
      <p:ext uri="{BB962C8B-B14F-4D97-AF65-F5344CB8AC3E}">
        <p14:creationId xmlns:p14="http://schemas.microsoft.com/office/powerpoint/2010/main" val="39476950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1584325"/>
            <a:ext cx="10515600" cy="1325563"/>
          </a:xfrm>
        </p:spPr>
        <p:txBody>
          <a:bodyPr/>
          <a:lstStyle/>
          <a:p>
            <a:r>
              <a:rPr lang="en-GB" b="1" dirty="0" smtClean="0"/>
              <a:t>Research Methods</a:t>
            </a:r>
            <a:endParaRPr lang="en-GB" b="1" dirty="0"/>
          </a:p>
        </p:txBody>
      </p:sp>
      <p:sp>
        <p:nvSpPr>
          <p:cNvPr id="5" name="Content Placeholder 4"/>
          <p:cNvSpPr>
            <a:spLocks noGrp="1"/>
          </p:cNvSpPr>
          <p:nvPr>
            <p:ph idx="1"/>
          </p:nvPr>
        </p:nvSpPr>
        <p:spPr>
          <a:xfrm>
            <a:off x="838200" y="2673183"/>
            <a:ext cx="10515600" cy="3355975"/>
          </a:xfrm>
        </p:spPr>
        <p:txBody>
          <a:bodyPr>
            <a:normAutofit/>
          </a:bodyPr>
          <a:lstStyle/>
          <a:p>
            <a:pPr algn="just"/>
            <a:r>
              <a:rPr lang="en-GB" sz="2400" dirty="0" smtClean="0"/>
              <a:t>Semi-structured interviews were undertaken with 20 Nearest Relative within England. Participants were recruited by opting-in to the study after having received a letter posted by an Approved Mental Health Professional (AMHP). </a:t>
            </a:r>
          </a:p>
          <a:p>
            <a:pPr marL="0" indent="0" algn="just">
              <a:buNone/>
            </a:pPr>
            <a:endParaRPr lang="en-GB" sz="2400" dirty="0" smtClean="0"/>
          </a:p>
          <a:p>
            <a:pPr algn="just"/>
            <a:r>
              <a:rPr lang="en-GB" sz="2400" dirty="0" smtClean="0"/>
              <a:t>Ethical </a:t>
            </a:r>
            <a:r>
              <a:rPr lang="en-GB" sz="2400" dirty="0"/>
              <a:t>approval for the study was sought in advance, and granted </a:t>
            </a:r>
            <a:r>
              <a:rPr lang="en-GB" sz="2400" dirty="0" smtClean="0"/>
              <a:t>from a </a:t>
            </a:r>
            <a:r>
              <a:rPr lang="en-GB" sz="2400" dirty="0"/>
              <a:t>[University ethics committee] in </a:t>
            </a:r>
            <a:r>
              <a:rPr lang="en-GB" sz="2400" dirty="0" smtClean="0"/>
              <a:t>2017.  </a:t>
            </a:r>
            <a:r>
              <a:rPr lang="en-GB" sz="2400" dirty="0"/>
              <a:t>In addition to this, approval for the study was sought and received from the Executive Council of the Directors of Adult Social Services (ADASS) in 2016.  </a:t>
            </a:r>
            <a:r>
              <a:rPr lang="en-GB" sz="2400" dirty="0" smtClean="0"/>
              <a:t>Ethical approval then was gained from each local government site. </a:t>
            </a:r>
            <a:endParaRPr lang="en-GB" sz="2400" dirty="0"/>
          </a:p>
        </p:txBody>
      </p:sp>
      <p:pic>
        <p:nvPicPr>
          <p:cNvPr id="10" name="Picture 2">
            <a:extLst>
              <a:ext uri="{FF2B5EF4-FFF2-40B4-BE49-F238E27FC236}">
                <a16:creationId xmlns:a16="http://schemas.microsoft.com/office/drawing/2014/main" id="{C19F9788-0660-415D-8BEF-E00D630C07C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346223" y="390308"/>
            <a:ext cx="1560513"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p:cNvPicPr>
            <a:picLocks noChangeAspect="1"/>
          </p:cNvPicPr>
          <p:nvPr/>
        </p:nvPicPr>
        <p:blipFill>
          <a:blip r:embed="rId3"/>
          <a:stretch>
            <a:fillRect/>
          </a:stretch>
        </p:blipFill>
        <p:spPr>
          <a:xfrm>
            <a:off x="9226438" y="431420"/>
            <a:ext cx="2127362" cy="861075"/>
          </a:xfrm>
          <a:prstGeom prst="rect">
            <a:avLst/>
          </a:prstGeom>
        </p:spPr>
      </p:pic>
      <p:pic>
        <p:nvPicPr>
          <p:cNvPr id="12" name="Picture 1">
            <a:extLst>
              <a:ext uri="{FF2B5EF4-FFF2-40B4-BE49-F238E27FC236}">
                <a16:creationId xmlns:a16="http://schemas.microsoft.com/office/drawing/2014/main" id="{6F1BA381-B19D-4900-A141-0AD7E5FF15D5}"/>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244305" y="377158"/>
            <a:ext cx="2212884"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876647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799</TotalTime>
  <Words>4284</Words>
  <Application>Microsoft Office PowerPoint</Application>
  <PresentationFormat>Widescreen</PresentationFormat>
  <Paragraphs>186</Paragraphs>
  <Slides>23</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Calibri Light</vt:lpstr>
      <vt:lpstr>Times New Roman</vt:lpstr>
      <vt:lpstr>Office Theme</vt:lpstr>
      <vt:lpstr>The use of mental health law by relatives with patients with mental health problems: The case of the Nearest Relative</vt:lpstr>
      <vt:lpstr>Introduction</vt:lpstr>
      <vt:lpstr>Compulsory detention and family carers</vt:lpstr>
      <vt:lpstr>Carer burden</vt:lpstr>
      <vt:lpstr>Carer burden </vt:lpstr>
      <vt:lpstr>The Nearest Relative role (1)</vt:lpstr>
      <vt:lpstr>The Nearest Relative Role (2)</vt:lpstr>
      <vt:lpstr>The Nearest Relative role</vt:lpstr>
      <vt:lpstr>Research Methods</vt:lpstr>
      <vt:lpstr>Results: Semi-structured interviews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Jeremy Dixon</dc:creator>
  <cp:lastModifiedBy>Kevin Stone</cp:lastModifiedBy>
  <cp:revision>79</cp:revision>
  <dcterms:created xsi:type="dcterms:W3CDTF">2018-07-09T14:30:03Z</dcterms:created>
  <dcterms:modified xsi:type="dcterms:W3CDTF">2018-07-19T19:16:50Z</dcterms:modified>
</cp:coreProperties>
</file>