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</p:sldMasterIdLst>
  <p:notesMasterIdLst>
    <p:notesMasterId r:id="rId22"/>
  </p:notesMasterIdLst>
  <p:sldIdLst>
    <p:sldId id="256" r:id="rId6"/>
    <p:sldId id="257" r:id="rId7"/>
    <p:sldId id="258" r:id="rId8"/>
    <p:sldId id="260" r:id="rId9"/>
    <p:sldId id="261" r:id="rId10"/>
    <p:sldId id="262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5143500" type="screen16x9"/>
  <p:notesSz cx="9872663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737" userDrawn="1">
          <p15:clr>
            <a:srgbClr val="A4A3A4"/>
          </p15:clr>
        </p15:guide>
        <p15:guide id="4" orient="horz" pos="287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62" userDrawn="1">
          <p15:clr>
            <a:srgbClr val="A4A3A4"/>
          </p15:clr>
        </p15:guide>
        <p15:guide id="7" pos="5103" userDrawn="1">
          <p15:clr>
            <a:srgbClr val="A4A3A4"/>
          </p15:clr>
        </p15:guide>
        <p15:guide id="8" pos="2562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392"/>
    <a:srgbClr val="958CB3"/>
    <a:srgbClr val="16818D"/>
    <a:srgbClr val="598752"/>
    <a:srgbClr val="6DA463"/>
    <a:srgbClr val="1A9DAC"/>
    <a:srgbClr val="A65C45"/>
    <a:srgbClr val="CC7054"/>
    <a:srgbClr val="FFFFFF"/>
    <a:srgbClr val="D6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5283C-05EC-6543-94A5-935AB6DD3683}" v="1" dt="2018-08-02T08:02:35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0"/>
    <p:restoredTop sz="94683"/>
  </p:normalViewPr>
  <p:slideViewPr>
    <p:cSldViewPr showGuides="1">
      <p:cViewPr varScale="1">
        <p:scale>
          <a:sx n="203" d="100"/>
          <a:sy n="203" d="100"/>
        </p:scale>
        <p:origin x="168" y="240"/>
      </p:cViewPr>
      <p:guideLst>
        <p:guide orient="horz" pos="1620"/>
        <p:guide orient="horz" pos="320"/>
        <p:guide orient="horz" pos="737"/>
        <p:guide orient="horz" pos="2879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y West" userId="cd58591c-39e6-47fd-8957-91d6358d17f3" providerId="ADAL" clId="{C325283C-05EC-6543-94A5-935AB6DD3683}"/>
    <pc:docChg chg="modSld">
      <pc:chgData name="Harry West" userId="cd58591c-39e6-47fd-8957-91d6358d17f3" providerId="ADAL" clId="{C325283C-05EC-6543-94A5-935AB6DD3683}" dt="2018-08-02T08:02:35.785" v="0" actId="255"/>
      <pc:docMkLst>
        <pc:docMk/>
      </pc:docMkLst>
      <pc:sldChg chg="modSp">
        <pc:chgData name="Harry West" userId="cd58591c-39e6-47fd-8957-91d6358d17f3" providerId="ADAL" clId="{C325283C-05EC-6543-94A5-935AB6DD3683}" dt="2018-08-02T08:02:35.785" v="0" actId="255"/>
        <pc:sldMkLst>
          <pc:docMk/>
          <pc:sldMk cId="2831230478" sldId="274"/>
        </pc:sldMkLst>
        <pc:spChg chg="mod">
          <ac:chgData name="Harry West" userId="cd58591c-39e6-47fd-8957-91d6358d17f3" providerId="ADAL" clId="{C325283C-05EC-6543-94A5-935AB6DD3683}" dt="2018-08-02T08:02:35.785" v="0" actId="255"/>
          <ac:spMkLst>
            <pc:docMk/>
            <pc:sldMk cId="2831230478" sldId="274"/>
            <ac:spMk id="2" creationId="{67F44097-3404-4A43-9888-6EA790D1019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51BA2-425C-2F45-9D9C-0C891FAFFE2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6582EB-A435-224C-A07A-0878758B4A23}">
      <dgm:prSet phldrT="[Text]" custT="1"/>
      <dgm:spPr>
        <a:solidFill>
          <a:srgbClr val="958CB3"/>
        </a:solidFill>
      </dgm:spPr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 choose</a:t>
          </a:r>
          <a:r>
            <a:rPr lang="en-US" sz="14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essay from selection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319F687-0736-A543-88CB-3DD393D43035}" type="parTrans" cxnId="{FDC80340-2939-9241-B67C-ED93F6242B8E}">
      <dgm:prSet/>
      <dgm:spPr/>
      <dgm:t>
        <a:bodyPr/>
        <a:lstStyle/>
        <a:p>
          <a:endParaRPr lang="en-US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BEAD9C-1AEA-124C-BEFB-E429F616C476}" type="sibTrans" cxnId="{FDC80340-2939-9241-B67C-ED93F6242B8E}">
      <dgm:prSet custT="1"/>
      <dgm:spPr>
        <a:solidFill>
          <a:srgbClr val="7A7392"/>
        </a:solidFill>
      </dgm:spPr>
      <dgm:t>
        <a:bodyPr/>
        <a:lstStyle/>
        <a:p>
          <a:endParaRPr lang="en-US" sz="11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5DAEEDA-6BB2-354D-AD38-F922612EE632}">
      <dgm:prSet phldrT="[Text]" custT="1"/>
      <dgm:spPr>
        <a:solidFill>
          <a:srgbClr val="958CB3"/>
        </a:solidFill>
      </dgm:spPr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</a:t>
          </a:r>
          <a:r>
            <a:rPr lang="en-US" sz="14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write draft essay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149D7F-AB19-4143-9351-25C235370AEC}" type="parTrans" cxnId="{EB17984B-DF80-F648-935B-9DFB388A5A1C}">
      <dgm:prSet/>
      <dgm:spPr/>
      <dgm:t>
        <a:bodyPr/>
        <a:lstStyle/>
        <a:p>
          <a:endParaRPr lang="en-US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4AE7BB-E944-EC45-9258-ED29E24CEB51}" type="sibTrans" cxnId="{EB17984B-DF80-F648-935B-9DFB388A5A1C}">
      <dgm:prSet custT="1"/>
      <dgm:spPr>
        <a:solidFill>
          <a:srgbClr val="7A7392"/>
        </a:solidFill>
      </dgm:spPr>
      <dgm:t>
        <a:bodyPr/>
        <a:lstStyle/>
        <a:p>
          <a:endParaRPr lang="en-US" sz="11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F2713E-0BBF-0E43-89E9-5ED32CD4CC7C}">
      <dgm:prSet phldrT="[Text]" custT="1"/>
      <dgm:spPr>
        <a:solidFill>
          <a:srgbClr val="958CB3"/>
        </a:solidFill>
      </dgm:spPr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 submit draft and</a:t>
          </a:r>
          <a:r>
            <a:rPr lang="en-US" sz="14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attend ‘feed-forward’ meeting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B9DA87B-7E72-CB48-BC9C-41DF2A511FEF}" type="parTrans" cxnId="{B96486C1-03F3-174A-A60C-1DDBAD8DACD9}">
      <dgm:prSet/>
      <dgm:spPr/>
      <dgm:t>
        <a:bodyPr/>
        <a:lstStyle/>
        <a:p>
          <a:endParaRPr lang="en-US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2E2E80-6DA7-2C44-802C-D609C62EAF95}" type="sibTrans" cxnId="{B96486C1-03F3-174A-A60C-1DDBAD8DACD9}">
      <dgm:prSet custT="1"/>
      <dgm:spPr>
        <a:solidFill>
          <a:srgbClr val="7A7392"/>
        </a:solidFill>
      </dgm:spPr>
      <dgm:t>
        <a:bodyPr/>
        <a:lstStyle/>
        <a:p>
          <a:endParaRPr lang="en-US" sz="11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18599E-8495-D844-B7F2-681FCB346F95}">
      <dgm:prSet custT="1"/>
      <dgm:spPr>
        <a:solidFill>
          <a:srgbClr val="958CB3"/>
        </a:solidFill>
      </dgm:spPr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 reflect on meeting and essay </a:t>
          </a:r>
          <a:r>
            <a:rPr lang="mr-IN" sz="1400" dirty="0">
              <a:latin typeface="Tahoma" panose="020B0604030504040204" pitchFamily="34" charset="0"/>
              <a:ea typeface="Tahoma" panose="020B0604030504040204" pitchFamily="34" charset="0"/>
            </a:rPr>
            <a:t>–</a:t>
          </a:r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grading their work</a:t>
          </a:r>
        </a:p>
      </dgm:t>
    </dgm:pt>
    <dgm:pt modelId="{C10304C9-3867-B344-AD75-86170D24B9E4}" type="parTrans" cxnId="{EB42CE51-76A1-7A44-8448-1A3FE6A1C7CE}">
      <dgm:prSet/>
      <dgm:spPr/>
      <dgm:t>
        <a:bodyPr/>
        <a:lstStyle/>
        <a:p>
          <a:endParaRPr lang="en-US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504EDA-61AB-554C-9BE8-865F226F7401}" type="sibTrans" cxnId="{EB42CE51-76A1-7A44-8448-1A3FE6A1C7CE}">
      <dgm:prSet custT="1"/>
      <dgm:spPr>
        <a:solidFill>
          <a:srgbClr val="7A7392"/>
        </a:solidFill>
      </dgm:spPr>
      <dgm:t>
        <a:bodyPr/>
        <a:lstStyle/>
        <a:p>
          <a:endParaRPr lang="en-US" sz="11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400C3B-8B4F-B344-8E15-63EB41E56DA8}">
      <dgm:prSet custT="1"/>
      <dgm:spPr>
        <a:solidFill>
          <a:srgbClr val="958CB3"/>
        </a:solidFill>
      </dgm:spPr>
      <dgm:t>
        <a:bodyPr/>
        <a:lstStyle/>
        <a:p>
          <a:r>
            <a: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 complete and submit</a:t>
          </a:r>
          <a:r>
            <a:rPr lang="en-US" sz="14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final essay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523E79-6346-B84D-B183-4E7FFFEBB08E}" type="parTrans" cxnId="{57DAE1CF-5BD2-B744-AA76-FBB24231792B}">
      <dgm:prSet/>
      <dgm:spPr/>
      <dgm:t>
        <a:bodyPr/>
        <a:lstStyle/>
        <a:p>
          <a:endParaRPr lang="en-US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7F7CDF5-BB31-184A-A43E-B9C5DD1233B1}" type="sibTrans" cxnId="{57DAE1CF-5BD2-B744-AA76-FBB24231792B}">
      <dgm:prSet/>
      <dgm:spPr/>
      <dgm:t>
        <a:bodyPr/>
        <a:lstStyle/>
        <a:p>
          <a:endParaRPr lang="en-US" sz="16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ECB40B-B411-9640-A054-D171D2E9550E}" type="pres">
      <dgm:prSet presAssocID="{41E51BA2-425C-2F45-9D9C-0C891FAFFE2A}" presName="Name0" presStyleCnt="0">
        <dgm:presLayoutVars>
          <dgm:dir/>
          <dgm:resizeHandles val="exact"/>
        </dgm:presLayoutVars>
      </dgm:prSet>
      <dgm:spPr/>
    </dgm:pt>
    <dgm:pt modelId="{A708573C-B5B5-5441-9450-86CFA35A743E}" type="pres">
      <dgm:prSet presAssocID="{3D6582EB-A435-224C-A07A-0878758B4A23}" presName="node" presStyleLbl="node1" presStyleIdx="0" presStyleCnt="5" custLinFactNeighborX="-2530">
        <dgm:presLayoutVars>
          <dgm:bulletEnabled val="1"/>
        </dgm:presLayoutVars>
      </dgm:prSet>
      <dgm:spPr/>
    </dgm:pt>
    <dgm:pt modelId="{8B9C75EE-8E15-D340-AED7-EF8CED116BA6}" type="pres">
      <dgm:prSet presAssocID="{58BEAD9C-1AEA-124C-BEFB-E429F616C476}" presName="sibTrans" presStyleLbl="sibTrans2D1" presStyleIdx="0" presStyleCnt="4"/>
      <dgm:spPr/>
    </dgm:pt>
    <dgm:pt modelId="{B0FC86EA-12E1-1748-A94D-E660EF00A49D}" type="pres">
      <dgm:prSet presAssocID="{58BEAD9C-1AEA-124C-BEFB-E429F616C476}" presName="connectorText" presStyleLbl="sibTrans2D1" presStyleIdx="0" presStyleCnt="4"/>
      <dgm:spPr/>
    </dgm:pt>
    <dgm:pt modelId="{A2FEB8FA-5F61-1F4B-BF87-E395E98A0617}" type="pres">
      <dgm:prSet presAssocID="{95DAEEDA-6BB2-354D-AD38-F922612EE632}" presName="node" presStyleLbl="node1" presStyleIdx="1" presStyleCnt="5">
        <dgm:presLayoutVars>
          <dgm:bulletEnabled val="1"/>
        </dgm:presLayoutVars>
      </dgm:prSet>
      <dgm:spPr/>
    </dgm:pt>
    <dgm:pt modelId="{1A4D5D41-E835-4043-AC9B-A8CCD46EF2B6}" type="pres">
      <dgm:prSet presAssocID="{F84AE7BB-E944-EC45-9258-ED29E24CEB51}" presName="sibTrans" presStyleLbl="sibTrans2D1" presStyleIdx="1" presStyleCnt="4"/>
      <dgm:spPr/>
    </dgm:pt>
    <dgm:pt modelId="{98E23788-B582-924C-B872-A476E0D8ED78}" type="pres">
      <dgm:prSet presAssocID="{F84AE7BB-E944-EC45-9258-ED29E24CEB51}" presName="connectorText" presStyleLbl="sibTrans2D1" presStyleIdx="1" presStyleCnt="4"/>
      <dgm:spPr/>
    </dgm:pt>
    <dgm:pt modelId="{9935547F-BBD4-8C4A-A3D8-A98EE1EE0D7E}" type="pres">
      <dgm:prSet presAssocID="{5BF2713E-0BBF-0E43-89E9-5ED32CD4CC7C}" presName="node" presStyleLbl="node1" presStyleIdx="2" presStyleCnt="5">
        <dgm:presLayoutVars>
          <dgm:bulletEnabled val="1"/>
        </dgm:presLayoutVars>
      </dgm:prSet>
      <dgm:spPr/>
    </dgm:pt>
    <dgm:pt modelId="{AF3A512A-739A-EE41-ADF4-646AF5AAE0EC}" type="pres">
      <dgm:prSet presAssocID="{722E2E80-6DA7-2C44-802C-D609C62EAF95}" presName="sibTrans" presStyleLbl="sibTrans2D1" presStyleIdx="2" presStyleCnt="4"/>
      <dgm:spPr/>
    </dgm:pt>
    <dgm:pt modelId="{6E451B97-37B2-264D-BE5A-36163C9F4054}" type="pres">
      <dgm:prSet presAssocID="{722E2E80-6DA7-2C44-802C-D609C62EAF95}" presName="connectorText" presStyleLbl="sibTrans2D1" presStyleIdx="2" presStyleCnt="4"/>
      <dgm:spPr/>
    </dgm:pt>
    <dgm:pt modelId="{F91A0349-3B90-E14D-B911-5DDF1CAE08A6}" type="pres">
      <dgm:prSet presAssocID="{4418599E-8495-D844-B7F2-681FCB346F95}" presName="node" presStyleLbl="node1" presStyleIdx="3" presStyleCnt="5" custLinFactNeighborX="4993">
        <dgm:presLayoutVars>
          <dgm:bulletEnabled val="1"/>
        </dgm:presLayoutVars>
      </dgm:prSet>
      <dgm:spPr/>
    </dgm:pt>
    <dgm:pt modelId="{97748993-D1BC-A84A-B2D0-0D14509129AA}" type="pres">
      <dgm:prSet presAssocID="{A2504EDA-61AB-554C-9BE8-865F226F7401}" presName="sibTrans" presStyleLbl="sibTrans2D1" presStyleIdx="3" presStyleCnt="4"/>
      <dgm:spPr/>
    </dgm:pt>
    <dgm:pt modelId="{83B43BA2-44B1-4E44-9D2A-FEC6F9D976DB}" type="pres">
      <dgm:prSet presAssocID="{A2504EDA-61AB-554C-9BE8-865F226F7401}" presName="connectorText" presStyleLbl="sibTrans2D1" presStyleIdx="3" presStyleCnt="4"/>
      <dgm:spPr/>
    </dgm:pt>
    <dgm:pt modelId="{047CBF5B-EEAD-794D-AA42-AB63200F5FE6}" type="pres">
      <dgm:prSet presAssocID="{4B400C3B-8B4F-B344-8E15-63EB41E56DA8}" presName="node" presStyleLbl="node1" presStyleIdx="4" presStyleCnt="5">
        <dgm:presLayoutVars>
          <dgm:bulletEnabled val="1"/>
        </dgm:presLayoutVars>
      </dgm:prSet>
      <dgm:spPr/>
    </dgm:pt>
  </dgm:ptLst>
  <dgm:cxnLst>
    <dgm:cxn modelId="{A8B40D15-EDFE-6847-87B7-2029074444E8}" type="presOf" srcId="{3D6582EB-A435-224C-A07A-0878758B4A23}" destId="{A708573C-B5B5-5441-9450-86CFA35A743E}" srcOrd="0" destOrd="0" presId="urn:microsoft.com/office/officeart/2005/8/layout/process1"/>
    <dgm:cxn modelId="{9F2CA817-3BD0-F046-B1F7-FC7F50D5B2D2}" type="presOf" srcId="{722E2E80-6DA7-2C44-802C-D609C62EAF95}" destId="{6E451B97-37B2-264D-BE5A-36163C9F4054}" srcOrd="1" destOrd="0" presId="urn:microsoft.com/office/officeart/2005/8/layout/process1"/>
    <dgm:cxn modelId="{62E0B322-80CF-CD40-99C5-5BEB3AC82A26}" type="presOf" srcId="{58BEAD9C-1AEA-124C-BEFB-E429F616C476}" destId="{B0FC86EA-12E1-1748-A94D-E660EF00A49D}" srcOrd="1" destOrd="0" presId="urn:microsoft.com/office/officeart/2005/8/layout/process1"/>
    <dgm:cxn modelId="{FDC80340-2939-9241-B67C-ED93F6242B8E}" srcId="{41E51BA2-425C-2F45-9D9C-0C891FAFFE2A}" destId="{3D6582EB-A435-224C-A07A-0878758B4A23}" srcOrd="0" destOrd="0" parTransId="{D319F687-0736-A543-88CB-3DD393D43035}" sibTransId="{58BEAD9C-1AEA-124C-BEFB-E429F616C476}"/>
    <dgm:cxn modelId="{BE2EA444-1F36-D046-911D-362FFA1C2B7B}" type="presOf" srcId="{58BEAD9C-1AEA-124C-BEFB-E429F616C476}" destId="{8B9C75EE-8E15-D340-AED7-EF8CED116BA6}" srcOrd="0" destOrd="0" presId="urn:microsoft.com/office/officeart/2005/8/layout/process1"/>
    <dgm:cxn modelId="{EB17984B-DF80-F648-935B-9DFB388A5A1C}" srcId="{41E51BA2-425C-2F45-9D9C-0C891FAFFE2A}" destId="{95DAEEDA-6BB2-354D-AD38-F922612EE632}" srcOrd="1" destOrd="0" parTransId="{C2149D7F-AB19-4143-9351-25C235370AEC}" sibTransId="{F84AE7BB-E944-EC45-9258-ED29E24CEB51}"/>
    <dgm:cxn modelId="{EB42CE51-76A1-7A44-8448-1A3FE6A1C7CE}" srcId="{41E51BA2-425C-2F45-9D9C-0C891FAFFE2A}" destId="{4418599E-8495-D844-B7F2-681FCB346F95}" srcOrd="3" destOrd="0" parTransId="{C10304C9-3867-B344-AD75-86170D24B9E4}" sibTransId="{A2504EDA-61AB-554C-9BE8-865F226F7401}"/>
    <dgm:cxn modelId="{7270CE55-8048-3144-8E91-BB4EAA435E89}" type="presOf" srcId="{95DAEEDA-6BB2-354D-AD38-F922612EE632}" destId="{A2FEB8FA-5F61-1F4B-BF87-E395E98A0617}" srcOrd="0" destOrd="0" presId="urn:microsoft.com/office/officeart/2005/8/layout/process1"/>
    <dgm:cxn modelId="{44589C69-8411-AA45-94CF-3F79DDF2C13B}" type="presOf" srcId="{F84AE7BB-E944-EC45-9258-ED29E24CEB51}" destId="{1A4D5D41-E835-4043-AC9B-A8CCD46EF2B6}" srcOrd="0" destOrd="0" presId="urn:microsoft.com/office/officeart/2005/8/layout/process1"/>
    <dgm:cxn modelId="{2433366E-E8CD-674D-B36B-13D91D46985F}" type="presOf" srcId="{722E2E80-6DA7-2C44-802C-D609C62EAF95}" destId="{AF3A512A-739A-EE41-ADF4-646AF5AAE0EC}" srcOrd="0" destOrd="0" presId="urn:microsoft.com/office/officeart/2005/8/layout/process1"/>
    <dgm:cxn modelId="{955CD57F-4CAE-8A42-B800-3E3EEB710653}" type="presOf" srcId="{F84AE7BB-E944-EC45-9258-ED29E24CEB51}" destId="{98E23788-B582-924C-B872-A476E0D8ED78}" srcOrd="1" destOrd="0" presId="urn:microsoft.com/office/officeart/2005/8/layout/process1"/>
    <dgm:cxn modelId="{774E278B-2ED2-364F-9945-03077915D362}" type="presOf" srcId="{4B400C3B-8B4F-B344-8E15-63EB41E56DA8}" destId="{047CBF5B-EEAD-794D-AA42-AB63200F5FE6}" srcOrd="0" destOrd="0" presId="urn:microsoft.com/office/officeart/2005/8/layout/process1"/>
    <dgm:cxn modelId="{F604B697-7C21-5244-8758-E94D2B739B8A}" type="presOf" srcId="{A2504EDA-61AB-554C-9BE8-865F226F7401}" destId="{83B43BA2-44B1-4E44-9D2A-FEC6F9D976DB}" srcOrd="1" destOrd="0" presId="urn:microsoft.com/office/officeart/2005/8/layout/process1"/>
    <dgm:cxn modelId="{EC8081A5-7386-3846-A0A8-B8CA4595806D}" type="presOf" srcId="{41E51BA2-425C-2F45-9D9C-0C891FAFFE2A}" destId="{29ECB40B-B411-9640-A054-D171D2E9550E}" srcOrd="0" destOrd="0" presId="urn:microsoft.com/office/officeart/2005/8/layout/process1"/>
    <dgm:cxn modelId="{252E4DAD-07EC-494C-B0D3-50F364C0DF8F}" type="presOf" srcId="{4418599E-8495-D844-B7F2-681FCB346F95}" destId="{F91A0349-3B90-E14D-B911-5DDF1CAE08A6}" srcOrd="0" destOrd="0" presId="urn:microsoft.com/office/officeart/2005/8/layout/process1"/>
    <dgm:cxn modelId="{050114B4-B7CE-214B-9C02-FA5092EBACC8}" type="presOf" srcId="{A2504EDA-61AB-554C-9BE8-865F226F7401}" destId="{97748993-D1BC-A84A-B2D0-0D14509129AA}" srcOrd="0" destOrd="0" presId="urn:microsoft.com/office/officeart/2005/8/layout/process1"/>
    <dgm:cxn modelId="{B96486C1-03F3-174A-A60C-1DDBAD8DACD9}" srcId="{41E51BA2-425C-2F45-9D9C-0C891FAFFE2A}" destId="{5BF2713E-0BBF-0E43-89E9-5ED32CD4CC7C}" srcOrd="2" destOrd="0" parTransId="{AB9DA87B-7E72-CB48-BC9C-41DF2A511FEF}" sibTransId="{722E2E80-6DA7-2C44-802C-D609C62EAF95}"/>
    <dgm:cxn modelId="{57DAE1CF-5BD2-B744-AA76-FBB24231792B}" srcId="{41E51BA2-425C-2F45-9D9C-0C891FAFFE2A}" destId="{4B400C3B-8B4F-B344-8E15-63EB41E56DA8}" srcOrd="4" destOrd="0" parTransId="{55523E79-6346-B84D-B183-4E7FFFEBB08E}" sibTransId="{E7F7CDF5-BB31-184A-A43E-B9C5DD1233B1}"/>
    <dgm:cxn modelId="{340589F4-D29A-9C4F-A094-05326601B503}" type="presOf" srcId="{5BF2713E-0BBF-0E43-89E9-5ED32CD4CC7C}" destId="{9935547F-BBD4-8C4A-A3D8-A98EE1EE0D7E}" srcOrd="0" destOrd="0" presId="urn:microsoft.com/office/officeart/2005/8/layout/process1"/>
    <dgm:cxn modelId="{3EA742F2-2090-A146-B56C-9AEFB8CDB962}" type="presParOf" srcId="{29ECB40B-B411-9640-A054-D171D2E9550E}" destId="{A708573C-B5B5-5441-9450-86CFA35A743E}" srcOrd="0" destOrd="0" presId="urn:microsoft.com/office/officeart/2005/8/layout/process1"/>
    <dgm:cxn modelId="{A21F7EB6-4CB3-924F-9D11-7735C94376D2}" type="presParOf" srcId="{29ECB40B-B411-9640-A054-D171D2E9550E}" destId="{8B9C75EE-8E15-D340-AED7-EF8CED116BA6}" srcOrd="1" destOrd="0" presId="urn:microsoft.com/office/officeart/2005/8/layout/process1"/>
    <dgm:cxn modelId="{C864CBFC-B9CF-7342-8E08-28E61F87EF7A}" type="presParOf" srcId="{8B9C75EE-8E15-D340-AED7-EF8CED116BA6}" destId="{B0FC86EA-12E1-1748-A94D-E660EF00A49D}" srcOrd="0" destOrd="0" presId="urn:microsoft.com/office/officeart/2005/8/layout/process1"/>
    <dgm:cxn modelId="{E29A9376-C6C0-4441-818B-10AC36CC3983}" type="presParOf" srcId="{29ECB40B-B411-9640-A054-D171D2E9550E}" destId="{A2FEB8FA-5F61-1F4B-BF87-E395E98A0617}" srcOrd="2" destOrd="0" presId="urn:microsoft.com/office/officeart/2005/8/layout/process1"/>
    <dgm:cxn modelId="{34199DBA-0798-FD48-B15B-CF981AD76553}" type="presParOf" srcId="{29ECB40B-B411-9640-A054-D171D2E9550E}" destId="{1A4D5D41-E835-4043-AC9B-A8CCD46EF2B6}" srcOrd="3" destOrd="0" presId="urn:microsoft.com/office/officeart/2005/8/layout/process1"/>
    <dgm:cxn modelId="{FCB1675F-E404-784A-A87D-FED22AF7849F}" type="presParOf" srcId="{1A4D5D41-E835-4043-AC9B-A8CCD46EF2B6}" destId="{98E23788-B582-924C-B872-A476E0D8ED78}" srcOrd="0" destOrd="0" presId="urn:microsoft.com/office/officeart/2005/8/layout/process1"/>
    <dgm:cxn modelId="{757DD28A-FEEA-8C44-AB85-19D20384EFF9}" type="presParOf" srcId="{29ECB40B-B411-9640-A054-D171D2E9550E}" destId="{9935547F-BBD4-8C4A-A3D8-A98EE1EE0D7E}" srcOrd="4" destOrd="0" presId="urn:microsoft.com/office/officeart/2005/8/layout/process1"/>
    <dgm:cxn modelId="{7F3A8250-4B45-414B-B8D4-62CFFBB7B6BC}" type="presParOf" srcId="{29ECB40B-B411-9640-A054-D171D2E9550E}" destId="{AF3A512A-739A-EE41-ADF4-646AF5AAE0EC}" srcOrd="5" destOrd="0" presId="urn:microsoft.com/office/officeart/2005/8/layout/process1"/>
    <dgm:cxn modelId="{8F274B41-56A6-4D4D-AA97-F8D0AAAEED82}" type="presParOf" srcId="{AF3A512A-739A-EE41-ADF4-646AF5AAE0EC}" destId="{6E451B97-37B2-264D-BE5A-36163C9F4054}" srcOrd="0" destOrd="0" presId="urn:microsoft.com/office/officeart/2005/8/layout/process1"/>
    <dgm:cxn modelId="{C1C2BAF1-4525-4245-B1E7-35E9BEA8DCFE}" type="presParOf" srcId="{29ECB40B-B411-9640-A054-D171D2E9550E}" destId="{F91A0349-3B90-E14D-B911-5DDF1CAE08A6}" srcOrd="6" destOrd="0" presId="urn:microsoft.com/office/officeart/2005/8/layout/process1"/>
    <dgm:cxn modelId="{E4C327E2-2FF6-1046-8A62-DB7602322289}" type="presParOf" srcId="{29ECB40B-B411-9640-A054-D171D2E9550E}" destId="{97748993-D1BC-A84A-B2D0-0D14509129AA}" srcOrd="7" destOrd="0" presId="urn:microsoft.com/office/officeart/2005/8/layout/process1"/>
    <dgm:cxn modelId="{34814576-D119-B243-B0BD-B8094E0A6C97}" type="presParOf" srcId="{97748993-D1BC-A84A-B2D0-0D14509129AA}" destId="{83B43BA2-44B1-4E44-9D2A-FEC6F9D976DB}" srcOrd="0" destOrd="0" presId="urn:microsoft.com/office/officeart/2005/8/layout/process1"/>
    <dgm:cxn modelId="{0001BFFF-7417-A447-921F-86303F8E114D}" type="presParOf" srcId="{29ECB40B-B411-9640-A054-D171D2E9550E}" destId="{047CBF5B-EEAD-794D-AA42-AB63200F5FE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573C-B5B5-5441-9450-86CFA35A743E}">
      <dsp:nvSpPr>
        <dsp:cNvPr id="0" name=""/>
        <dsp:cNvSpPr/>
      </dsp:nvSpPr>
      <dsp:spPr>
        <a:xfrm>
          <a:off x="0" y="187725"/>
          <a:ext cx="1242559" cy="1352740"/>
        </a:xfrm>
        <a:prstGeom prst="roundRect">
          <a:avLst>
            <a:gd name="adj" fmla="val 10000"/>
          </a:avLst>
        </a:prstGeom>
        <a:solidFill>
          <a:srgbClr val="958C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 choose</a:t>
          </a:r>
          <a:r>
            <a:rPr lang="en-US" sz="14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essay from selection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393" y="224118"/>
        <a:ext cx="1169773" cy="1279954"/>
      </dsp:txXfrm>
    </dsp:sp>
    <dsp:sp modelId="{8B9C75EE-8E15-D340-AED7-EF8CED116BA6}">
      <dsp:nvSpPr>
        <dsp:cNvPr id="0" name=""/>
        <dsp:cNvSpPr/>
      </dsp:nvSpPr>
      <dsp:spPr>
        <a:xfrm>
          <a:off x="1367817" y="710018"/>
          <a:ext cx="265547" cy="308154"/>
        </a:xfrm>
        <a:prstGeom prst="rightArrow">
          <a:avLst>
            <a:gd name="adj1" fmla="val 60000"/>
            <a:gd name="adj2" fmla="val 50000"/>
          </a:avLst>
        </a:prstGeom>
        <a:solidFill>
          <a:srgbClr val="7A73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67817" y="771649"/>
        <a:ext cx="185883" cy="184892"/>
      </dsp:txXfrm>
    </dsp:sp>
    <dsp:sp modelId="{A2FEB8FA-5F61-1F4B-BF87-E395E98A0617}">
      <dsp:nvSpPr>
        <dsp:cNvPr id="0" name=""/>
        <dsp:cNvSpPr/>
      </dsp:nvSpPr>
      <dsp:spPr>
        <a:xfrm>
          <a:off x="1743592" y="187725"/>
          <a:ext cx="1242559" cy="1352740"/>
        </a:xfrm>
        <a:prstGeom prst="roundRect">
          <a:avLst>
            <a:gd name="adj" fmla="val 10000"/>
          </a:avLst>
        </a:prstGeom>
        <a:solidFill>
          <a:srgbClr val="958C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</a:t>
          </a:r>
          <a:r>
            <a:rPr lang="en-US" sz="14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write draft essay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79985" y="224118"/>
        <a:ext cx="1169773" cy="1279954"/>
      </dsp:txXfrm>
    </dsp:sp>
    <dsp:sp modelId="{1A4D5D41-E835-4043-AC9B-A8CCD46EF2B6}">
      <dsp:nvSpPr>
        <dsp:cNvPr id="0" name=""/>
        <dsp:cNvSpPr/>
      </dsp:nvSpPr>
      <dsp:spPr>
        <a:xfrm>
          <a:off x="3110408" y="710018"/>
          <a:ext cx="263422" cy="308154"/>
        </a:xfrm>
        <a:prstGeom prst="rightArrow">
          <a:avLst>
            <a:gd name="adj1" fmla="val 60000"/>
            <a:gd name="adj2" fmla="val 50000"/>
          </a:avLst>
        </a:prstGeom>
        <a:solidFill>
          <a:srgbClr val="7A73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10408" y="771649"/>
        <a:ext cx="184395" cy="184892"/>
      </dsp:txXfrm>
    </dsp:sp>
    <dsp:sp modelId="{9935547F-BBD4-8C4A-A3D8-A98EE1EE0D7E}">
      <dsp:nvSpPr>
        <dsp:cNvPr id="0" name=""/>
        <dsp:cNvSpPr/>
      </dsp:nvSpPr>
      <dsp:spPr>
        <a:xfrm>
          <a:off x="3483176" y="187725"/>
          <a:ext cx="1242559" cy="1352740"/>
        </a:xfrm>
        <a:prstGeom prst="roundRect">
          <a:avLst>
            <a:gd name="adj" fmla="val 10000"/>
          </a:avLst>
        </a:prstGeom>
        <a:solidFill>
          <a:srgbClr val="958C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 submit draft and</a:t>
          </a:r>
          <a:r>
            <a:rPr lang="en-US" sz="14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attend ‘feed-forward’ meeting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19569" y="224118"/>
        <a:ext cx="1169773" cy="1279954"/>
      </dsp:txXfrm>
    </dsp:sp>
    <dsp:sp modelId="{AF3A512A-739A-EE41-ADF4-646AF5AAE0EC}">
      <dsp:nvSpPr>
        <dsp:cNvPr id="0" name=""/>
        <dsp:cNvSpPr/>
      </dsp:nvSpPr>
      <dsp:spPr>
        <a:xfrm>
          <a:off x="4856196" y="710018"/>
          <a:ext cx="276575" cy="308154"/>
        </a:xfrm>
        <a:prstGeom prst="rightArrow">
          <a:avLst>
            <a:gd name="adj1" fmla="val 60000"/>
            <a:gd name="adj2" fmla="val 50000"/>
          </a:avLst>
        </a:prstGeom>
        <a:solidFill>
          <a:srgbClr val="7A73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56196" y="771649"/>
        <a:ext cx="193603" cy="184892"/>
      </dsp:txXfrm>
    </dsp:sp>
    <dsp:sp modelId="{F91A0349-3B90-E14D-B911-5DDF1CAE08A6}">
      <dsp:nvSpPr>
        <dsp:cNvPr id="0" name=""/>
        <dsp:cNvSpPr/>
      </dsp:nvSpPr>
      <dsp:spPr>
        <a:xfrm>
          <a:off x="5247576" y="187725"/>
          <a:ext cx="1242559" cy="1352740"/>
        </a:xfrm>
        <a:prstGeom prst="roundRect">
          <a:avLst>
            <a:gd name="adj" fmla="val 10000"/>
          </a:avLst>
        </a:prstGeom>
        <a:solidFill>
          <a:srgbClr val="958C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 reflect on meeting and essay </a:t>
          </a:r>
          <a:r>
            <a:rPr lang="mr-IN" sz="1400" kern="1200" dirty="0">
              <a:latin typeface="Tahoma" panose="020B0604030504040204" pitchFamily="34" charset="0"/>
              <a:ea typeface="Tahoma" panose="020B0604030504040204" pitchFamily="34" charset="0"/>
            </a:rPr>
            <a:t>–</a:t>
          </a: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grading their work</a:t>
          </a:r>
        </a:p>
      </dsp:txBody>
      <dsp:txXfrm>
        <a:off x="5283969" y="224118"/>
        <a:ext cx="1169773" cy="1279954"/>
      </dsp:txXfrm>
    </dsp:sp>
    <dsp:sp modelId="{97748993-D1BC-A84A-B2D0-0D14509129AA}">
      <dsp:nvSpPr>
        <dsp:cNvPr id="0" name=""/>
        <dsp:cNvSpPr/>
      </dsp:nvSpPr>
      <dsp:spPr>
        <a:xfrm>
          <a:off x="6608188" y="710018"/>
          <a:ext cx="250270" cy="308154"/>
        </a:xfrm>
        <a:prstGeom prst="rightArrow">
          <a:avLst>
            <a:gd name="adj1" fmla="val 60000"/>
            <a:gd name="adj2" fmla="val 50000"/>
          </a:avLst>
        </a:prstGeom>
        <a:solidFill>
          <a:srgbClr val="7A73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608188" y="771649"/>
        <a:ext cx="175189" cy="184892"/>
      </dsp:txXfrm>
    </dsp:sp>
    <dsp:sp modelId="{047CBF5B-EEAD-794D-AA42-AB63200F5FE6}">
      <dsp:nvSpPr>
        <dsp:cNvPr id="0" name=""/>
        <dsp:cNvSpPr/>
      </dsp:nvSpPr>
      <dsp:spPr>
        <a:xfrm>
          <a:off x="6962343" y="187725"/>
          <a:ext cx="1242559" cy="1352740"/>
        </a:xfrm>
        <a:prstGeom prst="roundRect">
          <a:avLst>
            <a:gd name="adj" fmla="val 10000"/>
          </a:avLst>
        </a:prstGeom>
        <a:solidFill>
          <a:srgbClr val="958C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Students complete and submit</a:t>
          </a:r>
          <a:r>
            <a:rPr lang="en-US" sz="1400" kern="12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final essay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998736" y="224118"/>
        <a:ext cx="1169773" cy="1279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154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96" y="0"/>
            <a:ext cx="4278154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1763" y="509588"/>
            <a:ext cx="4529137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267" y="3228896"/>
            <a:ext cx="789813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9"/>
            <a:ext cx="4278154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96" y="6456219"/>
            <a:ext cx="4278154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43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From third year semi-structured interviews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17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Mean mark increase 2011-2013 to 2015-2017 of 7%: 56% to 63%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Increase seen most in moving students from 2:2 to 2:1. 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Reduction in students failing module.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Increase in first class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marks.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Mean final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year mark for students taking Ecology (n=31): 61.7%</a:t>
            </a:r>
          </a:p>
          <a:p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Mean final year mark for students not taking Ecology (n=12): 57.2%</a:t>
            </a:r>
          </a:p>
          <a:p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Difference of 4.5% again but not significant at p=0.05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433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‘I felt like you cared’ R1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‘I definitely felt like you cared about what I was getting’ R7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Note 2017 NSS results for BSc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Geog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: Feedback on my work has been timely: 97%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 have received helpful comments on my work: 97%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educational alliance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is an important influence on student perceptions of the quality of feedback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Telio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et al., 2015)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272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Heutagogy</a:t>
            </a:r>
            <a:r>
              <a:rPr lang="en-GB" dirty="0"/>
              <a:t> (self-determined learning) (See </a:t>
            </a:r>
            <a:r>
              <a:rPr lang="en-GB" dirty="0" err="1"/>
              <a:t>Hase</a:t>
            </a:r>
            <a:r>
              <a:rPr lang="en-GB" dirty="0"/>
              <a:t>, S. &amp; Kenyon, C. (</a:t>
            </a:r>
            <a:r>
              <a:rPr lang="en-GB" dirty="0" err="1"/>
              <a:t>Eds</a:t>
            </a:r>
            <a:r>
              <a:rPr lang="en-GB" dirty="0"/>
              <a:t>)</a:t>
            </a:r>
            <a:r>
              <a:rPr lang="en-GB" baseline="0" dirty="0"/>
              <a:t> (2013)</a:t>
            </a:r>
            <a:r>
              <a:rPr lang="en-GB" dirty="0"/>
              <a:t> Self-Determined Learning: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Heutagogy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in Action</a:t>
            </a:r>
            <a:r>
              <a:rPr lang="en-GB" dirty="0"/>
              <a:t>. London: Bloomsbury Academic) – double-loop learning process</a:t>
            </a:r>
          </a:p>
          <a:p>
            <a:endParaRPr lang="en-GB" dirty="0"/>
          </a:p>
          <a:p>
            <a:r>
              <a:rPr lang="en-GB" dirty="0" err="1"/>
              <a:t>Heutagogical</a:t>
            </a:r>
            <a:r>
              <a:rPr lang="en-GB" dirty="0"/>
              <a:t> </a:t>
            </a:r>
            <a:r>
              <a:rPr lang="en-GB" dirty="0" err="1"/>
              <a:t>capabilites</a:t>
            </a:r>
            <a:r>
              <a:rPr lang="en-GB"/>
              <a:t>: self-sufficiency in learning, reflexivity, applicability of what is learnt,</a:t>
            </a:r>
            <a:r>
              <a:rPr lang="en-GB" baseline="0"/>
              <a:t> </a:t>
            </a:r>
            <a:r>
              <a:rPr lang="en-GB"/>
              <a:t>positive learning values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55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839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4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7A7392"/>
                </a:solidFill>
              </a:rPr>
              <a:t>Dialogic</a:t>
            </a:r>
            <a:r>
              <a:rPr lang="en-US" dirty="0"/>
              <a:t> feedback is the creation of meaning and understanding via spoken discourse between lecturer and student, or student to student (Nicol, 2010)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>
                <a:solidFill>
                  <a:srgbClr val="7A7392"/>
                </a:solidFill>
              </a:rPr>
              <a:t>Feed-forward</a:t>
            </a:r>
            <a:r>
              <a:rPr lang="en-US" dirty="0"/>
              <a:t> refers specifically to feedback given by tutors that: </a:t>
            </a:r>
          </a:p>
          <a:p>
            <a:pPr lvl="1"/>
            <a:r>
              <a:rPr lang="en-US" dirty="0"/>
              <a:t>Impacts upon an upcoming assignment </a:t>
            </a:r>
          </a:p>
          <a:p>
            <a:pPr lvl="1"/>
            <a:r>
              <a:rPr lang="en-US" dirty="0"/>
              <a:t>Is given post-assignment with more specific direction on how this can be applied to future assignments (Carless, 2007)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05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2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We offered preparatory guidance, in-task guidance and performance feed-forward.</a:t>
            </a:r>
            <a:endParaRPr lang="en-GB" dirty="0"/>
          </a:p>
          <a:p>
            <a:endParaRPr lang="en-GB" dirty="0"/>
          </a:p>
          <a:p>
            <a:r>
              <a:rPr lang="en-GB" dirty="0"/>
              <a:t>Interviews were audio-recorded and exemplar paragraphs were used during them.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Students engage with learning ‘head on’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Arrow</a:t>
            </a:r>
            <a:r>
              <a:rPr lang="en-GB" baseline="0" dirty="0"/>
              <a:t> on right leads on to </a:t>
            </a:r>
            <a:r>
              <a:rPr lang="en-GB" b="1" baseline="0" dirty="0" err="1"/>
              <a:t>ipsative</a:t>
            </a:r>
            <a:r>
              <a:rPr lang="en-GB" b="1" baseline="0" dirty="0"/>
              <a:t> </a:t>
            </a:r>
            <a:r>
              <a:rPr lang="en-GB" baseline="0" dirty="0"/>
              <a:t>feedback – ‘based on a comparison with the learner’s previous performance and linked to long-term progress’ (Hughes 2011, p. 353). Supports development of long-term generic skills over short-term achievement of assessment criteria. </a:t>
            </a:r>
          </a:p>
          <a:p>
            <a:endParaRPr lang="en-GB" dirty="0"/>
          </a:p>
          <a:p>
            <a:r>
              <a:rPr lang="en-GB" dirty="0"/>
              <a:t>Also undertook essay marking seminar: students work with marking criteria and match LOs to standards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51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full-time students, most aged 18-21 years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Interview</a:t>
            </a:r>
            <a:r>
              <a:rPr lang="en-GB" baseline="0" dirty="0"/>
              <a:t> average = 29.58 minutes. Range = 13.02 mins - 56.33 mins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22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can decode feedback: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gain greater understanding of the written feedback through verbal clarification and use of exemplars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Cathartic spaces – ‘coming clean’ with progress, 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Affective space - Being judged – head-on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learning but they have the emotional capacity to cope with this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68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can ‘make good’ – immediate relevance of feedback for good</a:t>
            </a:r>
            <a:r>
              <a:rPr lang="en-US" baseline="0" dirty="0"/>
              <a:t> practice. Students see feedback as disempowering (high stakes) but feedforward as empowering (developmental)</a:t>
            </a:r>
            <a:endParaRPr lang="en-US" dirty="0"/>
          </a:p>
          <a:p>
            <a:endParaRPr lang="en-US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To that point students had developed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personal interpretation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of the meaning and requirements of their question. The feedback allowed them to judge how far they were meeting the performance standards of the assessment criteria as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interpreted by the tutor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86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60570-2B09-DB43-BBE0-DA076DA911F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14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958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1775346" y="1419622"/>
            <a:ext cx="0" cy="2941446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181658" y="1540814"/>
            <a:ext cx="6062750" cy="2831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96861" y="1605616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6861" y="1875614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96861" y="2283314"/>
            <a:ext cx="1219139" cy="521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70" y="0"/>
            <a:ext cx="1398060" cy="6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96861" y="4221384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2" y="699542"/>
            <a:ext cx="7028062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9552" y="1347635"/>
            <a:ext cx="8109147" cy="3404603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orient="horz" pos="441" userDrawn="1">
          <p15:clr>
            <a:srgbClr val="FBAE40"/>
          </p15:clr>
        </p15:guide>
        <p15:guide id="2" pos="4768" userDrawn="1">
          <p15:clr>
            <a:srgbClr val="FBAE40"/>
          </p15:clr>
        </p15:guide>
        <p15:guide id="3" pos="5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4" r:id="rId2"/>
  </p:sldLayoutIdLst>
  <p:transition spd="slow">
    <p:fade/>
  </p:transition>
  <p:txStyles>
    <p:titleStyle>
      <a:lvl1pPr algn="ctr" defTabSz="60641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39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080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1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15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14" indent="-454014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01" indent="-377816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78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372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3995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xfrm>
            <a:off x="2123728" y="1203598"/>
            <a:ext cx="6336704" cy="28311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3400" b="1" dirty="0">
                <a:ea typeface="ＭＳ Ｐゴシック" charset="-128"/>
              </a:rPr>
              <a:t>Improving Student Outcomes through Dialogic Feed-Forward Assessment</a:t>
            </a: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Jennifer Hill</a:t>
            </a:r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Harry West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E22A0FD-6FAE-684E-9BE4-EB9B40652C87}"/>
              </a:ext>
            </a:extLst>
          </p:cNvPr>
          <p:cNvSpPr txBox="1">
            <a:spLocks/>
          </p:cNvSpPr>
          <p:nvPr/>
        </p:nvSpPr>
        <p:spPr bwMode="auto">
          <a:xfrm>
            <a:off x="496861" y="2695635"/>
            <a:ext cx="1338835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13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100" b="1" i="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dirty="0">
                <a:ea typeface="ＭＳ Ｐゴシック" charset="-128"/>
              </a:rPr>
              <a:t>Department of Geography &amp; Environmental Management</a:t>
            </a:r>
          </a:p>
          <a:p>
            <a:pPr>
              <a:spcBef>
                <a:spcPct val="0"/>
              </a:spcBef>
            </a:pPr>
            <a:endParaRPr lang="en-US" altLang="en-US" b="0" dirty="0"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en-US" b="0" dirty="0">
                <a:ea typeface="ＭＳ Ｐゴシック" charset="-128"/>
              </a:rPr>
              <a:t>University of the West of England, Bristol, UK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3AF2F-458C-BE44-AD99-348F37CB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638798"/>
            <a:ext cx="1240270" cy="690529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1484D9D-91C5-A94D-A194-31EA1550A558}"/>
              </a:ext>
            </a:extLst>
          </p:cNvPr>
          <p:cNvSpPr txBox="1">
            <a:spLocks/>
          </p:cNvSpPr>
          <p:nvPr/>
        </p:nvSpPr>
        <p:spPr bwMode="auto">
          <a:xfrm>
            <a:off x="3563888" y="3645827"/>
            <a:ext cx="3289291" cy="74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13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100" b="1" i="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dirty="0">
                <a:ea typeface="ＭＳ Ｐゴシック" charset="-128"/>
              </a:rPr>
              <a:t>International Geographical Union (IGU)</a:t>
            </a:r>
            <a:br>
              <a:rPr lang="en-US" altLang="en-US" b="0" dirty="0">
                <a:ea typeface="ＭＳ Ｐゴシック" charset="-128"/>
              </a:rPr>
            </a:br>
            <a:r>
              <a:rPr lang="en-US" altLang="en-US" b="0" dirty="0">
                <a:ea typeface="ＭＳ Ｐゴシック" charset="-128"/>
              </a:rPr>
              <a:t>Regional Conference </a:t>
            </a:r>
          </a:p>
          <a:p>
            <a:pPr>
              <a:spcBef>
                <a:spcPct val="0"/>
              </a:spcBef>
            </a:pPr>
            <a:r>
              <a:rPr lang="en-US" altLang="en-US" b="0" dirty="0">
                <a:ea typeface="ＭＳ Ｐゴシック" charset="-128"/>
              </a:rPr>
              <a:t>Quebec, Canada</a:t>
            </a:r>
          </a:p>
          <a:p>
            <a:pPr>
              <a:spcBef>
                <a:spcPct val="0"/>
              </a:spcBef>
            </a:pPr>
            <a:r>
              <a:rPr lang="en-US" altLang="en-US" b="0">
                <a:ea typeface="ＭＳ Ｐゴシック" charset="-128"/>
              </a:rPr>
              <a:t>6-10 August </a:t>
            </a:r>
            <a:r>
              <a:rPr lang="en-US" altLang="en-US" b="0" dirty="0">
                <a:ea typeface="ＭＳ Ｐゴシック" charset="-128"/>
              </a:rPr>
              <a:t>2018 </a:t>
            </a:r>
          </a:p>
          <a:p>
            <a:pPr>
              <a:spcBef>
                <a:spcPct val="0"/>
              </a:spcBef>
            </a:pPr>
            <a:endParaRPr lang="en-US" altLang="en-US" b="0" dirty="0">
              <a:ea typeface="ＭＳ Ｐゴシック" charset="-128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F33F4-FEE6-E043-B272-C5320D269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Selected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03A9B-5B1B-3A4F-BF3D-006328C6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419622"/>
            <a:ext cx="8109147" cy="3404603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>
                <a:solidFill>
                  <a:srgbClr val="7A7392"/>
                </a:solidFill>
              </a:rPr>
              <a:t>Self-Efficacy</a:t>
            </a:r>
          </a:p>
          <a:p>
            <a:r>
              <a:rPr lang="en-US" sz="1700" dirty="0"/>
              <a:t>Students also self-avow to altered year 3 behaviour: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700" dirty="0"/>
              <a:t>“I felt my </a:t>
            </a:r>
            <a:r>
              <a:rPr lang="en-US" sz="1700" dirty="0">
                <a:solidFill>
                  <a:srgbClr val="7A7392"/>
                </a:solidFill>
              </a:rPr>
              <a:t>critical analysis was improved through the feedback </a:t>
            </a:r>
            <a:r>
              <a:rPr lang="en-US" sz="1700" dirty="0"/>
              <a:t>session and this has been helpful writing other essays and exam answers… I was able to </a:t>
            </a:r>
            <a:r>
              <a:rPr lang="en-US" sz="1700" dirty="0">
                <a:solidFill>
                  <a:srgbClr val="7A7392"/>
                </a:solidFill>
              </a:rPr>
              <a:t>achieve higher 2:1s and 1:1s at year 3 </a:t>
            </a:r>
            <a:r>
              <a:rPr lang="en-US" sz="1700" dirty="0"/>
              <a:t>because my understanding of critical analysis had improved” (R28)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1700" dirty="0"/>
              <a:t>“Since this module I have made sure that </a:t>
            </a:r>
            <a:r>
              <a:rPr lang="en-US" sz="1700" dirty="0">
                <a:solidFill>
                  <a:srgbClr val="7A7392"/>
                </a:solidFill>
              </a:rPr>
              <a:t>whenever possible I meet with academics and discuss</a:t>
            </a:r>
            <a:r>
              <a:rPr lang="en-US" sz="1700" dirty="0"/>
              <a:t> my work. This is something which </a:t>
            </a:r>
            <a:r>
              <a:rPr lang="en-US" sz="1700" dirty="0">
                <a:solidFill>
                  <a:srgbClr val="7A7392"/>
                </a:solidFill>
              </a:rPr>
              <a:t>prior to the Ecology module would scare me </a:t>
            </a:r>
            <a:r>
              <a:rPr lang="en-US" sz="1700" dirty="0"/>
              <a:t>as I was embarrassed by the mistakes in my work” (R29)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9123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0E7C88-6C9F-5541-96CA-49ACEE561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Selected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BBE5C-9014-8540-AC96-C6ECE667B6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A7392"/>
                </a:solidFill>
              </a:rPr>
              <a:t>Enhanced Student Performance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45456E-201F-4244-9A6B-B9252FDDD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979684"/>
              </p:ext>
            </p:extLst>
          </p:nvPr>
        </p:nvGraphicFramePr>
        <p:xfrm>
          <a:off x="611560" y="1779662"/>
          <a:ext cx="8000915" cy="204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4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Band </a:t>
                      </a:r>
                      <a:r>
                        <a:rPr lang="en-GB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>
                    <a:solidFill>
                      <a:srgbClr val="958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2011-2012 </a:t>
                      </a:r>
                      <a:r>
                        <a:rPr lang="en-GB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>
                    <a:solidFill>
                      <a:srgbClr val="958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2012-2013 </a:t>
                      </a:r>
                      <a:r>
                        <a:rPr lang="en-GB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>
                    <a:solidFill>
                      <a:srgbClr val="958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2015-2016 </a:t>
                      </a:r>
                      <a:r>
                        <a:rPr lang="en-GB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>
                    <a:solidFill>
                      <a:srgbClr val="958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2016-2017 </a:t>
                      </a:r>
                      <a:r>
                        <a:rPr lang="en-GB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</a:p>
                  </a:txBody>
                  <a:tcPr>
                    <a:solidFill>
                      <a:srgbClr val="958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0-39 </a:t>
                      </a:r>
                      <a:r>
                        <a:rPr lang="en-GB" sz="105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GB" sz="105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inc.</a:t>
                      </a:r>
                      <a:r>
                        <a:rPr lang="en-GB" sz="105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NS)</a:t>
                      </a:r>
                      <a:endParaRPr lang="en-GB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40-49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50-59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60-69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3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70-100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35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 (n)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CC9B8574-32B2-5C47-A519-4B882A49B38F}"/>
              </a:ext>
            </a:extLst>
          </p:cNvPr>
          <p:cNvSpPr/>
          <p:nvPr/>
        </p:nvSpPr>
        <p:spPr>
          <a:xfrm rot="10800000">
            <a:off x="5292081" y="3836995"/>
            <a:ext cx="208345" cy="439895"/>
          </a:xfrm>
          <a:prstGeom prst="downArrow">
            <a:avLst/>
          </a:prstGeom>
          <a:solidFill>
            <a:srgbClr val="958CB3"/>
          </a:solidFill>
          <a:ln>
            <a:solidFill>
              <a:srgbClr val="958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A3E261DB-3FA5-624A-954A-6242CA9BE74F}"/>
              </a:ext>
            </a:extLst>
          </p:cNvPr>
          <p:cNvSpPr/>
          <p:nvPr/>
        </p:nvSpPr>
        <p:spPr>
          <a:xfrm>
            <a:off x="5292080" y="1315670"/>
            <a:ext cx="208346" cy="439896"/>
          </a:xfrm>
          <a:prstGeom prst="downArrow">
            <a:avLst/>
          </a:prstGeom>
          <a:solidFill>
            <a:srgbClr val="958CB3"/>
          </a:solidFill>
          <a:ln>
            <a:solidFill>
              <a:srgbClr val="958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C92DD-B2BE-2F4C-9C80-95AD4919DF95}"/>
              </a:ext>
            </a:extLst>
          </p:cNvPr>
          <p:cNvSpPr txBox="1"/>
          <p:nvPr/>
        </p:nvSpPr>
        <p:spPr>
          <a:xfrm>
            <a:off x="4354531" y="4322538"/>
            <a:ext cx="208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Dialogic 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44436-76CE-BB41-A619-6C965D5CCD3C}"/>
              </a:ext>
            </a:extLst>
          </p:cNvPr>
          <p:cNvSpPr txBox="1"/>
          <p:nvPr/>
        </p:nvSpPr>
        <p:spPr>
          <a:xfrm>
            <a:off x="5500426" y="1257585"/>
            <a:ext cx="352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Significantly higher marks 2015-17 v 2011-13 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 = &lt; 0.0001)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621F3-CC82-0744-804A-C07C52499EB0}"/>
              </a:ext>
            </a:extLst>
          </p:cNvPr>
          <p:cNvSpPr txBox="1"/>
          <p:nvPr/>
        </p:nvSpPr>
        <p:spPr>
          <a:xfrm>
            <a:off x="6660232" y="3873434"/>
            <a:ext cx="212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Did not have a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C453A-7716-1D48-A159-0AF9CD1A93CF}"/>
              </a:ext>
            </a:extLst>
          </p:cNvPr>
          <p:cNvSpPr txBox="1"/>
          <p:nvPr/>
        </p:nvSpPr>
        <p:spPr>
          <a:xfrm>
            <a:off x="632376" y="4030469"/>
            <a:ext cx="342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7A73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Ecology mark 4.5% higher than average mark for other second year optional modules </a:t>
            </a:r>
          </a:p>
          <a:p>
            <a:pPr algn="ctr"/>
            <a:r>
              <a:rPr lang="en-GB" sz="1200" b="1" dirty="0">
                <a:solidFill>
                  <a:srgbClr val="7A73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 = 0.01) </a:t>
            </a:r>
          </a:p>
          <a:p>
            <a:pPr algn="ctr"/>
            <a:endParaRPr lang="en-GB" sz="1200" dirty="0">
              <a:solidFill>
                <a:srgbClr val="7A73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4708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AFAC21-AC61-EA4A-B795-C22538E55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Selected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6E5F8-0FB6-874A-AD49-ED10806EC4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615398"/>
            <a:ext cx="4896543" cy="2972576"/>
          </a:xfrm>
        </p:spPr>
        <p:txBody>
          <a:bodyPr/>
          <a:lstStyle/>
          <a:p>
            <a:r>
              <a:rPr lang="en-US" sz="1700" dirty="0"/>
              <a:t>All students rated the module as giving them high quality feedback: detailed, conversational, personalized, timely (relevant application), multi-faceted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700" dirty="0"/>
              <a:t>Students proactively engage with learning – they have to prepare for the meeting, think about their work, ask and answer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9E3DA-3F4D-9949-A56B-DB6EA503A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23678"/>
            <a:ext cx="2775517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1709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4FADE-B510-0045-BF65-D40378B4B6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602FB-5BDC-BE48-821D-44916F916C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82E61-320D-E747-A8B2-5C6F2005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" y="0"/>
            <a:ext cx="913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9842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44097-3404-4A43-9888-6EA790D10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dirty="0"/>
              <a:t>References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C381D-1B2F-764B-B61A-4EFCC5BB6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200" dirty="0"/>
              <a:t>Alexander, R. (2004) </a:t>
            </a:r>
            <a:r>
              <a:rPr lang="en-GB" sz="1200" i="1" dirty="0"/>
              <a:t>Towards Dialogic Teaching: rethinking classroom talk </a:t>
            </a:r>
            <a:r>
              <a:rPr lang="en-GB" sz="1200" dirty="0"/>
              <a:t>(Third edition). University of Cambridge: </a:t>
            </a:r>
            <a:r>
              <a:rPr lang="en-GB" sz="1200" dirty="0" err="1"/>
              <a:t>Dialogos</a:t>
            </a:r>
            <a:r>
              <a:rPr lang="en-GB" sz="1200" dirty="0"/>
              <a:t>. </a:t>
            </a:r>
          </a:p>
          <a:p>
            <a:pPr>
              <a:defRPr/>
            </a:pPr>
            <a:endParaRPr lang="en-GB" sz="100" dirty="0"/>
          </a:p>
          <a:p>
            <a:pPr>
              <a:defRPr/>
            </a:pPr>
            <a:r>
              <a:rPr lang="en-GB" sz="1200" dirty="0"/>
              <a:t>Barnett, R. (2007) Assessment in higher education: An impossible mission? In D. </a:t>
            </a:r>
            <a:r>
              <a:rPr lang="en-GB" sz="1200" dirty="0" err="1"/>
              <a:t>Boud</a:t>
            </a:r>
            <a:r>
              <a:rPr lang="en-GB" sz="1200" dirty="0"/>
              <a:t> and N. </a:t>
            </a:r>
            <a:r>
              <a:rPr lang="en-GB" sz="1200" dirty="0" err="1"/>
              <a:t>Falchikov</a:t>
            </a:r>
            <a:r>
              <a:rPr lang="en-GB" sz="1200" dirty="0"/>
              <a:t> (</a:t>
            </a:r>
            <a:r>
              <a:rPr lang="en-GB" sz="1200" dirty="0" err="1"/>
              <a:t>eds</a:t>
            </a:r>
            <a:r>
              <a:rPr lang="en-GB" sz="1200" dirty="0"/>
              <a:t>) </a:t>
            </a:r>
            <a:r>
              <a:rPr lang="en-GB" sz="1200" i="1" dirty="0"/>
              <a:t>Rethinking Assessment in Higher Education</a:t>
            </a:r>
            <a:r>
              <a:rPr lang="en-GB" sz="1200" dirty="0"/>
              <a:t>. London: Routledge, pp. 29-40. </a:t>
            </a:r>
          </a:p>
          <a:p>
            <a:pPr>
              <a:defRPr/>
            </a:pPr>
            <a:endParaRPr lang="en-GB" sz="100" dirty="0"/>
          </a:p>
          <a:p>
            <a:pPr>
              <a:defRPr/>
            </a:pPr>
            <a:r>
              <a:rPr lang="en-GB" sz="1200" dirty="0"/>
              <a:t>Beaumont, C., </a:t>
            </a:r>
            <a:r>
              <a:rPr lang="en-GB" sz="1200" dirty="0" err="1"/>
              <a:t>O’Doherty</a:t>
            </a:r>
            <a:r>
              <a:rPr lang="en-GB" sz="1200" dirty="0"/>
              <a:t>, M. &amp; Shannon, L. (2011) Reconceptualising assessment feedback: a key to improving student learning? </a:t>
            </a:r>
            <a:r>
              <a:rPr lang="en-GB" sz="1200" i="1" dirty="0"/>
              <a:t>Studies in Higher Education</a:t>
            </a:r>
            <a:r>
              <a:rPr lang="en-GB" sz="1200" dirty="0"/>
              <a:t>, 36, 671-687.</a:t>
            </a:r>
            <a:endParaRPr lang="en-GB" sz="100" dirty="0"/>
          </a:p>
          <a:p>
            <a:pPr>
              <a:defRPr/>
            </a:pPr>
            <a:endParaRPr lang="en-GB" sz="100" dirty="0"/>
          </a:p>
          <a:p>
            <a:pPr>
              <a:defRPr/>
            </a:pPr>
            <a:r>
              <a:rPr lang="en-GB" sz="1200" dirty="0"/>
              <a:t>Blair, A. &amp; McGinty, S. (2013) Feedback-dialogues: exploring the student perspective. </a:t>
            </a:r>
            <a:r>
              <a:rPr lang="en-GB" sz="1200" i="1" dirty="0"/>
              <a:t>Assessment and Evaluation in Higher Education</a:t>
            </a:r>
            <a:r>
              <a:rPr lang="en-GB" sz="1200" dirty="0"/>
              <a:t>, 38, 466-476. </a:t>
            </a:r>
          </a:p>
          <a:p>
            <a:pPr>
              <a:defRPr/>
            </a:pPr>
            <a:endParaRPr lang="en-GB" sz="100" dirty="0"/>
          </a:p>
          <a:p>
            <a:pPr>
              <a:defRPr/>
            </a:pPr>
            <a:r>
              <a:rPr lang="en-GB" sz="1200" dirty="0"/>
              <a:t>Carless, D. (2006) Differing perceptions in the feedback process. </a:t>
            </a:r>
            <a:r>
              <a:rPr lang="en-GB" sz="1200" i="1" dirty="0"/>
              <a:t>Studies in Higher Education</a:t>
            </a:r>
            <a:r>
              <a:rPr lang="en-GB" sz="1200" dirty="0"/>
              <a:t>, 31, 219-233.</a:t>
            </a:r>
          </a:p>
          <a:p>
            <a:pPr>
              <a:defRPr/>
            </a:pPr>
            <a:endParaRPr lang="en-GB" sz="100" dirty="0"/>
          </a:p>
          <a:p>
            <a:pPr>
              <a:defRPr/>
            </a:pPr>
            <a:r>
              <a:rPr lang="en-GB" sz="1200" dirty="0"/>
              <a:t>Carless, D. (2007) Learning-oriented assessment: conceptual bases and practical implications. </a:t>
            </a:r>
            <a:r>
              <a:rPr lang="en-GB" sz="1200" i="1" dirty="0"/>
              <a:t>Innovations in Education and Teaching International</a:t>
            </a:r>
            <a:r>
              <a:rPr lang="en-GB" sz="1200" dirty="0"/>
              <a:t>, 44, 57-66.</a:t>
            </a:r>
            <a:endParaRPr lang="en-US" sz="1200" dirty="0"/>
          </a:p>
          <a:p>
            <a:pPr>
              <a:defRPr/>
            </a:pPr>
            <a:endParaRPr lang="en-GB" sz="100" dirty="0"/>
          </a:p>
          <a:p>
            <a:pPr>
              <a:defRPr/>
            </a:pPr>
            <a:r>
              <a:rPr lang="en-GB" sz="1200" dirty="0"/>
              <a:t>Hattie, J. &amp; Timperley, H. (2007) The power of feedback. </a:t>
            </a:r>
            <a:r>
              <a:rPr lang="en-GB" sz="1200" i="1" dirty="0"/>
              <a:t>Review of Educational Research</a:t>
            </a:r>
            <a:r>
              <a:rPr lang="en-GB" sz="1200" dirty="0"/>
              <a:t>, 77, 81-112.</a:t>
            </a:r>
          </a:p>
          <a:p>
            <a:pPr>
              <a:defRPr/>
            </a:pPr>
            <a:endParaRPr lang="en-GB" sz="100" dirty="0"/>
          </a:p>
          <a:p>
            <a:pPr>
              <a:defRPr/>
            </a:pPr>
            <a:r>
              <a:rPr lang="en-US" sz="1200" dirty="0"/>
              <a:t>Hill, J., Thomas ,G., Diaz, A. &amp; </a:t>
            </a:r>
            <a:r>
              <a:rPr lang="en-US" sz="1200" dirty="0" err="1"/>
              <a:t>Simm</a:t>
            </a:r>
            <a:r>
              <a:rPr lang="en-US" sz="1200" dirty="0"/>
              <a:t>, D. (2016) Borderland spaces for learning partnership: opportunities, benefits and challenges</a:t>
            </a:r>
            <a:r>
              <a:rPr lang="en-US" sz="1200" i="1" dirty="0"/>
              <a:t> Journal of Geography in Higher Education,</a:t>
            </a:r>
            <a:r>
              <a:rPr lang="en-US" sz="1200" dirty="0"/>
              <a:t> 40, 375-393.</a:t>
            </a:r>
          </a:p>
          <a:p>
            <a:pPr>
              <a:defRPr/>
            </a:pPr>
            <a:endParaRPr lang="en-US" sz="100" dirty="0"/>
          </a:p>
          <a:p>
            <a:pPr>
              <a:defRPr/>
            </a:pPr>
            <a:r>
              <a:rPr lang="en-GB" sz="1200" dirty="0"/>
              <a:t>Liu, N.-F. &amp; Carless, D. (2006) Peer feedback: the learning element of peer assessment. </a:t>
            </a:r>
            <a:r>
              <a:rPr lang="en-GB" sz="1200" i="1" dirty="0"/>
              <a:t>Teaching in Higher Education</a:t>
            </a:r>
            <a:r>
              <a:rPr lang="en-GB" sz="1200" dirty="0"/>
              <a:t>, 11, 279-290.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593574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44097-3404-4A43-9888-6EA790D10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dirty="0"/>
              <a:t>References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C381D-1B2F-764B-B61A-4EFCC5BB69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347635"/>
            <a:ext cx="8109147" cy="3600379"/>
          </a:xfrm>
        </p:spPr>
        <p:txBody>
          <a:bodyPr/>
          <a:lstStyle/>
          <a:p>
            <a:pPr>
              <a:defRPr/>
            </a:pPr>
            <a:endParaRPr lang="en-US" sz="100" dirty="0"/>
          </a:p>
          <a:p>
            <a:pPr>
              <a:defRPr/>
            </a:pPr>
            <a:r>
              <a:rPr lang="en-GB" sz="1200" dirty="0"/>
              <a:t>Nicol, D. (2010) From monologue to dialogue: improving written feedback processes in mass higher education. </a:t>
            </a:r>
            <a:r>
              <a:rPr lang="en-GB" sz="1200" i="1" dirty="0"/>
              <a:t>Assessment and Evaluation in Higher Education</a:t>
            </a:r>
            <a:r>
              <a:rPr lang="en-GB" sz="1200" dirty="0"/>
              <a:t>, 35, 501-517.</a:t>
            </a:r>
          </a:p>
          <a:p>
            <a:endParaRPr lang="en-GB" sz="100" dirty="0"/>
          </a:p>
          <a:p>
            <a:r>
              <a:rPr lang="en-GB" sz="1200" dirty="0"/>
              <a:t>Nicol, D.J. &amp; Macfarlane-Dick, D. (2006) Formative assessment and self-regulated learning: a model and seven principles of good feedback practice. </a:t>
            </a:r>
            <a:r>
              <a:rPr lang="en-GB" sz="1200" i="1" dirty="0"/>
              <a:t>Studies in Higher Education</a:t>
            </a:r>
            <a:r>
              <a:rPr lang="en-GB" sz="1200" dirty="0"/>
              <a:t>, 31, 199-218.</a:t>
            </a:r>
          </a:p>
          <a:p>
            <a:endParaRPr lang="en-GB" sz="100" dirty="0"/>
          </a:p>
          <a:p>
            <a:r>
              <a:rPr lang="en-GB" sz="1200" dirty="0"/>
              <a:t>O’Donovan, B., Rust, C. &amp; Price, M. (2016) A scholarly approach to solving the feedback dilemma in practice. </a:t>
            </a:r>
            <a:r>
              <a:rPr lang="en-GB" sz="1200" i="1" dirty="0"/>
              <a:t>Assessment and Evaluation in Higher Education</a:t>
            </a:r>
            <a:r>
              <a:rPr lang="en-GB" sz="1200" dirty="0"/>
              <a:t>, 41, 938-949.</a:t>
            </a:r>
          </a:p>
          <a:p>
            <a:endParaRPr lang="en-GB" sz="100" dirty="0"/>
          </a:p>
          <a:p>
            <a:endParaRPr lang="en-GB" sz="100" dirty="0"/>
          </a:p>
          <a:p>
            <a:r>
              <a:rPr lang="en-GB" sz="1200" dirty="0"/>
              <a:t>Price, M., Handley, K., Millar, J. &amp; O’Donovan, B. (2010) Feedback: all that effort, but what is the effect? </a:t>
            </a:r>
            <a:r>
              <a:rPr lang="en-GB" sz="1200" i="1" dirty="0"/>
              <a:t>Assessment and Evaluation in Higher Education</a:t>
            </a:r>
            <a:r>
              <a:rPr lang="en-GB" sz="1200" dirty="0"/>
              <a:t>, 35, 277-289.</a:t>
            </a:r>
          </a:p>
          <a:p>
            <a:endParaRPr lang="en-GB" sz="100" dirty="0"/>
          </a:p>
          <a:p>
            <a:r>
              <a:rPr lang="en-GB" sz="1200" dirty="0"/>
              <a:t>Ritchie, L. (2016) </a:t>
            </a:r>
            <a:r>
              <a:rPr lang="en-GB" sz="1200" i="1" dirty="0"/>
              <a:t>Fostering Self-Efficacy in Higher Education Students</a:t>
            </a:r>
            <a:r>
              <a:rPr lang="en-GB" sz="1200" dirty="0"/>
              <a:t>. London: Palgrave. </a:t>
            </a:r>
          </a:p>
          <a:p>
            <a:endParaRPr lang="en-GB" sz="100" dirty="0"/>
          </a:p>
          <a:p>
            <a:r>
              <a:rPr lang="en-US" sz="1200" dirty="0"/>
              <a:t>Sadler, D.R. (2010) Beyond Feedback: Developing student capability in complex appraisal. </a:t>
            </a:r>
            <a:r>
              <a:rPr lang="en-US" sz="1200" i="1" dirty="0"/>
              <a:t>Assessment and Evaluation in Higher Education, </a:t>
            </a:r>
            <a:r>
              <a:rPr lang="en-US" sz="1200" dirty="0"/>
              <a:t>35, 535-550.</a:t>
            </a:r>
            <a:r>
              <a:rPr lang="en-GB" sz="1200" dirty="0"/>
              <a:t> </a:t>
            </a:r>
          </a:p>
          <a:p>
            <a:endParaRPr lang="en-GB" sz="100" dirty="0"/>
          </a:p>
          <a:p>
            <a:r>
              <a:rPr lang="en-GB" sz="1200" dirty="0"/>
              <a:t>Sutton, P. (2009) Towards dialogic feedback. </a:t>
            </a:r>
            <a:r>
              <a:rPr lang="en-GB" sz="1200" i="1" dirty="0"/>
              <a:t>Critical and Reflective Practice in Education</a:t>
            </a:r>
            <a:r>
              <a:rPr lang="en-GB" sz="1200" dirty="0"/>
              <a:t>, 1, 1-10.</a:t>
            </a:r>
          </a:p>
          <a:p>
            <a:endParaRPr lang="en-GB" sz="100" dirty="0"/>
          </a:p>
          <a:p>
            <a:r>
              <a:rPr lang="en-GB" sz="1200" dirty="0" err="1"/>
              <a:t>Winstone</a:t>
            </a:r>
            <a:r>
              <a:rPr lang="en-GB" sz="1200" dirty="0"/>
              <a:t>, N.E., Nash, R.A., Rowntree, J. &amp; Parker, M. (2017) ‘It’d be useful, but I wouldn’t use it’: barriers to university students’ feedback seeking and recipience. </a:t>
            </a:r>
            <a:r>
              <a:rPr lang="en-GB" sz="1200" i="1" dirty="0"/>
              <a:t>Studies in Higher Education </a:t>
            </a:r>
            <a:r>
              <a:rPr lang="en-GB" sz="1200" dirty="0"/>
              <a:t>(in print).</a:t>
            </a:r>
          </a:p>
          <a:p>
            <a:endParaRPr lang="en-GB" sz="100" dirty="0"/>
          </a:p>
          <a:p>
            <a:r>
              <a:rPr lang="en-GB" sz="1200" dirty="0"/>
              <a:t>Yang, M. &amp; Carless, D. (2013) The feedback triangle and the enhancement of dialogic feedback processes. </a:t>
            </a:r>
            <a:r>
              <a:rPr lang="en-GB" sz="1200" i="1" dirty="0"/>
              <a:t>Teaching in Higher Education</a:t>
            </a:r>
            <a:r>
              <a:rPr lang="en-GB" sz="1200" dirty="0"/>
              <a:t>, 18, 285-297.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3123047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EAD766-2DAE-BF4E-8B9F-205171B68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5717" y="1300198"/>
            <a:ext cx="7416824" cy="2831136"/>
          </a:xfrm>
        </p:spPr>
        <p:txBody>
          <a:bodyPr/>
          <a:lstStyle/>
          <a:p>
            <a:pPr algn="ctr"/>
            <a:r>
              <a:rPr lang="en-US" sz="4000" b="1" dirty="0"/>
              <a:t>Thank you for listening</a:t>
            </a:r>
          </a:p>
          <a:p>
            <a:pPr algn="ctr">
              <a:lnSpc>
                <a:spcPct val="100000"/>
              </a:lnSpc>
            </a:pPr>
            <a:endParaRPr lang="en-US" sz="1600" b="1" dirty="0">
              <a:latin typeface="+mn-lt"/>
            </a:endParaRPr>
          </a:p>
          <a:p>
            <a:pPr algn="ctr"/>
            <a:r>
              <a:rPr lang="en-US" sz="4000" b="1" dirty="0"/>
              <a:t>Questions?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B42F271-DC1F-604F-921E-80C22144D38F}"/>
              </a:ext>
            </a:extLst>
          </p:cNvPr>
          <p:cNvSpPr txBox="1">
            <a:spLocks/>
          </p:cNvSpPr>
          <p:nvPr/>
        </p:nvSpPr>
        <p:spPr bwMode="auto">
          <a:xfrm>
            <a:off x="4211960" y="3291830"/>
            <a:ext cx="42484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606410" rtl="0" eaLnBrk="0" fontAlgn="base" hangingPunct="0">
              <a:lnSpc>
                <a:spcPts val="13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100" b="1" i="0" kern="120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987401" indent="-377816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078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0372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739957" indent="-301618" algn="l" defTabSz="6064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46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68" algn="l" defTabSz="60953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dirty="0">
                <a:ea typeface="ＭＳ Ｐゴシック" charset="-128"/>
              </a:rPr>
              <a:t>Contact details </a:t>
            </a:r>
          </a:p>
          <a:p>
            <a:pPr algn="ctr">
              <a:spcBef>
                <a:spcPct val="0"/>
              </a:spcBef>
            </a:pPr>
            <a:endParaRPr lang="en-US" altLang="en-US" sz="1800" b="0" dirty="0">
              <a:ea typeface="ＭＳ Ｐゴシック" charset="-128"/>
            </a:endParaRPr>
          </a:p>
          <a:p>
            <a:pPr algn="ctr">
              <a:spcBef>
                <a:spcPct val="0"/>
              </a:spcBef>
            </a:pPr>
            <a:r>
              <a:rPr lang="en-US" altLang="en-US" sz="1800" b="0" dirty="0">
                <a:ea typeface="ＭＳ Ｐゴシック" charset="-128"/>
              </a:rPr>
              <a:t>Jennifer Hill – jennifer.hill@uwe.ac.uk</a:t>
            </a:r>
          </a:p>
          <a:p>
            <a:pPr algn="ctr">
              <a:spcBef>
                <a:spcPct val="0"/>
              </a:spcBef>
            </a:pPr>
            <a:r>
              <a:rPr lang="en-US" altLang="en-US" sz="1800" b="0" dirty="0">
                <a:ea typeface="ＭＳ Ｐゴシック" charset="-128"/>
              </a:rPr>
              <a:t> </a:t>
            </a:r>
          </a:p>
          <a:p>
            <a:pPr algn="ctr">
              <a:spcBef>
                <a:spcPct val="0"/>
              </a:spcBef>
            </a:pPr>
            <a:endParaRPr lang="en-US" altLang="en-US" sz="1800" b="0" dirty="0">
              <a:ea typeface="ＭＳ Ｐゴシック" charset="-128"/>
            </a:endParaRPr>
          </a:p>
          <a:p>
            <a:pPr algn="ctr">
              <a:spcBef>
                <a:spcPct val="0"/>
              </a:spcBef>
            </a:pPr>
            <a:r>
              <a:rPr lang="en-US" altLang="en-US" sz="1800" b="0" dirty="0">
                <a:ea typeface="ＭＳ Ｐゴシック" charset="-128"/>
              </a:rPr>
              <a:t>Harry West - harry.west@uwe.ac.uk </a:t>
            </a:r>
          </a:p>
          <a:p>
            <a:pPr>
              <a:spcBef>
                <a:spcPct val="0"/>
              </a:spcBef>
            </a:pPr>
            <a:endParaRPr lang="en-US" altLang="en-US" sz="1400" b="0" dirty="0">
              <a:ea typeface="ＭＳ Ｐゴシック" charset="-128"/>
            </a:endParaRPr>
          </a:p>
        </p:txBody>
      </p:sp>
      <p:pic>
        <p:nvPicPr>
          <p:cNvPr id="8" name="Picture 3" descr="listener-questions.jpg">
            <a:extLst>
              <a:ext uri="{FF2B5EF4-FFF2-40B4-BE49-F238E27FC236}">
                <a16:creationId xmlns:a16="http://schemas.microsoft.com/office/drawing/2014/main" id="{DBC5A550-5CDA-B448-A878-A57F5B3DD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90" y="2715766"/>
            <a:ext cx="1814278" cy="18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44748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417B2-E743-5E4E-977E-7C4321541A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Feedback Context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91562-8695-F54B-8BBE-A9A05D96C1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471403"/>
            <a:ext cx="8109147" cy="3404603"/>
          </a:xfrm>
        </p:spPr>
        <p:txBody>
          <a:bodyPr/>
          <a:lstStyle/>
          <a:p>
            <a:r>
              <a:rPr lang="en-US" sz="1700" dirty="0"/>
              <a:t>Feedback should help students to: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lvl="1"/>
            <a:r>
              <a:rPr lang="en-US" sz="1700" dirty="0"/>
              <a:t>Understand current performance</a:t>
            </a:r>
          </a:p>
          <a:p>
            <a:pPr lvl="1"/>
            <a:r>
              <a:rPr lang="en-US" sz="1700" dirty="0"/>
              <a:t>Understand how to close the ‘performance gap’ in future assignments</a:t>
            </a:r>
          </a:p>
          <a:p>
            <a:pPr lvl="1"/>
            <a:r>
              <a:rPr lang="en-US" sz="1700" dirty="0"/>
              <a:t>Have the confidence and belief they have control over their success </a:t>
            </a:r>
          </a:p>
          <a:p>
            <a:pPr lvl="1"/>
            <a:r>
              <a:rPr lang="en-US" sz="1700" dirty="0"/>
              <a:t>Maintain motivation throughout their degree </a:t>
            </a:r>
          </a:p>
          <a:p>
            <a:pPr marL="266700" lvl="1" indent="0" algn="r">
              <a:buNone/>
            </a:pPr>
            <a:r>
              <a:rPr lang="en-US" dirty="0"/>
              <a:t>(Hattie &amp; Timperley, 2007)</a:t>
            </a:r>
          </a:p>
          <a:p>
            <a:pPr marL="266700" lvl="1" indent="0" algn="r">
              <a:buNone/>
            </a:pPr>
            <a:endParaRPr lang="en-US" sz="2000" dirty="0"/>
          </a:p>
          <a:p>
            <a:r>
              <a:rPr lang="en-US" sz="1700" dirty="0"/>
              <a:t>But … low satisfaction scores for assessment and feedback in national student surveys </a:t>
            </a:r>
          </a:p>
          <a:p>
            <a:pPr marL="266700" lvl="1" indent="0" algn="r">
              <a:buNone/>
            </a:pPr>
            <a:endParaRPr lang="en-US" dirty="0"/>
          </a:p>
          <a:p>
            <a:pPr marL="2667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0454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F15852-EAC1-3449-A0DB-D9271A8772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Feedback Intervention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0FBC7-B025-E040-8185-BA8314D97D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3" y="1779683"/>
            <a:ext cx="4896543" cy="2520259"/>
          </a:xfrm>
        </p:spPr>
        <p:txBody>
          <a:bodyPr/>
          <a:lstStyle/>
          <a:p>
            <a:r>
              <a:rPr lang="en-US" sz="1700" dirty="0"/>
              <a:t>We implemented an assessment approach on a 2</a:t>
            </a:r>
            <a:r>
              <a:rPr lang="en-US" sz="1700" baseline="30000" dirty="0"/>
              <a:t>nd</a:t>
            </a:r>
            <a:r>
              <a:rPr lang="en-US" sz="1700" dirty="0"/>
              <a:t> year physical geography module to optimally support students use of feedback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700" dirty="0"/>
              <a:t>Based on premise that feedback should occupy a central position within a </a:t>
            </a:r>
            <a:r>
              <a:rPr lang="en-US" sz="1700" b="1" dirty="0">
                <a:solidFill>
                  <a:srgbClr val="7A7392"/>
                </a:solidFill>
              </a:rPr>
              <a:t>dialogic</a:t>
            </a:r>
            <a:r>
              <a:rPr lang="en-US" sz="1700" dirty="0"/>
              <a:t> approach to learning and teaching (Alexander, 2004; Sutton, 2009) and be </a:t>
            </a:r>
            <a:r>
              <a:rPr lang="en-US" sz="1700" b="1" dirty="0">
                <a:solidFill>
                  <a:srgbClr val="7A7392"/>
                </a:solidFill>
              </a:rPr>
              <a:t>future-oriented</a:t>
            </a:r>
            <a:r>
              <a:rPr lang="en-US" sz="1700" dirty="0"/>
              <a:t> (Sadler, 2010; Beaumont </a:t>
            </a:r>
            <a:r>
              <a:rPr lang="en-US" sz="1700" i="1" dirty="0"/>
              <a:t>et al., </a:t>
            </a:r>
            <a:r>
              <a:rPr lang="en-US" sz="1700" dirty="0"/>
              <a:t>2011)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A39FE59-BA29-BA47-9308-5488F5656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80357"/>
            <a:ext cx="2375412" cy="33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82534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66BF2D-A65B-D442-9A78-6D96BA25E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Research Aims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CBFAE-27D9-B349-9CA8-96EEF735C7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419622"/>
            <a:ext cx="8109147" cy="34046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700" dirty="0"/>
              <a:t>Explore </a:t>
            </a:r>
            <a:r>
              <a:rPr lang="en-US" sz="1700" b="1" dirty="0">
                <a:solidFill>
                  <a:srgbClr val="7A7392"/>
                </a:solidFill>
              </a:rPr>
              <a:t>student perceptions </a:t>
            </a:r>
            <a:r>
              <a:rPr lang="en-US" sz="1700" dirty="0"/>
              <a:t>of the dialogic feed-forward approach and whether it asserted a </a:t>
            </a:r>
            <a:r>
              <a:rPr lang="en-US" sz="1700" b="1" dirty="0">
                <a:solidFill>
                  <a:srgbClr val="7A7392"/>
                </a:solidFill>
              </a:rPr>
              <a:t>positive influence on their learning experience 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Identify if and how the </a:t>
            </a:r>
            <a:r>
              <a:rPr lang="en-US" sz="1700" b="1" dirty="0">
                <a:solidFill>
                  <a:srgbClr val="7A7392"/>
                </a:solidFill>
              </a:rPr>
              <a:t>task-specific behavior </a:t>
            </a:r>
            <a:r>
              <a:rPr lang="en-US" sz="1700" dirty="0"/>
              <a:t>of students was altered by the assessment approach 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Identify the extent to which students believed their </a:t>
            </a:r>
            <a:r>
              <a:rPr lang="en-US" sz="1700" b="1" dirty="0">
                <a:solidFill>
                  <a:srgbClr val="7A7392"/>
                </a:solidFill>
              </a:rPr>
              <a:t>self-efficacy</a:t>
            </a:r>
            <a:r>
              <a:rPr lang="en-US" sz="1700" dirty="0"/>
              <a:t> and </a:t>
            </a:r>
            <a:r>
              <a:rPr lang="en-US" sz="1700" b="1" dirty="0">
                <a:solidFill>
                  <a:srgbClr val="7A7392"/>
                </a:solidFill>
              </a:rPr>
              <a:t>self-regulation</a:t>
            </a:r>
            <a:r>
              <a:rPr lang="en-US" sz="1700" dirty="0"/>
              <a:t> skills were improved 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/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Examine whether the assessment approach </a:t>
            </a:r>
            <a:r>
              <a:rPr lang="en-US" sz="1700" b="1" dirty="0">
                <a:solidFill>
                  <a:srgbClr val="7A7392"/>
                </a:solidFill>
              </a:rPr>
              <a:t>enhanced student performance </a:t>
            </a:r>
            <a:r>
              <a:rPr lang="en-US" sz="1700" dirty="0"/>
              <a:t>and whether it could potentially raise </a:t>
            </a:r>
            <a:r>
              <a:rPr lang="en-US" sz="1700" b="1" dirty="0">
                <a:solidFill>
                  <a:srgbClr val="7A7392"/>
                </a:solidFill>
              </a:rPr>
              <a:t>NSS scores </a:t>
            </a:r>
            <a:r>
              <a:rPr lang="en-US" sz="1700" dirty="0"/>
              <a:t>related to feedback </a:t>
            </a:r>
          </a:p>
        </p:txBody>
      </p:sp>
    </p:spTree>
    <p:extLst>
      <p:ext uri="{BB962C8B-B14F-4D97-AF65-F5344CB8AC3E}">
        <p14:creationId xmlns:p14="http://schemas.microsoft.com/office/powerpoint/2010/main" val="43475671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9F2B2A-8E3B-CD40-B8EE-6D57BEE6A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Module Assessment Structure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703B454-B882-8949-B5D8-7B2CA21F4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335569"/>
              </p:ext>
            </p:extLst>
          </p:nvPr>
        </p:nvGraphicFramePr>
        <p:xfrm>
          <a:off x="251520" y="2085269"/>
          <a:ext cx="820891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C0BCF0B-AF0E-A249-BF7F-3CFA0D9528C3}"/>
              </a:ext>
            </a:extLst>
          </p:cNvPr>
          <p:cNvGrpSpPr/>
          <p:nvPr/>
        </p:nvGrpSpPr>
        <p:grpSpPr>
          <a:xfrm>
            <a:off x="8532440" y="2769345"/>
            <a:ext cx="288032" cy="360040"/>
            <a:chOff x="8927344" y="1399256"/>
            <a:chExt cx="338102" cy="416302"/>
          </a:xfrm>
          <a:solidFill>
            <a:srgbClr val="7A7392"/>
          </a:solidFill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6CD45DB-5283-044F-9617-9AA6EEF41ACA}"/>
                </a:ext>
              </a:extLst>
            </p:cNvPr>
            <p:cNvSpPr/>
            <p:nvPr/>
          </p:nvSpPr>
          <p:spPr>
            <a:xfrm>
              <a:off x="8927344" y="1399256"/>
              <a:ext cx="338102" cy="4163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>
              <a:extLst>
                <a:ext uri="{FF2B5EF4-FFF2-40B4-BE49-F238E27FC236}">
                  <a16:creationId xmlns:a16="http://schemas.microsoft.com/office/drawing/2014/main" id="{B267DFCF-29C8-9F41-AF10-F5111B13F9FA}"/>
                </a:ext>
              </a:extLst>
            </p:cNvPr>
            <p:cNvSpPr/>
            <p:nvPr/>
          </p:nvSpPr>
          <p:spPr>
            <a:xfrm>
              <a:off x="8927344" y="1482516"/>
              <a:ext cx="236671" cy="249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8" name="Left Bracket 7">
            <a:extLst>
              <a:ext uri="{FF2B5EF4-FFF2-40B4-BE49-F238E27FC236}">
                <a16:creationId xmlns:a16="http://schemas.microsoft.com/office/drawing/2014/main" id="{31682799-EF39-A847-9530-8AEDF2F73F42}"/>
              </a:ext>
            </a:extLst>
          </p:cNvPr>
          <p:cNvSpPr/>
          <p:nvPr/>
        </p:nvSpPr>
        <p:spPr>
          <a:xfrm rot="5400000" flipV="1">
            <a:off x="2626505" y="-272829"/>
            <a:ext cx="135926" cy="4741880"/>
          </a:xfrm>
          <a:prstGeom prst="leftBracket">
            <a:avLst/>
          </a:prstGeom>
          <a:ln>
            <a:solidFill>
              <a:srgbClr val="7A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23322-713E-E749-B1FC-9536946498FB}"/>
              </a:ext>
            </a:extLst>
          </p:cNvPr>
          <p:cNvSpPr txBox="1"/>
          <p:nvPr/>
        </p:nvSpPr>
        <p:spPr>
          <a:xfrm>
            <a:off x="179512" y="1664163"/>
            <a:ext cx="47697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Lectures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42FA4CF-327B-BF44-BF79-9D3363889799}"/>
              </a:ext>
            </a:extLst>
          </p:cNvPr>
          <p:cNvSpPr/>
          <p:nvPr/>
        </p:nvSpPr>
        <p:spPr>
          <a:xfrm rot="10800000">
            <a:off x="683568" y="3813461"/>
            <a:ext cx="289367" cy="599512"/>
          </a:xfrm>
          <a:prstGeom prst="downArrow">
            <a:avLst/>
          </a:prstGeom>
          <a:solidFill>
            <a:srgbClr val="958CB3"/>
          </a:solidFill>
          <a:ln>
            <a:solidFill>
              <a:srgbClr val="958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5889A03E-DDD7-0F49-B0CD-FCED52E13B65}"/>
              </a:ext>
            </a:extLst>
          </p:cNvPr>
          <p:cNvSpPr/>
          <p:nvPr/>
        </p:nvSpPr>
        <p:spPr>
          <a:xfrm rot="10800000">
            <a:off x="5075388" y="3813461"/>
            <a:ext cx="289367" cy="599512"/>
          </a:xfrm>
          <a:prstGeom prst="downArrow">
            <a:avLst/>
          </a:prstGeom>
          <a:solidFill>
            <a:srgbClr val="958CB3"/>
          </a:solidFill>
          <a:ln>
            <a:solidFill>
              <a:srgbClr val="958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FC06A3-E456-CC45-BFCF-77B3B1B32EB0}"/>
              </a:ext>
            </a:extLst>
          </p:cNvPr>
          <p:cNvSpPr txBox="1"/>
          <p:nvPr/>
        </p:nvSpPr>
        <p:spPr>
          <a:xfrm>
            <a:off x="-190658" y="4515966"/>
            <a:ext cx="203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</a:t>
            </a:r>
          </a:p>
          <a:p>
            <a:pPr algn="ctr"/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discourse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B72E1-9981-0C42-BC1E-2E004ECF8944}"/>
              </a:ext>
            </a:extLst>
          </p:cNvPr>
          <p:cNvSpPr txBox="1"/>
          <p:nvPr/>
        </p:nvSpPr>
        <p:spPr>
          <a:xfrm>
            <a:off x="4166774" y="4515966"/>
            <a:ext cx="2106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</a:t>
            </a:r>
          </a:p>
          <a:p>
            <a:pPr algn="ctr"/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discourse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1738DC-2D6D-6948-ABB6-E18FAB3633CD}"/>
              </a:ext>
            </a:extLst>
          </p:cNvPr>
          <p:cNvSpPr txBox="1"/>
          <p:nvPr/>
        </p:nvSpPr>
        <p:spPr>
          <a:xfrm>
            <a:off x="5292080" y="3640352"/>
            <a:ext cx="17175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 module assessment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8ED1D-980D-174A-BCB6-857296E83460}"/>
              </a:ext>
            </a:extLst>
          </p:cNvPr>
          <p:cNvSpPr txBox="1"/>
          <p:nvPr/>
        </p:nvSpPr>
        <p:spPr>
          <a:xfrm>
            <a:off x="7016473" y="3640352"/>
            <a:ext cx="17175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75% module assessment</a:t>
            </a:r>
          </a:p>
        </p:txBody>
      </p:sp>
    </p:spTree>
    <p:extLst>
      <p:ext uri="{BB962C8B-B14F-4D97-AF65-F5344CB8AC3E}">
        <p14:creationId xmlns:p14="http://schemas.microsoft.com/office/powerpoint/2010/main" val="270933074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6FF190-5008-154E-A0DA-15152F54B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691AC-E8A4-6740-B3C0-6B775CE72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A7392"/>
                </a:solidFill>
              </a:rPr>
              <a:t>Qualitative case study approach </a:t>
            </a:r>
          </a:p>
          <a:p>
            <a:r>
              <a:rPr lang="en-US" dirty="0"/>
              <a:t>Individual semi-structured interviews… two consecutive year 2 cohorts at the end of the module (2015/16 and 16/17)… analyzed thematically via grounded theory</a:t>
            </a:r>
          </a:p>
          <a:p>
            <a:endParaRPr lang="en-US" dirty="0"/>
          </a:p>
          <a:p>
            <a:r>
              <a:rPr lang="en-US" dirty="0"/>
              <a:t>44 interviews (x30 mins), 61% response rate    male = 45%     female = 55%</a:t>
            </a:r>
          </a:p>
          <a:p>
            <a:endParaRPr lang="en-US" dirty="0"/>
          </a:p>
          <a:p>
            <a:r>
              <a:rPr lang="en-US" dirty="0"/>
              <a:t>Group semi-structured interviews with year 3 students elucidating post-assignment behaviour</a:t>
            </a:r>
          </a:p>
          <a:p>
            <a:endParaRPr lang="en-US" dirty="0"/>
          </a:p>
          <a:p>
            <a:r>
              <a:rPr lang="en-US" dirty="0"/>
              <a:t>Essay performance data pre- and post-assignment intervention (inferential stats) </a:t>
            </a:r>
          </a:p>
          <a:p>
            <a:endParaRPr lang="en-US" dirty="0"/>
          </a:p>
          <a:p>
            <a:r>
              <a:rPr lang="en-US" dirty="0"/>
              <a:t>Answers to NSS feedback questions </a:t>
            </a:r>
          </a:p>
        </p:txBody>
      </p:sp>
    </p:spTree>
    <p:extLst>
      <p:ext uri="{BB962C8B-B14F-4D97-AF65-F5344CB8AC3E}">
        <p14:creationId xmlns:p14="http://schemas.microsoft.com/office/powerpoint/2010/main" val="232685997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F33F4-FEE6-E043-B272-C5320D269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Selected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03A9B-5B1B-3A4F-BF3D-006328C6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399395"/>
            <a:ext cx="8109147" cy="3404603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>
                <a:solidFill>
                  <a:srgbClr val="7A7392"/>
                </a:solidFill>
              </a:rPr>
              <a:t>Enhanced Learning Experience </a:t>
            </a:r>
          </a:p>
          <a:p>
            <a:r>
              <a:rPr lang="en-US" sz="1700" dirty="0"/>
              <a:t>Conversation compels students to </a:t>
            </a:r>
            <a:r>
              <a:rPr lang="en-US" sz="1700" b="1" dirty="0">
                <a:solidFill>
                  <a:srgbClr val="7A7392"/>
                </a:solidFill>
              </a:rPr>
              <a:t>engage critically </a:t>
            </a:r>
            <a:r>
              <a:rPr lang="en-US" sz="1700" dirty="0"/>
              <a:t>with their work: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1700" dirty="0"/>
              <a:t>“When I have had drafts handed back to me and it’s just written over, either </a:t>
            </a:r>
            <a:r>
              <a:rPr lang="en-US" sz="1700" dirty="0">
                <a:solidFill>
                  <a:srgbClr val="7A7392"/>
                </a:solidFill>
              </a:rPr>
              <a:t>I don’t understand what they are trying to say</a:t>
            </a:r>
            <a:r>
              <a:rPr lang="en-US" sz="1700" dirty="0"/>
              <a:t>, or it’s not clear enough. I can ask you questions </a:t>
            </a:r>
            <a:r>
              <a:rPr lang="en-US" sz="1700" dirty="0">
                <a:solidFill>
                  <a:srgbClr val="7A7392"/>
                </a:solidFill>
              </a:rPr>
              <a:t>if we’re talking to each other about it, it’s easier to see things</a:t>
            </a:r>
            <a:r>
              <a:rPr lang="en-US" sz="1700" dirty="0"/>
              <a:t>… It’s definitely better to talk about it” (R7)</a:t>
            </a:r>
          </a:p>
          <a:p>
            <a:pPr marL="0" indent="0" algn="ctr">
              <a:buNone/>
            </a:pPr>
            <a:endParaRPr lang="en-US" sz="1800" i="1" dirty="0"/>
          </a:p>
          <a:p>
            <a:pPr marL="0" indent="0" algn="ctr">
              <a:buNone/>
            </a:pPr>
            <a:r>
              <a:rPr lang="en-US" sz="1700" dirty="0"/>
              <a:t>“I’ve had it before where you get electronic feedback and </a:t>
            </a:r>
            <a:r>
              <a:rPr lang="en-US" sz="1700" dirty="0">
                <a:solidFill>
                  <a:srgbClr val="7A7392"/>
                </a:solidFill>
              </a:rPr>
              <a:t>you might not be sure what some of the comments mean</a:t>
            </a:r>
            <a:r>
              <a:rPr lang="en-US" sz="1700" dirty="0"/>
              <a:t>… being able to discuss it is important. You get that progress and can </a:t>
            </a:r>
            <a:r>
              <a:rPr lang="en-US" sz="1700" dirty="0">
                <a:solidFill>
                  <a:srgbClr val="7A7392"/>
                </a:solidFill>
              </a:rPr>
              <a:t>discuss how you can change it as opposed to just saying this is wrong</a:t>
            </a:r>
            <a:r>
              <a:rPr lang="en-US" sz="1700" dirty="0"/>
              <a:t>” (R9)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0092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F33F4-FEE6-E043-B272-C5320D269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Selected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03A9B-5B1B-3A4F-BF3D-006328C6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543411"/>
            <a:ext cx="8109147" cy="3404603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>
                <a:solidFill>
                  <a:srgbClr val="7A7392"/>
                </a:solidFill>
              </a:rPr>
              <a:t>Enhanced Learning Experience </a:t>
            </a:r>
          </a:p>
          <a:p>
            <a:r>
              <a:rPr lang="en-US" sz="1700" b="1" dirty="0">
                <a:solidFill>
                  <a:srgbClr val="7A7392"/>
                </a:solidFill>
              </a:rPr>
              <a:t>Motivational</a:t>
            </a:r>
            <a:r>
              <a:rPr lang="en-US" sz="1700" dirty="0"/>
              <a:t> and </a:t>
            </a:r>
            <a:r>
              <a:rPr lang="en-US" sz="1700" b="1" dirty="0">
                <a:solidFill>
                  <a:srgbClr val="7A7392"/>
                </a:solidFill>
              </a:rPr>
              <a:t>empowering</a:t>
            </a:r>
            <a:r>
              <a:rPr lang="en-US" sz="1700" dirty="0"/>
              <a:t> due to </a:t>
            </a:r>
            <a:r>
              <a:rPr lang="en-US" sz="1700" b="1" dirty="0">
                <a:solidFill>
                  <a:srgbClr val="7A7392"/>
                </a:solidFill>
              </a:rPr>
              <a:t>pertinent application</a:t>
            </a:r>
            <a:r>
              <a:rPr lang="en-US" sz="1700" dirty="0"/>
              <a:t>: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1700" dirty="0"/>
              <a:t>“the bit in between my draft and writing the final piece was the best bit because </a:t>
            </a:r>
            <a:r>
              <a:rPr lang="en-US" sz="1700" dirty="0">
                <a:solidFill>
                  <a:srgbClr val="7A7392"/>
                </a:solidFill>
              </a:rPr>
              <a:t>I knew what I was doing</a:t>
            </a:r>
            <a:r>
              <a:rPr lang="en-US" sz="1700" dirty="0"/>
              <a:t>, and could tweak it and </a:t>
            </a:r>
            <a:r>
              <a:rPr lang="en-US" sz="1700" dirty="0">
                <a:solidFill>
                  <a:srgbClr val="7A7392"/>
                </a:solidFill>
              </a:rPr>
              <a:t>I enjoyed that process of making it better</a:t>
            </a:r>
            <a:r>
              <a:rPr lang="en-US" sz="1700" dirty="0"/>
              <a:t>. It gave me </a:t>
            </a:r>
            <a:r>
              <a:rPr lang="en-US" sz="1700" dirty="0">
                <a:solidFill>
                  <a:srgbClr val="7A7392"/>
                </a:solidFill>
              </a:rPr>
              <a:t>more confidence </a:t>
            </a:r>
            <a:r>
              <a:rPr lang="en-US" sz="1700" dirty="0"/>
              <a:t>in my writing skills” (R7)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1700" dirty="0"/>
              <a:t>“my first draft was quite vague and I didn’t really know what direction I was going with it. Then, </a:t>
            </a:r>
            <a:r>
              <a:rPr lang="en-US" sz="1700" dirty="0">
                <a:solidFill>
                  <a:srgbClr val="7A7392"/>
                </a:solidFill>
              </a:rPr>
              <a:t>after speaking and having the feedback</a:t>
            </a:r>
            <a:r>
              <a:rPr lang="en-US" sz="1700" dirty="0"/>
              <a:t>, I spent more time on it because </a:t>
            </a:r>
            <a:r>
              <a:rPr lang="en-US" sz="1700" dirty="0">
                <a:solidFill>
                  <a:srgbClr val="7A7392"/>
                </a:solidFill>
              </a:rPr>
              <a:t>I knew where I needed to go with it</a:t>
            </a:r>
            <a:r>
              <a:rPr lang="en-US" sz="1700" dirty="0"/>
              <a:t>” (R8)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7950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F33F4-FEE6-E043-B272-C5320D269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500" dirty="0"/>
              <a:t>Selected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03A9B-5B1B-3A4F-BF3D-006328C60E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471403"/>
            <a:ext cx="8109147" cy="3404603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>
                <a:solidFill>
                  <a:srgbClr val="7A7392"/>
                </a:solidFill>
              </a:rPr>
              <a:t>Task-specific </a:t>
            </a:r>
            <a:r>
              <a:rPr lang="en-US" sz="1700" b="1" dirty="0" err="1">
                <a:solidFill>
                  <a:srgbClr val="7A7392"/>
                </a:solidFill>
              </a:rPr>
              <a:t>behaviour</a:t>
            </a:r>
            <a:r>
              <a:rPr lang="en-US" sz="1700" b="1" dirty="0">
                <a:solidFill>
                  <a:srgbClr val="7A7392"/>
                </a:solidFill>
              </a:rPr>
              <a:t> … and self-regulation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700" dirty="0"/>
              <a:t>“it helped me to </a:t>
            </a:r>
            <a:r>
              <a:rPr lang="en-US" sz="1700" dirty="0">
                <a:solidFill>
                  <a:srgbClr val="7A7392"/>
                </a:solidFill>
              </a:rPr>
              <a:t>realise how to critique my own essay</a:t>
            </a:r>
            <a:r>
              <a:rPr lang="en-US" sz="1700" dirty="0"/>
              <a:t>s because I was able to sit down with you and go through the essay and know exactly why you were commenting on something… </a:t>
            </a:r>
            <a:r>
              <a:rPr lang="en-US" sz="1700" dirty="0">
                <a:solidFill>
                  <a:srgbClr val="7A7392"/>
                </a:solidFill>
              </a:rPr>
              <a:t>it allows me now to see in other essays the same things I’m doing</a:t>
            </a:r>
            <a:r>
              <a:rPr lang="en-US" sz="1700" dirty="0"/>
              <a:t>” (R10)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1700" dirty="0"/>
              <a:t>“Now, I feel like </a:t>
            </a:r>
            <a:r>
              <a:rPr lang="en-US" sz="1700" dirty="0">
                <a:solidFill>
                  <a:srgbClr val="7A7392"/>
                </a:solidFill>
              </a:rPr>
              <a:t>I can evaluate at different stages throughout an assessment </a:t>
            </a:r>
            <a:r>
              <a:rPr lang="en-US" sz="1700" dirty="0"/>
              <a:t>and therefore make changes. </a:t>
            </a:r>
            <a:r>
              <a:rPr lang="en-US" sz="1700" dirty="0">
                <a:solidFill>
                  <a:srgbClr val="7A7392"/>
                </a:solidFill>
              </a:rPr>
              <a:t>Before I just skimmed over work</a:t>
            </a:r>
            <a:r>
              <a:rPr lang="en-US" sz="1700" dirty="0"/>
              <a:t>, handed it in, and got feedback at the end </a:t>
            </a:r>
            <a:r>
              <a:rPr lang="en-US" sz="1700" dirty="0">
                <a:solidFill>
                  <a:srgbClr val="7A7392"/>
                </a:solidFill>
              </a:rPr>
              <a:t>without really thinking about it</a:t>
            </a:r>
            <a:r>
              <a:rPr lang="en-US" sz="1700" dirty="0"/>
              <a:t>” (R29)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592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7ba92a-5764-4297-b5f7-6ea117412624">NAYYJSKVSPAS-2-500</_dlc_DocId>
    <Document_x0020_Type xmlns="3a4ab234-afbc-41ab-b2db-358d80304e46">Main Issue</Document_x0020_Type>
    <_dlc_DocIdUrl xmlns="037ba92a-5764-4297-b5f7-6ea117412624">
      <Url>https://docs.uwe.ac.uk/ou/Communications/_layouts/15/DocIdRedir.aspx?ID=NAYYJSKVSPAS-2-500</Url>
      <Description>NAYYJSKVSPAS-2-500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C3F4283AECA48BCBDDFCF4103160C" ma:contentTypeVersion="2" ma:contentTypeDescription="Create a new document." ma:contentTypeScope="" ma:versionID="71a29f68b18f52e7e0b329625759c092">
  <xsd:schema xmlns:xsd="http://www.w3.org/2001/XMLSchema" xmlns:xs="http://www.w3.org/2001/XMLSchema" xmlns:p="http://schemas.microsoft.com/office/2006/metadata/properties" xmlns:ns2="037ba92a-5764-4297-b5f7-6ea117412624" xmlns:ns3="3a4ab234-afbc-41ab-b2db-358d80304e46" targetNamespace="http://schemas.microsoft.com/office/2006/metadata/properties" ma:root="true" ma:fieldsID="a458c3587d291faf4ca1653387720a89" ns2:_="" ns3:_="">
    <xsd:import namespace="037ba92a-5764-4297-b5f7-6ea117412624"/>
    <xsd:import namespace="3a4ab234-afbc-41ab-b2db-358d80304e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ba92a-5764-4297-b5f7-6ea117412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ab234-afbc-41ab-b2db-358d80304e4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default="Main Issue" ma:description="Specify type of document to help with filtered views" ma:format="Dropdown" ma:internalName="Document_x0020_Type">
      <xsd:simpleType>
        <xsd:restriction base="dms:Choice">
          <xsd:enumeration value="Main Issue"/>
          <xsd:enumeration value="Suppor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DB2F65-7B48-494E-BE05-55CD0A5507CB}">
  <ds:schemaRefs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3a4ab234-afbc-41ab-b2db-358d80304e46"/>
    <ds:schemaRef ds:uri="http://schemas.microsoft.com/office/2006/metadata/properties"/>
    <ds:schemaRef ds:uri="http://purl.org/dc/elements/1.1/"/>
    <ds:schemaRef ds:uri="http://schemas.microsoft.com/office/infopath/2007/PartnerControls"/>
    <ds:schemaRef ds:uri="037ba92a-5764-4297-b5f7-6ea117412624"/>
  </ds:schemaRefs>
</ds:datastoreItem>
</file>

<file path=customXml/itemProps2.xml><?xml version="1.0" encoding="utf-8"?>
<ds:datastoreItem xmlns:ds="http://schemas.openxmlformats.org/officeDocument/2006/customXml" ds:itemID="{86E54A82-9365-439D-876D-E20E17599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ba92a-5764-4297-b5f7-6ea117412624"/>
    <ds:schemaRef ds:uri="3a4ab234-afbc-41ab-b2db-358d80304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7DC20F-827F-42A7-A100-8A7776913A6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5992FC1-098E-410A-91EC-A9C162EAFD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252</TotalTime>
  <Words>2106</Words>
  <Application>Microsoft Macintosh PowerPoint</Application>
  <PresentationFormat>On-screen Show (16:9)</PresentationFormat>
  <Paragraphs>235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Georgia</vt:lpstr>
      <vt:lpstr>Tahoma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Harry West</cp:lastModifiedBy>
  <cp:revision>43</cp:revision>
  <cp:lastPrinted>2018-08-01T09:17:54Z</cp:lastPrinted>
  <dcterms:created xsi:type="dcterms:W3CDTF">2016-04-27T08:32:31Z</dcterms:created>
  <dcterms:modified xsi:type="dcterms:W3CDTF">2018-08-02T08:02:42Z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c2f9718c-9f29-4525-8b01-53e3daeb44ed</vt:lpwstr>
  </property>
  <property fmtid="{D5CDD505-2E9C-101B-9397-08002B2CF9AE}" pid="3" name="ContentTypeId">
    <vt:lpwstr>0x01010072FC3F4283AECA48BCBDDFCF4103160C</vt:lpwstr>
  </property>
</Properties>
</file>