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5"/>
  </p:sldMasterIdLst>
  <p:notesMasterIdLst>
    <p:notesMasterId r:id="rId26"/>
  </p:notesMasterIdLst>
  <p:handoutMasterIdLst>
    <p:handoutMasterId r:id="rId27"/>
  </p:handoutMasterIdLst>
  <p:sldIdLst>
    <p:sldId id="257" r:id="rId6"/>
    <p:sldId id="258" r:id="rId7"/>
    <p:sldId id="259" r:id="rId8"/>
    <p:sldId id="279" r:id="rId9"/>
    <p:sldId id="280" r:id="rId10"/>
    <p:sldId id="260" r:id="rId11"/>
    <p:sldId id="261" r:id="rId12"/>
    <p:sldId id="262" r:id="rId13"/>
    <p:sldId id="263" r:id="rId14"/>
    <p:sldId id="264" r:id="rId15"/>
    <p:sldId id="265" r:id="rId16"/>
    <p:sldId id="276" r:id="rId17"/>
    <p:sldId id="277" r:id="rId18"/>
    <p:sldId id="278" r:id="rId19"/>
    <p:sldId id="275" r:id="rId20"/>
    <p:sldId id="267" r:id="rId21"/>
    <p:sldId id="268" r:id="rId22"/>
    <p:sldId id="269" r:id="rId23"/>
    <p:sldId id="281" r:id="rId24"/>
    <p:sldId id="270" r:id="rId25"/>
  </p:sldIdLst>
  <p:sldSz cx="9144000" cy="6858000" type="screen4x3"/>
  <p:notesSz cx="6669088" cy="9926638"/>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128"/>
        <a:cs typeface="+mn-cs"/>
      </a:defRPr>
    </a:lvl1pPr>
    <a:lvl2pPr marL="4556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2pPr>
    <a:lvl3pPr marL="9128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3pPr>
    <a:lvl4pPr marL="13700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4pPr>
    <a:lvl5pPr marL="18272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 xmlns:p15="http://schemas.microsoft.com/office/powerpoint/2012/main">
        <p15:guide id="1" orient="horz" pos="2160">
          <p15:clr>
            <a:srgbClr val="A4A3A4"/>
          </p15:clr>
        </p15:guide>
        <p15:guide id="2" orient="horz" pos="427">
          <p15:clr>
            <a:srgbClr val="A4A3A4"/>
          </p15:clr>
        </p15:guide>
        <p15:guide id="3" orient="horz" pos="983">
          <p15:clr>
            <a:srgbClr val="A4A3A4"/>
          </p15:clr>
        </p15:guide>
        <p15:guide id="4" orient="horz" pos="3838">
          <p15:clr>
            <a:srgbClr val="A4A3A4"/>
          </p15:clr>
        </p15:guide>
        <p15:guide id="5" pos="2880">
          <p15:clr>
            <a:srgbClr val="A4A3A4"/>
          </p15:clr>
        </p15:guide>
        <p15:guide id="6" pos="562">
          <p15:clr>
            <a:srgbClr val="A4A3A4"/>
          </p15:clr>
        </p15:guide>
        <p15:guide id="7" pos="5103">
          <p15:clr>
            <a:srgbClr val="A4A3A4"/>
          </p15:clr>
        </p15:guide>
        <p15:guide id="8" pos="2562">
          <p15:clr>
            <a:srgbClr val="A4A3A4"/>
          </p15:clr>
        </p15:guide>
        <p15:guide id="9" pos="269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16818D"/>
    <a:srgbClr val="1A9DAC"/>
    <a:srgbClr val="598752"/>
    <a:srgbClr val="6DA463"/>
    <a:srgbClr val="A65C45"/>
    <a:srgbClr val="CC7054"/>
    <a:srgbClr val="FFFFFF"/>
    <a:srgbClr val="D6A700"/>
    <a:srgbClr val="958CB2"/>
    <a:srgbClr val="7FBF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94"/>
    <p:restoredTop sz="93257" autoAdjust="0"/>
  </p:normalViewPr>
  <p:slideViewPr>
    <p:cSldViewPr showGuides="1">
      <p:cViewPr varScale="1">
        <p:scale>
          <a:sx n="109" d="100"/>
          <a:sy n="109" d="100"/>
        </p:scale>
        <p:origin x="-1674" y="-84"/>
      </p:cViewPr>
      <p:guideLst>
        <p:guide orient="horz" pos="2160"/>
        <p:guide orient="horz" pos="427"/>
        <p:guide orient="horz" pos="983"/>
        <p:guide orient="horz" pos="3838"/>
        <p:guide pos="2880"/>
        <p:guide pos="562"/>
        <p:guide pos="5103"/>
        <p:guide pos="2562"/>
        <p:guide pos="269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FA1CF4C7-3067-45C7-A0B8-0837C879CC6F}" type="datetimeFigureOut">
              <a:rPr lang="en-GB" smtClean="0"/>
              <a:t>06/09/2018</a:t>
            </a:fld>
            <a:endParaRPr lang="en-GB"/>
          </a:p>
        </p:txBody>
      </p:sp>
      <p:sp>
        <p:nvSpPr>
          <p:cNvPr id="4" name="Footer Placeholder 3"/>
          <p:cNvSpPr>
            <a:spLocks noGrp="1"/>
          </p:cNvSpPr>
          <p:nvPr>
            <p:ph type="ftr" sz="quarter" idx="2"/>
          </p:nvPr>
        </p:nvSpPr>
        <p:spPr>
          <a:xfrm>
            <a:off x="0" y="9428163"/>
            <a:ext cx="2889250" cy="4968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8250" y="9428163"/>
            <a:ext cx="2889250" cy="496887"/>
          </a:xfrm>
          <a:prstGeom prst="rect">
            <a:avLst/>
          </a:prstGeom>
        </p:spPr>
        <p:txBody>
          <a:bodyPr vert="horz" lIns="91440" tIns="45720" rIns="91440" bIns="45720" rtlCol="0" anchor="b"/>
          <a:lstStyle>
            <a:lvl1pPr algn="r">
              <a:defRPr sz="1200"/>
            </a:lvl1pPr>
          </a:lstStyle>
          <a:p>
            <a:fld id="{87311F86-F082-4F81-A498-48DE9FBECBE8}" type="slidenum">
              <a:rPr lang="en-GB" smtClean="0"/>
              <a:t>‹#›</a:t>
            </a:fld>
            <a:endParaRPr lang="en-GB"/>
          </a:p>
        </p:txBody>
      </p:sp>
    </p:spTree>
    <p:extLst>
      <p:ext uri="{BB962C8B-B14F-4D97-AF65-F5344CB8AC3E}">
        <p14:creationId xmlns:p14="http://schemas.microsoft.com/office/powerpoint/2010/main" val="20966046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889938"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67" name="Rectangle 3"/>
          <p:cNvSpPr>
            <a:spLocks noGrp="1" noChangeArrowheads="1"/>
          </p:cNvSpPr>
          <p:nvPr>
            <p:ph type="dt" idx="1"/>
          </p:nvPr>
        </p:nvSpPr>
        <p:spPr bwMode="auto">
          <a:xfrm>
            <a:off x="3777993" y="0"/>
            <a:ext cx="2889938"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ea typeface="ＭＳ Ｐゴシック" charset="0"/>
                <a:cs typeface="ＭＳ Ｐゴシック" charset="0"/>
              </a:defRPr>
            </a:lvl1pPr>
          </a:lstStyle>
          <a:p>
            <a:pPr>
              <a:defRPr/>
            </a:pPr>
            <a:endParaRPr lang="en-US"/>
          </a:p>
        </p:txBody>
      </p:sp>
      <p:sp>
        <p:nvSpPr>
          <p:cNvPr id="12292" name="Rectangle 4"/>
          <p:cNvSpPr>
            <a:spLocks noGrp="1" noRot="1" noChangeAspect="1" noChangeArrowheads="1" noTextEdit="1"/>
          </p:cNvSpPr>
          <p:nvPr>
            <p:ph type="sldImg" idx="2"/>
          </p:nvPr>
        </p:nvSpPr>
        <p:spPr bwMode="auto">
          <a:xfrm>
            <a:off x="854075" y="744538"/>
            <a:ext cx="4960938"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1269" name="Rectangle 5"/>
          <p:cNvSpPr>
            <a:spLocks noGrp="1" noChangeArrowheads="1"/>
          </p:cNvSpPr>
          <p:nvPr>
            <p:ph type="body" sz="quarter" idx="3"/>
          </p:nvPr>
        </p:nvSpPr>
        <p:spPr bwMode="auto">
          <a:xfrm>
            <a:off x="666909" y="4715153"/>
            <a:ext cx="5335270"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9428009"/>
            <a:ext cx="2889938"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71" name="Rectangle 7"/>
          <p:cNvSpPr>
            <a:spLocks noGrp="1" noChangeArrowheads="1"/>
          </p:cNvSpPr>
          <p:nvPr>
            <p:ph type="sldNum" sz="quarter" idx="5"/>
          </p:nvPr>
        </p:nvSpPr>
        <p:spPr bwMode="auto">
          <a:xfrm>
            <a:off x="3777993" y="9428009"/>
            <a:ext cx="2889938"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F8A6BB3-15F9-4141-AB05-7BFCB398C0ED}" type="slidenum">
              <a:rPr lang="en-US" altLang="en-US"/>
              <a:pPr>
                <a:defRPr/>
              </a:pPr>
              <a:t>‹#›</a:t>
            </a:fld>
            <a:endParaRPr lang="en-US" altLang="en-US"/>
          </a:p>
        </p:txBody>
      </p:sp>
    </p:spTree>
    <p:extLst>
      <p:ext uri="{BB962C8B-B14F-4D97-AF65-F5344CB8AC3E}">
        <p14:creationId xmlns:p14="http://schemas.microsoft.com/office/powerpoint/2010/main" val="5273664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5613"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2813"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0013"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7213"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5943" algn="l" defTabSz="914378" rtl="0" eaLnBrk="1" latinLnBrk="0" hangingPunct="1">
      <a:defRPr sz="1200" kern="1200">
        <a:solidFill>
          <a:schemeClr val="tx1"/>
        </a:solidFill>
        <a:latin typeface="+mn-lt"/>
        <a:ea typeface="+mn-ea"/>
        <a:cs typeface="+mn-cs"/>
      </a:defRPr>
    </a:lvl6pPr>
    <a:lvl7pPr marL="2743132" algn="l" defTabSz="914378" rtl="0" eaLnBrk="1" latinLnBrk="0" hangingPunct="1">
      <a:defRPr sz="1200" kern="1200">
        <a:solidFill>
          <a:schemeClr val="tx1"/>
        </a:solidFill>
        <a:latin typeface="+mn-lt"/>
        <a:ea typeface="+mn-ea"/>
        <a:cs typeface="+mn-cs"/>
      </a:defRPr>
    </a:lvl7pPr>
    <a:lvl8pPr marL="3200320" algn="l" defTabSz="914378" rtl="0" eaLnBrk="1" latinLnBrk="0" hangingPunct="1">
      <a:defRPr sz="1200" kern="1200">
        <a:solidFill>
          <a:schemeClr val="tx1"/>
        </a:solidFill>
        <a:latin typeface="+mn-lt"/>
        <a:ea typeface="+mn-ea"/>
        <a:cs typeface="+mn-cs"/>
      </a:defRPr>
    </a:lvl8pPr>
    <a:lvl9pPr marL="3657509" algn="l" defTabSz="91437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Arial" charset="0"/>
                <a:ea typeface="ＭＳ Ｐゴシック" charset="0"/>
                <a:cs typeface="ＭＳ Ｐゴシック" charset="0"/>
              </a:rPr>
              <a:t>Does ‘altered consciousness’ mediate the relationship between art-making and wellbeing? An experience sampling study </a:t>
            </a:r>
          </a:p>
          <a:p>
            <a:r>
              <a:rPr lang="en-GB" sz="1200" kern="1200" dirty="0">
                <a:solidFill>
                  <a:schemeClr val="tx1"/>
                </a:solidFill>
                <a:effectLst/>
                <a:latin typeface="Arial" charset="0"/>
                <a:ea typeface="ＭＳ Ｐゴシック" charset="0"/>
                <a:cs typeface="ＭＳ Ｐゴシック" charset="0"/>
              </a:rPr>
              <a:t> </a:t>
            </a:r>
          </a:p>
          <a:p>
            <a:r>
              <a:rPr lang="en-GB" sz="1200" i="1" kern="1200" dirty="0">
                <a:solidFill>
                  <a:schemeClr val="tx1"/>
                </a:solidFill>
                <a:effectLst/>
                <a:latin typeface="Arial" charset="0"/>
                <a:ea typeface="ＭＳ Ｐゴシック" charset="0"/>
                <a:cs typeface="ＭＳ Ｐゴシック" charset="0"/>
              </a:rPr>
              <a:t>Nicola J. Holt</a:t>
            </a:r>
            <a:endParaRPr lang="en-GB" sz="1200" kern="1200" dirty="0">
              <a:solidFill>
                <a:schemeClr val="tx1"/>
              </a:solidFill>
              <a:effectLst/>
              <a:latin typeface="Arial" charset="0"/>
              <a:ea typeface="ＭＳ Ｐゴシック" charset="0"/>
              <a:cs typeface="ＭＳ Ｐゴシック" charset="0"/>
            </a:endParaRPr>
          </a:p>
          <a:p>
            <a:r>
              <a:rPr lang="en-GB" sz="1200" i="1" kern="1200" dirty="0">
                <a:solidFill>
                  <a:schemeClr val="tx1"/>
                </a:solidFill>
                <a:effectLst/>
                <a:latin typeface="Arial" charset="0"/>
                <a:ea typeface="ＭＳ Ｐゴシック" charset="0"/>
                <a:cs typeface="ＭＳ Ｐゴシック" charset="0"/>
              </a:rPr>
              <a:t>University of the West of England</a:t>
            </a:r>
            <a:endParaRPr lang="en-GB" sz="1200" kern="1200" dirty="0">
              <a:solidFill>
                <a:schemeClr val="tx1"/>
              </a:solidFill>
              <a:effectLst/>
              <a:latin typeface="Arial" charset="0"/>
              <a:ea typeface="ＭＳ Ｐゴシック" charset="0"/>
              <a:cs typeface="ＭＳ Ｐゴシック" charset="0"/>
            </a:endParaRPr>
          </a:p>
          <a:p>
            <a:r>
              <a:rPr lang="en-GB" sz="1200" i="1" kern="1200" dirty="0">
                <a:solidFill>
                  <a:schemeClr val="tx1"/>
                </a:solidFill>
                <a:effectLst/>
                <a:latin typeface="Arial" charset="0"/>
                <a:ea typeface="ＭＳ Ｐゴシック" charset="0"/>
                <a:cs typeface="ＭＳ Ｐゴシック" charset="0"/>
              </a:rPr>
              <a:t> </a:t>
            </a:r>
            <a:endParaRPr lang="en-GB" sz="1200" kern="1200" dirty="0">
              <a:solidFill>
                <a:schemeClr val="tx1"/>
              </a:solidFill>
              <a:effectLst/>
              <a:latin typeface="Arial" charset="0"/>
              <a:ea typeface="ＭＳ Ｐゴシック" charset="0"/>
              <a:cs typeface="ＭＳ Ｐゴシック" charset="0"/>
            </a:endParaRPr>
          </a:p>
          <a:p>
            <a:r>
              <a:rPr lang="en-GB" sz="1200" i="1" kern="1200" dirty="0">
                <a:solidFill>
                  <a:schemeClr val="tx1"/>
                </a:solidFill>
                <a:effectLst/>
                <a:latin typeface="Arial" charset="0"/>
                <a:ea typeface="ＭＳ Ｐゴシック" charset="0"/>
                <a:cs typeface="ＭＳ Ｐゴシック" charset="0"/>
              </a:rPr>
              <a:t>Objectives: </a:t>
            </a:r>
            <a:r>
              <a:rPr lang="en-GB" sz="1200" kern="1200" dirty="0">
                <a:solidFill>
                  <a:schemeClr val="tx1"/>
                </a:solidFill>
                <a:effectLst/>
                <a:latin typeface="Arial" charset="0"/>
                <a:ea typeface="ＭＳ Ｐゴシック" charset="0"/>
                <a:cs typeface="ＭＳ Ｐゴシック" charset="0"/>
              </a:rPr>
              <a:t>Previous research suggests that creativity, in the arts in particular, is associated with altered states of consciousness (ASCs) (Holt, 2007). To further understanding of the phenomenology of this, the current study used the experience sampling method to explore the occurrence of ASCs in the daily lives of artists, and their relationship with art-making and creative ideation.</a:t>
            </a:r>
          </a:p>
          <a:p>
            <a:r>
              <a:rPr lang="en-GB" sz="1200" kern="1200" dirty="0">
                <a:solidFill>
                  <a:schemeClr val="tx1"/>
                </a:solidFill>
                <a:effectLst/>
                <a:latin typeface="Arial" charset="0"/>
                <a:ea typeface="ＭＳ Ｐゴシック" charset="0"/>
                <a:cs typeface="ＭＳ Ｐゴシック" charset="0"/>
              </a:rPr>
              <a:t> </a:t>
            </a:r>
          </a:p>
          <a:p>
            <a:r>
              <a:rPr lang="en-GB" sz="1200" i="1" kern="1200" dirty="0">
                <a:solidFill>
                  <a:schemeClr val="tx1"/>
                </a:solidFill>
                <a:effectLst/>
                <a:latin typeface="Arial" charset="0"/>
                <a:ea typeface="ＭＳ Ｐゴシック" charset="0"/>
                <a:cs typeface="ＭＳ Ｐゴシック" charset="0"/>
              </a:rPr>
              <a:t>Design &amp; Methods: </a:t>
            </a:r>
            <a:r>
              <a:rPr lang="en-GB" sz="1200" kern="1200" dirty="0">
                <a:solidFill>
                  <a:schemeClr val="tx1"/>
                </a:solidFill>
                <a:effectLst/>
                <a:latin typeface="Arial" charset="0"/>
                <a:ea typeface="ＭＳ Ｐゴシック" charset="0"/>
                <a:cs typeface="ＭＳ Ｐゴシック" charset="0"/>
              </a:rPr>
              <a:t>The experience of artists was repeatedly sampled over seven days, through an experience sampling questionnaire that signalled participants, at random intervals, to describe their mood, cognition, altered state of consciousness (radical alterations in awareness of body, perception, time and meaning) and recent creative cognition and behaviour (drawing on </a:t>
            </a:r>
            <a:r>
              <a:rPr lang="en-GB" sz="1200" kern="1200" dirty="0" err="1">
                <a:solidFill>
                  <a:schemeClr val="tx1"/>
                </a:solidFill>
                <a:effectLst/>
                <a:latin typeface="Arial" charset="0"/>
                <a:ea typeface="ＭＳ Ｐゴシック" charset="0"/>
                <a:cs typeface="ＭＳ Ｐゴシック" charset="0"/>
              </a:rPr>
              <a:t>Pekala’s</a:t>
            </a:r>
            <a:r>
              <a:rPr lang="en-GB" sz="1200" kern="1200" dirty="0">
                <a:solidFill>
                  <a:schemeClr val="tx1"/>
                </a:solidFill>
                <a:effectLst/>
                <a:latin typeface="Arial" charset="0"/>
                <a:ea typeface="ＭＳ Ｐゴシック" charset="0"/>
                <a:cs typeface="ＭＳ Ｐゴシック" charset="0"/>
              </a:rPr>
              <a:t> [1991] Phenomenology of Consciousness Inventory). Participants also completed wellbeing measures including the Orientations to Happiness Questionnaire (Peterson &amp; Seligman, 2005). Multi-level modelling was used to analyse this nested data, with 2495 sampled experiences (level one – ‘the experiential level’) nested within 41 artists (level two – ‘the person level’).</a:t>
            </a:r>
          </a:p>
          <a:p>
            <a:r>
              <a:rPr lang="en-GB" sz="1200" kern="1200" dirty="0">
                <a:solidFill>
                  <a:schemeClr val="tx1"/>
                </a:solidFill>
                <a:effectLst/>
                <a:latin typeface="Arial" charset="0"/>
                <a:ea typeface="ＭＳ Ｐゴシック" charset="0"/>
                <a:cs typeface="ＭＳ Ｐゴシック" charset="0"/>
              </a:rPr>
              <a:t> </a:t>
            </a:r>
          </a:p>
          <a:p>
            <a:r>
              <a:rPr lang="en-GB" sz="1200" i="1" kern="1200" dirty="0">
                <a:solidFill>
                  <a:schemeClr val="tx1"/>
                </a:solidFill>
                <a:effectLst/>
                <a:latin typeface="Arial" charset="0"/>
                <a:ea typeface="ＭＳ Ｐゴシック" charset="0"/>
                <a:cs typeface="ＭＳ Ｐゴシック" charset="0"/>
              </a:rPr>
              <a:t>Results: </a:t>
            </a:r>
            <a:r>
              <a:rPr lang="en-GB" sz="1200" kern="1200" dirty="0">
                <a:solidFill>
                  <a:schemeClr val="tx1"/>
                </a:solidFill>
                <a:effectLst/>
                <a:latin typeface="Arial" charset="0"/>
                <a:ea typeface="ＭＳ Ｐゴシック" charset="0"/>
                <a:cs typeface="ＭＳ Ｐゴシック" charset="0"/>
              </a:rPr>
              <a:t>Recent art-making was significantly associated with experiential shifts: improvement in hedonic tone; vivid internal imagery (visual and auditory); altered state of consciousness and the flow state. Moments of inspiration and ‘thinking about creative projects’ were also significantly associated with these experiential dimensions, in addition to improved self-esteem. Further, the frequency of art-making across the week was associated with eudemonic happiness (having a meaningful life). Cross-level interactions, between experiential and person-level variables, suggested that those high in eudemonic happiness were more likely to experience an altered state of consciousness during art-making.  </a:t>
            </a:r>
          </a:p>
          <a:p>
            <a:r>
              <a:rPr lang="en-GB" sz="1200" i="1" kern="1200" dirty="0">
                <a:solidFill>
                  <a:schemeClr val="tx1"/>
                </a:solidFill>
                <a:effectLst/>
                <a:latin typeface="Arial" charset="0"/>
                <a:ea typeface="ＭＳ Ｐゴシック" charset="0"/>
                <a:cs typeface="ＭＳ Ｐゴシック" charset="0"/>
              </a:rPr>
              <a:t> </a:t>
            </a:r>
            <a:endParaRPr lang="en-GB" sz="1200" kern="1200" dirty="0">
              <a:solidFill>
                <a:schemeClr val="tx1"/>
              </a:solidFill>
              <a:effectLst/>
              <a:latin typeface="Arial" charset="0"/>
              <a:ea typeface="ＭＳ Ｐゴシック" charset="0"/>
              <a:cs typeface="ＭＳ Ｐゴシック" charset="0"/>
            </a:endParaRPr>
          </a:p>
          <a:p>
            <a:r>
              <a:rPr lang="en-GB" sz="1200" i="1" kern="1200" dirty="0">
                <a:solidFill>
                  <a:schemeClr val="tx1"/>
                </a:solidFill>
                <a:effectLst/>
                <a:latin typeface="Arial" charset="0"/>
                <a:ea typeface="ＭＳ Ｐゴシック" charset="0"/>
                <a:cs typeface="ＭＳ Ｐゴシック" charset="0"/>
              </a:rPr>
              <a:t>Conclusions: </a:t>
            </a:r>
            <a:r>
              <a:rPr lang="en-GB" sz="1200" kern="1200" dirty="0">
                <a:solidFill>
                  <a:schemeClr val="tx1"/>
                </a:solidFill>
                <a:effectLst/>
                <a:latin typeface="Arial" charset="0"/>
                <a:ea typeface="ＭＳ Ｐゴシック" charset="0"/>
                <a:cs typeface="ＭＳ Ｐゴシック" charset="0"/>
              </a:rPr>
              <a:t>The current study suggests that at the experiential level, different stages of the artistic creative process (inspiration, structured cognition and ‘making’) are associated with altered states of consciousness. Further, the study provides important empirical support for the role of the flow state and altered states of consciousness as a route to wellbeing through art-making, particularly through creating or developing a sense of meaning. </a:t>
            </a:r>
          </a:p>
          <a:p>
            <a:endParaRPr lang="en-GB" dirty="0"/>
          </a:p>
        </p:txBody>
      </p:sp>
      <p:sp>
        <p:nvSpPr>
          <p:cNvPr id="4" name="Slide Number Placeholder 3"/>
          <p:cNvSpPr>
            <a:spLocks noGrp="1"/>
          </p:cNvSpPr>
          <p:nvPr>
            <p:ph type="sldNum" sz="quarter" idx="10"/>
          </p:nvPr>
        </p:nvSpPr>
        <p:spPr/>
        <p:txBody>
          <a:bodyPr/>
          <a:lstStyle/>
          <a:p>
            <a:pPr>
              <a:defRPr/>
            </a:pPr>
            <a:fld id="{0F8A6BB3-15F9-4141-AB05-7BFCB398C0ED}" type="slidenum">
              <a:rPr lang="en-US" altLang="en-US" smtClean="0"/>
              <a:pPr>
                <a:defRPr/>
              </a:pPr>
              <a:t>1</a:t>
            </a:fld>
            <a:endParaRPr lang="en-US" altLang="en-US"/>
          </a:p>
        </p:txBody>
      </p:sp>
    </p:spTree>
    <p:extLst>
      <p:ext uri="{BB962C8B-B14F-4D97-AF65-F5344CB8AC3E}">
        <p14:creationId xmlns:p14="http://schemas.microsoft.com/office/powerpoint/2010/main" val="9621731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0F8A6BB3-15F9-4141-AB05-7BFCB398C0ED}" type="slidenum">
              <a:rPr lang="en-US" altLang="en-US" smtClean="0"/>
              <a:pPr>
                <a:defRPr/>
              </a:pPr>
              <a:t>10</a:t>
            </a:fld>
            <a:endParaRPr lang="en-US" altLang="en-US"/>
          </a:p>
        </p:txBody>
      </p:sp>
    </p:spTree>
    <p:extLst>
      <p:ext uri="{BB962C8B-B14F-4D97-AF65-F5344CB8AC3E}">
        <p14:creationId xmlns:p14="http://schemas.microsoft.com/office/powerpoint/2010/main" val="23622154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effectLst/>
                <a:latin typeface="Arial" charset="0"/>
                <a:ea typeface="ＭＳ Ｐゴシック" charset="0"/>
                <a:cs typeface="ＭＳ Ｐゴシック" charset="0"/>
              </a:rPr>
              <a:t>By adding a further component to the model it was tested whether the relationship between experiential states and art-making differed significantly between people according to their wellbeing levels (a random slopes model). Cross-level interactions between significant person-level predictors (eudemonic happiness and self-regulation) and significant experience-level predictors (flow, altered experience, self-consciousness, inner speech, imagery and positive affect) were added to the existing model. As indicated in Table Three, this led to four significant interactions, represented in Figures 1-4. The interaction between eudemonic happiness and positive affect (</a:t>
            </a:r>
            <a:r>
              <a:rPr lang="en-GB" sz="1200" i="1" kern="1200" dirty="0">
                <a:solidFill>
                  <a:schemeClr val="tx1"/>
                </a:solidFill>
                <a:effectLst/>
                <a:latin typeface="Arial" charset="0"/>
                <a:ea typeface="ＭＳ Ｐゴシック" charset="0"/>
                <a:cs typeface="ＭＳ Ｐゴシック" charset="0"/>
              </a:rPr>
              <a:t>γ</a:t>
            </a:r>
            <a:r>
              <a:rPr lang="en-GB" sz="1200" kern="1200" dirty="0">
                <a:solidFill>
                  <a:schemeClr val="tx1"/>
                </a:solidFill>
                <a:effectLst/>
                <a:latin typeface="Arial" charset="0"/>
                <a:ea typeface="ＭＳ Ｐゴシック" charset="0"/>
                <a:cs typeface="ＭＳ Ｐゴシック" charset="0"/>
              </a:rPr>
              <a:t> = -.016, </a:t>
            </a:r>
            <a:r>
              <a:rPr lang="en-GB" sz="1200" i="1" kern="1200" dirty="0">
                <a:solidFill>
                  <a:schemeClr val="tx1"/>
                </a:solidFill>
                <a:effectLst/>
                <a:latin typeface="Arial" charset="0"/>
                <a:ea typeface="ＭＳ Ｐゴシック" charset="0"/>
                <a:cs typeface="ＭＳ Ｐゴシック" charset="0"/>
              </a:rPr>
              <a:t>p</a:t>
            </a:r>
            <a:r>
              <a:rPr lang="en-GB" sz="1200" kern="1200" dirty="0">
                <a:solidFill>
                  <a:schemeClr val="tx1"/>
                </a:solidFill>
                <a:effectLst/>
                <a:latin typeface="Arial" charset="0"/>
                <a:ea typeface="ＭＳ Ｐゴシック" charset="0"/>
                <a:cs typeface="ＭＳ Ｐゴシック" charset="0"/>
              </a:rPr>
              <a:t> = .002) suggested that those who scored low on eudemonic happiness benefitted more from art-making, in terms of greater improvement in hedonic tone (as indicated in Figure One). The interaction between eudemonic happiness and inner speech (</a:t>
            </a:r>
            <a:r>
              <a:rPr lang="en-GB" sz="1200" i="1" kern="1200" dirty="0">
                <a:solidFill>
                  <a:schemeClr val="tx1"/>
                </a:solidFill>
                <a:effectLst/>
                <a:latin typeface="Arial" charset="0"/>
                <a:ea typeface="ＭＳ Ｐゴシック" charset="0"/>
                <a:cs typeface="ＭＳ Ｐゴシック" charset="0"/>
              </a:rPr>
              <a:t>γ</a:t>
            </a:r>
            <a:r>
              <a:rPr lang="en-GB" sz="1200" kern="1200" dirty="0">
                <a:solidFill>
                  <a:schemeClr val="tx1"/>
                </a:solidFill>
                <a:effectLst/>
                <a:latin typeface="Arial" charset="0"/>
                <a:ea typeface="ＭＳ Ｐゴシック" charset="0"/>
                <a:cs typeface="ＭＳ Ｐゴシック" charset="0"/>
              </a:rPr>
              <a:t> = -.001, </a:t>
            </a:r>
            <a:r>
              <a:rPr lang="en-GB" sz="1200" i="1" kern="1200" dirty="0">
                <a:solidFill>
                  <a:schemeClr val="tx1"/>
                </a:solidFill>
                <a:effectLst/>
                <a:latin typeface="Arial" charset="0"/>
                <a:ea typeface="ＭＳ Ｐゴシック" charset="0"/>
                <a:cs typeface="ＭＳ Ｐゴシック" charset="0"/>
              </a:rPr>
              <a:t>p</a:t>
            </a:r>
            <a:r>
              <a:rPr lang="en-GB" sz="1200" kern="1200" dirty="0">
                <a:solidFill>
                  <a:schemeClr val="tx1"/>
                </a:solidFill>
                <a:effectLst/>
                <a:latin typeface="Arial" charset="0"/>
                <a:ea typeface="ＭＳ Ｐゴシック" charset="0"/>
                <a:cs typeface="ＭＳ Ｐゴシック" charset="0"/>
              </a:rPr>
              <a:t> = .002) suggested that those with high levels of meaning in life were more likely to experience inner speech when art-making and less likely to experience inner speech in other contexts in daily life (as indicated in Figure Two). The same pattern emerged for the interaction between eudemonic happiness and altered experience, where those scoring high on meaning in life were more likely to experience altered states while art-making (</a:t>
            </a:r>
            <a:r>
              <a:rPr lang="en-GB" sz="1200" i="1" kern="1200" dirty="0">
                <a:solidFill>
                  <a:schemeClr val="tx1"/>
                </a:solidFill>
                <a:effectLst/>
                <a:latin typeface="Arial" charset="0"/>
                <a:ea typeface="ＭＳ Ｐゴシック" charset="0"/>
                <a:cs typeface="ＭＳ Ｐゴシック" charset="0"/>
              </a:rPr>
              <a:t>γ</a:t>
            </a:r>
            <a:r>
              <a:rPr lang="en-GB" sz="1200" kern="1200" dirty="0">
                <a:solidFill>
                  <a:schemeClr val="tx1"/>
                </a:solidFill>
                <a:effectLst/>
                <a:latin typeface="Arial" charset="0"/>
                <a:ea typeface="ＭＳ Ｐゴシック" charset="0"/>
                <a:cs typeface="ＭＳ Ｐゴシック" charset="0"/>
              </a:rPr>
              <a:t> &lt;.001 </a:t>
            </a:r>
            <a:r>
              <a:rPr lang="en-GB" sz="1200" i="1" kern="1200" dirty="0">
                <a:solidFill>
                  <a:schemeClr val="tx1"/>
                </a:solidFill>
                <a:effectLst/>
                <a:latin typeface="Arial" charset="0"/>
                <a:ea typeface="ＭＳ Ｐゴシック" charset="0"/>
                <a:cs typeface="ＭＳ Ｐゴシック" charset="0"/>
              </a:rPr>
              <a:t>p</a:t>
            </a:r>
            <a:r>
              <a:rPr lang="en-GB" sz="1200" kern="1200" dirty="0">
                <a:solidFill>
                  <a:schemeClr val="tx1"/>
                </a:solidFill>
                <a:effectLst/>
                <a:latin typeface="Arial" charset="0"/>
                <a:ea typeface="ＭＳ Ｐゴシック" charset="0"/>
                <a:cs typeface="ＭＳ Ｐゴシック" charset="0"/>
              </a:rPr>
              <a:t> = .031) and less likely to entered altered states in other contexts, as indicated in Figure Three. For self-regulation, there was only a significant interaction with inner dialogue (</a:t>
            </a:r>
            <a:r>
              <a:rPr lang="en-GB" sz="1200" i="1" kern="1200" dirty="0">
                <a:solidFill>
                  <a:schemeClr val="tx1"/>
                </a:solidFill>
                <a:effectLst/>
                <a:latin typeface="Arial" charset="0"/>
                <a:ea typeface="ＭＳ Ｐゴシック" charset="0"/>
                <a:cs typeface="ＭＳ Ｐゴシック" charset="0"/>
              </a:rPr>
              <a:t>γ</a:t>
            </a:r>
            <a:r>
              <a:rPr lang="en-GB" sz="1200" kern="1200" dirty="0">
                <a:solidFill>
                  <a:schemeClr val="tx1"/>
                </a:solidFill>
                <a:effectLst/>
                <a:latin typeface="Arial" charset="0"/>
                <a:ea typeface="ＭＳ Ｐゴシック" charset="0"/>
                <a:cs typeface="ＭＳ Ｐゴシック" charset="0"/>
              </a:rPr>
              <a:t> = -.001, </a:t>
            </a:r>
            <a:r>
              <a:rPr lang="en-GB" sz="1200" i="1" kern="1200" dirty="0">
                <a:solidFill>
                  <a:schemeClr val="tx1"/>
                </a:solidFill>
                <a:effectLst/>
                <a:latin typeface="Arial" charset="0"/>
                <a:ea typeface="ＭＳ Ｐゴシック" charset="0"/>
                <a:cs typeface="ＭＳ Ｐゴシック" charset="0"/>
              </a:rPr>
              <a:t>p</a:t>
            </a:r>
            <a:r>
              <a:rPr lang="en-GB" sz="1200" kern="1200" dirty="0">
                <a:solidFill>
                  <a:schemeClr val="tx1"/>
                </a:solidFill>
                <a:effectLst/>
                <a:latin typeface="Arial" charset="0"/>
                <a:ea typeface="ＭＳ Ｐゴシック" charset="0"/>
                <a:cs typeface="ＭＳ Ｐゴシック" charset="0"/>
              </a:rPr>
              <a:t> = .024), where those scoring low on self-regulation experienced more inner speech, especially when making art (as indicated in Figure Four). Collectively, these cross-level interactions suggest both that conscious experience following art-making differs according to global levels of well-being (e.g. those with low levels of eudemonic happiness felt happier after making art), and further that aspects of conscious experience following art-making may predict global indices of well-being (experiencing an altered state during art-making being associated with happiness through finding meaning in life). However, these analyses were exploratory and are thus interpreted with caution.    </a:t>
            </a:r>
          </a:p>
          <a:p>
            <a:endParaRPr lang="en-GB" dirty="0"/>
          </a:p>
          <a:p>
            <a:endParaRPr lang="en-GB" dirty="0"/>
          </a:p>
          <a:p>
            <a:r>
              <a:rPr lang="en-GB" dirty="0"/>
              <a:t>Note: ASC was independently</a:t>
            </a:r>
            <a:r>
              <a:rPr lang="en-GB" baseline="0" dirty="0"/>
              <a:t> associated with eudemonic happiness (and not significantly with any other indices of wellbeing), where </a:t>
            </a:r>
            <a:r>
              <a:rPr lang="en-GB" sz="1200" i="1" kern="1200" dirty="0">
                <a:solidFill>
                  <a:schemeClr val="tx1"/>
                </a:solidFill>
                <a:effectLst/>
                <a:latin typeface="Arial" charset="0"/>
                <a:ea typeface="ＭＳ Ｐゴシック" charset="0"/>
                <a:cs typeface="ＭＳ Ｐゴシック" charset="0"/>
              </a:rPr>
              <a:t>γ</a:t>
            </a:r>
            <a:r>
              <a:rPr lang="en-GB" sz="1200" kern="1200" dirty="0">
                <a:solidFill>
                  <a:schemeClr val="tx1"/>
                </a:solidFill>
                <a:effectLst/>
                <a:latin typeface="Arial" charset="0"/>
                <a:ea typeface="ＭＳ Ｐゴシック" charset="0"/>
                <a:cs typeface="ＭＳ Ｐゴシック" charset="0"/>
              </a:rPr>
              <a:t> </a:t>
            </a:r>
            <a:r>
              <a:rPr lang="en-GB" sz="1200" kern="1200" baseline="0" dirty="0">
                <a:solidFill>
                  <a:schemeClr val="tx1"/>
                </a:solidFill>
                <a:effectLst/>
                <a:latin typeface="Arial" charset="0"/>
                <a:ea typeface="ＭＳ Ｐゴシック" charset="0"/>
                <a:cs typeface="ＭＳ Ｐゴシック" charset="0"/>
              </a:rPr>
              <a:t> = </a:t>
            </a:r>
            <a:r>
              <a:rPr lang="en-GB" sz="1200" kern="1200" dirty="0">
                <a:solidFill>
                  <a:schemeClr val="tx1"/>
                </a:solidFill>
                <a:effectLst/>
                <a:latin typeface="Arial" charset="0"/>
                <a:ea typeface="ＭＳ Ｐゴシック" charset="0"/>
                <a:cs typeface="ＭＳ Ｐゴシック" charset="0"/>
              </a:rPr>
              <a:t>.076 </a:t>
            </a:r>
            <a:r>
              <a:rPr lang="en-GB" sz="1200" i="1" kern="1200" dirty="0">
                <a:solidFill>
                  <a:schemeClr val="tx1"/>
                </a:solidFill>
                <a:effectLst/>
                <a:latin typeface="Arial" charset="0"/>
                <a:ea typeface="ＭＳ Ｐゴシック" charset="0"/>
                <a:cs typeface="ＭＳ Ｐゴシック" charset="0"/>
              </a:rPr>
              <a:t>p</a:t>
            </a:r>
            <a:r>
              <a:rPr lang="en-GB" sz="1200" kern="1200" dirty="0">
                <a:solidFill>
                  <a:schemeClr val="tx1"/>
                </a:solidFill>
                <a:effectLst/>
                <a:latin typeface="Arial" charset="0"/>
                <a:ea typeface="ＭＳ Ｐゴシック" charset="0"/>
                <a:cs typeface="ＭＳ Ｐゴシック" charset="0"/>
              </a:rPr>
              <a:t> = .018.</a:t>
            </a:r>
            <a:r>
              <a:rPr lang="en-GB" sz="1200" kern="1200" baseline="0" dirty="0">
                <a:solidFill>
                  <a:schemeClr val="tx1"/>
                </a:solidFill>
                <a:effectLst/>
                <a:latin typeface="Arial" charset="0"/>
                <a:ea typeface="ＭＳ Ｐゴシック" charset="0"/>
                <a:cs typeface="ＭＳ Ｐゴシック" charset="0"/>
              </a:rPr>
              <a:t> Inner voice was only significantly associated with autonomy (in a negative direction), </a:t>
            </a:r>
            <a:r>
              <a:rPr lang="en-GB" sz="1200" i="1" kern="1200" dirty="0">
                <a:solidFill>
                  <a:schemeClr val="tx1"/>
                </a:solidFill>
                <a:effectLst/>
                <a:latin typeface="Arial" charset="0"/>
                <a:ea typeface="ＭＳ Ｐゴシック" charset="0"/>
                <a:cs typeface="ＭＳ Ｐゴシック" charset="0"/>
              </a:rPr>
              <a:t>γ</a:t>
            </a:r>
            <a:r>
              <a:rPr lang="en-GB" sz="1200" kern="1200" dirty="0">
                <a:solidFill>
                  <a:schemeClr val="tx1"/>
                </a:solidFill>
                <a:effectLst/>
                <a:latin typeface="Arial" charset="0"/>
                <a:ea typeface="ＭＳ Ｐゴシック" charset="0"/>
                <a:cs typeface="ＭＳ Ｐゴシック" charset="0"/>
              </a:rPr>
              <a:t> = -1.432 </a:t>
            </a:r>
            <a:r>
              <a:rPr lang="en-GB" sz="1200" i="1" kern="1200" dirty="0">
                <a:solidFill>
                  <a:schemeClr val="tx1"/>
                </a:solidFill>
                <a:effectLst/>
                <a:latin typeface="Arial" charset="0"/>
                <a:ea typeface="ＭＳ Ｐゴシック" charset="0"/>
                <a:cs typeface="ＭＳ Ｐゴシック" charset="0"/>
              </a:rPr>
              <a:t>p</a:t>
            </a:r>
            <a:r>
              <a:rPr lang="en-GB" sz="1200" kern="1200" dirty="0">
                <a:solidFill>
                  <a:schemeClr val="tx1"/>
                </a:solidFill>
                <a:effectLst/>
                <a:latin typeface="Arial" charset="0"/>
                <a:ea typeface="ＭＳ Ｐゴシック" charset="0"/>
                <a:cs typeface="ＭＳ Ｐゴシック" charset="0"/>
              </a:rPr>
              <a:t> = .030.</a:t>
            </a:r>
            <a:r>
              <a:rPr lang="en-GB" sz="1200" kern="1200" baseline="0" dirty="0">
                <a:solidFill>
                  <a:schemeClr val="tx1"/>
                </a:solidFill>
                <a:effectLst/>
                <a:latin typeface="Arial" charset="0"/>
                <a:ea typeface="ＭＳ Ｐゴシック" charset="0"/>
                <a:cs typeface="ＭＳ Ｐゴシック" charset="0"/>
              </a:rPr>
              <a:t> </a:t>
            </a:r>
            <a:endParaRPr lang="en-GB" dirty="0"/>
          </a:p>
        </p:txBody>
      </p:sp>
      <p:sp>
        <p:nvSpPr>
          <p:cNvPr id="4" name="Slide Number Placeholder 3"/>
          <p:cNvSpPr>
            <a:spLocks noGrp="1"/>
          </p:cNvSpPr>
          <p:nvPr>
            <p:ph type="sldNum" sz="quarter" idx="10"/>
          </p:nvPr>
        </p:nvSpPr>
        <p:spPr/>
        <p:txBody>
          <a:bodyPr/>
          <a:lstStyle/>
          <a:p>
            <a:pPr>
              <a:defRPr/>
            </a:pPr>
            <a:fld id="{0F8A6BB3-15F9-4141-AB05-7BFCB398C0ED}" type="slidenum">
              <a:rPr lang="en-US" altLang="en-US" smtClean="0"/>
              <a:pPr>
                <a:defRPr/>
              </a:pPr>
              <a:t>11</a:t>
            </a:fld>
            <a:endParaRPr lang="en-US" altLang="en-US"/>
          </a:p>
        </p:txBody>
      </p:sp>
    </p:spTree>
    <p:extLst>
      <p:ext uri="{BB962C8B-B14F-4D97-AF65-F5344CB8AC3E}">
        <p14:creationId xmlns:p14="http://schemas.microsoft.com/office/powerpoint/2010/main" val="2524877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thinking about projects</a:t>
            </a:r>
          </a:p>
        </p:txBody>
      </p:sp>
      <p:sp>
        <p:nvSpPr>
          <p:cNvPr id="4" name="Slide Number Placeholder 3"/>
          <p:cNvSpPr>
            <a:spLocks noGrp="1"/>
          </p:cNvSpPr>
          <p:nvPr>
            <p:ph type="sldNum" sz="quarter" idx="10"/>
          </p:nvPr>
        </p:nvSpPr>
        <p:spPr/>
        <p:txBody>
          <a:bodyPr/>
          <a:lstStyle/>
          <a:p>
            <a:pPr>
              <a:defRPr/>
            </a:pPr>
            <a:fld id="{0F8A6BB3-15F9-4141-AB05-7BFCB398C0ED}" type="slidenum">
              <a:rPr lang="en-US" altLang="en-US" smtClean="0"/>
              <a:pPr>
                <a:defRPr/>
              </a:pPr>
              <a:t>12</a:t>
            </a:fld>
            <a:endParaRPr lang="en-US" altLang="en-US"/>
          </a:p>
        </p:txBody>
      </p:sp>
    </p:spTree>
    <p:extLst>
      <p:ext uri="{BB962C8B-B14F-4D97-AF65-F5344CB8AC3E}">
        <p14:creationId xmlns:p14="http://schemas.microsoft.com/office/powerpoint/2010/main" val="31229289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Arial" charset="0"/>
                <a:ea typeface="ＭＳ Ｐゴシック" charset="0"/>
                <a:cs typeface="ＭＳ Ｐゴシック" charset="0"/>
              </a:rPr>
              <a:t>For inspiration</a:t>
            </a:r>
          </a:p>
          <a:p>
            <a:endParaRPr lang="en-GB" dirty="0"/>
          </a:p>
        </p:txBody>
      </p:sp>
      <p:sp>
        <p:nvSpPr>
          <p:cNvPr id="4" name="Slide Number Placeholder 3"/>
          <p:cNvSpPr>
            <a:spLocks noGrp="1"/>
          </p:cNvSpPr>
          <p:nvPr>
            <p:ph type="sldNum" sz="quarter" idx="10"/>
          </p:nvPr>
        </p:nvSpPr>
        <p:spPr/>
        <p:txBody>
          <a:bodyPr/>
          <a:lstStyle/>
          <a:p>
            <a:pPr>
              <a:defRPr/>
            </a:pPr>
            <a:fld id="{0F8A6BB3-15F9-4141-AB05-7BFCB398C0ED}" type="slidenum">
              <a:rPr lang="en-US" altLang="en-US" smtClean="0"/>
              <a:pPr>
                <a:defRPr/>
              </a:pPr>
              <a:t>13</a:t>
            </a:fld>
            <a:endParaRPr lang="en-US" altLang="en-US"/>
          </a:p>
        </p:txBody>
      </p:sp>
    </p:spTree>
    <p:extLst>
      <p:ext uri="{BB962C8B-B14F-4D97-AF65-F5344CB8AC3E}">
        <p14:creationId xmlns:p14="http://schemas.microsoft.com/office/powerpoint/2010/main" val="31229289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solidFill>
                  <a:srgbClr val="D6A700"/>
                </a:solidFill>
              </a:rPr>
              <a:t>Multiple pathways </a:t>
            </a:r>
            <a:r>
              <a:rPr lang="en-GB" dirty="0"/>
              <a:t>between positive schizotypy and artistic creativity:</a:t>
            </a:r>
          </a:p>
          <a:p>
            <a:pPr marL="0" indent="0">
              <a:buNone/>
            </a:pPr>
            <a:endParaRPr lang="en-GB" dirty="0"/>
          </a:p>
          <a:p>
            <a:pPr lvl="1"/>
            <a:r>
              <a:rPr lang="en-GB" dirty="0"/>
              <a:t>Artists reported positive schizotypal experiences </a:t>
            </a:r>
            <a:r>
              <a:rPr lang="en-GB" sz="1400" dirty="0"/>
              <a:t>(inspiration, vivid imagery, unstructured cognition) </a:t>
            </a:r>
            <a:r>
              <a:rPr lang="en-GB" dirty="0"/>
              <a:t>supporting neurocognitive models </a:t>
            </a:r>
            <a:r>
              <a:rPr lang="en-GB" sz="1000" dirty="0"/>
              <a:t>(e.g., Eysenck, 1993) </a:t>
            </a:r>
            <a:r>
              <a:rPr lang="en-GB" dirty="0"/>
              <a:t>– positive schizotypy predicted higher levels of </a:t>
            </a:r>
            <a:r>
              <a:rPr lang="en-GB" dirty="0">
                <a:solidFill>
                  <a:srgbClr val="D6A700"/>
                </a:solidFill>
              </a:rPr>
              <a:t>inspiration </a:t>
            </a:r>
            <a:r>
              <a:rPr lang="en-GB" dirty="0"/>
              <a:t>in daily life</a:t>
            </a:r>
          </a:p>
          <a:p>
            <a:pPr marL="266700" lvl="1" indent="0">
              <a:buNone/>
            </a:pPr>
            <a:endParaRPr lang="en-GB" sz="1000" dirty="0">
              <a:solidFill>
                <a:srgbClr val="D6A700"/>
              </a:solidFill>
            </a:endParaRPr>
          </a:p>
          <a:p>
            <a:pPr lvl="1"/>
            <a:r>
              <a:rPr lang="en-GB" dirty="0"/>
              <a:t>However, link between positive schizotypy and actual </a:t>
            </a:r>
            <a:r>
              <a:rPr lang="en-GB" dirty="0">
                <a:solidFill>
                  <a:srgbClr val="D6A700"/>
                </a:solidFill>
              </a:rPr>
              <a:t>creative behaviour </a:t>
            </a:r>
            <a:r>
              <a:rPr lang="en-GB" dirty="0"/>
              <a:t>was better predicted by affective factors</a:t>
            </a:r>
          </a:p>
          <a:p>
            <a:pPr lvl="2"/>
            <a:r>
              <a:rPr lang="en-GB" sz="1400" dirty="0"/>
              <a:t>Art-making may serve a </a:t>
            </a:r>
            <a:r>
              <a:rPr lang="en-GB" sz="1400" dirty="0">
                <a:solidFill>
                  <a:srgbClr val="D6A700"/>
                </a:solidFill>
              </a:rPr>
              <a:t>therapeutic function </a:t>
            </a:r>
            <a:r>
              <a:rPr lang="en-GB" sz="1400" dirty="0"/>
              <a:t>for artists high in positive schizotypy</a:t>
            </a:r>
          </a:p>
          <a:p>
            <a:pPr lvl="2"/>
            <a:r>
              <a:rPr lang="en-GB" sz="1400" dirty="0"/>
              <a:t>Caution: ceiling effects</a:t>
            </a:r>
          </a:p>
          <a:p>
            <a:pPr marL="630238" lvl="2" indent="0">
              <a:buNone/>
            </a:pPr>
            <a:endParaRPr lang="en-GB" sz="1000" dirty="0">
              <a:solidFill>
                <a:srgbClr val="AD8900"/>
              </a:solidFill>
            </a:endParaRPr>
          </a:p>
          <a:p>
            <a:pPr>
              <a:buFont typeface="+mj-lt"/>
              <a:buAutoNum type="arabicPeriod" startAt="2"/>
            </a:pPr>
            <a:r>
              <a:rPr lang="en-GB" dirty="0"/>
              <a:t>Further consideration of how cognitive, state, and affective components associated with positive schizotypy might contribute to different stages of the creative process would be valuable. </a:t>
            </a:r>
          </a:p>
          <a:p>
            <a:pPr marL="0" indent="0">
              <a:buNone/>
            </a:pPr>
            <a:endParaRPr lang="en-GB" sz="1000" dirty="0"/>
          </a:p>
          <a:p>
            <a:pPr>
              <a:buFont typeface="+mj-lt"/>
              <a:buAutoNum type="arabicPeriod" startAt="3"/>
            </a:pPr>
            <a:r>
              <a:rPr lang="en-GB" dirty="0">
                <a:solidFill>
                  <a:srgbClr val="D6A700"/>
                </a:solidFill>
              </a:rPr>
              <a:t>Art-making as a well-being intervention </a:t>
            </a:r>
            <a:r>
              <a:rPr lang="en-GB" dirty="0"/>
              <a:t>for those who struggle to interpret or express unusual experiences may useful</a:t>
            </a:r>
          </a:p>
          <a:p>
            <a:pPr>
              <a:buFont typeface="+mj-lt"/>
              <a:buAutoNum type="arabicPeriod" startAt="3"/>
            </a:pPr>
            <a:endParaRPr lang="en-GB" dirty="0"/>
          </a:p>
          <a:p>
            <a:r>
              <a:rPr lang="en-GB" altLang="en-US" sz="1200" dirty="0"/>
              <a:t>Unusual Experiences has formed significant positive correlations with measures of creativity in a number of recent studies (</a:t>
            </a:r>
            <a:r>
              <a:rPr lang="en-GB" altLang="en-US" sz="1200" dirty="0" err="1"/>
              <a:t>Batey</a:t>
            </a:r>
            <a:r>
              <a:rPr lang="en-GB" altLang="en-US" sz="1200" dirty="0"/>
              <a:t> &amp; Furnham, 2008 [remote word associations]; Burch, </a:t>
            </a:r>
            <a:r>
              <a:rPr lang="en-GB" altLang="en-US" sz="1200" dirty="0" err="1"/>
              <a:t>Pavelis</a:t>
            </a:r>
            <a:r>
              <a:rPr lang="en-GB" altLang="en-US" sz="1200" dirty="0"/>
              <a:t>, Hemsley, &amp; </a:t>
            </a:r>
            <a:r>
              <a:rPr lang="en-GB" altLang="en-US" sz="1200" dirty="0" err="1"/>
              <a:t>Corr</a:t>
            </a:r>
            <a:r>
              <a:rPr lang="en-GB" altLang="en-US" sz="1200" dirty="0"/>
              <a:t>, 2006 [involvement in visual art]; O’Reilly, Dunbar &amp; Bentall, 2001 [involvement in visual and performance arts]; Nettle, 2006 [involvement in poetry and visual arts]; Rawlings &amp; </a:t>
            </a:r>
            <a:r>
              <a:rPr lang="en-GB" altLang="en-US" sz="1200" dirty="0" err="1"/>
              <a:t>Locarnini</a:t>
            </a:r>
            <a:r>
              <a:rPr lang="en-GB" altLang="en-US" sz="1200" dirty="0"/>
              <a:t>, 2008 [involvement in visual art and music]; </a:t>
            </a:r>
            <a:r>
              <a:rPr lang="en-GB" altLang="en-US" sz="1200" dirty="0" err="1"/>
              <a:t>Schuldberg</a:t>
            </a:r>
            <a:r>
              <a:rPr lang="en-GB" altLang="en-US" sz="1200" dirty="0"/>
              <a:t>, 1990; 2000-2001 [creative personality and divergent thinking]; − but not Claridge &amp; Blakey, 2009 [divergent thinking],  Claridge &amp; McDonald, 2009 [divergent thinking] or Suzuki &amp; Usher, 2009 [remote word associations]). The most salient outcome from this body of work then is that involvement in the arts has consistently been found to be associated with Unusual Experiences,  while cognitive measures of creativity: Divergent Thinking tasks (e.g. Torrance, 2000) and Mednick and Mednick’s Remote Associates Test (1967) have proved to be unreliable predictors of Unusual Experiences. </a:t>
            </a:r>
          </a:p>
          <a:p>
            <a:endParaRPr lang="en-GB" altLang="en-US" sz="1200" dirty="0"/>
          </a:p>
          <a:p>
            <a:r>
              <a:rPr lang="en-GB" altLang="en-US" sz="1200" dirty="0"/>
              <a:t>Tests of divergent-thinking are open-ended and focus on eliciting circumstances by which transformational ability can be assessed. These tend to score responses according to all or some of: originality (the ability to produce a rare idea); flexibility (shifting between different categorical sets); fluency (the number of ideas produced); and elaboration (the degree of detail in and complexity of the idea). Thus, the Alternate Uses Test (Wilson, Christensen, Merrifield and Guilford, 1960) requires original uses for household objects (e.g. a brick or a coat hanger) to be listed; and the Obscure Figures Test (OFT; McReynolds &amp; Acker, 1968) requires doodles to be interpreted. Perhaps the most well known tests of divergent-thinking are the figural and verbal forms of the Torrance Tests of Creative Thinking (TTCT) (e.g. Torrance, 1974, 2000), where, for example, in a repeated figures task one is to draw on 9 circles, thus transforming them into something else. These tests are usually administered in a group setting under controlled conditions, with standardised instructions and strict time constraints.</a:t>
            </a:r>
          </a:p>
          <a:p>
            <a:pPr eaLnBrk="1" hangingPunct="1"/>
            <a:endParaRPr lang="en-US" altLang="en-US" sz="1200" dirty="0"/>
          </a:p>
          <a:p>
            <a:pPr>
              <a:buFont typeface="+mj-lt"/>
              <a:buAutoNum type="arabicPeriod" startAt="3"/>
            </a:pPr>
            <a:endParaRPr lang="en-GB" dirty="0"/>
          </a:p>
          <a:p>
            <a:endParaRPr lang="en-GB" dirty="0"/>
          </a:p>
        </p:txBody>
      </p:sp>
      <p:sp>
        <p:nvSpPr>
          <p:cNvPr id="4" name="Slide Number Placeholder 3"/>
          <p:cNvSpPr>
            <a:spLocks noGrp="1"/>
          </p:cNvSpPr>
          <p:nvPr>
            <p:ph type="sldNum" sz="quarter" idx="10"/>
          </p:nvPr>
        </p:nvSpPr>
        <p:spPr/>
        <p:txBody>
          <a:bodyPr/>
          <a:lstStyle/>
          <a:p>
            <a:pPr>
              <a:defRPr/>
            </a:pPr>
            <a:fld id="{0F8A6BB3-15F9-4141-AB05-7BFCB398C0ED}" type="slidenum">
              <a:rPr lang="en-US" altLang="en-US" smtClean="0"/>
              <a:pPr>
                <a:defRPr/>
              </a:pPr>
              <a:t>14</a:t>
            </a:fld>
            <a:endParaRPr lang="en-US" altLang="en-US"/>
          </a:p>
        </p:txBody>
      </p:sp>
    </p:spTree>
    <p:extLst>
      <p:ext uri="{BB962C8B-B14F-4D97-AF65-F5344CB8AC3E}">
        <p14:creationId xmlns:p14="http://schemas.microsoft.com/office/powerpoint/2010/main" val="31796670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effectLst/>
                <a:latin typeface="Arial" charset="0"/>
                <a:ea typeface="ＭＳ Ｐゴシック" charset="0"/>
                <a:cs typeface="ＭＳ Ｐゴシック" charset="0"/>
              </a:rPr>
              <a:t>The current study suggests that measuring participants’ state of consciousness during or following art-making is a useful tool for evaluating the impact of art-making on well-being. In the current study a state of consciousness characterised by positive mood, vivid imagery and the flow state, was associated with art-making, supporting the role of affective, cognitive and state factors in the contribution of art-making to well-being. It is recommended that arts interventions consider the likelihood that specific tasks will enable these factors to be experienced by participants (in particular, whether tasks meet the conditions for flow). It is further suggested that arts evaluations consider measuring well-being using state questionnaires (e.g. pre- and post an art workshop) rather than relying on global measures of well-being at the beginning and end of a weeks-long programme of arts-workshop in order to capture the immediate impact that art might have.</a:t>
            </a:r>
          </a:p>
          <a:p>
            <a:endParaRPr lang="en-GB" dirty="0"/>
          </a:p>
        </p:txBody>
      </p:sp>
      <p:sp>
        <p:nvSpPr>
          <p:cNvPr id="4" name="Slide Number Placeholder 3"/>
          <p:cNvSpPr>
            <a:spLocks noGrp="1"/>
          </p:cNvSpPr>
          <p:nvPr>
            <p:ph type="sldNum" sz="quarter" idx="10"/>
          </p:nvPr>
        </p:nvSpPr>
        <p:spPr/>
        <p:txBody>
          <a:bodyPr/>
          <a:lstStyle/>
          <a:p>
            <a:pPr>
              <a:defRPr/>
            </a:pPr>
            <a:fld id="{0F8A6BB3-15F9-4141-AB05-7BFCB398C0ED}" type="slidenum">
              <a:rPr lang="en-US" altLang="en-US" smtClean="0"/>
              <a:pPr>
                <a:defRPr/>
              </a:pPr>
              <a:t>15</a:t>
            </a:fld>
            <a:endParaRPr lang="en-US" altLang="en-US" dirty="0"/>
          </a:p>
        </p:txBody>
      </p:sp>
    </p:spTree>
    <p:extLst>
      <p:ext uri="{BB962C8B-B14F-4D97-AF65-F5344CB8AC3E}">
        <p14:creationId xmlns:p14="http://schemas.microsoft.com/office/powerpoint/2010/main" val="5090587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0F8A6BB3-15F9-4141-AB05-7BFCB398C0ED}" type="slidenum">
              <a:rPr lang="en-US" altLang="en-US" smtClean="0"/>
              <a:pPr>
                <a:defRPr/>
              </a:pPr>
              <a:t>16</a:t>
            </a:fld>
            <a:endParaRPr lang="en-US" altLang="en-US" dirty="0"/>
          </a:p>
        </p:txBody>
      </p:sp>
    </p:spTree>
    <p:extLst>
      <p:ext uri="{BB962C8B-B14F-4D97-AF65-F5344CB8AC3E}">
        <p14:creationId xmlns:p14="http://schemas.microsoft.com/office/powerpoint/2010/main" val="40793079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0F8A6BB3-15F9-4141-AB05-7BFCB398C0ED}" type="slidenum">
              <a:rPr lang="en-US" altLang="en-US" smtClean="0"/>
              <a:pPr>
                <a:defRPr/>
              </a:pPr>
              <a:t>17</a:t>
            </a:fld>
            <a:endParaRPr lang="en-US" altLang="en-US"/>
          </a:p>
        </p:txBody>
      </p:sp>
    </p:spTree>
    <p:extLst>
      <p:ext uri="{BB962C8B-B14F-4D97-AF65-F5344CB8AC3E}">
        <p14:creationId xmlns:p14="http://schemas.microsoft.com/office/powerpoint/2010/main" val="18399861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0F8A6BB3-15F9-4141-AB05-7BFCB398C0ED}" type="slidenum">
              <a:rPr lang="en-US" altLang="en-US" smtClean="0"/>
              <a:pPr>
                <a:defRPr/>
              </a:pPr>
              <a:t>18</a:t>
            </a:fld>
            <a:endParaRPr lang="en-US" altLang="en-US"/>
          </a:p>
        </p:txBody>
      </p:sp>
    </p:spTree>
    <p:extLst>
      <p:ext uri="{BB962C8B-B14F-4D97-AF65-F5344CB8AC3E}">
        <p14:creationId xmlns:p14="http://schemas.microsoft.com/office/powerpoint/2010/main" val="5897322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0F8A6BB3-15F9-4141-AB05-7BFCB398C0ED}" type="slidenum">
              <a:rPr lang="en-US" altLang="en-US" smtClean="0"/>
              <a:pPr>
                <a:defRPr/>
              </a:pPr>
              <a:t>19</a:t>
            </a:fld>
            <a:endParaRPr lang="en-US" altLang="en-US"/>
          </a:p>
        </p:txBody>
      </p:sp>
    </p:spTree>
    <p:extLst>
      <p:ext uri="{BB962C8B-B14F-4D97-AF65-F5344CB8AC3E}">
        <p14:creationId xmlns:p14="http://schemas.microsoft.com/office/powerpoint/2010/main" val="589732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Arial" charset="0"/>
                <a:ea typeface="ＭＳ Ｐゴシック" charset="0"/>
                <a:cs typeface="ＭＳ Ｐゴシック" charset="0"/>
              </a:rPr>
              <a:t>Does ‘altered consciousness’ mediate the relationship between art-making and wellbeing? An experience sampling study </a:t>
            </a:r>
          </a:p>
          <a:p>
            <a:r>
              <a:rPr lang="en-GB" sz="1200" kern="1200" dirty="0">
                <a:solidFill>
                  <a:schemeClr val="tx1"/>
                </a:solidFill>
                <a:effectLst/>
                <a:latin typeface="Arial" charset="0"/>
                <a:ea typeface="ＭＳ Ｐゴシック" charset="0"/>
                <a:cs typeface="ＭＳ Ｐゴシック" charset="0"/>
              </a:rPr>
              <a:t> </a:t>
            </a:r>
          </a:p>
          <a:p>
            <a:r>
              <a:rPr lang="en-GB" sz="1200" i="1" kern="1200" dirty="0">
                <a:solidFill>
                  <a:schemeClr val="tx1"/>
                </a:solidFill>
                <a:effectLst/>
                <a:latin typeface="Arial" charset="0"/>
                <a:ea typeface="ＭＳ Ｐゴシック" charset="0"/>
                <a:cs typeface="ＭＳ Ｐゴシック" charset="0"/>
              </a:rPr>
              <a:t>Nicola J. Holt</a:t>
            </a:r>
            <a:endParaRPr lang="en-GB" sz="1200" kern="1200" dirty="0">
              <a:solidFill>
                <a:schemeClr val="tx1"/>
              </a:solidFill>
              <a:effectLst/>
              <a:latin typeface="Arial" charset="0"/>
              <a:ea typeface="ＭＳ Ｐゴシック" charset="0"/>
              <a:cs typeface="ＭＳ Ｐゴシック" charset="0"/>
            </a:endParaRPr>
          </a:p>
          <a:p>
            <a:r>
              <a:rPr lang="en-GB" sz="1200" i="1" kern="1200" dirty="0">
                <a:solidFill>
                  <a:schemeClr val="tx1"/>
                </a:solidFill>
                <a:effectLst/>
                <a:latin typeface="Arial" charset="0"/>
                <a:ea typeface="ＭＳ Ｐゴシック" charset="0"/>
                <a:cs typeface="ＭＳ Ｐゴシック" charset="0"/>
              </a:rPr>
              <a:t>University of the West of England</a:t>
            </a:r>
            <a:endParaRPr lang="en-GB" sz="1200" kern="1200" dirty="0">
              <a:solidFill>
                <a:schemeClr val="tx1"/>
              </a:solidFill>
              <a:effectLst/>
              <a:latin typeface="Arial" charset="0"/>
              <a:ea typeface="ＭＳ Ｐゴシック" charset="0"/>
              <a:cs typeface="ＭＳ Ｐゴシック" charset="0"/>
            </a:endParaRPr>
          </a:p>
          <a:p>
            <a:r>
              <a:rPr lang="en-GB" sz="1200" i="1" kern="1200" dirty="0">
                <a:solidFill>
                  <a:schemeClr val="tx1"/>
                </a:solidFill>
                <a:effectLst/>
                <a:latin typeface="Arial" charset="0"/>
                <a:ea typeface="ＭＳ Ｐゴシック" charset="0"/>
                <a:cs typeface="ＭＳ Ｐゴシック" charset="0"/>
              </a:rPr>
              <a:t> </a:t>
            </a:r>
            <a:endParaRPr lang="en-GB" sz="1200" kern="1200" dirty="0">
              <a:solidFill>
                <a:schemeClr val="tx1"/>
              </a:solidFill>
              <a:effectLst/>
              <a:latin typeface="Arial" charset="0"/>
              <a:ea typeface="ＭＳ Ｐゴシック" charset="0"/>
              <a:cs typeface="ＭＳ Ｐゴシック" charset="0"/>
            </a:endParaRPr>
          </a:p>
          <a:p>
            <a:r>
              <a:rPr lang="en-GB" sz="1200" i="1" kern="1200" dirty="0">
                <a:solidFill>
                  <a:schemeClr val="tx1"/>
                </a:solidFill>
                <a:effectLst/>
                <a:latin typeface="Arial" charset="0"/>
                <a:ea typeface="ＭＳ Ｐゴシック" charset="0"/>
                <a:cs typeface="ＭＳ Ｐゴシック" charset="0"/>
              </a:rPr>
              <a:t>Objectives: </a:t>
            </a:r>
            <a:r>
              <a:rPr lang="en-GB" sz="1200" kern="1200" dirty="0">
                <a:solidFill>
                  <a:schemeClr val="tx1"/>
                </a:solidFill>
                <a:effectLst/>
                <a:latin typeface="Arial" charset="0"/>
                <a:ea typeface="ＭＳ Ｐゴシック" charset="0"/>
                <a:cs typeface="ＭＳ Ｐゴシック" charset="0"/>
              </a:rPr>
              <a:t>Previous research suggests that creativity, in the arts in particular, is associated with altered states of consciousness (ASCs) (Holt, 2007). To further understanding of the phenomenology of this, the current study used the experience sampling method to explore the occurrence of ASCs in the daily lives of artists, and their relationship with art-making and creative ideation.</a:t>
            </a:r>
          </a:p>
          <a:p>
            <a:r>
              <a:rPr lang="en-GB" sz="1200" kern="1200" dirty="0">
                <a:solidFill>
                  <a:schemeClr val="tx1"/>
                </a:solidFill>
                <a:effectLst/>
                <a:latin typeface="Arial" charset="0"/>
                <a:ea typeface="ＭＳ Ｐゴシック" charset="0"/>
                <a:cs typeface="ＭＳ Ｐゴシック" charset="0"/>
              </a:rPr>
              <a:t> </a:t>
            </a:r>
          </a:p>
          <a:p>
            <a:r>
              <a:rPr lang="en-GB" sz="1200" i="1" kern="1200" dirty="0">
                <a:solidFill>
                  <a:schemeClr val="tx1"/>
                </a:solidFill>
                <a:effectLst/>
                <a:latin typeface="Arial" charset="0"/>
                <a:ea typeface="ＭＳ Ｐゴシック" charset="0"/>
                <a:cs typeface="ＭＳ Ｐゴシック" charset="0"/>
              </a:rPr>
              <a:t>Design &amp; Methods: </a:t>
            </a:r>
            <a:r>
              <a:rPr lang="en-GB" sz="1200" kern="1200" dirty="0">
                <a:solidFill>
                  <a:schemeClr val="tx1"/>
                </a:solidFill>
                <a:effectLst/>
                <a:latin typeface="Arial" charset="0"/>
                <a:ea typeface="ＭＳ Ｐゴシック" charset="0"/>
                <a:cs typeface="ＭＳ Ｐゴシック" charset="0"/>
              </a:rPr>
              <a:t>The experience of artists was repeatedly sampled over seven days, through an experience sampling questionnaire that signalled participants, at random intervals, to describe their mood, cognition, altered state of consciousness (radical alterations in awareness of body, perception, time and meaning) and recent creative cognition and behaviour (drawing on </a:t>
            </a:r>
            <a:r>
              <a:rPr lang="en-GB" sz="1200" kern="1200" dirty="0" err="1">
                <a:solidFill>
                  <a:schemeClr val="tx1"/>
                </a:solidFill>
                <a:effectLst/>
                <a:latin typeface="Arial" charset="0"/>
                <a:ea typeface="ＭＳ Ｐゴシック" charset="0"/>
                <a:cs typeface="ＭＳ Ｐゴシック" charset="0"/>
              </a:rPr>
              <a:t>Pekala’s</a:t>
            </a:r>
            <a:r>
              <a:rPr lang="en-GB" sz="1200" kern="1200" dirty="0">
                <a:solidFill>
                  <a:schemeClr val="tx1"/>
                </a:solidFill>
                <a:effectLst/>
                <a:latin typeface="Arial" charset="0"/>
                <a:ea typeface="ＭＳ Ｐゴシック" charset="0"/>
                <a:cs typeface="ＭＳ Ｐゴシック" charset="0"/>
              </a:rPr>
              <a:t> [1991] Phenomenology of Consciousness Inventory). Participants also completed wellbeing measures including the Orientations to Happiness Questionnaire (Peterson &amp; Seligman, 2005). Multi-level modelling was used to analyse this nested data, with 2495 sampled experiences (level one – ‘the experiential level’) nested within 41 artists (level two – ‘the person level’).</a:t>
            </a:r>
          </a:p>
          <a:p>
            <a:r>
              <a:rPr lang="en-GB" sz="1200" kern="1200" dirty="0">
                <a:solidFill>
                  <a:schemeClr val="tx1"/>
                </a:solidFill>
                <a:effectLst/>
                <a:latin typeface="Arial" charset="0"/>
                <a:ea typeface="ＭＳ Ｐゴシック" charset="0"/>
                <a:cs typeface="ＭＳ Ｐゴシック" charset="0"/>
              </a:rPr>
              <a:t> </a:t>
            </a:r>
          </a:p>
          <a:p>
            <a:r>
              <a:rPr lang="en-GB" sz="1200" i="1" kern="1200" dirty="0">
                <a:solidFill>
                  <a:schemeClr val="tx1"/>
                </a:solidFill>
                <a:effectLst/>
                <a:latin typeface="Arial" charset="0"/>
                <a:ea typeface="ＭＳ Ｐゴシック" charset="0"/>
                <a:cs typeface="ＭＳ Ｐゴシック" charset="0"/>
              </a:rPr>
              <a:t>Results: </a:t>
            </a:r>
            <a:r>
              <a:rPr lang="en-GB" sz="1200" kern="1200" dirty="0">
                <a:solidFill>
                  <a:schemeClr val="tx1"/>
                </a:solidFill>
                <a:effectLst/>
                <a:latin typeface="Arial" charset="0"/>
                <a:ea typeface="ＭＳ Ｐゴシック" charset="0"/>
                <a:cs typeface="ＭＳ Ｐゴシック" charset="0"/>
              </a:rPr>
              <a:t>Recent art-making was significantly associated with experiential shifts: improvement in hedonic tone; vivid internal imagery (visual and auditory); altered state of consciousness and the flow state. Moments of inspiration and ‘thinking about creative projects’ were also significantly associated with these experiential dimensions, in addition to improved self-esteem. Further, the frequency of art-making across the week was associated with eudemonic happiness (having a meaningful life). Cross-level interactions, between experiential and person-level variables, suggested that those high in eudemonic happiness were more likely to experience an altered state of consciousness during art-making.  </a:t>
            </a:r>
          </a:p>
          <a:p>
            <a:r>
              <a:rPr lang="en-GB" sz="1200" i="1" kern="1200" dirty="0">
                <a:solidFill>
                  <a:schemeClr val="tx1"/>
                </a:solidFill>
                <a:effectLst/>
                <a:latin typeface="Arial" charset="0"/>
                <a:ea typeface="ＭＳ Ｐゴシック" charset="0"/>
                <a:cs typeface="ＭＳ Ｐゴシック" charset="0"/>
              </a:rPr>
              <a:t> </a:t>
            </a:r>
            <a:endParaRPr lang="en-GB" sz="1200" kern="1200" dirty="0">
              <a:solidFill>
                <a:schemeClr val="tx1"/>
              </a:solidFill>
              <a:effectLst/>
              <a:latin typeface="Arial" charset="0"/>
              <a:ea typeface="ＭＳ Ｐゴシック" charset="0"/>
              <a:cs typeface="ＭＳ Ｐゴシック" charset="0"/>
            </a:endParaRPr>
          </a:p>
          <a:p>
            <a:r>
              <a:rPr lang="en-GB" sz="1200" i="1" kern="1200" dirty="0">
                <a:solidFill>
                  <a:schemeClr val="tx1"/>
                </a:solidFill>
                <a:effectLst/>
                <a:latin typeface="Arial" charset="0"/>
                <a:ea typeface="ＭＳ Ｐゴシック" charset="0"/>
                <a:cs typeface="ＭＳ Ｐゴシック" charset="0"/>
              </a:rPr>
              <a:t>Conclusions: </a:t>
            </a:r>
            <a:r>
              <a:rPr lang="en-GB" sz="1200" kern="1200" dirty="0">
                <a:solidFill>
                  <a:schemeClr val="tx1"/>
                </a:solidFill>
                <a:effectLst/>
                <a:latin typeface="Arial" charset="0"/>
                <a:ea typeface="ＭＳ Ｐゴシック" charset="0"/>
                <a:cs typeface="ＭＳ Ｐゴシック" charset="0"/>
              </a:rPr>
              <a:t>The current study suggests that at the experiential level, different stages of the artistic creative process (inspiration, structured cognition and ‘making’) are associated with altered states of consciousness. Further, the study provides important empirical support for the role of the flow state and altered states of consciousness as a route to wellbeing through art-making, particularly through creating or developing a sense of meaning. </a:t>
            </a:r>
          </a:p>
          <a:p>
            <a:endParaRPr lang="en-GB" dirty="0"/>
          </a:p>
        </p:txBody>
      </p:sp>
      <p:sp>
        <p:nvSpPr>
          <p:cNvPr id="4" name="Slide Number Placeholder 3"/>
          <p:cNvSpPr>
            <a:spLocks noGrp="1"/>
          </p:cNvSpPr>
          <p:nvPr>
            <p:ph type="sldNum" sz="quarter" idx="10"/>
          </p:nvPr>
        </p:nvSpPr>
        <p:spPr/>
        <p:txBody>
          <a:bodyPr/>
          <a:lstStyle/>
          <a:p>
            <a:pPr>
              <a:defRPr/>
            </a:pPr>
            <a:fld id="{0F8A6BB3-15F9-4141-AB05-7BFCB398C0ED}" type="slidenum">
              <a:rPr lang="en-US" altLang="en-US" smtClean="0"/>
              <a:pPr>
                <a:defRPr/>
              </a:pPr>
              <a:t>2</a:t>
            </a:fld>
            <a:endParaRPr lang="en-US" altLang="en-US"/>
          </a:p>
        </p:txBody>
      </p:sp>
    </p:spTree>
    <p:extLst>
      <p:ext uri="{BB962C8B-B14F-4D97-AF65-F5344CB8AC3E}">
        <p14:creationId xmlns:p14="http://schemas.microsoft.com/office/powerpoint/2010/main" val="40939331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0F8A6BB3-15F9-4141-AB05-7BFCB398C0ED}" type="slidenum">
              <a:rPr lang="en-US" altLang="en-US" smtClean="0"/>
              <a:pPr>
                <a:defRPr/>
              </a:pPr>
              <a:t>20</a:t>
            </a:fld>
            <a:endParaRPr lang="en-US" altLang="en-US"/>
          </a:p>
        </p:txBody>
      </p:sp>
    </p:spTree>
    <p:extLst>
      <p:ext uri="{BB962C8B-B14F-4D97-AF65-F5344CB8AC3E}">
        <p14:creationId xmlns:p14="http://schemas.microsoft.com/office/powerpoint/2010/main" val="2708949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i="1" kern="1200" dirty="0">
                <a:solidFill>
                  <a:schemeClr val="tx1"/>
                </a:solidFill>
                <a:effectLst/>
                <a:latin typeface="Arial" charset="0"/>
                <a:ea typeface="ＭＳ Ｐゴシック" charset="0"/>
                <a:cs typeface="ＭＳ Ｐゴシック" charset="0"/>
              </a:rPr>
              <a:t>Objectives: </a:t>
            </a:r>
            <a:r>
              <a:rPr lang="en-GB" sz="1200" kern="1200" dirty="0">
                <a:solidFill>
                  <a:schemeClr val="tx1"/>
                </a:solidFill>
                <a:effectLst/>
                <a:latin typeface="Arial" charset="0"/>
                <a:ea typeface="ＭＳ Ｐゴシック" charset="0"/>
                <a:cs typeface="ＭＳ Ｐゴシック" charset="0"/>
              </a:rPr>
              <a:t>Previous research suggests that creativity, in the arts in particular, is associated with altered states of consciousness (ASCs) (Holt, 2007). To further understanding of the phenomenology of this, the current study used the experience sampling method to explore the occurrence of ASCs in the daily lives of artists, and their relationship with art-making and creative ideation.</a:t>
            </a:r>
          </a:p>
          <a:p>
            <a:endParaRPr lang="en-GB" dirty="0"/>
          </a:p>
          <a:p>
            <a:pPr rtl="0" fontAlgn="base"/>
            <a:r>
              <a:rPr lang="en-GB" sz="1200" b="0" i="0" u="none" strike="noStrike" kern="1200" dirty="0">
                <a:solidFill>
                  <a:schemeClr val="tx1"/>
                </a:solidFill>
                <a:effectLst/>
                <a:latin typeface="Arial" charset="0"/>
                <a:ea typeface="ＭＳ Ｐゴシック" charset="0"/>
                <a:cs typeface="ＭＳ Ｐゴシック" charset="0"/>
              </a:rPr>
              <a:t>Pennebaker and Seagal (1999): P</a:t>
            </a:r>
            <a:r>
              <a:rPr lang="en-US" sz="1200" b="0" i="0" u="none" strike="noStrike" kern="1200" dirty="0" err="1">
                <a:solidFill>
                  <a:schemeClr val="tx1"/>
                </a:solidFill>
                <a:effectLst/>
                <a:latin typeface="Arial" charset="0"/>
                <a:ea typeface="ＭＳ Ｐゴシック" charset="0"/>
                <a:cs typeface="ＭＳ Ｐゴシック" charset="0"/>
              </a:rPr>
              <a:t>eople</a:t>
            </a:r>
            <a:r>
              <a:rPr lang="en-US" sz="1200" b="0" i="0" u="none" strike="noStrike" kern="1200" dirty="0">
                <a:solidFill>
                  <a:schemeClr val="tx1"/>
                </a:solidFill>
                <a:effectLst/>
                <a:latin typeface="Arial" charset="0"/>
                <a:ea typeface="ＭＳ Ｐゴシック" charset="0"/>
                <a:cs typeface="ＭＳ Ｐゴシック" charset="0"/>
              </a:rPr>
              <a:t> who used more cognitive words indicative of ‘causal’ thinking (e.g. because) and having insights seemed to reap more health benefits.</a:t>
            </a:r>
            <a:r>
              <a:rPr lang="en-US" sz="1200" b="0" i="0" u="none" strike="noStrike" kern="1200" dirty="0" smtClean="0">
                <a:solidFill>
                  <a:schemeClr val="tx1"/>
                </a:solidFill>
                <a:effectLst/>
                <a:latin typeface="Arial" charset="0"/>
                <a:ea typeface="ＭＳ Ｐゴシック" charset="0"/>
                <a:cs typeface="ＭＳ Ｐゴシック" charset="0"/>
              </a:rPr>
              <a:t>​ </a:t>
            </a:r>
            <a:r>
              <a:rPr lang="en-GB" sz="1200" b="0" i="0" u="none" strike="noStrike" kern="1200" dirty="0" smtClean="0">
                <a:solidFill>
                  <a:schemeClr val="tx1"/>
                </a:solidFill>
                <a:effectLst/>
                <a:latin typeface="Arial" charset="0"/>
                <a:ea typeface="ＭＳ Ｐゴシック" charset="0"/>
                <a:cs typeface="ＭＳ Ｐゴシック" charset="0"/>
              </a:rPr>
              <a:t>But</a:t>
            </a:r>
            <a:r>
              <a:rPr lang="en-GB" sz="1200" b="0" i="0" u="none" strike="noStrike" kern="1200" dirty="0">
                <a:solidFill>
                  <a:schemeClr val="tx1"/>
                </a:solidFill>
                <a:effectLst/>
                <a:latin typeface="Arial" charset="0"/>
                <a:ea typeface="ＭＳ Ｐゴシック" charset="0"/>
                <a:cs typeface="ＭＳ Ｐゴシック" charset="0"/>
              </a:rPr>
              <a:t>, the cognitive processing needs to lead to the discovery of meaning (Bower et al., 1998</a:t>
            </a:r>
            <a:r>
              <a:rPr lang="en-GB" sz="1200" b="0" i="0" u="none" strike="noStrike" kern="1200" dirty="0" smtClean="0">
                <a:solidFill>
                  <a:schemeClr val="tx1"/>
                </a:solidFill>
                <a:effectLst/>
                <a:latin typeface="Arial" charset="0"/>
                <a:ea typeface="ＭＳ Ｐゴシック" charset="0"/>
                <a:cs typeface="ＭＳ Ｐゴシック" charset="0"/>
              </a:rPr>
              <a:t>). </a:t>
            </a:r>
            <a:endParaRPr lang="en-US" sz="1200" b="0" i="0" u="none" strike="noStrike" kern="1200" dirty="0">
              <a:solidFill>
                <a:schemeClr val="tx1"/>
              </a:solidFill>
              <a:effectLst/>
              <a:latin typeface="Arial" charset="0"/>
              <a:ea typeface="ＭＳ Ｐゴシック" charset="0"/>
              <a:cs typeface="ＭＳ Ｐゴシック" charset="0"/>
            </a:endParaRPr>
          </a:p>
          <a:p>
            <a:endParaRPr lang="en-GB" dirty="0"/>
          </a:p>
          <a:p>
            <a:r>
              <a:rPr lang="en-US" sz="1200" b="0" i="0" u="none" strike="noStrike" kern="1200" dirty="0">
                <a:solidFill>
                  <a:schemeClr val="tx1"/>
                </a:solidFill>
                <a:effectLst/>
                <a:latin typeface="Arial" charset="0"/>
                <a:ea typeface="ＭＳ Ｐゴシック" charset="0"/>
                <a:cs typeface="ＭＳ Ｐゴシック" charset="0"/>
              </a:rPr>
              <a:t>Writing in all of these cases enables one to practice confronting and controlling emotions, enhancing </a:t>
            </a:r>
            <a:r>
              <a:rPr lang="en-US" sz="1200" b="0" i="0" u="none" strike="noStrike" kern="1200" dirty="0" smtClean="0">
                <a:solidFill>
                  <a:schemeClr val="tx1"/>
                </a:solidFill>
                <a:effectLst/>
                <a:latin typeface="Arial" charset="0"/>
                <a:ea typeface="ＭＳ Ｐゴシック" charset="0"/>
                <a:cs typeface="ＭＳ Ｐゴシック" charset="0"/>
              </a:rPr>
              <a:t>self-regulation (King, 2001).</a:t>
            </a:r>
            <a:r>
              <a:rPr lang="en-US" sz="1200" b="0" i="0" u="none" strike="noStrike" kern="1200" dirty="0">
                <a:solidFill>
                  <a:schemeClr val="tx1"/>
                </a:solidFill>
                <a:effectLst/>
                <a:latin typeface="Arial" charset="0"/>
                <a:ea typeface="ＭＳ Ｐゴシック" charset="0"/>
                <a:cs typeface="ＭＳ Ｐゴシック" charset="0"/>
              </a:rPr>
              <a:t> </a:t>
            </a:r>
            <a:endParaRPr lang="en-GB" dirty="0"/>
          </a:p>
          <a:p>
            <a:endParaRPr lang="en-GB" dirty="0"/>
          </a:p>
        </p:txBody>
      </p:sp>
      <p:sp>
        <p:nvSpPr>
          <p:cNvPr id="4" name="Slide Number Placeholder 3"/>
          <p:cNvSpPr>
            <a:spLocks noGrp="1"/>
          </p:cNvSpPr>
          <p:nvPr>
            <p:ph type="sldNum" sz="quarter" idx="10"/>
          </p:nvPr>
        </p:nvSpPr>
        <p:spPr/>
        <p:txBody>
          <a:bodyPr/>
          <a:lstStyle/>
          <a:p>
            <a:pPr>
              <a:defRPr/>
            </a:pPr>
            <a:fld id="{0F8A6BB3-15F9-4141-AB05-7BFCB398C0ED}" type="slidenum">
              <a:rPr lang="en-US" altLang="en-US" smtClean="0"/>
              <a:pPr>
                <a:defRPr/>
              </a:pPr>
              <a:t>3</a:t>
            </a:fld>
            <a:endParaRPr lang="en-US" altLang="en-US"/>
          </a:p>
        </p:txBody>
      </p:sp>
    </p:spTree>
    <p:extLst>
      <p:ext uri="{BB962C8B-B14F-4D97-AF65-F5344CB8AC3E}">
        <p14:creationId xmlns:p14="http://schemas.microsoft.com/office/powerpoint/2010/main" val="912732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GB" sz="1200" b="0" i="0" u="none" strike="noStrike" kern="1200" dirty="0">
                <a:solidFill>
                  <a:schemeClr val="tx1"/>
                </a:solidFill>
                <a:effectLst/>
                <a:latin typeface="Arial" charset="0"/>
                <a:ea typeface="ＭＳ Ｐゴシック" charset="0"/>
                <a:cs typeface="ＭＳ Ｐゴシック" charset="0"/>
              </a:rPr>
              <a:t>Csikszentmihalyi and Csikszentmihalyi (1988):</a:t>
            </a:r>
            <a:r>
              <a:rPr lang="en-US" sz="1200" b="0" i="0" u="none" strike="noStrike" kern="1200" dirty="0">
                <a:solidFill>
                  <a:schemeClr val="tx1"/>
                </a:solidFill>
                <a:effectLst/>
                <a:latin typeface="Arial" charset="0"/>
                <a:ea typeface="ＭＳ Ｐゴシック" charset="0"/>
                <a:cs typeface="ＭＳ Ｐゴシック" charset="0"/>
              </a:rPr>
              <a:t>​</a:t>
            </a:r>
          </a:p>
          <a:p>
            <a:pPr rtl="0" fontAlgn="base"/>
            <a:r>
              <a:rPr lang="en-GB" sz="1200" b="0" i="0" u="none" strike="noStrike" kern="1200" dirty="0">
                <a:solidFill>
                  <a:schemeClr val="tx1"/>
                </a:solidFill>
                <a:effectLst/>
                <a:latin typeface="Arial" charset="0"/>
                <a:ea typeface="ＭＳ Ｐゴシック" charset="0"/>
                <a:cs typeface="ＭＳ Ｐゴシック" charset="0"/>
              </a:rPr>
              <a:t>​</a:t>
            </a:r>
          </a:p>
          <a:p>
            <a:pPr rtl="0" fontAlgn="base"/>
            <a:r>
              <a:rPr lang="en-GB" sz="1200" b="0" i="0" u="none" strike="noStrike" kern="1200" dirty="0">
                <a:solidFill>
                  <a:schemeClr val="tx1"/>
                </a:solidFill>
                <a:effectLst/>
                <a:latin typeface="Arial" charset="0"/>
                <a:ea typeface="ＭＳ Ｐゴシック" charset="0"/>
                <a:cs typeface="ＭＳ Ｐゴシック" charset="0"/>
              </a:rPr>
              <a:t> Intense involvement</a:t>
            </a:r>
            <a:r>
              <a:rPr lang="en-US" sz="1200" b="0" i="0" u="none" strike="noStrike" kern="1200" dirty="0">
                <a:solidFill>
                  <a:schemeClr val="tx1"/>
                </a:solidFill>
                <a:effectLst/>
                <a:latin typeface="Arial" charset="0"/>
                <a:ea typeface="ＭＳ Ｐゴシック" charset="0"/>
                <a:cs typeface="ＭＳ Ｐゴシック" charset="0"/>
              </a:rPr>
              <a:t>​</a:t>
            </a:r>
          </a:p>
          <a:p>
            <a:pPr rtl="0" fontAlgn="base"/>
            <a:r>
              <a:rPr lang="en-GB" sz="1200" b="0" i="0" u="none" strike="noStrike" kern="1200" dirty="0">
                <a:solidFill>
                  <a:schemeClr val="tx1"/>
                </a:solidFill>
                <a:effectLst/>
                <a:latin typeface="Arial" charset="0"/>
                <a:ea typeface="ＭＳ Ｐゴシック" charset="0"/>
                <a:cs typeface="ＭＳ Ｐゴシック" charset="0"/>
              </a:rPr>
              <a:t> Clarity of goals and feedback</a:t>
            </a:r>
            <a:r>
              <a:rPr lang="en-US" sz="1200" b="0" i="0" u="none" strike="noStrike" kern="1200" dirty="0">
                <a:solidFill>
                  <a:schemeClr val="tx1"/>
                </a:solidFill>
                <a:effectLst/>
                <a:latin typeface="Arial" charset="0"/>
                <a:ea typeface="ＭＳ Ｐゴシック" charset="0"/>
                <a:cs typeface="ＭＳ Ｐゴシック" charset="0"/>
              </a:rPr>
              <a:t>​</a:t>
            </a:r>
          </a:p>
          <a:p>
            <a:pPr rtl="0" fontAlgn="base"/>
            <a:r>
              <a:rPr lang="en-GB" sz="1200" b="0" i="0" u="none" strike="noStrike" kern="1200" dirty="0">
                <a:solidFill>
                  <a:schemeClr val="tx1"/>
                </a:solidFill>
                <a:effectLst/>
                <a:latin typeface="Arial" charset="0"/>
                <a:ea typeface="ＭＳ Ｐゴシック" charset="0"/>
                <a:cs typeface="ＭＳ Ｐゴシック" charset="0"/>
              </a:rPr>
              <a:t> Deep concentration</a:t>
            </a:r>
            <a:r>
              <a:rPr lang="en-US" sz="1200" b="0" i="0" u="none" strike="noStrike" kern="1200" dirty="0">
                <a:solidFill>
                  <a:schemeClr val="tx1"/>
                </a:solidFill>
                <a:effectLst/>
                <a:latin typeface="Arial" charset="0"/>
                <a:ea typeface="ＭＳ Ｐゴシック" charset="0"/>
                <a:cs typeface="ＭＳ Ｐゴシック" charset="0"/>
              </a:rPr>
              <a:t>​</a:t>
            </a:r>
          </a:p>
          <a:p>
            <a:pPr rtl="0" fontAlgn="base"/>
            <a:r>
              <a:rPr lang="en-GB" sz="1200" b="0" i="0" u="none" strike="noStrike" kern="1200" dirty="0">
                <a:solidFill>
                  <a:schemeClr val="tx1"/>
                </a:solidFill>
                <a:effectLst/>
                <a:latin typeface="Arial" charset="0"/>
                <a:ea typeface="ＭＳ Ｐゴシック" charset="0"/>
                <a:cs typeface="ＭＳ Ｐゴシック" charset="0"/>
              </a:rPr>
              <a:t> Transcendence of self</a:t>
            </a:r>
            <a:r>
              <a:rPr lang="en-US" sz="1200" b="0" i="0" u="none" strike="noStrike" kern="1200" dirty="0">
                <a:solidFill>
                  <a:schemeClr val="tx1"/>
                </a:solidFill>
                <a:effectLst/>
                <a:latin typeface="Arial" charset="0"/>
                <a:ea typeface="ＭＳ Ｐゴシック" charset="0"/>
                <a:cs typeface="ＭＳ Ｐゴシック" charset="0"/>
              </a:rPr>
              <a:t>​</a:t>
            </a:r>
          </a:p>
          <a:p>
            <a:pPr rtl="0" fontAlgn="base"/>
            <a:r>
              <a:rPr lang="en-GB" sz="1200" b="0" i="0" u="none" strike="noStrike" kern="1200" dirty="0">
                <a:solidFill>
                  <a:schemeClr val="tx1"/>
                </a:solidFill>
                <a:effectLst/>
                <a:latin typeface="Arial" charset="0"/>
                <a:ea typeface="ＭＳ Ｐゴシック" charset="0"/>
                <a:cs typeface="ＭＳ Ｐゴシック" charset="0"/>
              </a:rPr>
              <a:t> Lack of self consciousness</a:t>
            </a:r>
            <a:r>
              <a:rPr lang="en-US" sz="1200" b="0" i="0" u="none" strike="noStrike" kern="1200" dirty="0">
                <a:solidFill>
                  <a:schemeClr val="tx1"/>
                </a:solidFill>
                <a:effectLst/>
                <a:latin typeface="Arial" charset="0"/>
                <a:ea typeface="ＭＳ Ｐゴシック" charset="0"/>
                <a:cs typeface="ＭＳ Ｐゴシック" charset="0"/>
              </a:rPr>
              <a:t>​</a:t>
            </a:r>
          </a:p>
          <a:p>
            <a:pPr rtl="0" fontAlgn="base"/>
            <a:r>
              <a:rPr lang="en-GB" sz="1200" b="0" i="0" u="none" strike="noStrike" kern="1200" dirty="0">
                <a:solidFill>
                  <a:schemeClr val="tx1"/>
                </a:solidFill>
                <a:effectLst/>
                <a:latin typeface="Arial" charset="0"/>
                <a:ea typeface="ＭＳ Ｐゴシック" charset="0"/>
                <a:cs typeface="ＭＳ Ｐゴシック" charset="0"/>
              </a:rPr>
              <a:t> Loss of a sense of time</a:t>
            </a:r>
            <a:r>
              <a:rPr lang="en-US" sz="1200" b="0" i="0" u="none" strike="noStrike" kern="1200" dirty="0">
                <a:solidFill>
                  <a:schemeClr val="tx1"/>
                </a:solidFill>
                <a:effectLst/>
                <a:latin typeface="Arial" charset="0"/>
                <a:ea typeface="ＭＳ Ｐゴシック" charset="0"/>
                <a:cs typeface="ＭＳ Ｐゴシック" charset="0"/>
              </a:rPr>
              <a:t>​</a:t>
            </a:r>
          </a:p>
          <a:p>
            <a:pPr rtl="0" fontAlgn="base"/>
            <a:r>
              <a:rPr lang="en-GB" sz="1200" b="0" i="0" u="none" strike="noStrike" kern="1200" dirty="0">
                <a:solidFill>
                  <a:schemeClr val="tx1"/>
                </a:solidFill>
                <a:effectLst/>
                <a:latin typeface="Arial" charset="0"/>
                <a:ea typeface="ＭＳ Ｐゴシック" charset="0"/>
                <a:cs typeface="ＭＳ Ｐゴシック" charset="0"/>
              </a:rPr>
              <a:t> Intrinsically rewarding experience</a:t>
            </a:r>
            <a:r>
              <a:rPr lang="en-US" sz="1200" b="0" i="0" u="none" strike="noStrike" kern="1200" dirty="0">
                <a:solidFill>
                  <a:schemeClr val="tx1"/>
                </a:solidFill>
                <a:effectLst/>
                <a:latin typeface="Arial" charset="0"/>
                <a:ea typeface="ＭＳ Ｐゴシック" charset="0"/>
                <a:cs typeface="ＭＳ Ｐゴシック" charset="0"/>
              </a:rPr>
              <a:t>​</a:t>
            </a:r>
          </a:p>
          <a:p>
            <a:pPr rtl="0" fontAlgn="base"/>
            <a:r>
              <a:rPr lang="en-GB" sz="1200" b="0" i="0" u="none" strike="noStrike" kern="1200" dirty="0">
                <a:solidFill>
                  <a:schemeClr val="tx1"/>
                </a:solidFill>
                <a:effectLst/>
                <a:latin typeface="Arial" charset="0"/>
                <a:ea typeface="ＭＳ Ｐゴシック" charset="0"/>
                <a:cs typeface="ＭＳ Ｐゴシック" charset="0"/>
              </a:rPr>
              <a:t> Balance between skill and challenge</a:t>
            </a:r>
            <a:endParaRPr lang="en-US" sz="1200" b="0" i="0" u="none" strike="noStrike" kern="1200" dirty="0">
              <a:solidFill>
                <a:schemeClr val="tx1"/>
              </a:solidFill>
              <a:effectLst/>
              <a:latin typeface="Arial" charset="0"/>
              <a:ea typeface="ＭＳ Ｐゴシック" charset="0"/>
              <a:cs typeface="ＭＳ Ｐゴシック" charset="0"/>
            </a:endParaRPr>
          </a:p>
          <a:p>
            <a:endParaRPr lang="en-GB" altLang="en-US" dirty="0"/>
          </a:p>
          <a:p>
            <a:r>
              <a:rPr lang="en-GB" altLang="en-US" dirty="0"/>
              <a:t>‘Creative participation’ has clear parallels with Csikszentmihalyi’s (1992; 1996) construct of ‘flow’, a loss of self-awareness in a state of intense concentration. “People become so involved in what they are doing that the activity becomes spontaneous, almost automatic; they stop being aware of themselves as separate from the actions they are performing” (</a:t>
            </a:r>
            <a:r>
              <a:rPr lang="en-GB" altLang="en-US" dirty="0" err="1"/>
              <a:t>Csikszentmihalyi</a:t>
            </a:r>
            <a:r>
              <a:rPr lang="en-GB" altLang="en-US" dirty="0"/>
              <a:t>, 1992, p. 53). </a:t>
            </a:r>
            <a:r>
              <a:rPr lang="en-GB" altLang="en-US" dirty="0" err="1"/>
              <a:t>Csikszentmihalyi</a:t>
            </a:r>
            <a:r>
              <a:rPr lang="en-GB" altLang="en-US" dirty="0"/>
              <a:t> (1996) observed that the ‘flow state’ was a common component of the creative work of eminent artists and scientists whom he interviewed. Flow occurs when highly developed skills are employed without critical evaluation, as such it is not unique to creative endeavours and the incidence of flow has been studied in a range of activities, such as socialising, athletics and learning in the classroom (</a:t>
            </a:r>
            <a:r>
              <a:rPr lang="en-GB" altLang="en-US" dirty="0" err="1"/>
              <a:t>Csikszentmihalyi</a:t>
            </a:r>
            <a:r>
              <a:rPr lang="en-GB" altLang="en-US" dirty="0"/>
              <a:t> &amp; Larson, 1984; Jackson, 1992; </a:t>
            </a:r>
            <a:r>
              <a:rPr lang="en-GB" altLang="en-US" dirty="0" err="1"/>
              <a:t>Schweinle</a:t>
            </a:r>
            <a:r>
              <a:rPr lang="en-GB" altLang="en-US" dirty="0"/>
              <a:t> &amp; Turner, 2006). </a:t>
            </a:r>
          </a:p>
          <a:p>
            <a:endParaRPr lang="en-GB" altLang="en-US" dirty="0"/>
          </a:p>
          <a:p>
            <a:r>
              <a:rPr lang="en-GB" altLang="en-US" dirty="0"/>
              <a:t>The phenomenological qualities of the flow experience are closely related to Maslow’s (1971) ‘peak experience’ or the ‘creative attitude’, described as involving detachment from time and space, absorption in the activity of the present moment, deep fascination and concentration, an ‘innocence of perceiving’, loss of ego, receptivity and spontaneity. Further, both the flow state and peak experiences relate conceptually to absorption as a state, which involves “a full commitment of available perceptual, motoric, imaginative and ideational resources to a unified representation of the attentional object” (</a:t>
            </a:r>
            <a:r>
              <a:rPr lang="en-GB" altLang="en-US" dirty="0" err="1"/>
              <a:t>Tellegen</a:t>
            </a:r>
            <a:r>
              <a:rPr lang="en-GB" altLang="en-US" dirty="0"/>
              <a:t> &amp; Atkinson, 1974, p. 274).</a:t>
            </a:r>
          </a:p>
          <a:p>
            <a:endParaRPr lang="en-GB" dirty="0"/>
          </a:p>
          <a:p>
            <a:pPr eaLnBrk="1" hangingPunct="1">
              <a:buFontTx/>
              <a:buNone/>
            </a:pPr>
            <a:r>
              <a:rPr lang="en-GB" altLang="en-US" sz="1200" dirty="0">
                <a:latin typeface="Times New Roman" pitchFamily="18" charset="0"/>
              </a:rPr>
              <a:t>But not with:</a:t>
            </a:r>
          </a:p>
          <a:p>
            <a:pPr eaLnBrk="1" hangingPunct="1"/>
            <a:r>
              <a:rPr lang="en-GB" altLang="en-US" sz="1200" dirty="0">
                <a:latin typeface="Times New Roman" pitchFamily="18" charset="0"/>
              </a:rPr>
              <a:t> Depersonalization (</a:t>
            </a:r>
            <a:r>
              <a:rPr lang="en-GB" altLang="en-US" sz="1600" dirty="0" err="1">
                <a:latin typeface="Times New Roman" pitchFamily="18" charset="0"/>
              </a:rPr>
              <a:t>Wolfradt</a:t>
            </a:r>
            <a:r>
              <a:rPr lang="en-GB" altLang="en-US" sz="1600" dirty="0">
                <a:latin typeface="Times New Roman" pitchFamily="18" charset="0"/>
              </a:rPr>
              <a:t> &amp; </a:t>
            </a:r>
            <a:r>
              <a:rPr lang="en-GB" altLang="en-US" sz="1600" dirty="0" err="1">
                <a:latin typeface="Times New Roman" pitchFamily="18" charset="0"/>
              </a:rPr>
              <a:t>Pretz</a:t>
            </a:r>
            <a:r>
              <a:rPr lang="en-GB" altLang="en-US" sz="1600" dirty="0">
                <a:latin typeface="Times New Roman" pitchFamily="18" charset="0"/>
              </a:rPr>
              <a:t>, 2001) </a:t>
            </a:r>
          </a:p>
          <a:p>
            <a:pPr eaLnBrk="1" hangingPunct="1"/>
            <a:r>
              <a:rPr lang="en-GB" altLang="en-US" sz="1200" dirty="0">
                <a:latin typeface="Times New Roman" pitchFamily="18" charset="0"/>
              </a:rPr>
              <a:t> Negative mystical experiences </a:t>
            </a:r>
            <a:r>
              <a:rPr lang="en-GB" altLang="en-US" sz="1600" dirty="0">
                <a:latin typeface="Times New Roman" pitchFamily="18" charset="0"/>
              </a:rPr>
              <a:t>(Holt, 2007)</a:t>
            </a:r>
          </a:p>
          <a:p>
            <a:endParaRPr lang="en-GB"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GB" altLang="en-US" dirty="0" smtClean="0"/>
              <a:t>The </a:t>
            </a:r>
            <a:r>
              <a:rPr lang="en-GB" altLang="en-US" dirty="0"/>
              <a:t>evidence for a direct link is sparse, but several strands of research can be used to inform our opinion on this matter: EEG work on creative problem solving (Martindale, 1999), neurofeedback training for artists to enter a ‘flow’ or hypnagogic state (Engler &amp; </a:t>
            </a:r>
            <a:r>
              <a:rPr lang="en-GB" altLang="en-US" dirty="0" err="1"/>
              <a:t>Gruzelier</a:t>
            </a:r>
            <a:r>
              <a:rPr lang="en-GB" altLang="en-US" dirty="0"/>
              <a:t>, 2003), incubation studies (</a:t>
            </a:r>
            <a:r>
              <a:rPr lang="en-GB" altLang="en-US" dirty="0" err="1"/>
              <a:t>Sio</a:t>
            </a:r>
            <a:r>
              <a:rPr lang="en-GB" altLang="en-US" dirty="0"/>
              <a:t> &amp; Ormerod, 2009) and research that has attempted to interpolate an altered state of consciousness into the creative process in an experimental setting, through the use of hypnosis (Council, Bromley, </a:t>
            </a:r>
            <a:r>
              <a:rPr lang="en-GB" altLang="en-US" dirty="0" err="1"/>
              <a:t>Zabelina</a:t>
            </a:r>
            <a:r>
              <a:rPr lang="en-GB" altLang="en-US" dirty="0"/>
              <a:t> &amp; Waters, 2007), perceptual isolation (Norlander, </a:t>
            </a:r>
            <a:r>
              <a:rPr lang="en-GB" altLang="en-US" dirty="0" err="1"/>
              <a:t>Kjellgren</a:t>
            </a:r>
            <a:r>
              <a:rPr lang="en-GB" altLang="en-US" dirty="0"/>
              <a:t> &amp; Archer, 2002-2003; </a:t>
            </a:r>
            <a:r>
              <a:rPr lang="en-GB" altLang="en-US" dirty="0" err="1"/>
              <a:t>Suedfeld</a:t>
            </a:r>
            <a:r>
              <a:rPr lang="en-GB" altLang="en-US" dirty="0"/>
              <a:t>, Metcalfe &amp; </a:t>
            </a:r>
            <a:r>
              <a:rPr lang="en-GB" altLang="en-US" dirty="0" err="1"/>
              <a:t>Bluck</a:t>
            </a:r>
            <a:r>
              <a:rPr lang="en-GB" altLang="en-US" dirty="0"/>
              <a:t>, 1987) or the administration of alcohol or psychoactive drugs (Norlander &amp; Gustafson, 1998; Sessa, 2008). </a:t>
            </a:r>
            <a:endParaRPr lang="en-US" altLang="en-US" dirty="0"/>
          </a:p>
          <a:p>
            <a:endParaRPr lang="en-GB" dirty="0"/>
          </a:p>
          <a:p>
            <a:pPr eaLnBrk="1" hangingPunct="1"/>
            <a:r>
              <a:rPr lang="en-GB" altLang="en-US" sz="1200" dirty="0">
                <a:latin typeface="Times New Roman" pitchFamily="18" charset="0"/>
                <a:cs typeface="Times New Roman" pitchFamily="18" charset="0"/>
              </a:rPr>
              <a:t>Retrospective reports may be contaminated by memory defects (Becker, 2000-2001)</a:t>
            </a:r>
          </a:p>
          <a:p>
            <a:pPr eaLnBrk="1" hangingPunct="1"/>
            <a:endParaRPr lang="en-GB" altLang="en-US" sz="800" dirty="0">
              <a:latin typeface="Times New Roman" pitchFamily="18" charset="0"/>
              <a:cs typeface="Times New Roman" pitchFamily="18" charset="0"/>
            </a:endParaRPr>
          </a:p>
          <a:p>
            <a:pPr eaLnBrk="1" hangingPunct="1"/>
            <a:r>
              <a:rPr lang="en-GB" altLang="en-US" sz="1200" dirty="0" smtClean="0">
                <a:latin typeface="Times New Roman" pitchFamily="18" charset="0"/>
                <a:cs typeface="Times New Roman" pitchFamily="18" charset="0"/>
              </a:rPr>
              <a:t>May </a:t>
            </a:r>
            <a:r>
              <a:rPr lang="en-GB" altLang="en-US" sz="1200" dirty="0">
                <a:latin typeface="Times New Roman" pitchFamily="18" charset="0"/>
                <a:cs typeface="Times New Roman" pitchFamily="18" charset="0"/>
              </a:rPr>
              <a:t>be embellished to concur with personal constructs or cultural expectations of a link between ‘genius’ and ‘inspiration’, eccentricity or even ‘madness’ (Sass, 2000-2001; </a:t>
            </a:r>
            <a:r>
              <a:rPr lang="en-GB" altLang="en-US" sz="1200" dirty="0" err="1">
                <a:latin typeface="Times New Roman" pitchFamily="18" charset="0"/>
                <a:cs typeface="Times New Roman" pitchFamily="18" charset="0"/>
              </a:rPr>
              <a:t>Wesiberg</a:t>
            </a:r>
            <a:r>
              <a:rPr lang="en-GB" altLang="en-US" sz="1200" dirty="0">
                <a:latin typeface="Times New Roman" pitchFamily="18" charset="0"/>
                <a:cs typeface="Times New Roman" pitchFamily="18" charset="0"/>
              </a:rPr>
              <a:t>, 1989)</a:t>
            </a:r>
          </a:p>
          <a:p>
            <a:pPr eaLnBrk="1" hangingPunct="1"/>
            <a:r>
              <a:rPr lang="en-GB" altLang="en-US" sz="1200" dirty="0"/>
              <a:t>There are methodological problems with this body of work. A serious problem is that of potential reporting artefacts. Perhaps certain populations (such as artists) are more likely to report or share unusual, potentially taboo experiences, perhaps being attracted to the unusual or perhaps paying more attention to intrapersonal experiences and thus being more likely to remember them. </a:t>
            </a:r>
          </a:p>
          <a:p>
            <a:pPr eaLnBrk="1" hangingPunct="1"/>
            <a:endParaRPr lang="en-GB" altLang="en-US" sz="1200" dirty="0"/>
          </a:p>
          <a:p>
            <a:pPr eaLnBrk="1" hangingPunct="1"/>
            <a:r>
              <a:rPr lang="en-GB" altLang="en-US" sz="1200" dirty="0"/>
              <a:t>Retrospective reports in general, and those of EEs, have been associated with failures of memory or inaccurate perception: verbal suggestion, post-event misinformation effects, retrospective bias (e.g. misremembering), ‘imagination inflation’ (e.g. in cases of past-life regression through hypnosis) and theory driven interpretations of past events (e.g. corresponding to a spiritual belief system or to a persona of ‘eccentric artist’ – ‘misremembering’ to avoid cognitive dissonance) (e.g. French, 2003; 2006). For example, </a:t>
            </a:r>
            <a:r>
              <a:rPr lang="en-GB" altLang="en-US" sz="1200" dirty="0" err="1"/>
              <a:t>Apelle</a:t>
            </a:r>
            <a:r>
              <a:rPr lang="en-GB" altLang="en-US" sz="1200" dirty="0"/>
              <a:t>, Lynn and </a:t>
            </a:r>
            <a:r>
              <a:rPr lang="en-GB" altLang="en-US" sz="1200" dirty="0" err="1"/>
              <a:t>Newan</a:t>
            </a:r>
            <a:r>
              <a:rPr lang="en-GB" altLang="en-US" sz="1200" dirty="0"/>
              <a:t> (2000) emphasise the role of the ‘cultural prototype’ in reports of alien abduction and Barrett, Robin, </a:t>
            </a:r>
            <a:r>
              <a:rPr lang="en-GB" altLang="en-US" sz="1200" dirty="0" err="1"/>
              <a:t>Pietromonaco</a:t>
            </a:r>
            <a:r>
              <a:rPr lang="en-GB" altLang="en-US" sz="1200" dirty="0"/>
              <a:t> and </a:t>
            </a:r>
            <a:r>
              <a:rPr lang="en-GB" altLang="en-US" sz="1200" dirty="0" err="1"/>
              <a:t>Eyssell</a:t>
            </a:r>
            <a:r>
              <a:rPr lang="en-GB" altLang="en-US" sz="1200" dirty="0"/>
              <a:t> (1998) found that while self-reports of emotionality differed according to gender, when triggered at randomly selected moments during daily life to record their emotional state, there was no difference in the actual lived experience of affect according to gender – the reported differences, they argue, were influenced by cultural stereotypes of women being the emotional sex. Such work suggests that we must take the research on creativity and EEs at face value – that </a:t>
            </a:r>
            <a:r>
              <a:rPr lang="en-GB" altLang="en-US" sz="1200" i="1" dirty="0"/>
              <a:t>reports</a:t>
            </a:r>
            <a:r>
              <a:rPr lang="en-GB" altLang="en-US" sz="1200" dirty="0"/>
              <a:t> of EEs appear to be associated with components of creativity. </a:t>
            </a:r>
            <a:endParaRPr lang="en-GB" altLang="en-US" sz="1200" dirty="0" smtClean="0"/>
          </a:p>
          <a:p>
            <a:pPr eaLnBrk="1" hangingPunct="1"/>
            <a:endParaRPr lang="en-GB" altLang="en-US" sz="1200" dirty="0" smtClean="0"/>
          </a:p>
          <a:p>
            <a:pPr eaLnBrk="1" hangingPunct="1"/>
            <a:r>
              <a:rPr lang="en-GB" altLang="en-US" sz="1200" dirty="0" smtClean="0"/>
              <a:t>Kennedy, </a:t>
            </a:r>
            <a:r>
              <a:rPr lang="en-GB" altLang="en-US" sz="1200" dirty="0" err="1" smtClean="0"/>
              <a:t>Kanthamani</a:t>
            </a:r>
            <a:r>
              <a:rPr lang="en-GB" altLang="en-US" sz="1200" baseline="0" dirty="0" smtClean="0"/>
              <a:t> &amp; Palmer (1994) reported that transcendent experiences and mental health were associated with meaning in life. </a:t>
            </a:r>
            <a:endParaRPr lang="en-US" altLang="en-US" sz="1200" dirty="0"/>
          </a:p>
          <a:p>
            <a:pPr eaLnBrk="1" hangingPunct="1"/>
            <a:endParaRPr lang="en-GB" altLang="en-US" sz="1200" dirty="0">
              <a:latin typeface="Times New Roman" pitchFamily="18" charset="0"/>
              <a:cs typeface="Times New Roman" pitchFamily="18" charset="0"/>
            </a:endParaRPr>
          </a:p>
          <a:p>
            <a:pPr eaLnBrk="1" hangingPunct="1"/>
            <a:endParaRPr lang="en-GB" altLang="en-US" sz="1200" dirty="0">
              <a:latin typeface="Times New Roman" pitchFamily="18" charset="0"/>
            </a:endParaRPr>
          </a:p>
          <a:p>
            <a:endParaRPr lang="en-GB" dirty="0"/>
          </a:p>
          <a:p>
            <a:endParaRPr lang="en-GB" dirty="0"/>
          </a:p>
        </p:txBody>
      </p:sp>
      <p:sp>
        <p:nvSpPr>
          <p:cNvPr id="4" name="Slide Number Placeholder 3"/>
          <p:cNvSpPr>
            <a:spLocks noGrp="1"/>
          </p:cNvSpPr>
          <p:nvPr>
            <p:ph type="sldNum" sz="quarter" idx="10"/>
          </p:nvPr>
        </p:nvSpPr>
        <p:spPr/>
        <p:txBody>
          <a:bodyPr/>
          <a:lstStyle/>
          <a:p>
            <a:pPr>
              <a:defRPr/>
            </a:pPr>
            <a:fld id="{0F8A6BB3-15F9-4141-AB05-7BFCB398C0ED}" type="slidenum">
              <a:rPr lang="en-US" altLang="en-US" smtClean="0"/>
              <a:pPr>
                <a:defRPr/>
              </a:pPr>
              <a:t>4</a:t>
            </a:fld>
            <a:endParaRPr lang="en-US" altLang="en-US"/>
          </a:p>
        </p:txBody>
      </p:sp>
    </p:spTree>
    <p:extLst>
      <p:ext uri="{BB962C8B-B14F-4D97-AF65-F5344CB8AC3E}">
        <p14:creationId xmlns:p14="http://schemas.microsoft.com/office/powerpoint/2010/main" val="5856232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t>Intense absorption in the act of creative production may constitute an exceptional experience (Csikszentmihalyi, 1992; Holt, 2000; May, 1975; Milner, 1950). Milner (1950, p. 152) uses the term ‘creative participation’ to describe a loss of self awareness whilst painting.</a:t>
            </a:r>
          </a:p>
          <a:p>
            <a:endParaRPr lang="en-GB" altLang="en-US" dirty="0"/>
          </a:p>
          <a:p>
            <a:r>
              <a:rPr lang="en-GB" altLang="en-US" dirty="0"/>
              <a:t>The process always seems to be accompanied by a feeling that the ordinary sense of self had temporarily disappeared, there had been a kind of blanking out of ordinary consciousness; even the awareness of blanking out had gone, so that it was only afterwards when I had returned to ordinary consciousness that I remembered that there had been this phase of complete lack of self-consciousness.</a:t>
            </a:r>
          </a:p>
          <a:p>
            <a:endParaRPr lang="en-GB" altLang="en-US" dirty="0"/>
          </a:p>
          <a:p>
            <a:endParaRPr lang="en-GB" altLang="en-US" dirty="0"/>
          </a:p>
        </p:txBody>
      </p:sp>
      <p:sp>
        <p:nvSpPr>
          <p:cNvPr id="68612" name="Slide Number Placeholder 3"/>
          <p:cNvSpPr txBox="1">
            <a:spLocks noGrp="1"/>
          </p:cNvSpPr>
          <p:nvPr/>
        </p:nvSpPr>
        <p:spPr bwMode="auto">
          <a:xfrm>
            <a:off x="3778250" y="9428632"/>
            <a:ext cx="2889250" cy="496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79" tIns="45139" rIns="90279" bIns="45139"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3A09CD0-D35C-4256-A9B8-D474363D1D8A}" type="slidenum">
              <a:rPr lang="en-US" altLang="en-US"/>
              <a:pPr algn="r" eaLnBrk="1" hangingPunct="1">
                <a:spcBef>
                  <a:spcPct val="0"/>
                </a:spcBef>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i="1" kern="1200" dirty="0">
                <a:solidFill>
                  <a:schemeClr val="tx1"/>
                </a:solidFill>
                <a:effectLst/>
                <a:latin typeface="Arial" charset="0"/>
                <a:ea typeface="ＭＳ Ｐゴシック" charset="0"/>
                <a:cs typeface="ＭＳ Ｐゴシック" charset="0"/>
              </a:rPr>
              <a:t>Personal data assistants (PDAs) and software</a:t>
            </a:r>
            <a:r>
              <a:rPr lang="en-GB" sz="1200" kern="1200" dirty="0">
                <a:solidFill>
                  <a:schemeClr val="tx1"/>
                </a:solidFill>
                <a:effectLst/>
                <a:latin typeface="Arial" charset="0"/>
                <a:ea typeface="ＭＳ Ｐゴシック" charset="0"/>
                <a:cs typeface="ＭＳ Ｐゴシック" charset="0"/>
              </a:rPr>
              <a:t>: </a:t>
            </a:r>
            <a:r>
              <a:rPr lang="en-GB" sz="1200" kern="1200" dirty="0" err="1">
                <a:solidFill>
                  <a:schemeClr val="tx1"/>
                </a:solidFill>
                <a:effectLst/>
                <a:latin typeface="Arial" charset="0"/>
                <a:ea typeface="ＭＳ Ｐゴシック" charset="0"/>
                <a:cs typeface="ＭＳ Ｐゴシック" charset="0"/>
              </a:rPr>
              <a:t>Zire</a:t>
            </a:r>
            <a:r>
              <a:rPr lang="en-GB" sz="1200" kern="1200" dirty="0">
                <a:solidFill>
                  <a:schemeClr val="tx1"/>
                </a:solidFill>
                <a:effectLst/>
                <a:latin typeface="Arial" charset="0"/>
                <a:ea typeface="ＭＳ Ｐゴシック" charset="0"/>
                <a:cs typeface="ＭＳ Ｐゴシック" charset="0"/>
              </a:rPr>
              <a:t> 72 PDAs, by Palm, were programmed with the revised Experience-Sampling Program (ESP, Barrett &amp; Barrett, 2005). </a:t>
            </a:r>
            <a:r>
              <a:rPr lang="en-US" sz="1200" kern="1200" dirty="0">
                <a:solidFill>
                  <a:schemeClr val="tx1"/>
                </a:solidFill>
                <a:effectLst/>
                <a:latin typeface="Arial" charset="0"/>
                <a:ea typeface="ＭＳ Ｐゴシック" charset="0"/>
                <a:cs typeface="ＭＳ Ｐゴシック" charset="0"/>
              </a:rPr>
              <a:t> </a:t>
            </a:r>
            <a:endParaRPr lang="en-GB" sz="1200" kern="1200" dirty="0">
              <a:solidFill>
                <a:schemeClr val="tx1"/>
              </a:solidFill>
              <a:effectLst/>
              <a:latin typeface="Arial" charset="0"/>
              <a:ea typeface="ＭＳ Ｐゴシック" charset="0"/>
              <a:cs typeface="ＭＳ Ｐゴシック" charset="0"/>
            </a:endParaRPr>
          </a:p>
          <a:p>
            <a:endParaRPr lang="en-GB" dirty="0"/>
          </a:p>
        </p:txBody>
      </p:sp>
      <p:sp>
        <p:nvSpPr>
          <p:cNvPr id="4" name="Slide Number Placeholder 3"/>
          <p:cNvSpPr>
            <a:spLocks noGrp="1"/>
          </p:cNvSpPr>
          <p:nvPr>
            <p:ph type="sldNum" sz="quarter" idx="10"/>
          </p:nvPr>
        </p:nvSpPr>
        <p:spPr/>
        <p:txBody>
          <a:bodyPr/>
          <a:lstStyle/>
          <a:p>
            <a:pPr>
              <a:defRPr/>
            </a:pPr>
            <a:fld id="{0F8A6BB3-15F9-4141-AB05-7BFCB398C0ED}" type="slidenum">
              <a:rPr lang="en-US" altLang="en-US" smtClean="0"/>
              <a:pPr>
                <a:defRPr/>
              </a:pPr>
              <a:t>6</a:t>
            </a:fld>
            <a:endParaRPr lang="en-US" altLang="en-US"/>
          </a:p>
        </p:txBody>
      </p:sp>
    </p:spTree>
    <p:extLst>
      <p:ext uri="{BB962C8B-B14F-4D97-AF65-F5344CB8AC3E}">
        <p14:creationId xmlns:p14="http://schemas.microsoft.com/office/powerpoint/2010/main" val="8475095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i="1" kern="1200" dirty="0">
                <a:solidFill>
                  <a:schemeClr val="tx1"/>
                </a:solidFill>
                <a:effectLst/>
                <a:latin typeface="Arial" charset="0"/>
                <a:ea typeface="ＭＳ Ｐゴシック" charset="0"/>
                <a:cs typeface="ＭＳ Ｐゴシック" charset="0"/>
              </a:rPr>
              <a:t>Experience sampling questionnaire (ESQ)</a:t>
            </a:r>
            <a:r>
              <a:rPr lang="en-GB" sz="1200" kern="1200" dirty="0">
                <a:solidFill>
                  <a:schemeClr val="tx1"/>
                </a:solidFill>
                <a:effectLst/>
                <a:latin typeface="Arial" charset="0"/>
                <a:ea typeface="ＭＳ Ｐゴシック" charset="0"/>
                <a:cs typeface="ＭＳ Ｐゴシック" charset="0"/>
              </a:rPr>
              <a:t>: The ESQ consisted of 23 questions, including items from the Phenomenology of Consciousness Inventory (PCI) (Pekala, 1991), a flow questionnaire (Engeser &amp; Rheinberg, 2008) and a mood checklist (Thompson, 2007). The PCI is a well-validated questionnaire that has been found to reliably distinguish between a variety of states of consciousness (Hove et al., 2015; MacDonald, LeClair, Holland, Alter &amp; Freidman, 1995). 12 items from the PCI are indicated in the table below and measure altered state (4 items: body image, perception, time, meaning), imagery (2 items: amount and vividness), attention (2 items: direction and absorption), self-consciousness (1 item); internal dialogue (1 item); rationality (1 item) and volitional control (1 item). An additional item was added, as used in previous ESQs, to measure self-esteem: “I felt good about myself” (Barrantes-Vidal, Chun, Myin-Germeys &amp; Kwapil, 2013). Two further items to measure the challenges and skills components of the flow state (or ‘conditions for flow’) were taken from the Short Flow Scale (SFS, Engeser &amp; Rheinberg, 2008). Mood (positive and negative affect) was measured with the short PANAS (Thompson, 2007). Participants were also asked to report on what they were doing and with whom (3 items) as is standard in experience sampling questionnaires (Hektner et al., 2007) and to track the time spent making art (1 item). A slider, with scores ranging from 0 to 100 was used as the response scale for most items (from ‘strongly agree’ to ‘strongly disagree’ for state items, and ‘no time’ to ‘all of the time’ for time spent making art). Mood was assessed using adjectives, which were presented as a checklist to be selected if relevant. The initial contextual questions were open-ended and completed with text responses. </a:t>
            </a:r>
            <a:endParaRPr lang="en-GB" dirty="0"/>
          </a:p>
        </p:txBody>
      </p:sp>
      <p:sp>
        <p:nvSpPr>
          <p:cNvPr id="4" name="Slide Number Placeholder 3"/>
          <p:cNvSpPr>
            <a:spLocks noGrp="1"/>
          </p:cNvSpPr>
          <p:nvPr>
            <p:ph type="sldNum" sz="quarter" idx="10"/>
          </p:nvPr>
        </p:nvSpPr>
        <p:spPr/>
        <p:txBody>
          <a:bodyPr/>
          <a:lstStyle/>
          <a:p>
            <a:pPr>
              <a:defRPr/>
            </a:pPr>
            <a:fld id="{0F8A6BB3-15F9-4141-AB05-7BFCB398C0ED}" type="slidenum">
              <a:rPr lang="en-US" altLang="en-US" smtClean="0"/>
              <a:pPr>
                <a:defRPr/>
              </a:pPr>
              <a:t>7</a:t>
            </a:fld>
            <a:endParaRPr lang="en-US" altLang="en-US" dirty="0"/>
          </a:p>
        </p:txBody>
      </p:sp>
    </p:spTree>
    <p:extLst>
      <p:ext uri="{BB962C8B-B14F-4D97-AF65-F5344CB8AC3E}">
        <p14:creationId xmlns:p14="http://schemas.microsoft.com/office/powerpoint/2010/main" val="15297355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Arial" charset="0"/>
                <a:ea typeface="ＭＳ Ｐゴシック" charset="0"/>
                <a:cs typeface="ＭＳ Ｐゴシック" charset="0"/>
              </a:rPr>
              <a:t>Participants responded to 89% of the beeps and all participants provided adequate response rates (ranging from 64% to 97%) (Hektner et al., 2007). ESQs that all had the same response (e.g. the default setting of 50 on the sliding scales) were deleted, and responses completed in less than one second were deleted (</a:t>
            </a:r>
            <a:r>
              <a:rPr lang="en-GB" sz="1200" kern="1200" dirty="0" err="1">
                <a:solidFill>
                  <a:schemeClr val="tx1"/>
                </a:solidFill>
                <a:effectLst/>
                <a:latin typeface="Arial" charset="0"/>
                <a:ea typeface="ＭＳ Ｐゴシック" charset="0"/>
                <a:cs typeface="ＭＳ Ｐゴシック" charset="0"/>
              </a:rPr>
              <a:t>Mehl</a:t>
            </a:r>
            <a:r>
              <a:rPr lang="en-GB" sz="1200" kern="1200" dirty="0">
                <a:solidFill>
                  <a:schemeClr val="tx1"/>
                </a:solidFill>
                <a:effectLst/>
                <a:latin typeface="Arial" charset="0"/>
                <a:ea typeface="ＭＳ Ｐゴシック" charset="0"/>
                <a:cs typeface="ＭＳ Ｐゴシック" charset="0"/>
              </a:rPr>
              <a:t> &amp; Conner, 2012).</a:t>
            </a:r>
          </a:p>
          <a:p>
            <a:r>
              <a:rPr lang="en-GB" sz="1200" kern="1200" dirty="0">
                <a:solidFill>
                  <a:schemeClr val="tx1"/>
                </a:solidFill>
                <a:effectLst/>
                <a:latin typeface="Arial" charset="0"/>
                <a:ea typeface="ＭＳ Ｐゴシック" charset="0"/>
                <a:cs typeface="ＭＳ Ｐゴシック" charset="0"/>
              </a:rPr>
              <a:t>Because the data is nested, with repeated data at the ‘stimulus level’, constituting responses to the ESQ, nested within the person-level, multi-level modelling was used in order to account for the lack of independence of data at the stimulus level (Goldstein, 1995). Following standard recommendations, within-person predictor variables (level 1) were centred around individual mean scores, while between-person variables (level 2) were centred around grand mean scores (</a:t>
            </a:r>
            <a:r>
              <a:rPr lang="en-GB" sz="1200" kern="1200" dirty="0" err="1">
                <a:solidFill>
                  <a:schemeClr val="tx1"/>
                </a:solidFill>
                <a:effectLst/>
                <a:latin typeface="Arial" charset="0"/>
                <a:ea typeface="ＭＳ Ｐゴシック" charset="0"/>
                <a:cs typeface="ＭＳ Ｐゴシック" charset="0"/>
              </a:rPr>
              <a:t>Algina</a:t>
            </a:r>
            <a:r>
              <a:rPr lang="en-GB" sz="1200" kern="1200" dirty="0">
                <a:solidFill>
                  <a:schemeClr val="tx1"/>
                </a:solidFill>
                <a:effectLst/>
                <a:latin typeface="Arial" charset="0"/>
                <a:ea typeface="ＭＳ Ｐゴシック" charset="0"/>
                <a:cs typeface="ＭＳ Ｐゴシック" charset="0"/>
              </a:rPr>
              <a:t> &amp; </a:t>
            </a:r>
            <a:r>
              <a:rPr lang="en-GB" sz="1200" kern="1200" dirty="0" err="1">
                <a:solidFill>
                  <a:schemeClr val="tx1"/>
                </a:solidFill>
                <a:effectLst/>
                <a:latin typeface="Arial" charset="0"/>
                <a:ea typeface="ＭＳ Ｐゴシック" charset="0"/>
                <a:cs typeface="ＭＳ Ｐゴシック" charset="0"/>
              </a:rPr>
              <a:t>Swaminithan</a:t>
            </a:r>
            <a:r>
              <a:rPr lang="en-GB" sz="1200" kern="1200" dirty="0">
                <a:solidFill>
                  <a:schemeClr val="tx1"/>
                </a:solidFill>
                <a:effectLst/>
                <a:latin typeface="Arial" charset="0"/>
                <a:ea typeface="ＭＳ Ｐゴシック" charset="0"/>
                <a:cs typeface="ＭＳ Ｐゴシック" charset="0"/>
              </a:rPr>
              <a:t>, 2011; </a:t>
            </a:r>
            <a:r>
              <a:rPr lang="en-GB" sz="1200" kern="1200" dirty="0" err="1">
                <a:solidFill>
                  <a:schemeClr val="tx1"/>
                </a:solidFill>
                <a:effectLst/>
                <a:latin typeface="Arial" charset="0"/>
                <a:ea typeface="ＭＳ Ｐゴシック" charset="0"/>
                <a:cs typeface="ＭＳ Ｐゴシック" charset="0"/>
              </a:rPr>
              <a:t>Nezleck</a:t>
            </a:r>
            <a:r>
              <a:rPr lang="en-GB" sz="1200" kern="1200" dirty="0">
                <a:solidFill>
                  <a:schemeClr val="tx1"/>
                </a:solidFill>
                <a:effectLst/>
                <a:latin typeface="Arial" charset="0"/>
                <a:ea typeface="ＭＳ Ｐゴシック" charset="0"/>
                <a:cs typeface="ＭＳ Ｐゴシック" charset="0"/>
              </a:rPr>
              <a:t>, 2012).</a:t>
            </a:r>
          </a:p>
          <a:p>
            <a:r>
              <a:rPr lang="en-GB" sz="1200" kern="1200" dirty="0">
                <a:solidFill>
                  <a:schemeClr val="tx1"/>
                </a:solidFill>
                <a:effectLst/>
                <a:latin typeface="Arial" charset="0"/>
                <a:ea typeface="ＭＳ Ｐゴシック" charset="0"/>
                <a:cs typeface="ＭＳ Ｐゴシック" charset="0"/>
              </a:rPr>
              <a:t>The data was screened for the assumptions of multi-level modelling (e.g. normal distribution of the residuals of dependent variables). The residuals for ‘time spent art-making’ were significantly positively skewed. Hence, a gamma regression model, which allows the normality assumption to be violated, was selected (Heck et al., 2013). Age, gender and the stimulus number (time) were included as a predictor in multi-level models, the latter to control for potential autocorrelation (Bolger &amp; </a:t>
            </a:r>
            <a:r>
              <a:rPr lang="en-GB" sz="1200" kern="1200" dirty="0" err="1">
                <a:solidFill>
                  <a:schemeClr val="tx1"/>
                </a:solidFill>
                <a:effectLst/>
                <a:latin typeface="Arial" charset="0"/>
                <a:ea typeface="ＭＳ Ｐゴシック" charset="0"/>
                <a:cs typeface="ＭＳ Ｐゴシック" charset="0"/>
              </a:rPr>
              <a:t>Laurenceau</a:t>
            </a:r>
            <a:r>
              <a:rPr lang="en-GB" sz="1200" kern="1200" dirty="0">
                <a:solidFill>
                  <a:schemeClr val="tx1"/>
                </a:solidFill>
                <a:effectLst/>
                <a:latin typeface="Arial" charset="0"/>
                <a:ea typeface="ＭＳ Ｐゴシック" charset="0"/>
                <a:cs typeface="ＭＳ Ｐゴシック" charset="0"/>
              </a:rPr>
              <a:t>, 2013).</a:t>
            </a:r>
          </a:p>
          <a:p>
            <a:endParaRPr lang="en-GB" dirty="0"/>
          </a:p>
        </p:txBody>
      </p:sp>
      <p:sp>
        <p:nvSpPr>
          <p:cNvPr id="4" name="Slide Number Placeholder 3"/>
          <p:cNvSpPr>
            <a:spLocks noGrp="1"/>
          </p:cNvSpPr>
          <p:nvPr>
            <p:ph type="sldNum" sz="quarter" idx="10"/>
          </p:nvPr>
        </p:nvSpPr>
        <p:spPr/>
        <p:txBody>
          <a:bodyPr/>
          <a:lstStyle/>
          <a:p>
            <a:pPr>
              <a:defRPr/>
            </a:pPr>
            <a:fld id="{0F8A6BB3-15F9-4141-AB05-7BFCB398C0ED}" type="slidenum">
              <a:rPr lang="en-US" altLang="en-US" smtClean="0"/>
              <a:pPr>
                <a:defRPr/>
              </a:pPr>
              <a:t>8</a:t>
            </a:fld>
            <a:endParaRPr lang="en-US" altLang="en-US"/>
          </a:p>
        </p:txBody>
      </p:sp>
    </p:spTree>
    <p:extLst>
      <p:ext uri="{BB962C8B-B14F-4D97-AF65-F5344CB8AC3E}">
        <p14:creationId xmlns:p14="http://schemas.microsoft.com/office/powerpoint/2010/main" val="1183829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Arial" charset="0"/>
                <a:ea typeface="ＭＳ Ｐゴシック" charset="0"/>
                <a:cs typeface="ＭＳ Ｐゴシック" charset="0"/>
              </a:rPr>
              <a:t>Participants described themselves as in the process of art making ‘right now’ 9.4% of the time (235 occasions). The mean response (on a scale from 0 to 100) to having recently been art-making (since the ‘last beep’) was 25.18 (SD = 32.96), with a range from 1 to 100. As such the sampled experiences reflect a range of ‘artistic’ and ‘non-artistic’ moments.</a:t>
            </a:r>
          </a:p>
          <a:p>
            <a:r>
              <a:rPr lang="en-GB" sz="1200" kern="1200" dirty="0">
                <a:solidFill>
                  <a:schemeClr val="tx1"/>
                </a:solidFill>
                <a:effectLst/>
                <a:latin typeface="Arial" charset="0"/>
                <a:ea typeface="ＭＳ Ｐゴシック" charset="0"/>
                <a:cs typeface="ＭＳ Ｐゴシック" charset="0"/>
              </a:rPr>
              <a:t>A multi-level analysis was conducted (with experience at level one and individuals at level two), with a random intercept (allowing intercepts to vary by participant). The dependent variable was time spent making art since the previous stimulus, with experiential variables as fixed-effect predictors (controlling for age, gender and time). Art-making was significantly predicted by a range of affective, cognitive and state factors. In terms of mood, art-making was significantly associated with positive affect (active, determined, attentive, inspired, alert) (</a:t>
            </a:r>
            <a:r>
              <a:rPr lang="en-GB" sz="1200" i="1" kern="1200" dirty="0">
                <a:solidFill>
                  <a:schemeClr val="tx1"/>
                </a:solidFill>
                <a:effectLst/>
                <a:latin typeface="Arial" charset="0"/>
                <a:ea typeface="ＭＳ Ｐゴシック" charset="0"/>
                <a:cs typeface="ＭＳ Ｐゴシック" charset="0"/>
              </a:rPr>
              <a:t>γ</a:t>
            </a:r>
            <a:r>
              <a:rPr lang="en-GB" sz="1200" kern="1200" dirty="0">
                <a:solidFill>
                  <a:schemeClr val="tx1"/>
                </a:solidFill>
                <a:effectLst/>
                <a:latin typeface="Arial" charset="0"/>
                <a:ea typeface="ＭＳ Ｐゴシック" charset="0"/>
                <a:cs typeface="ＭＳ Ｐゴシック" charset="0"/>
              </a:rPr>
              <a:t> = .182, </a:t>
            </a:r>
            <a:r>
              <a:rPr lang="en-GB" sz="1200" i="1" kern="1200" dirty="0">
                <a:solidFill>
                  <a:schemeClr val="tx1"/>
                </a:solidFill>
                <a:effectLst/>
                <a:latin typeface="Arial" charset="0"/>
                <a:ea typeface="ＭＳ Ｐゴシック" charset="0"/>
                <a:cs typeface="ＭＳ Ｐゴシック" charset="0"/>
              </a:rPr>
              <a:t>p</a:t>
            </a:r>
            <a:r>
              <a:rPr lang="en-GB" sz="1200" kern="1200" dirty="0">
                <a:solidFill>
                  <a:schemeClr val="tx1"/>
                </a:solidFill>
                <a:effectLst/>
                <a:latin typeface="Arial" charset="0"/>
                <a:ea typeface="ＭＳ Ｐゴシック" charset="0"/>
                <a:cs typeface="ＭＳ Ｐゴシック" charset="0"/>
              </a:rPr>
              <a:t> &lt; .001), rather than negative affect (afraid, nervous, upset, hostile, ashamed), which was non-significant (</a:t>
            </a:r>
            <a:r>
              <a:rPr lang="en-GB" sz="1200" i="1" kern="1200" dirty="0">
                <a:solidFill>
                  <a:schemeClr val="tx1"/>
                </a:solidFill>
                <a:effectLst/>
                <a:latin typeface="Arial" charset="0"/>
                <a:ea typeface="ＭＳ Ｐゴシック" charset="0"/>
                <a:cs typeface="ＭＳ Ｐゴシック" charset="0"/>
              </a:rPr>
              <a:t>γ</a:t>
            </a:r>
            <a:r>
              <a:rPr lang="en-GB" sz="1200" kern="1200" dirty="0">
                <a:solidFill>
                  <a:schemeClr val="tx1"/>
                </a:solidFill>
                <a:effectLst/>
                <a:latin typeface="Arial" charset="0"/>
                <a:ea typeface="ＭＳ Ｐゴシック" charset="0"/>
                <a:cs typeface="ＭＳ Ｐゴシック" charset="0"/>
              </a:rPr>
              <a:t> = -.078, </a:t>
            </a:r>
            <a:r>
              <a:rPr lang="en-GB" sz="1200" i="1" kern="1200" dirty="0">
                <a:solidFill>
                  <a:schemeClr val="tx1"/>
                </a:solidFill>
                <a:effectLst/>
                <a:latin typeface="Arial" charset="0"/>
                <a:ea typeface="ＭＳ Ｐゴシック" charset="0"/>
                <a:cs typeface="ＭＳ Ｐゴシック" charset="0"/>
              </a:rPr>
              <a:t>p</a:t>
            </a:r>
            <a:r>
              <a:rPr lang="en-GB" sz="1200" kern="1200" dirty="0">
                <a:solidFill>
                  <a:schemeClr val="tx1"/>
                </a:solidFill>
                <a:effectLst/>
                <a:latin typeface="Arial" charset="0"/>
                <a:ea typeface="ＭＳ Ｐゴシック" charset="0"/>
                <a:cs typeface="ＭＳ Ｐゴシック" charset="0"/>
              </a:rPr>
              <a:t> = .200). In terms of cognition, art-making was significantly associated with vividness of internal imagery, both visual (</a:t>
            </a:r>
            <a:r>
              <a:rPr lang="en-GB" sz="1200" i="1" kern="1200" dirty="0">
                <a:solidFill>
                  <a:schemeClr val="tx1"/>
                </a:solidFill>
                <a:effectLst/>
                <a:latin typeface="Arial" charset="0"/>
                <a:ea typeface="ＭＳ Ｐゴシック" charset="0"/>
                <a:cs typeface="ＭＳ Ｐゴシック" charset="0"/>
              </a:rPr>
              <a:t>γ</a:t>
            </a:r>
            <a:r>
              <a:rPr lang="en-GB" sz="1200" kern="1200" dirty="0">
                <a:solidFill>
                  <a:schemeClr val="tx1"/>
                </a:solidFill>
                <a:effectLst/>
                <a:latin typeface="Arial" charset="0"/>
                <a:ea typeface="ＭＳ Ｐゴシック" charset="0"/>
                <a:cs typeface="ＭＳ Ｐゴシック" charset="0"/>
              </a:rPr>
              <a:t> = .005, </a:t>
            </a:r>
            <a:r>
              <a:rPr lang="en-GB" sz="1200" i="1" kern="1200" dirty="0">
                <a:solidFill>
                  <a:schemeClr val="tx1"/>
                </a:solidFill>
                <a:effectLst/>
                <a:latin typeface="Arial" charset="0"/>
                <a:ea typeface="ＭＳ Ｐゴシック" charset="0"/>
                <a:cs typeface="ＭＳ Ｐゴシック" charset="0"/>
              </a:rPr>
              <a:t>p</a:t>
            </a:r>
            <a:r>
              <a:rPr lang="en-GB" sz="1200" kern="1200" dirty="0">
                <a:solidFill>
                  <a:schemeClr val="tx1"/>
                </a:solidFill>
                <a:effectLst/>
                <a:latin typeface="Arial" charset="0"/>
                <a:ea typeface="ＭＳ Ｐゴシック" charset="0"/>
                <a:cs typeface="ＭＳ Ｐゴシック" charset="0"/>
              </a:rPr>
              <a:t> &lt; .001) and auditory (inner dialogue) (</a:t>
            </a:r>
            <a:r>
              <a:rPr lang="en-GB" sz="1200" i="1" kern="1200" dirty="0">
                <a:solidFill>
                  <a:schemeClr val="tx1"/>
                </a:solidFill>
                <a:effectLst/>
                <a:latin typeface="Arial" charset="0"/>
                <a:ea typeface="ＭＳ Ｐゴシック" charset="0"/>
                <a:cs typeface="ＭＳ Ｐゴシック" charset="0"/>
              </a:rPr>
              <a:t>γ</a:t>
            </a:r>
            <a:r>
              <a:rPr lang="en-GB" sz="1200" kern="1200" dirty="0">
                <a:solidFill>
                  <a:schemeClr val="tx1"/>
                </a:solidFill>
                <a:effectLst/>
                <a:latin typeface="Arial" charset="0"/>
                <a:ea typeface="ＭＳ Ｐゴシック" charset="0"/>
                <a:cs typeface="ＭＳ Ｐゴシック" charset="0"/>
              </a:rPr>
              <a:t> = .004, </a:t>
            </a:r>
            <a:r>
              <a:rPr lang="en-GB" sz="1200" i="1" kern="1200" dirty="0">
                <a:solidFill>
                  <a:schemeClr val="tx1"/>
                </a:solidFill>
                <a:effectLst/>
                <a:latin typeface="Arial" charset="0"/>
                <a:ea typeface="ＭＳ Ｐゴシック" charset="0"/>
                <a:cs typeface="ＭＳ Ｐゴシック" charset="0"/>
              </a:rPr>
              <a:t>p</a:t>
            </a:r>
            <a:r>
              <a:rPr lang="en-GB" sz="1200" kern="1200" dirty="0">
                <a:solidFill>
                  <a:schemeClr val="tx1"/>
                </a:solidFill>
                <a:effectLst/>
                <a:latin typeface="Arial" charset="0"/>
                <a:ea typeface="ＭＳ Ｐゴシック" charset="0"/>
                <a:cs typeface="ＭＳ Ｐゴシック" charset="0"/>
              </a:rPr>
              <a:t> = .004), but not with attention (e.g. being focused) or thinking style (e.g. structured, clear cognition). Finally, art-making was significantly associated with conditions required for the flow state (</a:t>
            </a:r>
            <a:r>
              <a:rPr lang="en-GB" sz="1200" i="1" kern="1200" dirty="0">
                <a:solidFill>
                  <a:schemeClr val="tx1"/>
                </a:solidFill>
                <a:effectLst/>
                <a:latin typeface="Arial" charset="0"/>
                <a:ea typeface="ＭＳ Ｐゴシック" charset="0"/>
                <a:cs typeface="ＭＳ Ｐゴシック" charset="0"/>
              </a:rPr>
              <a:t>γ</a:t>
            </a:r>
            <a:r>
              <a:rPr lang="en-GB" sz="1200" kern="1200" dirty="0">
                <a:solidFill>
                  <a:schemeClr val="tx1"/>
                </a:solidFill>
                <a:effectLst/>
                <a:latin typeface="Arial" charset="0"/>
                <a:ea typeface="ＭＳ Ｐゴシック" charset="0"/>
                <a:cs typeface="ＭＳ Ｐゴシック" charset="0"/>
              </a:rPr>
              <a:t> = .005, </a:t>
            </a:r>
            <a:r>
              <a:rPr lang="en-GB" sz="1200" i="1" kern="1200" dirty="0">
                <a:solidFill>
                  <a:schemeClr val="tx1"/>
                </a:solidFill>
                <a:effectLst/>
                <a:latin typeface="Arial" charset="0"/>
                <a:ea typeface="ＭＳ Ｐゴシック" charset="0"/>
                <a:cs typeface="ＭＳ Ｐゴシック" charset="0"/>
              </a:rPr>
              <a:t>p</a:t>
            </a:r>
            <a:r>
              <a:rPr lang="en-GB" sz="1200" kern="1200" dirty="0">
                <a:solidFill>
                  <a:schemeClr val="tx1"/>
                </a:solidFill>
                <a:effectLst/>
                <a:latin typeface="Arial" charset="0"/>
                <a:ea typeface="ＭＳ Ｐゴシック" charset="0"/>
                <a:cs typeface="ＭＳ Ｐゴシック" charset="0"/>
              </a:rPr>
              <a:t> &lt; .001) and with an altered state of consciousness (altered perception of time, enlightening insights, the world becoming different in colour or form and an altered awareness of one’s body) (</a:t>
            </a:r>
            <a:r>
              <a:rPr lang="en-GB" sz="1200" i="1" kern="1200" dirty="0">
                <a:solidFill>
                  <a:schemeClr val="tx1"/>
                </a:solidFill>
                <a:effectLst/>
                <a:latin typeface="Arial" charset="0"/>
                <a:ea typeface="ＭＳ Ｐゴシック" charset="0"/>
                <a:cs typeface="ＭＳ Ｐゴシック" charset="0"/>
              </a:rPr>
              <a:t>γ</a:t>
            </a:r>
            <a:r>
              <a:rPr lang="en-GB" sz="1200" kern="1200" dirty="0">
                <a:solidFill>
                  <a:schemeClr val="tx1"/>
                </a:solidFill>
                <a:effectLst/>
                <a:latin typeface="Arial" charset="0"/>
                <a:ea typeface="ＭＳ Ｐゴシック" charset="0"/>
                <a:cs typeface="ＭＳ Ｐゴシック" charset="0"/>
              </a:rPr>
              <a:t> = .001, </a:t>
            </a:r>
            <a:r>
              <a:rPr lang="en-GB" sz="1200" i="1" kern="1200" dirty="0">
                <a:solidFill>
                  <a:schemeClr val="tx1"/>
                </a:solidFill>
                <a:effectLst/>
                <a:latin typeface="Arial" charset="0"/>
                <a:ea typeface="ＭＳ Ｐゴシック" charset="0"/>
                <a:cs typeface="ＭＳ Ｐゴシック" charset="0"/>
              </a:rPr>
              <a:t>p</a:t>
            </a:r>
            <a:r>
              <a:rPr lang="en-GB" sz="1200" kern="1200" dirty="0">
                <a:solidFill>
                  <a:schemeClr val="tx1"/>
                </a:solidFill>
                <a:effectLst/>
                <a:latin typeface="Arial" charset="0"/>
                <a:ea typeface="ＭＳ Ｐゴシック" charset="0"/>
                <a:cs typeface="ＭＳ Ｐゴシック" charset="0"/>
              </a:rPr>
              <a:t> = .032) in addition to reduced self-consciousness (</a:t>
            </a:r>
            <a:r>
              <a:rPr lang="en-GB" sz="1200" i="1" kern="1200" dirty="0">
                <a:solidFill>
                  <a:schemeClr val="tx1"/>
                </a:solidFill>
                <a:effectLst/>
                <a:latin typeface="Arial" charset="0"/>
                <a:ea typeface="ＭＳ Ｐゴシック" charset="0"/>
                <a:cs typeface="ＭＳ Ｐゴシック" charset="0"/>
              </a:rPr>
              <a:t>γ</a:t>
            </a:r>
            <a:r>
              <a:rPr lang="en-GB" sz="1200" kern="1200" dirty="0">
                <a:solidFill>
                  <a:schemeClr val="tx1"/>
                </a:solidFill>
                <a:effectLst/>
                <a:latin typeface="Arial" charset="0"/>
                <a:ea typeface="ＭＳ Ｐゴシック" charset="0"/>
                <a:cs typeface="ＭＳ Ｐゴシック" charset="0"/>
              </a:rPr>
              <a:t> = .003, </a:t>
            </a:r>
            <a:r>
              <a:rPr lang="en-GB" sz="1200" i="1" kern="1200" dirty="0">
                <a:solidFill>
                  <a:schemeClr val="tx1"/>
                </a:solidFill>
                <a:effectLst/>
                <a:latin typeface="Arial" charset="0"/>
                <a:ea typeface="ＭＳ Ｐゴシック" charset="0"/>
                <a:cs typeface="ＭＳ Ｐゴシック" charset="0"/>
              </a:rPr>
              <a:t>p</a:t>
            </a:r>
            <a:r>
              <a:rPr lang="en-GB" sz="1200" kern="1200" dirty="0">
                <a:solidFill>
                  <a:schemeClr val="tx1"/>
                </a:solidFill>
                <a:effectLst/>
                <a:latin typeface="Arial" charset="0"/>
                <a:ea typeface="ＭＳ Ｐゴシック" charset="0"/>
                <a:cs typeface="ＭＳ Ｐゴシック" charset="0"/>
              </a:rPr>
              <a:t> = .05). Art-making was not significantly associated with changed in self-esteem (feeling good about oneself). Overall, this suggests that art-making was a positive experience, associated with positive affect, the flow state and rich internal imagery. </a:t>
            </a:r>
          </a:p>
          <a:p>
            <a:endParaRPr lang="en-GB" dirty="0"/>
          </a:p>
        </p:txBody>
      </p:sp>
      <p:sp>
        <p:nvSpPr>
          <p:cNvPr id="4" name="Slide Number Placeholder 3"/>
          <p:cNvSpPr>
            <a:spLocks noGrp="1"/>
          </p:cNvSpPr>
          <p:nvPr>
            <p:ph type="sldNum" sz="quarter" idx="10"/>
          </p:nvPr>
        </p:nvSpPr>
        <p:spPr/>
        <p:txBody>
          <a:bodyPr/>
          <a:lstStyle/>
          <a:p>
            <a:pPr>
              <a:defRPr/>
            </a:pPr>
            <a:fld id="{0F8A6BB3-15F9-4141-AB05-7BFCB398C0ED}" type="slidenum">
              <a:rPr lang="en-US" altLang="en-US" smtClean="0"/>
              <a:pPr>
                <a:defRPr/>
              </a:pPr>
              <a:t>9</a:t>
            </a:fld>
            <a:endParaRPr lang="en-US" altLang="en-US"/>
          </a:p>
        </p:txBody>
      </p:sp>
    </p:spTree>
    <p:extLst>
      <p:ext uri="{BB962C8B-B14F-4D97-AF65-F5344CB8AC3E}">
        <p14:creationId xmlns:p14="http://schemas.microsoft.com/office/powerpoint/2010/main" val="31229289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presentation title slide">
    <p:bg>
      <p:bgPr>
        <a:solidFill>
          <a:srgbClr val="1A9DAC"/>
        </a:solidFill>
        <a:effectLst/>
      </p:bgPr>
    </p:bg>
    <p:spTree>
      <p:nvGrpSpPr>
        <p:cNvPr id="1" name=""/>
        <p:cNvGrpSpPr/>
        <p:nvPr/>
      </p:nvGrpSpPr>
      <p:grpSpPr>
        <a:xfrm>
          <a:off x="0" y="0"/>
          <a:ext cx="0" cy="0"/>
          <a:chOff x="0" y="0"/>
          <a:chExt cx="0" cy="0"/>
        </a:xfrm>
      </p:grpSpPr>
      <p:cxnSp>
        <p:nvCxnSpPr>
          <p:cNvPr id="6" name="Straight Connector 5"/>
          <p:cNvCxnSpPr/>
          <p:nvPr userDrawn="1"/>
        </p:nvCxnSpPr>
        <p:spPr>
          <a:xfrm>
            <a:off x="1919288" y="1443038"/>
            <a:ext cx="0" cy="3657600"/>
          </a:xfrm>
          <a:prstGeom prst="line">
            <a:avLst/>
          </a:prstGeom>
          <a:ln w="6350">
            <a:solidFill>
              <a:schemeClr val="bg1"/>
            </a:solidFill>
          </a:ln>
        </p:spPr>
        <p:style>
          <a:lnRef idx="1">
            <a:schemeClr val="accent2"/>
          </a:lnRef>
          <a:fillRef idx="0">
            <a:schemeClr val="accent2"/>
          </a:fillRef>
          <a:effectRef idx="0">
            <a:schemeClr val="accent2"/>
          </a:effectRef>
          <a:fontRef idx="minor">
            <a:schemeClr val="tx1"/>
          </a:fontRef>
        </p:style>
      </p:cxnSp>
      <p:pic>
        <p:nvPicPr>
          <p:cNvPr id="7" name="Picture 11" descr="UWE-Logo-Botto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4363" y="5783263"/>
            <a:ext cx="2182812"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Placeholder 14"/>
          <p:cNvSpPr>
            <a:spLocks noGrp="1"/>
          </p:cNvSpPr>
          <p:nvPr>
            <p:ph type="body" sz="quarter" idx="14"/>
          </p:nvPr>
        </p:nvSpPr>
        <p:spPr>
          <a:xfrm>
            <a:off x="2325600" y="1340768"/>
            <a:ext cx="6062750" cy="3774848"/>
          </a:xfrm>
          <a:prstGeom prst="rect">
            <a:avLst/>
          </a:prstGeom>
        </p:spPr>
        <p:txBody>
          <a:bodyPr lIns="0" tIns="0" rIns="0" bIns="0"/>
          <a:lstStyle>
            <a:lvl1pPr marL="0" indent="0">
              <a:lnSpc>
                <a:spcPts val="4800"/>
              </a:lnSpc>
              <a:spcBef>
                <a:spcPts val="0"/>
              </a:spcBef>
              <a:buFontTx/>
              <a:buNone/>
              <a:defRPr sz="4400" b="0" i="0">
                <a:solidFill>
                  <a:schemeClr val="bg1"/>
                </a:solidFill>
                <a:latin typeface="Georgia" charset="0"/>
                <a:ea typeface="Georgia" charset="0"/>
                <a:cs typeface="Georgia" charset="0"/>
              </a:defRPr>
            </a:lvl1pPr>
          </a:lstStyle>
          <a:p>
            <a:pPr lvl="0"/>
            <a:r>
              <a:rPr lang="en-GB" dirty="0"/>
              <a:t>Click to edit Master text styles</a:t>
            </a:r>
          </a:p>
        </p:txBody>
      </p:sp>
      <p:sp>
        <p:nvSpPr>
          <p:cNvPr id="18" name="Text Placeholder 14"/>
          <p:cNvSpPr>
            <a:spLocks noGrp="1"/>
          </p:cNvSpPr>
          <p:nvPr>
            <p:ph type="body" sz="quarter" idx="15"/>
          </p:nvPr>
        </p:nvSpPr>
        <p:spPr>
          <a:xfrm>
            <a:off x="640800" y="1427168"/>
            <a:ext cx="1219139" cy="358775"/>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charset="0"/>
                <a:ea typeface="Tahoma" charset="0"/>
                <a:cs typeface="Tahoma" charset="0"/>
              </a:defRPr>
            </a:lvl1pPr>
          </a:lstStyle>
          <a:p>
            <a:pPr lvl="0"/>
            <a:r>
              <a:rPr lang="en-GB" dirty="0"/>
              <a:t>Click to edit Master text styles</a:t>
            </a:r>
          </a:p>
        </p:txBody>
      </p:sp>
      <p:sp>
        <p:nvSpPr>
          <p:cNvPr id="19" name="Text Placeholder 14"/>
          <p:cNvSpPr>
            <a:spLocks noGrp="1"/>
          </p:cNvSpPr>
          <p:nvPr>
            <p:ph type="body" sz="quarter" idx="16"/>
          </p:nvPr>
        </p:nvSpPr>
        <p:spPr>
          <a:xfrm>
            <a:off x="640800" y="1787168"/>
            <a:ext cx="1219139" cy="536400"/>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charset="0"/>
                <a:ea typeface="Tahoma" charset="0"/>
                <a:cs typeface="Tahoma" charset="0"/>
              </a:defRPr>
            </a:lvl1pPr>
          </a:lstStyle>
          <a:p>
            <a:pPr lvl="0"/>
            <a:r>
              <a:rPr lang="en-GB" dirty="0"/>
              <a:t>Click to edit Master text styles</a:t>
            </a:r>
          </a:p>
        </p:txBody>
      </p:sp>
      <p:sp>
        <p:nvSpPr>
          <p:cNvPr id="20" name="Text Placeholder 14"/>
          <p:cNvSpPr>
            <a:spLocks noGrp="1"/>
          </p:cNvSpPr>
          <p:nvPr>
            <p:ph type="body" sz="quarter" idx="17"/>
          </p:nvPr>
        </p:nvSpPr>
        <p:spPr>
          <a:xfrm>
            <a:off x="640800" y="2330768"/>
            <a:ext cx="1219139" cy="695325"/>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charset="0"/>
                <a:ea typeface="Tahoma" charset="0"/>
                <a:cs typeface="Tahoma" charset="0"/>
              </a:defRPr>
            </a:lvl1pPr>
          </a:lstStyle>
          <a:p>
            <a:pPr lvl="0"/>
            <a:r>
              <a:rPr lang="en-GB" dirty="0"/>
              <a:t>Click to edit Master text styles</a:t>
            </a:r>
          </a:p>
        </p:txBody>
      </p:sp>
      <p:sp>
        <p:nvSpPr>
          <p:cNvPr id="8" name="Text Placeholder 14"/>
          <p:cNvSpPr>
            <a:spLocks noGrp="1"/>
          </p:cNvSpPr>
          <p:nvPr>
            <p:ph type="body" sz="quarter" idx="18"/>
          </p:nvPr>
        </p:nvSpPr>
        <p:spPr>
          <a:xfrm>
            <a:off x="645062" y="4960139"/>
            <a:ext cx="1219139" cy="229774"/>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a:ea typeface="Tahoma"/>
                <a:cs typeface="Tahoma"/>
              </a:defRPr>
            </a:lvl1pPr>
          </a:lstStyle>
          <a:p>
            <a:pPr lvl="0"/>
            <a:r>
              <a:rPr lang="en-GB" dirty="0"/>
              <a:t>Click to edit Master text styles</a:t>
            </a:r>
          </a:p>
        </p:txBody>
      </p:sp>
    </p:spTree>
    <p:extLst>
      <p:ext uri="{BB962C8B-B14F-4D97-AF65-F5344CB8AC3E}">
        <p14:creationId xmlns:p14="http://schemas.microsoft.com/office/powerpoint/2010/main" val="520498249"/>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pic>
        <p:nvPicPr>
          <p:cNvPr id="3" name="Picture 1"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0113" y="6326188"/>
            <a:ext cx="1081087"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Picture Placeholder 12"/>
          <p:cNvSpPr>
            <a:spLocks noGrp="1"/>
          </p:cNvSpPr>
          <p:nvPr>
            <p:ph type="pic" sz="quarter" idx="13"/>
          </p:nvPr>
        </p:nvSpPr>
        <p:spPr>
          <a:xfrm>
            <a:off x="0" y="0"/>
            <a:ext cx="9144000" cy="6021288"/>
          </a:xfrm>
          <a:prstGeom prst="rect">
            <a:avLst/>
          </a:prstGeom>
        </p:spPr>
        <p:txBody>
          <a:bodyPr/>
          <a:lstStyle/>
          <a:p>
            <a:endParaRPr lang="en-US" dirty="0"/>
          </a:p>
        </p:txBody>
      </p:sp>
    </p:spTree>
    <p:extLst>
      <p:ext uri="{BB962C8B-B14F-4D97-AF65-F5344CB8AC3E}">
        <p14:creationId xmlns:p14="http://schemas.microsoft.com/office/powerpoint/2010/main" val="1696404744"/>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Text Placeholder 5"/>
          <p:cNvSpPr>
            <a:spLocks noGrp="1"/>
          </p:cNvSpPr>
          <p:nvPr>
            <p:ph type="body" sz="quarter" idx="10"/>
          </p:nvPr>
        </p:nvSpPr>
        <p:spPr>
          <a:xfrm>
            <a:off x="467545" y="444420"/>
            <a:ext cx="8136903" cy="608316"/>
          </a:xfrm>
          <a:prstGeom prst="rect">
            <a:avLst/>
          </a:prstGeom>
        </p:spPr>
        <p:txBody>
          <a:bodyPr lIns="0" tIns="0" rIns="0" bIns="0"/>
          <a:lstStyle>
            <a:lvl1pPr marL="0" indent="0">
              <a:lnSpc>
                <a:spcPts val="4200"/>
              </a:lnSpc>
              <a:buFontTx/>
              <a:buNone/>
              <a:defRPr sz="3200" b="0" i="0" baseline="0">
                <a:solidFill>
                  <a:srgbClr val="16818D"/>
                </a:solidFill>
                <a:latin typeface="Georgia"/>
                <a:ea typeface="Georgia"/>
                <a:cs typeface="Georgia"/>
              </a:defRPr>
            </a:lvl1pPr>
          </a:lstStyle>
          <a:p>
            <a:pPr lvl="0"/>
            <a:r>
              <a:rPr lang="en-GB" dirty="0"/>
              <a:t>Click to edit Master text styles</a:t>
            </a:r>
          </a:p>
        </p:txBody>
      </p:sp>
      <p:sp>
        <p:nvSpPr>
          <p:cNvPr id="5" name="Picture Placeholder 12"/>
          <p:cNvSpPr>
            <a:spLocks noGrp="1"/>
          </p:cNvSpPr>
          <p:nvPr>
            <p:ph type="pic" sz="quarter" idx="11"/>
          </p:nvPr>
        </p:nvSpPr>
        <p:spPr>
          <a:xfrm>
            <a:off x="6118225" y="1268760"/>
            <a:ext cx="3025775" cy="4752528"/>
          </a:xfrm>
          <a:prstGeom prst="rect">
            <a:avLst/>
          </a:prstGeom>
        </p:spPr>
        <p:txBody>
          <a:bodyPr/>
          <a:lstStyle/>
          <a:p>
            <a:endParaRPr lang="en-US" dirty="0"/>
          </a:p>
        </p:txBody>
      </p:sp>
      <p:sp>
        <p:nvSpPr>
          <p:cNvPr id="6" name="Picture Placeholder 12"/>
          <p:cNvSpPr>
            <a:spLocks noGrp="1"/>
          </p:cNvSpPr>
          <p:nvPr>
            <p:ph type="pic" sz="quarter" idx="12"/>
          </p:nvPr>
        </p:nvSpPr>
        <p:spPr>
          <a:xfrm>
            <a:off x="0" y="1268760"/>
            <a:ext cx="3024188" cy="4752528"/>
          </a:xfrm>
          <a:prstGeom prst="rect">
            <a:avLst/>
          </a:prstGeom>
        </p:spPr>
        <p:txBody>
          <a:bodyPr/>
          <a:lstStyle/>
          <a:p>
            <a:endParaRPr lang="en-US"/>
          </a:p>
        </p:txBody>
      </p:sp>
      <p:sp>
        <p:nvSpPr>
          <p:cNvPr id="7" name="Picture Placeholder 12"/>
          <p:cNvSpPr>
            <a:spLocks noGrp="1"/>
          </p:cNvSpPr>
          <p:nvPr>
            <p:ph type="pic" sz="quarter" idx="13"/>
          </p:nvPr>
        </p:nvSpPr>
        <p:spPr>
          <a:xfrm>
            <a:off x="3059113" y="1268760"/>
            <a:ext cx="3020316" cy="2337087"/>
          </a:xfrm>
          <a:prstGeom prst="rect">
            <a:avLst/>
          </a:prstGeom>
        </p:spPr>
        <p:txBody>
          <a:bodyPr/>
          <a:lstStyle/>
          <a:p>
            <a:endParaRPr lang="en-US"/>
          </a:p>
        </p:txBody>
      </p:sp>
      <p:sp>
        <p:nvSpPr>
          <p:cNvPr id="8" name="Picture Placeholder 12"/>
          <p:cNvSpPr>
            <a:spLocks noGrp="1"/>
          </p:cNvSpPr>
          <p:nvPr>
            <p:ph type="pic" sz="quarter" idx="14"/>
          </p:nvPr>
        </p:nvSpPr>
        <p:spPr>
          <a:xfrm>
            <a:off x="3059113" y="3642359"/>
            <a:ext cx="3020316" cy="2378929"/>
          </a:xfrm>
          <a:prstGeom prst="rect">
            <a:avLst/>
          </a:prstGeom>
        </p:spPr>
        <p:txBody>
          <a:bodyPr/>
          <a:lstStyle/>
          <a:p>
            <a:endParaRPr lang="en-US" dirty="0"/>
          </a:p>
        </p:txBody>
      </p:sp>
      <p:pic>
        <p:nvPicPr>
          <p:cNvPr id="9" name="Picture 8"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0113" y="6326188"/>
            <a:ext cx="1081087"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963565"/>
      </p:ext>
    </p:extLst>
  </p:cSld>
  <p:clrMapOvr>
    <a:masterClrMapping/>
  </p:clrMapOvr>
  <p:transition spd="slow">
    <p:fade/>
  </p:transition>
  <p:extLst>
    <p:ext uri="{DCECCB84-F9BA-43D5-87BE-67443E8EF086}">
      <p15:sldGuideLst xmlns="" xmlns:p15="http://schemas.microsoft.com/office/powerpoint/2012/main">
        <p15:guide id="1" orient="horz" pos="2160" userDrawn="1">
          <p15:clr>
            <a:srgbClr val="FBAE40"/>
          </p15:clr>
        </p15:guide>
        <p15:guide id="2" pos="2880" userDrawn="1">
          <p15:clr>
            <a:srgbClr val="FBAE40"/>
          </p15:clr>
        </p15:guide>
        <p15:guide id="3" orient="horz" pos="2296" userDrawn="1">
          <p15:clr>
            <a:srgbClr val="FBAE40"/>
          </p15:clr>
        </p15:guide>
        <p15:guide id="4" pos="1927" userDrawn="1">
          <p15:clr>
            <a:srgbClr val="FBAE40"/>
          </p15:clr>
        </p15:guide>
        <p15:guide id="5" pos="1907" userDrawn="1">
          <p15:clr>
            <a:srgbClr val="FBAE40"/>
          </p15:clr>
        </p15:guide>
        <p15:guide id="6" pos="3833" userDrawn="1">
          <p15:clr>
            <a:srgbClr val="FBAE40"/>
          </p15:clr>
        </p15:guide>
        <p15:guide id="7" pos="3855" userDrawn="1">
          <p15:clr>
            <a:srgbClr val="FBAE40"/>
          </p15:clr>
        </p15:guide>
        <p15:guide id="8" orient="horz" pos="227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ext Placeholder 5"/>
          <p:cNvSpPr>
            <a:spLocks noGrp="1"/>
          </p:cNvSpPr>
          <p:nvPr>
            <p:ph type="body" sz="quarter" idx="10"/>
          </p:nvPr>
        </p:nvSpPr>
        <p:spPr>
          <a:xfrm>
            <a:off x="467545" y="444420"/>
            <a:ext cx="8136903" cy="608316"/>
          </a:xfrm>
          <a:prstGeom prst="rect">
            <a:avLst/>
          </a:prstGeom>
        </p:spPr>
        <p:txBody>
          <a:bodyPr lIns="0" tIns="0" rIns="0" bIns="0"/>
          <a:lstStyle>
            <a:lvl1pPr marL="0" indent="0">
              <a:lnSpc>
                <a:spcPts val="4200"/>
              </a:lnSpc>
              <a:buFontTx/>
              <a:buNone/>
              <a:defRPr sz="3200" b="0" i="0" baseline="0">
                <a:solidFill>
                  <a:srgbClr val="16818D"/>
                </a:solidFill>
                <a:latin typeface="Georgia"/>
                <a:ea typeface="Georgia"/>
                <a:cs typeface="Georgia"/>
              </a:defRPr>
            </a:lvl1pPr>
          </a:lstStyle>
          <a:p>
            <a:pPr lvl="0"/>
            <a:r>
              <a:rPr lang="en-GB" dirty="0"/>
              <a:t>Click to edit Master text styles</a:t>
            </a:r>
          </a:p>
        </p:txBody>
      </p:sp>
      <p:sp>
        <p:nvSpPr>
          <p:cNvPr id="4" name="Picture Placeholder 12"/>
          <p:cNvSpPr>
            <a:spLocks noGrp="1"/>
          </p:cNvSpPr>
          <p:nvPr>
            <p:ph type="pic" sz="quarter" idx="11"/>
          </p:nvPr>
        </p:nvSpPr>
        <p:spPr>
          <a:xfrm>
            <a:off x="6118225" y="1268760"/>
            <a:ext cx="3025775" cy="4752528"/>
          </a:xfrm>
          <a:prstGeom prst="rect">
            <a:avLst/>
          </a:prstGeom>
        </p:spPr>
        <p:txBody>
          <a:bodyPr/>
          <a:lstStyle/>
          <a:p>
            <a:endParaRPr lang="en-US" dirty="0"/>
          </a:p>
        </p:txBody>
      </p:sp>
      <p:sp>
        <p:nvSpPr>
          <p:cNvPr id="6" name="Picture Placeholder 12"/>
          <p:cNvSpPr>
            <a:spLocks noGrp="1"/>
          </p:cNvSpPr>
          <p:nvPr>
            <p:ph type="pic" sz="quarter" idx="13"/>
          </p:nvPr>
        </p:nvSpPr>
        <p:spPr>
          <a:xfrm>
            <a:off x="3059113" y="1268760"/>
            <a:ext cx="3020316" cy="2337087"/>
          </a:xfrm>
          <a:prstGeom prst="rect">
            <a:avLst/>
          </a:prstGeom>
        </p:spPr>
        <p:txBody>
          <a:bodyPr/>
          <a:lstStyle/>
          <a:p>
            <a:endParaRPr lang="en-US"/>
          </a:p>
        </p:txBody>
      </p:sp>
      <p:sp>
        <p:nvSpPr>
          <p:cNvPr id="7" name="Picture Placeholder 12"/>
          <p:cNvSpPr>
            <a:spLocks noGrp="1"/>
          </p:cNvSpPr>
          <p:nvPr>
            <p:ph type="pic" sz="quarter" idx="14"/>
          </p:nvPr>
        </p:nvSpPr>
        <p:spPr>
          <a:xfrm>
            <a:off x="3059113" y="3642359"/>
            <a:ext cx="3020316" cy="2378929"/>
          </a:xfrm>
          <a:prstGeom prst="rect">
            <a:avLst/>
          </a:prstGeom>
        </p:spPr>
        <p:txBody>
          <a:bodyPr/>
          <a:lstStyle/>
          <a:p>
            <a:endParaRPr lang="en-US" dirty="0"/>
          </a:p>
        </p:txBody>
      </p:sp>
      <p:pic>
        <p:nvPicPr>
          <p:cNvPr id="8" name="Picture 7"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0113" y="6326188"/>
            <a:ext cx="1081087"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5"/>
          <p:cNvSpPr>
            <a:spLocks noGrp="1"/>
          </p:cNvSpPr>
          <p:nvPr>
            <p:ph type="body" sz="quarter" idx="15" hasCustomPrompt="1"/>
          </p:nvPr>
        </p:nvSpPr>
        <p:spPr>
          <a:xfrm>
            <a:off x="458065" y="1268760"/>
            <a:ext cx="2385743" cy="4728796"/>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6818D"/>
              </a:buClr>
              <a:buSzTx/>
              <a:buFont typeface="Arial" panose="020B0604020202020204" pitchFamily="34" charset="0"/>
              <a:buChar char="•"/>
              <a:tabLst/>
              <a:defRPr sz="1400" b="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16818D"/>
              </a:buClr>
              <a:buFont typeface="Courier New" panose="02070309020205020404" pitchFamily="49" charset="0"/>
              <a:buChar char="o"/>
              <a:defRPr sz="1400">
                <a:latin typeface="Tahoma" panose="020B0604030504040204" pitchFamily="34" charset="0"/>
                <a:ea typeface="Tahoma" panose="020B0604030504040204" pitchFamily="34" charset="0"/>
                <a:cs typeface="Tahoma" panose="020B0604030504040204" pitchFamily="34" charset="0"/>
              </a:defRPr>
            </a:lvl2pPr>
            <a:lvl3pPr marL="808038" indent="-177800">
              <a:buClr>
                <a:srgbClr val="16818D"/>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163638" indent="-301625">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a:t>Click to add text</a:t>
            </a:r>
          </a:p>
          <a:p>
            <a:pPr lvl="1"/>
            <a:r>
              <a:rPr lang="en-GB" dirty="0"/>
              <a:t>Second Bullet Point</a:t>
            </a:r>
          </a:p>
          <a:p>
            <a:pPr lvl="2"/>
            <a:r>
              <a:rPr lang="en-GB" dirty="0"/>
              <a:t>Third Bullet Point</a:t>
            </a:r>
          </a:p>
          <a:p>
            <a:pPr lvl="3"/>
            <a:endParaRPr lang="en-GB" dirty="0"/>
          </a:p>
        </p:txBody>
      </p:sp>
    </p:spTree>
    <p:extLst>
      <p:ext uri="{BB962C8B-B14F-4D97-AF65-F5344CB8AC3E}">
        <p14:creationId xmlns:p14="http://schemas.microsoft.com/office/powerpoint/2010/main" val="1775768009"/>
      </p:ext>
    </p:extLst>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ext Placeholder 12"/>
          <p:cNvSpPr>
            <a:spLocks noGrp="1"/>
          </p:cNvSpPr>
          <p:nvPr>
            <p:ph type="body" sz="quarter" idx="12"/>
          </p:nvPr>
        </p:nvSpPr>
        <p:spPr>
          <a:xfrm>
            <a:off x="1042988" y="1440160"/>
            <a:ext cx="7058025" cy="3528392"/>
          </a:xfrm>
          <a:prstGeom prst="rect">
            <a:avLst/>
          </a:prstGeom>
        </p:spPr>
        <p:txBody>
          <a:bodyPr/>
          <a:lstStyle>
            <a:lvl1pPr marL="0" indent="0">
              <a:lnSpc>
                <a:spcPts val="3600"/>
              </a:lnSpc>
              <a:buNone/>
              <a:defRPr sz="2800" b="0" i="1" baseline="0">
                <a:solidFill>
                  <a:srgbClr val="16818D"/>
                </a:solidFill>
                <a:latin typeface="Tahoma" charset="0"/>
              </a:defRPr>
            </a:lvl1pPr>
            <a:lvl2pPr marL="609600" indent="0">
              <a:lnSpc>
                <a:spcPts val="3600"/>
              </a:lnSpc>
              <a:buNone/>
              <a:defRPr sz="2800" b="0" i="1" baseline="0">
                <a:solidFill>
                  <a:srgbClr val="16818D"/>
                </a:solidFill>
                <a:latin typeface="Tahoma" charset="0"/>
              </a:defRPr>
            </a:lvl2pPr>
            <a:lvl3pPr marL="1219200" indent="0">
              <a:lnSpc>
                <a:spcPts val="3600"/>
              </a:lnSpc>
              <a:buNone/>
              <a:defRPr sz="2800" b="0" i="1" baseline="0">
                <a:solidFill>
                  <a:srgbClr val="16818D"/>
                </a:solidFill>
                <a:latin typeface="Tahoma" charset="0"/>
              </a:defRPr>
            </a:lvl3pPr>
            <a:lvl4pPr marL="1828800" indent="0">
              <a:lnSpc>
                <a:spcPts val="3600"/>
              </a:lnSpc>
              <a:buNone/>
              <a:defRPr sz="2800" b="0" i="1" baseline="0">
                <a:solidFill>
                  <a:srgbClr val="16818D"/>
                </a:solidFill>
                <a:latin typeface="Tahoma" charset="0"/>
              </a:defRPr>
            </a:lvl4pPr>
            <a:lvl5pPr marL="2438400" indent="0">
              <a:lnSpc>
                <a:spcPts val="3600"/>
              </a:lnSpc>
              <a:buNone/>
              <a:defRPr sz="2800" b="0" i="1" baseline="0">
                <a:solidFill>
                  <a:srgbClr val="16818D"/>
                </a:solidFill>
                <a:latin typeface="Tahoma"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14"/>
          <p:cNvSpPr>
            <a:spLocks noGrp="1"/>
          </p:cNvSpPr>
          <p:nvPr>
            <p:ph type="body" sz="quarter" idx="13"/>
          </p:nvPr>
        </p:nvSpPr>
        <p:spPr>
          <a:xfrm>
            <a:off x="1042988" y="5184353"/>
            <a:ext cx="7058025" cy="692919"/>
          </a:xfrm>
          <a:prstGeom prst="rect">
            <a:avLst/>
          </a:prstGeom>
        </p:spPr>
        <p:txBody>
          <a:bodyPr/>
          <a:lstStyle>
            <a:lvl1pPr marL="0" indent="0" algn="r">
              <a:lnSpc>
                <a:spcPts val="1800"/>
              </a:lnSpc>
              <a:buNone/>
              <a:defRPr sz="1200" baseline="0">
                <a:solidFill>
                  <a:schemeClr val="tx1"/>
                </a:solidFill>
                <a:latin typeface="Tahoma" charset="0"/>
              </a:defRPr>
            </a:lvl1pPr>
            <a:lvl2pPr marL="609600" indent="0" algn="r">
              <a:lnSpc>
                <a:spcPts val="1800"/>
              </a:lnSpc>
              <a:buNone/>
              <a:defRPr sz="1200" baseline="0">
                <a:solidFill>
                  <a:schemeClr val="tx1"/>
                </a:solidFill>
                <a:latin typeface="Tahoma" charset="0"/>
              </a:defRPr>
            </a:lvl2pPr>
            <a:lvl3pPr marL="1219200" indent="0" algn="r">
              <a:lnSpc>
                <a:spcPts val="1800"/>
              </a:lnSpc>
              <a:buNone/>
              <a:defRPr sz="1200" baseline="0">
                <a:solidFill>
                  <a:schemeClr val="tx1"/>
                </a:solidFill>
                <a:latin typeface="Tahoma" charset="0"/>
              </a:defRPr>
            </a:lvl3pPr>
            <a:lvl4pPr marL="1828800" indent="0" algn="r">
              <a:lnSpc>
                <a:spcPts val="1800"/>
              </a:lnSpc>
              <a:buNone/>
              <a:defRPr sz="1200" baseline="0">
                <a:solidFill>
                  <a:schemeClr val="tx1"/>
                </a:solidFill>
                <a:latin typeface="Tahoma" charset="0"/>
              </a:defRPr>
            </a:lvl4pPr>
            <a:lvl5pPr marL="2438400" indent="0" algn="r">
              <a:lnSpc>
                <a:spcPts val="1800"/>
              </a:lnSpc>
              <a:buNone/>
              <a:defRPr sz="1200" baseline="0">
                <a:solidFill>
                  <a:schemeClr val="tx1"/>
                </a:solidFill>
                <a:latin typeface="Tahoma"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5" name="Picture 4"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0113" y="6326188"/>
            <a:ext cx="1081087"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3797511"/>
      </p:ext>
    </p:extLst>
  </p:cSld>
  <p:clrMapOvr>
    <a:masterClrMapping/>
  </p:clrMapOvr>
  <p:transition spd="slow">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3" name="Text Placeholder 12"/>
          <p:cNvSpPr>
            <a:spLocks noGrp="1"/>
          </p:cNvSpPr>
          <p:nvPr>
            <p:ph type="body" sz="quarter" idx="12" hasCustomPrompt="1"/>
          </p:nvPr>
        </p:nvSpPr>
        <p:spPr>
          <a:xfrm>
            <a:off x="215403" y="2547440"/>
            <a:ext cx="4283969" cy="2204864"/>
          </a:xfrm>
          <a:prstGeom prst="rect">
            <a:avLst/>
          </a:prstGeom>
        </p:spPr>
        <p:txBody>
          <a:bodyPr/>
          <a:lstStyle>
            <a:lvl1pPr marL="0" indent="0" algn="r">
              <a:lnSpc>
                <a:spcPts val="9600"/>
              </a:lnSpc>
              <a:buNone/>
              <a:defRPr sz="13000" b="0" i="0" baseline="0">
                <a:solidFill>
                  <a:srgbClr val="16818D"/>
                </a:solidFill>
                <a:latin typeface="Georgia" charset="0"/>
                <a:ea typeface="Georgia" charset="0"/>
                <a:cs typeface="Georgia" charset="0"/>
              </a:defRPr>
            </a:lvl1pPr>
            <a:lvl2pPr marL="609600" indent="0" algn="r">
              <a:lnSpc>
                <a:spcPts val="3600"/>
              </a:lnSpc>
              <a:buNone/>
              <a:defRPr sz="9600" b="0" i="0" baseline="0">
                <a:solidFill>
                  <a:schemeClr val="bg1"/>
                </a:solidFill>
                <a:latin typeface="Georgia" charset="0"/>
                <a:ea typeface="Georgia" charset="0"/>
                <a:cs typeface="Georgia" charset="0"/>
              </a:defRPr>
            </a:lvl2pPr>
            <a:lvl3pPr marL="1219200" indent="0" algn="r">
              <a:lnSpc>
                <a:spcPts val="3600"/>
              </a:lnSpc>
              <a:buNone/>
              <a:defRPr sz="9600" b="0" i="0" baseline="0">
                <a:solidFill>
                  <a:schemeClr val="bg1"/>
                </a:solidFill>
                <a:latin typeface="Georgia" charset="0"/>
                <a:ea typeface="Georgia" charset="0"/>
                <a:cs typeface="Georgia" charset="0"/>
              </a:defRPr>
            </a:lvl3pPr>
            <a:lvl4pPr marL="1828800" indent="0" algn="r">
              <a:lnSpc>
                <a:spcPts val="3600"/>
              </a:lnSpc>
              <a:buNone/>
              <a:defRPr sz="9600" b="0" i="0" baseline="0">
                <a:solidFill>
                  <a:schemeClr val="bg1"/>
                </a:solidFill>
                <a:latin typeface="Georgia" charset="0"/>
                <a:ea typeface="Georgia" charset="0"/>
                <a:cs typeface="Georgia" charset="0"/>
              </a:defRPr>
            </a:lvl4pPr>
            <a:lvl5pPr marL="2438400" indent="0" algn="r">
              <a:lnSpc>
                <a:spcPts val="3600"/>
              </a:lnSpc>
              <a:buNone/>
              <a:defRPr sz="9600" b="0" i="0" baseline="0">
                <a:solidFill>
                  <a:schemeClr val="bg1"/>
                </a:solidFill>
                <a:latin typeface="Georgia" charset="0"/>
                <a:ea typeface="Georgia" charset="0"/>
                <a:cs typeface="Georgia" charset="0"/>
              </a:defRPr>
            </a:lvl5pPr>
          </a:lstStyle>
          <a:p>
            <a:pPr lvl="0"/>
            <a:r>
              <a:rPr lang="en-GB" dirty="0"/>
              <a:t>100%</a:t>
            </a:r>
          </a:p>
        </p:txBody>
      </p:sp>
      <p:sp>
        <p:nvSpPr>
          <p:cNvPr id="4" name="Text Placeholder 14"/>
          <p:cNvSpPr>
            <a:spLocks noGrp="1"/>
          </p:cNvSpPr>
          <p:nvPr>
            <p:ph type="body" sz="quarter" idx="13"/>
          </p:nvPr>
        </p:nvSpPr>
        <p:spPr>
          <a:xfrm>
            <a:off x="4715395" y="2564519"/>
            <a:ext cx="3601021" cy="2187786"/>
          </a:xfrm>
          <a:prstGeom prst="rect">
            <a:avLst/>
          </a:prstGeom>
        </p:spPr>
        <p:txBody>
          <a:bodyPr/>
          <a:lstStyle>
            <a:lvl1pPr marL="0" indent="0" algn="l">
              <a:lnSpc>
                <a:spcPts val="2200"/>
              </a:lnSpc>
              <a:buNone/>
              <a:defRPr sz="1800" baseline="0">
                <a:solidFill>
                  <a:srgbClr val="16818D"/>
                </a:solidFill>
                <a:latin typeface="Georgia" charset="0"/>
              </a:defRPr>
            </a:lvl1pPr>
            <a:lvl2pPr marL="609600" indent="0" algn="l">
              <a:lnSpc>
                <a:spcPts val="2200"/>
              </a:lnSpc>
              <a:buNone/>
              <a:defRPr sz="1800" baseline="0">
                <a:solidFill>
                  <a:srgbClr val="16818D"/>
                </a:solidFill>
                <a:latin typeface="Georgia" charset="0"/>
              </a:defRPr>
            </a:lvl2pPr>
            <a:lvl3pPr marL="1219200" indent="0" algn="l">
              <a:lnSpc>
                <a:spcPts val="2200"/>
              </a:lnSpc>
              <a:buNone/>
              <a:defRPr sz="1800" baseline="0">
                <a:solidFill>
                  <a:srgbClr val="16818D"/>
                </a:solidFill>
                <a:latin typeface="Georgia" charset="0"/>
              </a:defRPr>
            </a:lvl3pPr>
            <a:lvl4pPr marL="1828800" indent="0" algn="l">
              <a:lnSpc>
                <a:spcPts val="2200"/>
              </a:lnSpc>
              <a:buNone/>
              <a:defRPr sz="1800" baseline="0">
                <a:solidFill>
                  <a:srgbClr val="16818D"/>
                </a:solidFill>
                <a:latin typeface="Georgia" charset="0"/>
              </a:defRPr>
            </a:lvl4pPr>
            <a:lvl5pPr marL="2438400" indent="0" algn="l">
              <a:lnSpc>
                <a:spcPts val="2200"/>
              </a:lnSpc>
              <a:buNone/>
              <a:defRPr sz="1800" baseline="0">
                <a:solidFill>
                  <a:srgbClr val="16818D"/>
                </a:solidFill>
                <a:latin typeface="Georgia"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14"/>
          <p:cNvSpPr>
            <a:spLocks noGrp="1"/>
          </p:cNvSpPr>
          <p:nvPr>
            <p:ph type="body" sz="quarter" idx="14"/>
          </p:nvPr>
        </p:nvSpPr>
        <p:spPr>
          <a:xfrm>
            <a:off x="970980" y="4896321"/>
            <a:ext cx="7129412" cy="620911"/>
          </a:xfrm>
          <a:prstGeom prst="rect">
            <a:avLst/>
          </a:prstGeom>
        </p:spPr>
        <p:txBody>
          <a:bodyPr/>
          <a:lstStyle>
            <a:lvl1pPr marL="0" indent="0" algn="r">
              <a:lnSpc>
                <a:spcPts val="1400"/>
              </a:lnSpc>
              <a:buNone/>
              <a:defRPr sz="1000" baseline="0">
                <a:solidFill>
                  <a:schemeClr val="tx1"/>
                </a:solidFill>
                <a:latin typeface="Tahoma" charset="0"/>
              </a:defRPr>
            </a:lvl1pPr>
            <a:lvl2pPr marL="609600" indent="0" algn="r">
              <a:lnSpc>
                <a:spcPts val="1400"/>
              </a:lnSpc>
              <a:buNone/>
              <a:defRPr sz="1000" baseline="0">
                <a:solidFill>
                  <a:schemeClr val="tx1"/>
                </a:solidFill>
                <a:latin typeface="Tahoma" charset="0"/>
              </a:defRPr>
            </a:lvl2pPr>
            <a:lvl3pPr marL="1219200" indent="0" algn="r">
              <a:lnSpc>
                <a:spcPts val="1400"/>
              </a:lnSpc>
              <a:buNone/>
              <a:defRPr sz="1000" baseline="0">
                <a:solidFill>
                  <a:schemeClr val="tx1"/>
                </a:solidFill>
                <a:latin typeface="Tahoma" charset="0"/>
              </a:defRPr>
            </a:lvl3pPr>
            <a:lvl4pPr marL="1828800" indent="0" algn="r">
              <a:lnSpc>
                <a:spcPts val="1400"/>
              </a:lnSpc>
              <a:buNone/>
              <a:defRPr sz="1000" baseline="0">
                <a:solidFill>
                  <a:schemeClr val="tx1"/>
                </a:solidFill>
                <a:latin typeface="Tahoma" charset="0"/>
              </a:defRPr>
            </a:lvl4pPr>
            <a:lvl5pPr marL="2438400" indent="0" algn="r">
              <a:lnSpc>
                <a:spcPts val="1400"/>
              </a:lnSpc>
              <a:buNone/>
              <a:defRPr sz="1000" baseline="0">
                <a:solidFill>
                  <a:schemeClr val="tx1"/>
                </a:solidFill>
                <a:latin typeface="Tahoma"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6" name="Picture 5"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0113" y="6326188"/>
            <a:ext cx="1081087"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3789824"/>
      </p:ext>
    </p:extLst>
  </p:cSld>
  <p:clrMapOvr>
    <a:masterClrMapping/>
  </p:clrMapOvr>
  <p:transition spd="slow">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GB"/>
          </a:p>
        </p:txBody>
      </p:sp>
      <p:sp>
        <p:nvSpPr>
          <p:cNvPr id="3"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E686FCFE-3C59-4AA7-BB83-CC6252834221}" type="slidenum">
              <a:rPr lang="en-GB"/>
              <a:pPr>
                <a:defRPr/>
              </a:pPr>
              <a:t>‹#›</a:t>
            </a:fld>
            <a:endParaRPr lang="en-GB"/>
          </a:p>
        </p:txBody>
      </p:sp>
    </p:spTree>
    <p:extLst>
      <p:ext uri="{BB962C8B-B14F-4D97-AF65-F5344CB8AC3E}">
        <p14:creationId xmlns:p14="http://schemas.microsoft.com/office/powerpoint/2010/main" val="1208988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and subhead">
    <p:spTree>
      <p:nvGrpSpPr>
        <p:cNvPr id="1" name=""/>
        <p:cNvGrpSpPr/>
        <p:nvPr/>
      </p:nvGrpSpPr>
      <p:grpSpPr>
        <a:xfrm>
          <a:off x="0" y="0"/>
          <a:ext cx="0" cy="0"/>
          <a:chOff x="0" y="0"/>
          <a:chExt cx="0" cy="0"/>
        </a:xfrm>
      </p:grpSpPr>
      <p:pic>
        <p:nvPicPr>
          <p:cNvPr id="4" name="Picture 1"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0113" y="6326188"/>
            <a:ext cx="1081087"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0"/>
          </p:nvPr>
        </p:nvSpPr>
        <p:spPr>
          <a:xfrm>
            <a:off x="899591" y="1890713"/>
            <a:ext cx="6515621" cy="1366120"/>
          </a:xfrm>
          <a:prstGeom prst="rect">
            <a:avLst/>
          </a:prstGeom>
        </p:spPr>
        <p:txBody>
          <a:bodyPr lIns="0" tIns="0" rIns="0" bIns="0"/>
          <a:lstStyle>
            <a:lvl1pPr marL="0" indent="0">
              <a:lnSpc>
                <a:spcPts val="4800"/>
              </a:lnSpc>
              <a:spcBef>
                <a:spcPts val="0"/>
              </a:spcBef>
              <a:buFontTx/>
              <a:buNone/>
              <a:defRPr sz="4400" b="0" i="0">
                <a:solidFill>
                  <a:srgbClr val="16818D"/>
                </a:solidFill>
                <a:latin typeface="Georgia" charset="0"/>
                <a:ea typeface="Georgia" charset="0"/>
                <a:cs typeface="Georgia" charset="0"/>
              </a:defRPr>
            </a:lvl1pPr>
          </a:lstStyle>
          <a:p>
            <a:pPr lvl="0"/>
            <a:r>
              <a:rPr lang="en-GB" dirty="0"/>
              <a:t>Click to edit Master text styles</a:t>
            </a:r>
          </a:p>
        </p:txBody>
      </p:sp>
      <p:sp>
        <p:nvSpPr>
          <p:cNvPr id="7" name="Text Placeholder 5"/>
          <p:cNvSpPr>
            <a:spLocks noGrp="1"/>
          </p:cNvSpPr>
          <p:nvPr>
            <p:ph type="body" sz="quarter" idx="11"/>
          </p:nvPr>
        </p:nvSpPr>
        <p:spPr>
          <a:xfrm>
            <a:off x="899592" y="4221163"/>
            <a:ext cx="6515620" cy="603104"/>
          </a:xfrm>
          <a:prstGeom prst="rect">
            <a:avLst/>
          </a:prstGeom>
        </p:spPr>
        <p:txBody>
          <a:bodyPr lIns="0" tIns="0" rIns="0" bIns="0"/>
          <a:lstStyle>
            <a:lvl1pPr marL="0" indent="0">
              <a:lnSpc>
                <a:spcPct val="100000"/>
              </a:lnSpc>
              <a:buFontTx/>
              <a:buNone/>
              <a:defRPr sz="1600" b="0" i="0">
                <a:solidFill>
                  <a:schemeClr val="tx1"/>
                </a:solidFill>
                <a:latin typeface="Tahoma" charset="0"/>
                <a:ea typeface="Tahoma" charset="0"/>
                <a:cs typeface="Tahoma" charset="0"/>
              </a:defRPr>
            </a:lvl1pPr>
          </a:lstStyle>
          <a:p>
            <a:pPr lvl="0"/>
            <a:r>
              <a:rPr lang="en-GB" dirty="0"/>
              <a:t>Click to edit Master text styles</a:t>
            </a:r>
          </a:p>
        </p:txBody>
      </p:sp>
    </p:spTree>
    <p:extLst>
      <p:ext uri="{BB962C8B-B14F-4D97-AF65-F5344CB8AC3E}">
        <p14:creationId xmlns:p14="http://schemas.microsoft.com/office/powerpoint/2010/main" val="1313176712"/>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headings, text and bullet points">
    <p:spTree>
      <p:nvGrpSpPr>
        <p:cNvPr id="1" name=""/>
        <p:cNvGrpSpPr/>
        <p:nvPr/>
      </p:nvGrpSpPr>
      <p:grpSpPr>
        <a:xfrm>
          <a:off x="0" y="0"/>
          <a:ext cx="0" cy="0"/>
          <a:chOff x="0" y="0"/>
          <a:chExt cx="0" cy="0"/>
        </a:xfrm>
      </p:grpSpPr>
      <p:pic>
        <p:nvPicPr>
          <p:cNvPr id="4" name="Picture 1"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0113" y="6326188"/>
            <a:ext cx="1081087"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89700"/>
            <a:ext cx="6515621" cy="651068"/>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a:t>Click to edit Master text styles</a:t>
            </a:r>
          </a:p>
        </p:txBody>
      </p:sp>
      <p:sp>
        <p:nvSpPr>
          <p:cNvPr id="6" name="Text Placeholder 5"/>
          <p:cNvSpPr>
            <a:spLocks noGrp="1"/>
          </p:cNvSpPr>
          <p:nvPr>
            <p:ph type="body" sz="quarter" idx="11"/>
          </p:nvPr>
        </p:nvSpPr>
        <p:spPr>
          <a:xfrm>
            <a:off x="827584" y="1557214"/>
            <a:ext cx="6587628" cy="4464074"/>
          </a:xfrm>
          <a:prstGeom prst="rect">
            <a:avLst/>
          </a:prstGeom>
        </p:spPr>
        <p:txBody>
          <a:bodyPr/>
          <a:lstStyle>
            <a:lvl1pPr marL="266700" indent="-266700">
              <a:buClr>
                <a:srgbClr val="16818D"/>
              </a:buClr>
              <a:defRPr sz="1600">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16818D"/>
              </a:buClr>
              <a:buFont typeface="Courier New" panose="02070309020205020404" pitchFamily="49" charset="0"/>
              <a:buChar char="o"/>
              <a:defRPr sz="1600">
                <a:latin typeface="Tahoma" panose="020B0604030504040204" pitchFamily="34" charset="0"/>
                <a:ea typeface="Tahoma" panose="020B0604030504040204" pitchFamily="34" charset="0"/>
                <a:cs typeface="Tahoma" panose="020B0604030504040204" pitchFamily="34" charset="0"/>
              </a:defRPr>
            </a:lvl2pPr>
            <a:lvl3pPr marL="808038" indent="-266700">
              <a:buClr>
                <a:srgbClr val="16818D"/>
              </a:buClr>
              <a:buFont typeface="Arial" panose="020B0604020202020204" pitchFamily="34" charset="0"/>
              <a:buChar char="̶"/>
              <a:defRPr sz="1600">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871558365"/>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ain headings, text and numbered points">
    <p:spTree>
      <p:nvGrpSpPr>
        <p:cNvPr id="1" name=""/>
        <p:cNvGrpSpPr/>
        <p:nvPr/>
      </p:nvGrpSpPr>
      <p:grpSpPr>
        <a:xfrm>
          <a:off x="0" y="0"/>
          <a:ext cx="0" cy="0"/>
          <a:chOff x="0" y="0"/>
          <a:chExt cx="0" cy="0"/>
        </a:xfrm>
      </p:grpSpPr>
      <p:pic>
        <p:nvPicPr>
          <p:cNvPr id="4" name="Picture 1"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0113" y="6326188"/>
            <a:ext cx="1081087"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92696"/>
            <a:ext cx="6515621" cy="634666"/>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a:t>Click to edit Master text styles</a:t>
            </a:r>
          </a:p>
        </p:txBody>
      </p:sp>
      <p:sp>
        <p:nvSpPr>
          <p:cNvPr id="7" name="Text Placeholder 2"/>
          <p:cNvSpPr>
            <a:spLocks noGrp="1"/>
          </p:cNvSpPr>
          <p:nvPr>
            <p:ph type="body" sz="quarter" idx="11"/>
          </p:nvPr>
        </p:nvSpPr>
        <p:spPr>
          <a:xfrm>
            <a:off x="827584" y="1557214"/>
            <a:ext cx="6587628" cy="4465637"/>
          </a:xfrm>
          <a:prstGeom prst="rect">
            <a:avLst/>
          </a:prstGeom>
        </p:spPr>
        <p:txBody>
          <a:bodyPr/>
          <a:lstStyle>
            <a:lvl1pPr marL="266700" indent="-266700">
              <a:buClr>
                <a:srgbClr val="16818D"/>
              </a:buClr>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16818D"/>
              </a:buClr>
              <a:buFont typeface="+mj-lt"/>
              <a:buAutoNum type="romanLcPeriod"/>
              <a:defRPr sz="160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16818D"/>
              </a:buClr>
              <a:buFont typeface="Arial" panose="020B0604020202020204" pitchFamily="34" charset="0"/>
              <a:buChar char="̶"/>
              <a:defRPr sz="1600">
                <a:latin typeface="Tahoma" panose="020B0604030504040204" pitchFamily="34" charset="0"/>
                <a:ea typeface="Tahoma" panose="020B0604030504040204" pitchFamily="34" charset="0"/>
                <a:cs typeface="Tahoma" panose="020B0604030504040204" pitchFamily="34" charset="0"/>
              </a:defRPr>
            </a:lvl3pPr>
            <a:lvl4pPr marL="23431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4pPr>
            <a:lvl5pPr marL="29527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95484368"/>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text style">
    <p:spTree>
      <p:nvGrpSpPr>
        <p:cNvPr id="1" name=""/>
        <p:cNvGrpSpPr/>
        <p:nvPr/>
      </p:nvGrpSpPr>
      <p:grpSpPr>
        <a:xfrm>
          <a:off x="0" y="0"/>
          <a:ext cx="0" cy="0"/>
          <a:chOff x="0" y="0"/>
          <a:chExt cx="0" cy="0"/>
        </a:xfrm>
      </p:grpSpPr>
      <p:pic>
        <p:nvPicPr>
          <p:cNvPr id="8" name="Picture 1"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0113" y="6326188"/>
            <a:ext cx="1081087"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1"/>
          </p:nvPr>
        </p:nvSpPr>
        <p:spPr>
          <a:xfrm>
            <a:off x="899592" y="1628800"/>
            <a:ext cx="3167583" cy="4464025"/>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400" b="0" i="0" baseline="0">
                <a:solidFill>
                  <a:schemeClr val="tx1"/>
                </a:solidFill>
                <a:latin typeface="Tahoma" charset="0"/>
                <a:ea typeface="Tahoma" charset="0"/>
                <a:cs typeface="Tahoma" charset="0"/>
              </a:defRPr>
            </a:lvl1pPr>
          </a:lstStyle>
          <a:p>
            <a:pPr lvl="0"/>
            <a:r>
              <a:rPr lang="en-GB" dirty="0"/>
              <a:t>Click to edit Master text styles</a:t>
            </a:r>
          </a:p>
        </p:txBody>
      </p:sp>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a:t>Click to edit Master text styles</a:t>
            </a:r>
          </a:p>
        </p:txBody>
      </p:sp>
      <p:sp>
        <p:nvSpPr>
          <p:cNvPr id="7" name="Text Placeholder 5"/>
          <p:cNvSpPr>
            <a:spLocks noGrp="1"/>
          </p:cNvSpPr>
          <p:nvPr>
            <p:ph type="body" sz="quarter" idx="12"/>
          </p:nvPr>
        </p:nvSpPr>
        <p:spPr>
          <a:xfrm>
            <a:off x="4284663" y="1628800"/>
            <a:ext cx="3167583" cy="4464025"/>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400" b="0" i="0" baseline="0">
                <a:solidFill>
                  <a:schemeClr val="tx1"/>
                </a:solidFill>
                <a:latin typeface="Tahoma" charset="0"/>
                <a:ea typeface="Tahoma" charset="0"/>
                <a:cs typeface="Tahoma" charset="0"/>
              </a:defRPr>
            </a:lvl1pPr>
          </a:lstStyle>
          <a:p>
            <a:pPr lvl="0"/>
            <a:r>
              <a:rPr lang="en-GB" dirty="0"/>
              <a:t>Click to edit Master text styles</a:t>
            </a:r>
          </a:p>
        </p:txBody>
      </p:sp>
    </p:spTree>
    <p:extLst>
      <p:ext uri="{BB962C8B-B14F-4D97-AF65-F5344CB8AC3E}">
        <p14:creationId xmlns:p14="http://schemas.microsoft.com/office/powerpoint/2010/main" val="1223581112"/>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text style with bullet points">
    <p:spTree>
      <p:nvGrpSpPr>
        <p:cNvPr id="1" name=""/>
        <p:cNvGrpSpPr/>
        <p:nvPr/>
      </p:nvGrpSpPr>
      <p:grpSpPr>
        <a:xfrm>
          <a:off x="0" y="0"/>
          <a:ext cx="0" cy="0"/>
          <a:chOff x="0" y="0"/>
          <a:chExt cx="0" cy="0"/>
        </a:xfrm>
      </p:grpSpPr>
      <p:pic>
        <p:nvPicPr>
          <p:cNvPr id="4" name="Picture 1"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0113" y="6326188"/>
            <a:ext cx="1081087"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a:t>Click to edit Master text styles</a:t>
            </a:r>
          </a:p>
        </p:txBody>
      </p:sp>
      <p:sp>
        <p:nvSpPr>
          <p:cNvPr id="8" name="Text Placeholder 5"/>
          <p:cNvSpPr>
            <a:spLocks noGrp="1"/>
          </p:cNvSpPr>
          <p:nvPr>
            <p:ph type="body" sz="quarter" idx="11" hasCustomPrompt="1"/>
          </p:nvPr>
        </p:nvSpPr>
        <p:spPr>
          <a:xfrm>
            <a:off x="899666" y="1584000"/>
            <a:ext cx="3167583" cy="4437288"/>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6818D"/>
              </a:buClr>
              <a:buSzTx/>
              <a:buFont typeface="Arial" panose="020B0604020202020204" pitchFamily="34" charset="0"/>
              <a:buChar char="•"/>
              <a:tabLst/>
              <a:defRPr sz="1400" b="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16818D"/>
              </a:buClr>
              <a:buFont typeface="Courier New" panose="02070309020205020404" pitchFamily="49" charset="0"/>
              <a:buChar char="o"/>
              <a:defRPr sz="1400">
                <a:latin typeface="Tahoma" panose="020B0604030504040204" pitchFamily="34" charset="0"/>
                <a:ea typeface="Tahoma" panose="020B0604030504040204" pitchFamily="34" charset="0"/>
                <a:cs typeface="Tahoma" panose="020B0604030504040204" pitchFamily="34" charset="0"/>
              </a:defRPr>
            </a:lvl2pPr>
            <a:lvl3pPr marL="808038" indent="-177800">
              <a:buClr>
                <a:srgbClr val="16818D"/>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163638" indent="-301625">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a:t>Click to add text</a:t>
            </a:r>
          </a:p>
          <a:p>
            <a:pPr lvl="1"/>
            <a:r>
              <a:rPr lang="en-GB" dirty="0"/>
              <a:t>Second Bullet Point</a:t>
            </a:r>
          </a:p>
          <a:p>
            <a:pPr lvl="2"/>
            <a:r>
              <a:rPr lang="en-GB" dirty="0"/>
              <a:t>Third Bullet Point</a:t>
            </a:r>
          </a:p>
          <a:p>
            <a:pPr lvl="3"/>
            <a:endParaRPr lang="en-GB" dirty="0"/>
          </a:p>
        </p:txBody>
      </p:sp>
      <p:sp>
        <p:nvSpPr>
          <p:cNvPr id="9" name="Text Placeholder 5"/>
          <p:cNvSpPr>
            <a:spLocks noGrp="1"/>
          </p:cNvSpPr>
          <p:nvPr>
            <p:ph type="body" sz="quarter" idx="12" hasCustomPrompt="1"/>
          </p:nvPr>
        </p:nvSpPr>
        <p:spPr>
          <a:xfrm>
            <a:off x="4284737" y="1584000"/>
            <a:ext cx="3167583" cy="4437288"/>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6818D"/>
              </a:buClr>
              <a:buSzTx/>
              <a:buFont typeface="Arial" panose="020B0604020202020204" pitchFamily="34" charset="0"/>
              <a:buChar char="•"/>
              <a:tabLst/>
              <a:defRPr sz="1400" b="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16818D"/>
              </a:buClr>
              <a:buFont typeface="Courier New" panose="02070309020205020404" pitchFamily="49" charset="0"/>
              <a:buChar char="o"/>
              <a:defRPr sz="1400">
                <a:latin typeface="Tahoma" panose="020B0604030504040204" pitchFamily="34" charset="0"/>
                <a:ea typeface="Tahoma" panose="020B0604030504040204" pitchFamily="34" charset="0"/>
                <a:cs typeface="Tahoma" panose="020B0604030504040204" pitchFamily="34" charset="0"/>
              </a:defRPr>
            </a:lvl2pPr>
            <a:lvl3pPr marL="808038" indent="-177800">
              <a:buClr>
                <a:srgbClr val="16818D"/>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163638" indent="-301625">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US" dirty="0"/>
              <a:t>Click to add text</a:t>
            </a:r>
          </a:p>
          <a:p>
            <a:pPr lvl="1"/>
            <a:r>
              <a:rPr lang="en-US" dirty="0"/>
              <a:t>Second Bullet Point</a:t>
            </a:r>
          </a:p>
          <a:p>
            <a:pPr lvl="2"/>
            <a:r>
              <a:rPr lang="en-US" dirty="0"/>
              <a:t>Third Bullet Point</a:t>
            </a:r>
          </a:p>
          <a:p>
            <a:pPr lvl="3"/>
            <a:endParaRPr lang="en-US" dirty="0"/>
          </a:p>
          <a:p>
            <a:pPr lvl="0"/>
            <a:endParaRPr lang="en-GB" dirty="0"/>
          </a:p>
        </p:txBody>
      </p:sp>
    </p:spTree>
    <p:extLst>
      <p:ext uri="{BB962C8B-B14F-4D97-AF65-F5344CB8AC3E}">
        <p14:creationId xmlns:p14="http://schemas.microsoft.com/office/powerpoint/2010/main" val="424345712"/>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text style with numbered points">
    <p:spTree>
      <p:nvGrpSpPr>
        <p:cNvPr id="1" name=""/>
        <p:cNvGrpSpPr/>
        <p:nvPr/>
      </p:nvGrpSpPr>
      <p:grpSpPr>
        <a:xfrm>
          <a:off x="0" y="0"/>
          <a:ext cx="0" cy="0"/>
          <a:chOff x="0" y="0"/>
          <a:chExt cx="0" cy="0"/>
        </a:xfrm>
      </p:grpSpPr>
      <p:pic>
        <p:nvPicPr>
          <p:cNvPr id="4" name="Picture 1"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0113" y="6326188"/>
            <a:ext cx="1081087"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2" y="692696"/>
            <a:ext cx="6481464" cy="646040"/>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a:t>Click to edit Master text styles</a:t>
            </a:r>
          </a:p>
        </p:txBody>
      </p:sp>
      <p:sp>
        <p:nvSpPr>
          <p:cNvPr id="8" name="Text Placeholder 5"/>
          <p:cNvSpPr>
            <a:spLocks noGrp="1"/>
          </p:cNvSpPr>
          <p:nvPr>
            <p:ph type="body" sz="quarter" idx="11" hasCustomPrompt="1"/>
          </p:nvPr>
        </p:nvSpPr>
        <p:spPr>
          <a:xfrm>
            <a:off x="894944" y="1584148"/>
            <a:ext cx="3167583" cy="4437140"/>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16818D"/>
              </a:buClr>
              <a:buSzTx/>
              <a:buFont typeface="+mj-lt"/>
              <a:buAutoNum type="arabicPeriod"/>
              <a:tabLst/>
              <a:defRPr sz="1400" b="0" i="0" baseline="0">
                <a:solidFill>
                  <a:schemeClr val="tx1"/>
                </a:solidFill>
                <a:latin typeface="Tahoma"/>
                <a:ea typeface="Tahoma"/>
                <a:cs typeface="Tahoma"/>
              </a:defRPr>
            </a:lvl1pPr>
            <a:lvl2pPr marL="541338" indent="-274638">
              <a:buClr>
                <a:srgbClr val="16818D"/>
              </a:buClr>
              <a:buFont typeface="+mj-lt"/>
              <a:buAutoNum type="romanLcPeriod"/>
              <a:defRPr sz="1400" baseline="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16818D"/>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a:t>Click to add text</a:t>
            </a:r>
          </a:p>
          <a:p>
            <a:pPr lvl="1"/>
            <a:r>
              <a:rPr lang="en-GB" dirty="0"/>
              <a:t>Number Position Number 2</a:t>
            </a:r>
          </a:p>
          <a:p>
            <a:pPr lvl="2"/>
            <a:r>
              <a:rPr lang="en-GB" dirty="0"/>
              <a:t>Number Position Number 3</a:t>
            </a:r>
          </a:p>
          <a:p>
            <a:pPr lvl="3"/>
            <a:endParaRPr lang="en-GB" dirty="0"/>
          </a:p>
          <a:p>
            <a:pPr lvl="3"/>
            <a:endParaRPr lang="en-GB" dirty="0"/>
          </a:p>
        </p:txBody>
      </p:sp>
      <p:sp>
        <p:nvSpPr>
          <p:cNvPr id="9" name="Text Placeholder 5"/>
          <p:cNvSpPr>
            <a:spLocks noGrp="1"/>
          </p:cNvSpPr>
          <p:nvPr>
            <p:ph type="body" sz="quarter" idx="12" hasCustomPrompt="1"/>
          </p:nvPr>
        </p:nvSpPr>
        <p:spPr>
          <a:xfrm>
            <a:off x="4280015" y="1584148"/>
            <a:ext cx="3167583" cy="4437140"/>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16818D"/>
              </a:buClr>
              <a:buSzTx/>
              <a:buFont typeface="+mj-lt"/>
              <a:buAutoNum type="arabicPeriod"/>
              <a:tabLst/>
              <a:defRPr sz="1400" b="0" i="0" baseline="0">
                <a:solidFill>
                  <a:schemeClr val="tx1"/>
                </a:solidFill>
                <a:latin typeface="Tahoma"/>
                <a:ea typeface="Tahoma"/>
                <a:cs typeface="Tahoma"/>
              </a:defRPr>
            </a:lvl1pPr>
            <a:lvl2pPr marL="541338" indent="-274638">
              <a:buClr>
                <a:srgbClr val="16818D"/>
              </a:buClr>
              <a:buFont typeface="+mj-lt"/>
              <a:buAutoNum type="romanLcPeriod"/>
              <a:defRPr sz="140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16818D"/>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a:t>Click to add text</a:t>
            </a:r>
          </a:p>
          <a:p>
            <a:pPr lvl="1"/>
            <a:r>
              <a:rPr lang="en-GB" dirty="0"/>
              <a:t>Number Position Number 2</a:t>
            </a:r>
          </a:p>
          <a:p>
            <a:pPr lvl="2"/>
            <a:r>
              <a:rPr lang="en-GB" dirty="0"/>
              <a:t>Number Position Number 3</a:t>
            </a:r>
          </a:p>
          <a:p>
            <a:pPr lvl="3"/>
            <a:endParaRPr lang="en-GB" dirty="0"/>
          </a:p>
        </p:txBody>
      </p:sp>
    </p:spTree>
    <p:extLst>
      <p:ext uri="{BB962C8B-B14F-4D97-AF65-F5344CB8AC3E}">
        <p14:creationId xmlns:p14="http://schemas.microsoft.com/office/powerpoint/2010/main" val="185189897"/>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 and graph position">
    <p:spTree>
      <p:nvGrpSpPr>
        <p:cNvPr id="1" name=""/>
        <p:cNvGrpSpPr/>
        <p:nvPr/>
      </p:nvGrpSpPr>
      <p:grpSpPr>
        <a:xfrm>
          <a:off x="0" y="0"/>
          <a:ext cx="0" cy="0"/>
          <a:chOff x="0" y="0"/>
          <a:chExt cx="0" cy="0"/>
        </a:xfrm>
      </p:grpSpPr>
      <p:pic>
        <p:nvPicPr>
          <p:cNvPr id="4" name="Picture 1"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0113" y="6326188"/>
            <a:ext cx="1081087"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a:t>Click to edit Master text styles</a:t>
            </a:r>
          </a:p>
        </p:txBody>
      </p:sp>
      <p:sp>
        <p:nvSpPr>
          <p:cNvPr id="3" name="Chart Placeholder 2"/>
          <p:cNvSpPr>
            <a:spLocks noGrp="1"/>
          </p:cNvSpPr>
          <p:nvPr>
            <p:ph type="chart" sz="quarter" idx="11"/>
          </p:nvPr>
        </p:nvSpPr>
        <p:spPr>
          <a:xfrm>
            <a:off x="899592" y="1554760"/>
            <a:ext cx="6515620" cy="4538065"/>
          </a:xfrm>
          <a:prstGeom prst="rect">
            <a:avLst/>
          </a:prstGeom>
        </p:spPr>
        <p:txBody>
          <a:bodyPr/>
          <a:lstStyle/>
          <a:p>
            <a:pPr lvl="0"/>
            <a:endParaRPr lang="en-US" noProof="0"/>
          </a:p>
        </p:txBody>
      </p:sp>
    </p:spTree>
    <p:extLst>
      <p:ext uri="{BB962C8B-B14F-4D97-AF65-F5344CB8AC3E}">
        <p14:creationId xmlns:p14="http://schemas.microsoft.com/office/powerpoint/2010/main" val="782794376"/>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rrow column text style with chart">
    <p:spTree>
      <p:nvGrpSpPr>
        <p:cNvPr id="1" name=""/>
        <p:cNvGrpSpPr/>
        <p:nvPr/>
      </p:nvGrpSpPr>
      <p:grpSpPr>
        <a:xfrm>
          <a:off x="0" y="0"/>
          <a:ext cx="0" cy="0"/>
          <a:chOff x="0" y="0"/>
          <a:chExt cx="0" cy="0"/>
        </a:xfrm>
      </p:grpSpPr>
      <p:pic>
        <p:nvPicPr>
          <p:cNvPr id="7" name="Picture 1"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0113" y="6326188"/>
            <a:ext cx="1081087"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1"/>
          </p:nvPr>
        </p:nvSpPr>
        <p:spPr>
          <a:xfrm>
            <a:off x="899592" y="1628800"/>
            <a:ext cx="3167583" cy="446402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400" b="0" i="0" baseline="0">
                <a:solidFill>
                  <a:schemeClr val="tx1"/>
                </a:solidFill>
                <a:latin typeface="Tahoma" charset="0"/>
                <a:ea typeface="Tahoma" charset="0"/>
                <a:cs typeface="Tahoma" charset="0"/>
              </a:defRPr>
            </a:lvl1pPr>
          </a:lstStyle>
          <a:p>
            <a:pPr lvl="0"/>
            <a:r>
              <a:rPr lang="en-GB" dirty="0"/>
              <a:t>Click to edit Master text styles</a:t>
            </a:r>
          </a:p>
        </p:txBody>
      </p:sp>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a:t>Click to edit Master text styles</a:t>
            </a:r>
          </a:p>
        </p:txBody>
      </p:sp>
      <p:sp>
        <p:nvSpPr>
          <p:cNvPr id="3" name="Chart Placeholder 2"/>
          <p:cNvSpPr>
            <a:spLocks noGrp="1"/>
          </p:cNvSpPr>
          <p:nvPr>
            <p:ph type="chart" sz="quarter" idx="12"/>
          </p:nvPr>
        </p:nvSpPr>
        <p:spPr>
          <a:xfrm>
            <a:off x="4284663" y="1628799"/>
            <a:ext cx="3816350" cy="4464025"/>
          </a:xfrm>
          <a:prstGeom prst="rect">
            <a:avLst/>
          </a:prstGeom>
        </p:spPr>
        <p:txBody>
          <a:bodyPr/>
          <a:lstStyle/>
          <a:p>
            <a:pPr lvl="0"/>
            <a:endParaRPr lang="en-US" noProof="0"/>
          </a:p>
        </p:txBody>
      </p:sp>
    </p:spTree>
    <p:extLst>
      <p:ext uri="{BB962C8B-B14F-4D97-AF65-F5344CB8AC3E}">
        <p14:creationId xmlns:p14="http://schemas.microsoft.com/office/powerpoint/2010/main" val="940255910"/>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942" r:id="rId1"/>
    <p:sldLayoutId id="2147483943" r:id="rId2"/>
    <p:sldLayoutId id="2147483944" r:id="rId3"/>
    <p:sldLayoutId id="2147483945" r:id="rId4"/>
    <p:sldLayoutId id="2147483946" r:id="rId5"/>
    <p:sldLayoutId id="2147483947" r:id="rId6"/>
    <p:sldLayoutId id="2147483948" r:id="rId7"/>
    <p:sldLayoutId id="2147483949" r:id="rId8"/>
    <p:sldLayoutId id="2147483950" r:id="rId9"/>
    <p:sldLayoutId id="2147483951" r:id="rId10"/>
    <p:sldLayoutId id="2147483952" r:id="rId11"/>
    <p:sldLayoutId id="2147483953" r:id="rId12"/>
    <p:sldLayoutId id="2147483954" r:id="rId13"/>
    <p:sldLayoutId id="2147483955" r:id="rId14"/>
    <p:sldLayoutId id="2147483956" r:id="rId15"/>
  </p:sldLayoutIdLst>
  <p:transition spd="slow">
    <p:fade/>
  </p:transition>
  <p:txStyles>
    <p:titleStyle>
      <a:lvl1pPr algn="ctr" defTabSz="606425" rtl="0" eaLnBrk="0" fontAlgn="base" hangingPunct="0">
        <a:spcBef>
          <a:spcPct val="0"/>
        </a:spcBef>
        <a:spcAft>
          <a:spcPct val="0"/>
        </a:spcAft>
        <a:defRPr sz="5800" kern="1200">
          <a:solidFill>
            <a:schemeClr val="tx1"/>
          </a:solidFill>
          <a:latin typeface="+mj-lt"/>
          <a:ea typeface="ＭＳ Ｐゴシック" charset="0"/>
          <a:cs typeface="ＭＳ Ｐゴシック" charset="0"/>
        </a:defRPr>
      </a:lvl1pPr>
      <a:lvl2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2pPr>
      <a:lvl3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3pPr>
      <a:lvl4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4pPr>
      <a:lvl5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5pPr>
      <a:lvl6pPr marL="609555"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6pPr>
      <a:lvl7pPr marL="1219110"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7pPr>
      <a:lvl8pPr marL="1828664"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8pPr>
      <a:lvl9pPr marL="2438218"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9pPr>
    </p:titleStyle>
    <p:bodyStyle>
      <a:lvl1pPr marL="454025" indent="-454025" algn="l" defTabSz="606425" rtl="0" eaLnBrk="0" fontAlgn="base" hangingPunct="0">
        <a:spcBef>
          <a:spcPct val="20000"/>
        </a:spcBef>
        <a:spcAft>
          <a:spcPct val="0"/>
        </a:spcAft>
        <a:buFont typeface="Arial" charset="0"/>
        <a:buChar char="•"/>
        <a:defRPr sz="4200" kern="1200">
          <a:solidFill>
            <a:schemeClr val="tx1"/>
          </a:solidFill>
          <a:latin typeface="+mn-lt"/>
          <a:ea typeface="ＭＳ Ｐゴシック" charset="0"/>
          <a:cs typeface="ＭＳ Ｐゴシック" charset="0"/>
        </a:defRPr>
      </a:lvl1pPr>
      <a:lvl2pPr marL="987425" indent="-377825" algn="l" defTabSz="606425" rtl="0" eaLnBrk="0" fontAlgn="base" hangingPunct="0">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825" indent="-301625" algn="l" defTabSz="606425"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425" indent="-301625" algn="l" defTabSz="606425"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40025" indent="-301625" algn="l" defTabSz="606425"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55" rtl="0" eaLnBrk="1" latinLnBrk="0" hangingPunct="1">
        <a:defRPr sz="2400" kern="1200">
          <a:solidFill>
            <a:schemeClr val="tx1"/>
          </a:solidFill>
          <a:latin typeface="+mn-lt"/>
          <a:ea typeface="+mn-ea"/>
          <a:cs typeface="+mn-cs"/>
        </a:defRPr>
      </a:lvl1pPr>
      <a:lvl2pPr marL="609555" algn="l" defTabSz="609555" rtl="0" eaLnBrk="1" latinLnBrk="0" hangingPunct="1">
        <a:defRPr sz="2400" kern="1200">
          <a:solidFill>
            <a:schemeClr val="tx1"/>
          </a:solidFill>
          <a:latin typeface="+mn-lt"/>
          <a:ea typeface="+mn-ea"/>
          <a:cs typeface="+mn-cs"/>
        </a:defRPr>
      </a:lvl2pPr>
      <a:lvl3pPr marL="1219110" algn="l" defTabSz="609555" rtl="0" eaLnBrk="1" latinLnBrk="0" hangingPunct="1">
        <a:defRPr sz="2400" kern="1200">
          <a:solidFill>
            <a:schemeClr val="tx1"/>
          </a:solidFill>
          <a:latin typeface="+mn-lt"/>
          <a:ea typeface="+mn-ea"/>
          <a:cs typeface="+mn-cs"/>
        </a:defRPr>
      </a:lvl3pPr>
      <a:lvl4pPr marL="1828664" algn="l" defTabSz="609555" rtl="0" eaLnBrk="1" latinLnBrk="0" hangingPunct="1">
        <a:defRPr sz="2400" kern="1200">
          <a:solidFill>
            <a:schemeClr val="tx1"/>
          </a:solidFill>
          <a:latin typeface="+mn-lt"/>
          <a:ea typeface="+mn-ea"/>
          <a:cs typeface="+mn-cs"/>
        </a:defRPr>
      </a:lvl4pPr>
      <a:lvl5pPr marL="2438218" algn="l" defTabSz="609555" rtl="0" eaLnBrk="1" latinLnBrk="0" hangingPunct="1">
        <a:defRPr sz="2400" kern="1200">
          <a:solidFill>
            <a:schemeClr val="tx1"/>
          </a:solidFill>
          <a:latin typeface="+mn-lt"/>
          <a:ea typeface="+mn-ea"/>
          <a:cs typeface="+mn-cs"/>
        </a:defRPr>
      </a:lvl5pPr>
      <a:lvl6pPr marL="3047772" algn="l" defTabSz="609555" rtl="0" eaLnBrk="1" latinLnBrk="0" hangingPunct="1">
        <a:defRPr sz="2400" kern="1200">
          <a:solidFill>
            <a:schemeClr val="tx1"/>
          </a:solidFill>
          <a:latin typeface="+mn-lt"/>
          <a:ea typeface="+mn-ea"/>
          <a:cs typeface="+mn-cs"/>
        </a:defRPr>
      </a:lvl6pPr>
      <a:lvl7pPr marL="3657327" algn="l" defTabSz="609555" rtl="0" eaLnBrk="1" latinLnBrk="0" hangingPunct="1">
        <a:defRPr sz="2400" kern="1200">
          <a:solidFill>
            <a:schemeClr val="tx1"/>
          </a:solidFill>
          <a:latin typeface="+mn-lt"/>
          <a:ea typeface="+mn-ea"/>
          <a:cs typeface="+mn-cs"/>
        </a:defRPr>
      </a:lvl7pPr>
      <a:lvl8pPr marL="4266880" algn="l" defTabSz="609555" rtl="0" eaLnBrk="1" latinLnBrk="0" hangingPunct="1">
        <a:defRPr sz="2400" kern="1200">
          <a:solidFill>
            <a:schemeClr val="tx1"/>
          </a:solidFill>
          <a:latin typeface="+mn-lt"/>
          <a:ea typeface="+mn-ea"/>
          <a:cs typeface="+mn-cs"/>
        </a:defRPr>
      </a:lvl8pPr>
      <a:lvl9pPr marL="4876435" algn="l" defTabSz="60955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hyperlink" Target="http://www.fu-berlin.de/gesund/skalen" TargetMode="External"/><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j4tqOR7r_UAhUFsBQKHQaIAosQjRwIBw&amp;url=http://www.palminfocenter.com/news/6775/palmone-zire-72-handheld-review/&amp;psig=AFQjCNHoMbAW7NLA6DC2xX4zTGVwPnqssw&amp;ust=1497616368690824"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hyperlink" Target="https://www.google.co.uk/url?sa=i&amp;rct=j&amp;q=&amp;esrc=s&amp;source=images&amp;cd=&amp;cad=rja&amp;uact=8&amp;ved=2ahUKEwjuvNWAtKHdAhXpI8AKHfRuBSsQjRx6BAgBEAU&amp;url=https://www.pexels.com/photo/art-artist-drawing-picture-emotion-161011/&amp;psig=AOvVaw0_cnI-kvuIrjHzWHBHb1p8&amp;ust=1536152449300693"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Placeholder 1"/>
          <p:cNvSpPr>
            <a:spLocks noGrp="1"/>
          </p:cNvSpPr>
          <p:nvPr>
            <p:ph type="body" sz="quarter" idx="14"/>
          </p:nvPr>
        </p:nvSpPr>
        <p:spPr bwMode="auto">
          <a:xfrm>
            <a:off x="2267744" y="1340768"/>
            <a:ext cx="6710896" cy="377484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en-US" dirty="0"/>
              <a:t>Does ‘altered consciousness’ mediate</a:t>
            </a:r>
          </a:p>
          <a:p>
            <a:pPr>
              <a:spcAft>
                <a:spcPts val="1200"/>
              </a:spcAft>
            </a:pPr>
            <a:r>
              <a:rPr lang="en-US" dirty="0"/>
              <a:t>the relationship between art-making and wellbeing? </a:t>
            </a:r>
          </a:p>
          <a:p>
            <a:r>
              <a:rPr lang="en-US" sz="3600" dirty="0"/>
              <a:t>An experience sampling study </a:t>
            </a:r>
          </a:p>
        </p:txBody>
      </p:sp>
      <p:sp>
        <p:nvSpPr>
          <p:cNvPr id="13314" name="Text Placeholder 2"/>
          <p:cNvSpPr>
            <a:spLocks noGrp="1"/>
          </p:cNvSpPr>
          <p:nvPr>
            <p:ph type="body"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GB" altLang="en-US" dirty="0">
                <a:ea typeface="ＭＳ Ｐゴシック" charset="-128"/>
              </a:rPr>
              <a:t>Presentation by</a:t>
            </a:r>
          </a:p>
          <a:p>
            <a:pPr>
              <a:spcBef>
                <a:spcPct val="0"/>
              </a:spcBef>
            </a:pPr>
            <a:endParaRPr lang="en-US" altLang="en-US" dirty="0">
              <a:ea typeface="ＭＳ Ｐゴシック" charset="-128"/>
            </a:endParaRPr>
          </a:p>
        </p:txBody>
      </p:sp>
      <p:sp>
        <p:nvSpPr>
          <p:cNvPr id="13315" name="Text Placeholder 3"/>
          <p:cNvSpPr>
            <a:spLocks noGrp="1"/>
          </p:cNvSpPr>
          <p:nvPr>
            <p:ph type="body"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US" altLang="en-US" dirty="0" err="1">
                <a:ea typeface="ＭＳ Ｐゴシック" charset="-128"/>
              </a:rPr>
              <a:t>Dr</a:t>
            </a:r>
            <a:r>
              <a:rPr lang="en-US" altLang="en-US" dirty="0">
                <a:ea typeface="ＭＳ Ｐゴシック" charset="-128"/>
              </a:rPr>
              <a:t> Nicola</a:t>
            </a:r>
          </a:p>
          <a:p>
            <a:pPr>
              <a:spcBef>
                <a:spcPct val="0"/>
              </a:spcBef>
            </a:pPr>
            <a:r>
              <a:rPr lang="en-US" altLang="en-US" dirty="0">
                <a:ea typeface="ＭＳ Ｐゴシック" charset="-128"/>
              </a:rPr>
              <a:t>Holt</a:t>
            </a:r>
          </a:p>
        </p:txBody>
      </p:sp>
      <p:sp>
        <p:nvSpPr>
          <p:cNvPr id="13316" name="Text Placeholder 4"/>
          <p:cNvSpPr>
            <a:spLocks noGrp="1"/>
          </p:cNvSpPr>
          <p:nvPr>
            <p:ph type="body" sz="quarter" idx="17"/>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US" altLang="en-US" dirty="0">
                <a:ea typeface="ＭＳ Ｐゴシック" charset="-128"/>
              </a:rPr>
              <a:t>Senior Lecturer in Psychology</a:t>
            </a:r>
          </a:p>
        </p:txBody>
      </p:sp>
      <p:sp>
        <p:nvSpPr>
          <p:cNvPr id="2" name="Text Placeholder 1"/>
          <p:cNvSpPr>
            <a:spLocks noGrp="1"/>
          </p:cNvSpPr>
          <p:nvPr>
            <p:ph type="body" sz="quarter" idx="18"/>
          </p:nvPr>
        </p:nvSpPr>
        <p:spPr/>
        <p:txBody>
          <a:bodyPr/>
          <a:lstStyle/>
          <a:p>
            <a:r>
              <a:rPr lang="en-US" dirty="0"/>
              <a:t>Date 7</a:t>
            </a:r>
            <a:r>
              <a:rPr lang="en-US" baseline="30000" dirty="0"/>
              <a:t>th</a:t>
            </a:r>
            <a:r>
              <a:rPr lang="en-US" dirty="0"/>
              <a:t> September 2018</a:t>
            </a:r>
          </a:p>
        </p:txBody>
      </p:sp>
    </p:spTree>
    <p:extLst>
      <p:ext uri="{BB962C8B-B14F-4D97-AF65-F5344CB8AC3E}">
        <p14:creationId xmlns:p14="http://schemas.microsoft.com/office/powerpoint/2010/main" val="962719296"/>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Placeholder 4"/>
          <p:cNvSpPr>
            <a:spLocks noGrp="1"/>
          </p:cNvSpPr>
          <p:nvPr>
            <p:ph type="body" sz="quarter" idx="10"/>
          </p:nvPr>
        </p:nvSpPr>
        <p:spPr bwMode="auto">
          <a:xfrm>
            <a:off x="899591" y="692696"/>
            <a:ext cx="7416825" cy="63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en-US" altLang="en-US" dirty="0">
                <a:ea typeface="ＭＳ Ｐゴシック" charset="-128"/>
              </a:rPr>
              <a:t>Results: Global wellbeing </a:t>
            </a:r>
            <a:r>
              <a:rPr lang="en-US" altLang="en-US" sz="2400" dirty="0">
                <a:ea typeface="ＭＳ Ｐゴシック" charset="-128"/>
              </a:rPr>
              <a:t>(level two)</a:t>
            </a:r>
          </a:p>
        </p:txBody>
      </p:sp>
      <p:sp>
        <p:nvSpPr>
          <p:cNvPr id="16386" name="Text Placeholder 2"/>
          <p:cNvSpPr>
            <a:spLocks noGrp="1"/>
          </p:cNvSpPr>
          <p:nvPr>
            <p:ph type="body" sz="quarter" idx="11"/>
          </p:nvPr>
        </p:nvSpPr>
        <p:spPr bwMode="auto">
          <a:xfrm>
            <a:off x="755576" y="1772816"/>
            <a:ext cx="8208912" cy="38179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Frequency of art-making is significantly associated with:</a:t>
            </a:r>
          </a:p>
          <a:p>
            <a:pPr lvl="1"/>
            <a:r>
              <a:rPr lang="en-US" altLang="en-US" dirty="0">
                <a:solidFill>
                  <a:srgbClr val="16818D"/>
                </a:solidFill>
              </a:rPr>
              <a:t>Eudemonic happiness </a:t>
            </a:r>
            <a:r>
              <a:rPr lang="en-US" altLang="en-US" dirty="0"/>
              <a:t>(‘a meaningful life’)</a:t>
            </a:r>
          </a:p>
          <a:p>
            <a:pPr lvl="1"/>
            <a:r>
              <a:rPr lang="en-US" altLang="en-US" dirty="0">
                <a:solidFill>
                  <a:srgbClr val="16818D"/>
                </a:solidFill>
              </a:rPr>
              <a:t>Self-regulation</a:t>
            </a:r>
            <a:r>
              <a:rPr lang="en-US" altLang="en-US" dirty="0">
                <a:solidFill>
                  <a:srgbClr val="AD8900"/>
                </a:solidFill>
              </a:rPr>
              <a:t> </a:t>
            </a:r>
            <a:r>
              <a:rPr lang="en-US" altLang="en-US" dirty="0"/>
              <a:t>(</a:t>
            </a:r>
            <a:r>
              <a:rPr lang="en-GB" dirty="0"/>
              <a:t>being able to organise oneself in order to meet goals)</a:t>
            </a:r>
            <a:endParaRPr lang="en-US" altLang="en-US" dirty="0">
              <a:solidFill>
                <a:srgbClr val="AD8900"/>
              </a:solidFill>
            </a:endParaRPr>
          </a:p>
          <a:p>
            <a:pPr lvl="1"/>
            <a:r>
              <a:rPr lang="en-US" altLang="en-US" sz="1000" dirty="0"/>
              <a:t>Note, the directions of these effects are know known.</a:t>
            </a:r>
          </a:p>
          <a:p>
            <a:pPr lvl="1"/>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766593584"/>
              </p:ext>
            </p:extLst>
          </p:nvPr>
        </p:nvGraphicFramePr>
        <p:xfrm>
          <a:off x="3635896" y="3463117"/>
          <a:ext cx="4680520" cy="2592286"/>
        </p:xfrm>
        <a:graphic>
          <a:graphicData uri="http://schemas.openxmlformats.org/drawingml/2006/table">
            <a:tbl>
              <a:tblPr firstRow="1" firstCol="1" bandRow="1">
                <a:tableStyleId>{7DF18680-E054-41AD-8BC1-D1AEF772440D}</a:tableStyleId>
              </a:tblPr>
              <a:tblGrid>
                <a:gridCol w="2112908">
                  <a:extLst>
                    <a:ext uri="{9D8B030D-6E8A-4147-A177-3AD203B41FA5}">
                      <a16:colId xmlns="" xmlns:a16="http://schemas.microsoft.com/office/drawing/2014/main" val="20000"/>
                    </a:ext>
                  </a:extLst>
                </a:gridCol>
                <a:gridCol w="2567612">
                  <a:extLst>
                    <a:ext uri="{9D8B030D-6E8A-4147-A177-3AD203B41FA5}">
                      <a16:colId xmlns="" xmlns:a16="http://schemas.microsoft.com/office/drawing/2014/main" val="20001"/>
                    </a:ext>
                  </a:extLst>
                </a:gridCol>
              </a:tblGrid>
              <a:tr h="416046">
                <a:tc>
                  <a:txBody>
                    <a:bodyPr/>
                    <a:lstStyle/>
                    <a:p>
                      <a:pPr>
                        <a:lnSpc>
                          <a:spcPct val="115000"/>
                        </a:lnSpc>
                        <a:spcAft>
                          <a:spcPts val="0"/>
                        </a:spcAft>
                      </a:pPr>
                      <a:r>
                        <a:rPr lang="en-GB" sz="1100" dirty="0">
                          <a:effectLst/>
                        </a:rPr>
                        <a:t>Well-being variables</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Estimates (and p-values)</a:t>
                      </a:r>
                      <a:endParaRPr lang="en-GB" sz="1100" dirty="0">
                        <a:effectLst/>
                        <a:latin typeface="Calibri"/>
                        <a:ea typeface="Times New Roman"/>
                        <a:cs typeface="Times New Roman"/>
                      </a:endParaRPr>
                    </a:p>
                  </a:txBody>
                  <a:tcPr marL="68580" marR="68580" marT="0" marB="0">
                    <a:solidFill>
                      <a:srgbClr val="1A9DAC"/>
                    </a:solidFill>
                  </a:tcPr>
                </a:tc>
                <a:extLst>
                  <a:ext uri="{0D108BD9-81ED-4DB2-BD59-A6C34878D82A}">
                    <a16:rowId xmlns="" xmlns:a16="http://schemas.microsoft.com/office/drawing/2014/main" val="10000"/>
                  </a:ext>
                </a:extLst>
              </a:tr>
              <a:tr h="272030">
                <a:tc>
                  <a:txBody>
                    <a:bodyPr/>
                    <a:lstStyle/>
                    <a:p>
                      <a:pPr>
                        <a:lnSpc>
                          <a:spcPct val="115000"/>
                        </a:lnSpc>
                        <a:spcAft>
                          <a:spcPts val="0"/>
                        </a:spcAft>
                      </a:pPr>
                      <a:r>
                        <a:rPr lang="en-GB" sz="1100" dirty="0">
                          <a:effectLst/>
                        </a:rPr>
                        <a:t>Engagement (happiness)</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-.016 (.588)</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01"/>
                  </a:ext>
                </a:extLst>
              </a:tr>
              <a:tr h="272030">
                <a:tc>
                  <a:txBody>
                    <a:bodyPr/>
                    <a:lstStyle/>
                    <a:p>
                      <a:pPr>
                        <a:lnSpc>
                          <a:spcPct val="115000"/>
                        </a:lnSpc>
                        <a:spcAft>
                          <a:spcPts val="0"/>
                        </a:spcAft>
                      </a:pPr>
                      <a:r>
                        <a:rPr lang="en-GB" sz="1100" dirty="0">
                          <a:effectLst/>
                        </a:rPr>
                        <a:t>Hedonic (happiness)</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.019 (.487)</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02"/>
                  </a:ext>
                </a:extLst>
              </a:tr>
              <a:tr h="272030">
                <a:tc>
                  <a:txBody>
                    <a:bodyPr/>
                    <a:lstStyle/>
                    <a:p>
                      <a:pPr>
                        <a:lnSpc>
                          <a:spcPct val="115000"/>
                        </a:lnSpc>
                        <a:spcAft>
                          <a:spcPts val="0"/>
                        </a:spcAft>
                      </a:pPr>
                      <a:r>
                        <a:rPr lang="en-GB" sz="1100" dirty="0">
                          <a:effectLst/>
                        </a:rPr>
                        <a:t>Eudemonic (happiness)</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.073 (.011) *</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03"/>
                  </a:ext>
                </a:extLst>
              </a:tr>
              <a:tr h="272030">
                <a:tc>
                  <a:txBody>
                    <a:bodyPr/>
                    <a:lstStyle/>
                    <a:p>
                      <a:pPr>
                        <a:lnSpc>
                          <a:spcPct val="115000"/>
                        </a:lnSpc>
                        <a:spcAft>
                          <a:spcPts val="0"/>
                        </a:spcAft>
                      </a:pPr>
                      <a:r>
                        <a:rPr lang="en-GB" sz="1100" dirty="0">
                          <a:effectLst/>
                        </a:rPr>
                        <a:t>Autonomy</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-.023 (.344)</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04"/>
                  </a:ext>
                </a:extLst>
              </a:tr>
              <a:tr h="272030">
                <a:tc>
                  <a:txBody>
                    <a:bodyPr/>
                    <a:lstStyle/>
                    <a:p>
                      <a:pPr>
                        <a:lnSpc>
                          <a:spcPct val="115000"/>
                        </a:lnSpc>
                        <a:spcAft>
                          <a:spcPts val="0"/>
                        </a:spcAft>
                      </a:pPr>
                      <a:r>
                        <a:rPr lang="en-GB" sz="1100" dirty="0">
                          <a:effectLst/>
                        </a:rPr>
                        <a:t>Relatedness</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-.002 (.256)</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05"/>
                  </a:ext>
                </a:extLst>
              </a:tr>
              <a:tr h="272030">
                <a:tc>
                  <a:txBody>
                    <a:bodyPr/>
                    <a:lstStyle/>
                    <a:p>
                      <a:pPr>
                        <a:lnSpc>
                          <a:spcPct val="115000"/>
                        </a:lnSpc>
                        <a:spcAft>
                          <a:spcPts val="0"/>
                        </a:spcAft>
                      </a:pPr>
                      <a:r>
                        <a:rPr lang="en-GB" sz="1100" dirty="0">
                          <a:effectLst/>
                        </a:rPr>
                        <a:t>Competence</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-.002 (.953)</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06"/>
                  </a:ext>
                </a:extLst>
              </a:tr>
              <a:tr h="272030">
                <a:tc>
                  <a:txBody>
                    <a:bodyPr/>
                    <a:lstStyle/>
                    <a:p>
                      <a:pPr>
                        <a:lnSpc>
                          <a:spcPct val="115000"/>
                        </a:lnSpc>
                        <a:spcAft>
                          <a:spcPts val="0"/>
                        </a:spcAft>
                      </a:pPr>
                      <a:r>
                        <a:rPr lang="en-GB" sz="1100" dirty="0">
                          <a:effectLst/>
                        </a:rPr>
                        <a:t>Self-efficacy</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-.011 (.600)</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07"/>
                  </a:ext>
                </a:extLst>
              </a:tr>
              <a:tr h="272030">
                <a:tc>
                  <a:txBody>
                    <a:bodyPr/>
                    <a:lstStyle/>
                    <a:p>
                      <a:pPr>
                        <a:lnSpc>
                          <a:spcPct val="115000"/>
                        </a:lnSpc>
                        <a:spcAft>
                          <a:spcPts val="0"/>
                        </a:spcAft>
                      </a:pPr>
                      <a:r>
                        <a:rPr lang="en-GB" sz="1100" dirty="0">
                          <a:effectLst/>
                        </a:rPr>
                        <a:t>Self-regulation</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.005 (.042) *</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08"/>
                  </a:ext>
                </a:extLst>
              </a:tr>
            </a:tbl>
          </a:graphicData>
        </a:graphic>
      </p:graphicFrame>
      <p:sp>
        <p:nvSpPr>
          <p:cNvPr id="3" name="TextBox 2"/>
          <p:cNvSpPr txBox="1"/>
          <p:nvPr/>
        </p:nvSpPr>
        <p:spPr>
          <a:xfrm>
            <a:off x="3635896" y="6089521"/>
            <a:ext cx="2021707" cy="507831"/>
          </a:xfrm>
          <a:prstGeom prst="rect">
            <a:avLst/>
          </a:prstGeom>
          <a:noFill/>
        </p:spPr>
        <p:txBody>
          <a:bodyPr wrap="none" rtlCol="0">
            <a:spAutoFit/>
          </a:bodyPr>
          <a:lstStyle/>
          <a:p>
            <a:r>
              <a:rPr lang="en-GB" sz="900" dirty="0">
                <a:latin typeface="Tahoma" panose="020B0604030504040204" pitchFamily="34" charset="0"/>
                <a:ea typeface="Tahoma" panose="020B0604030504040204" pitchFamily="34" charset="0"/>
                <a:cs typeface="Tahoma" panose="020B0604030504040204" pitchFamily="34" charset="0"/>
              </a:rPr>
              <a:t>*** </a:t>
            </a:r>
            <a:r>
              <a:rPr lang="en-GB" sz="900" i="1" dirty="0">
                <a:latin typeface="Tahoma" panose="020B0604030504040204" pitchFamily="34" charset="0"/>
                <a:ea typeface="Tahoma" panose="020B0604030504040204" pitchFamily="34" charset="0"/>
                <a:cs typeface="Tahoma" panose="020B0604030504040204" pitchFamily="34" charset="0"/>
              </a:rPr>
              <a:t>p</a:t>
            </a:r>
            <a:r>
              <a:rPr lang="en-GB" sz="900" dirty="0">
                <a:latin typeface="Tahoma" panose="020B0604030504040204" pitchFamily="34" charset="0"/>
                <a:ea typeface="Tahoma" panose="020B0604030504040204" pitchFamily="34" charset="0"/>
                <a:cs typeface="Tahoma" panose="020B0604030504040204" pitchFamily="34" charset="0"/>
              </a:rPr>
              <a:t> ≤ .001, ** </a:t>
            </a:r>
            <a:r>
              <a:rPr lang="en-GB" sz="900" i="1" dirty="0">
                <a:latin typeface="Tahoma" panose="020B0604030504040204" pitchFamily="34" charset="0"/>
                <a:ea typeface="Tahoma" panose="020B0604030504040204" pitchFamily="34" charset="0"/>
                <a:cs typeface="Tahoma" panose="020B0604030504040204" pitchFamily="34" charset="0"/>
              </a:rPr>
              <a:t>p</a:t>
            </a:r>
            <a:r>
              <a:rPr lang="en-GB" sz="900" dirty="0">
                <a:latin typeface="Tahoma" panose="020B0604030504040204" pitchFamily="34" charset="0"/>
                <a:ea typeface="Tahoma" panose="020B0604030504040204" pitchFamily="34" charset="0"/>
                <a:cs typeface="Tahoma" panose="020B0604030504040204" pitchFamily="34" charset="0"/>
              </a:rPr>
              <a:t> ≤ .01, * </a:t>
            </a:r>
            <a:r>
              <a:rPr lang="en-GB" sz="900" i="1" dirty="0">
                <a:latin typeface="Tahoma" panose="020B0604030504040204" pitchFamily="34" charset="0"/>
                <a:ea typeface="Tahoma" panose="020B0604030504040204" pitchFamily="34" charset="0"/>
                <a:cs typeface="Tahoma" panose="020B0604030504040204" pitchFamily="34" charset="0"/>
              </a:rPr>
              <a:t>p</a:t>
            </a:r>
            <a:r>
              <a:rPr lang="en-GB" sz="900" dirty="0">
                <a:latin typeface="Tahoma" panose="020B0604030504040204" pitchFamily="34" charset="0"/>
                <a:ea typeface="Tahoma" panose="020B0604030504040204" pitchFamily="34" charset="0"/>
                <a:cs typeface="Tahoma" panose="020B0604030504040204" pitchFamily="34" charset="0"/>
              </a:rPr>
              <a:t> ≤ .05</a:t>
            </a:r>
          </a:p>
          <a:p>
            <a:endParaRPr lang="en-GB" dirty="0"/>
          </a:p>
        </p:txBody>
      </p:sp>
      <p:sp>
        <p:nvSpPr>
          <p:cNvPr id="4" name="TextBox 3"/>
          <p:cNvSpPr txBox="1"/>
          <p:nvPr/>
        </p:nvSpPr>
        <p:spPr>
          <a:xfrm>
            <a:off x="3563888" y="3068960"/>
            <a:ext cx="4680520" cy="400110"/>
          </a:xfrm>
          <a:prstGeom prst="rect">
            <a:avLst/>
          </a:prstGeom>
          <a:noFill/>
        </p:spPr>
        <p:txBody>
          <a:bodyPr wrap="square" rtlCol="0">
            <a:spAutoFit/>
          </a:bodyPr>
          <a:lstStyle/>
          <a:p>
            <a:r>
              <a:rPr lang="en-GB" sz="1000" dirty="0">
                <a:solidFill>
                  <a:srgbClr val="16818D"/>
                </a:solidFill>
                <a:latin typeface="Georgia" panose="02040502050405020303" pitchFamily="18" charset="0"/>
              </a:rPr>
              <a:t>Parameter Estimates for Multilevel Model of Level Two person-level Variables as Predictors of Art-making</a:t>
            </a:r>
          </a:p>
        </p:txBody>
      </p:sp>
    </p:spTree>
    <p:extLst>
      <p:ext uri="{BB962C8B-B14F-4D97-AF65-F5344CB8AC3E}">
        <p14:creationId xmlns:p14="http://schemas.microsoft.com/office/powerpoint/2010/main" val="2780700286"/>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Placeholder 4"/>
          <p:cNvSpPr>
            <a:spLocks noGrp="1"/>
          </p:cNvSpPr>
          <p:nvPr>
            <p:ph type="body" sz="quarter" idx="10"/>
          </p:nvPr>
        </p:nvSpPr>
        <p:spPr bwMode="auto">
          <a:xfrm>
            <a:off x="899591" y="692696"/>
            <a:ext cx="7416825" cy="63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en-US" altLang="en-US" dirty="0">
                <a:ea typeface="ＭＳ Ｐゴシック" charset="-128"/>
              </a:rPr>
              <a:t>Results: Cross-level interactions</a:t>
            </a:r>
          </a:p>
          <a:p>
            <a:endParaRPr lang="en-US" altLang="en-US" dirty="0">
              <a:ea typeface="ＭＳ Ｐゴシック" charset="-128"/>
            </a:endParaRPr>
          </a:p>
        </p:txBody>
      </p:sp>
      <p:sp>
        <p:nvSpPr>
          <p:cNvPr id="16386" name="Text Placeholder 2"/>
          <p:cNvSpPr>
            <a:spLocks noGrp="1"/>
          </p:cNvSpPr>
          <p:nvPr>
            <p:ph type="body" sz="quarter" idx="11"/>
          </p:nvPr>
        </p:nvSpPr>
        <p:spPr bwMode="auto">
          <a:xfrm>
            <a:off x="827584" y="1557214"/>
            <a:ext cx="3456384" cy="44656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Does experience following art-making depend upon global indices of well-being?</a:t>
            </a:r>
          </a:p>
          <a:p>
            <a:pPr lvl="1"/>
            <a:r>
              <a:rPr lang="en-US" altLang="en-US" sz="1400" dirty="0"/>
              <a:t>Those with lower levels of eudemonic happiness had a greater improvement in hedonic tone following art-making </a:t>
            </a:r>
            <a:r>
              <a:rPr lang="en-GB" sz="1400" dirty="0"/>
              <a:t>(</a:t>
            </a:r>
            <a:r>
              <a:rPr lang="en-GB" sz="1400" i="1" dirty="0"/>
              <a:t>γ</a:t>
            </a:r>
            <a:r>
              <a:rPr lang="en-GB" sz="1400" dirty="0"/>
              <a:t> = -.016, </a:t>
            </a:r>
            <a:r>
              <a:rPr lang="en-GB" sz="1400" i="1" dirty="0"/>
              <a:t>p</a:t>
            </a:r>
            <a:r>
              <a:rPr lang="en-GB" sz="1400" dirty="0"/>
              <a:t> = .002) </a:t>
            </a:r>
          </a:p>
          <a:p>
            <a:pPr lvl="1"/>
            <a:r>
              <a:rPr lang="en-GB" altLang="en-US" sz="1400" dirty="0"/>
              <a:t>Those with higher levels of well-being were more likely to enter an altered state </a:t>
            </a:r>
            <a:r>
              <a:rPr lang="en-GB" sz="1400" dirty="0"/>
              <a:t>(</a:t>
            </a:r>
            <a:r>
              <a:rPr lang="en-GB" sz="1400" i="1" dirty="0"/>
              <a:t>γ</a:t>
            </a:r>
            <a:r>
              <a:rPr lang="en-GB" sz="1400" dirty="0"/>
              <a:t> &lt;.001 </a:t>
            </a:r>
            <a:r>
              <a:rPr lang="en-GB" sz="1400" i="1" dirty="0"/>
              <a:t>p</a:t>
            </a:r>
            <a:r>
              <a:rPr lang="en-GB" sz="1400" dirty="0"/>
              <a:t> = .031) </a:t>
            </a:r>
            <a:r>
              <a:rPr lang="en-GB" altLang="en-US" sz="1400" dirty="0"/>
              <a:t>and experience inner speech </a:t>
            </a:r>
            <a:r>
              <a:rPr lang="en-GB" sz="1400" dirty="0"/>
              <a:t>(</a:t>
            </a:r>
            <a:r>
              <a:rPr lang="en-GB" sz="1400" i="1" dirty="0"/>
              <a:t>γ</a:t>
            </a:r>
            <a:r>
              <a:rPr lang="en-GB" sz="1400" dirty="0"/>
              <a:t> = -.001, </a:t>
            </a:r>
            <a:r>
              <a:rPr lang="en-GB" sz="1400" i="1" dirty="0"/>
              <a:t>p</a:t>
            </a:r>
            <a:r>
              <a:rPr lang="en-GB" sz="1400" dirty="0"/>
              <a:t> = .002) </a:t>
            </a:r>
            <a:r>
              <a:rPr lang="en-GB" altLang="en-US" sz="1400" dirty="0"/>
              <a:t>while art-making (and less likely in other contexts)</a:t>
            </a:r>
            <a:endParaRPr lang="en-US" altLang="en-US" sz="1400" dirty="0"/>
          </a:p>
          <a:p>
            <a:endParaRPr lang="en-US" alt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88710" y="2636912"/>
            <a:ext cx="4762958" cy="3816424"/>
          </a:xfrm>
          <a:prstGeom prst="rect">
            <a:avLst/>
          </a:prstGeom>
        </p:spPr>
      </p:pic>
    </p:spTree>
    <p:extLst>
      <p:ext uri="{BB962C8B-B14F-4D97-AF65-F5344CB8AC3E}">
        <p14:creationId xmlns:p14="http://schemas.microsoft.com/office/powerpoint/2010/main" val="533020996"/>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Placeholder 4"/>
          <p:cNvSpPr>
            <a:spLocks noGrp="1"/>
          </p:cNvSpPr>
          <p:nvPr>
            <p:ph type="body" sz="quarter" idx="10"/>
          </p:nvPr>
        </p:nvSpPr>
        <p:spPr bwMode="auto">
          <a:xfrm>
            <a:off x="899591" y="692696"/>
            <a:ext cx="7416825" cy="63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en-US" altLang="en-US" dirty="0">
                <a:ea typeface="ＭＳ Ｐゴシック" charset="-128"/>
              </a:rPr>
              <a:t>Results: Conscious experience </a:t>
            </a:r>
            <a:r>
              <a:rPr lang="en-US" altLang="en-US" sz="2400" dirty="0">
                <a:ea typeface="ＭＳ Ｐゴシック" charset="-128"/>
              </a:rPr>
              <a:t>(level one)</a:t>
            </a:r>
          </a:p>
          <a:p>
            <a:endParaRPr lang="en-US" altLang="en-US" dirty="0">
              <a:ea typeface="ＭＳ Ｐゴシック" charset="-128"/>
            </a:endParaRPr>
          </a:p>
        </p:txBody>
      </p:sp>
      <p:sp>
        <p:nvSpPr>
          <p:cNvPr id="16386" name="Text Placeholder 2"/>
          <p:cNvSpPr>
            <a:spLocks noGrp="1"/>
          </p:cNvSpPr>
          <p:nvPr>
            <p:ph type="body" sz="quarter" idx="11"/>
          </p:nvPr>
        </p:nvSpPr>
        <p:spPr bwMode="auto">
          <a:xfrm>
            <a:off x="827584" y="1988840"/>
            <a:ext cx="3744416" cy="403401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1400" dirty="0"/>
              <a:t>The mean response (on a scale from 0 to 100) to having had a moment of inspiration (since the ‘last beep’) was 42.23.</a:t>
            </a:r>
          </a:p>
          <a:p>
            <a:r>
              <a:rPr lang="en-US" altLang="en-US" dirty="0"/>
              <a:t>Recent </a:t>
            </a:r>
            <a:r>
              <a:rPr lang="en-US" altLang="en-US" b="1" dirty="0">
                <a:solidFill>
                  <a:srgbClr val="16818D"/>
                </a:solidFill>
              </a:rPr>
              <a:t>inspiration </a:t>
            </a:r>
            <a:r>
              <a:rPr lang="en-US" altLang="en-US" dirty="0"/>
              <a:t>was significantly associated with:</a:t>
            </a:r>
          </a:p>
          <a:p>
            <a:pPr lvl="1"/>
            <a:r>
              <a:rPr lang="en-US" altLang="en-US" dirty="0">
                <a:solidFill>
                  <a:srgbClr val="16818D"/>
                </a:solidFill>
              </a:rPr>
              <a:t>Wellbeing </a:t>
            </a:r>
            <a:r>
              <a:rPr lang="en-US" altLang="en-US" dirty="0"/>
              <a:t>–</a:t>
            </a:r>
            <a:r>
              <a:rPr lang="en-US" altLang="en-US" dirty="0">
                <a:solidFill>
                  <a:srgbClr val="16818D"/>
                </a:solidFill>
              </a:rPr>
              <a:t> </a:t>
            </a:r>
            <a:r>
              <a:rPr lang="en-US" altLang="en-US" dirty="0"/>
              <a:t>self-esteem and positive mood</a:t>
            </a:r>
          </a:p>
          <a:p>
            <a:pPr lvl="1"/>
            <a:r>
              <a:rPr lang="en-US" altLang="en-US" dirty="0">
                <a:solidFill>
                  <a:srgbClr val="16818D"/>
                </a:solidFill>
              </a:rPr>
              <a:t>Cognition</a:t>
            </a:r>
            <a:r>
              <a:rPr lang="en-US" altLang="en-US" dirty="0"/>
              <a:t> – vivid imagery and internal dialogue</a:t>
            </a:r>
          </a:p>
          <a:p>
            <a:pPr lvl="1"/>
            <a:r>
              <a:rPr lang="en-US" altLang="en-US" dirty="0">
                <a:solidFill>
                  <a:srgbClr val="16818D"/>
                </a:solidFill>
              </a:rPr>
              <a:t>Altered state of consciousness</a:t>
            </a:r>
            <a:endParaRPr lang="en-US" altLang="en-US" dirty="0"/>
          </a:p>
          <a:p>
            <a:pPr lvl="1"/>
            <a:endParaRPr lang="en-US" altLang="en-US" dirty="0"/>
          </a:p>
        </p:txBody>
      </p:sp>
      <p:graphicFrame>
        <p:nvGraphicFramePr>
          <p:cNvPr id="3" name="Table 2"/>
          <p:cNvGraphicFramePr>
            <a:graphicFrameLocks noGrp="1"/>
          </p:cNvGraphicFramePr>
          <p:nvPr>
            <p:extLst>
              <p:ext uri="{D42A27DB-BD31-4B8C-83A1-F6EECF244321}">
                <p14:modId xmlns:p14="http://schemas.microsoft.com/office/powerpoint/2010/main" val="3724293531"/>
              </p:ext>
            </p:extLst>
          </p:nvPr>
        </p:nvGraphicFramePr>
        <p:xfrm>
          <a:off x="4716016" y="2521933"/>
          <a:ext cx="4248472" cy="2880321"/>
        </p:xfrm>
        <a:graphic>
          <a:graphicData uri="http://schemas.openxmlformats.org/drawingml/2006/table">
            <a:tbl>
              <a:tblPr firstRow="1" firstCol="1" bandRow="1">
                <a:tableStyleId>{7DF18680-E054-41AD-8BC1-D1AEF772440D}</a:tableStyleId>
              </a:tblPr>
              <a:tblGrid>
                <a:gridCol w="2176136">
                  <a:extLst>
                    <a:ext uri="{9D8B030D-6E8A-4147-A177-3AD203B41FA5}">
                      <a16:colId xmlns="" xmlns:a16="http://schemas.microsoft.com/office/drawing/2014/main" val="20000"/>
                    </a:ext>
                  </a:extLst>
                </a:gridCol>
                <a:gridCol w="2072336">
                  <a:extLst>
                    <a:ext uri="{9D8B030D-6E8A-4147-A177-3AD203B41FA5}">
                      <a16:colId xmlns="" xmlns:a16="http://schemas.microsoft.com/office/drawing/2014/main" val="20001"/>
                    </a:ext>
                  </a:extLst>
                </a:gridCol>
              </a:tblGrid>
              <a:tr h="354501">
                <a:tc>
                  <a:txBody>
                    <a:bodyPr/>
                    <a:lstStyle/>
                    <a:p>
                      <a:pPr>
                        <a:lnSpc>
                          <a:spcPct val="115000"/>
                        </a:lnSpc>
                        <a:spcAft>
                          <a:spcPts val="0"/>
                        </a:spcAft>
                      </a:pPr>
                      <a:r>
                        <a:rPr lang="en-GB" sz="1100" dirty="0">
                          <a:effectLst/>
                        </a:rPr>
                        <a:t>Experiential variables</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Estimates (and p-values)</a:t>
                      </a:r>
                      <a:endParaRPr lang="en-GB" sz="1100" dirty="0">
                        <a:effectLst/>
                        <a:latin typeface="Calibri"/>
                        <a:ea typeface="Times New Roman"/>
                        <a:cs typeface="Times New Roman"/>
                      </a:endParaRPr>
                    </a:p>
                  </a:txBody>
                  <a:tcPr marL="68580" marR="68580" marT="0" marB="0">
                    <a:solidFill>
                      <a:srgbClr val="1A9DAC"/>
                    </a:solidFill>
                  </a:tcPr>
                </a:tc>
                <a:extLst>
                  <a:ext uri="{0D108BD9-81ED-4DB2-BD59-A6C34878D82A}">
                    <a16:rowId xmlns="" xmlns:a16="http://schemas.microsoft.com/office/drawing/2014/main" val="10000"/>
                  </a:ext>
                </a:extLst>
              </a:tr>
              <a:tr h="210485">
                <a:tc>
                  <a:txBody>
                    <a:bodyPr/>
                    <a:lstStyle/>
                    <a:p>
                      <a:pPr>
                        <a:lnSpc>
                          <a:spcPct val="115000"/>
                        </a:lnSpc>
                        <a:spcAft>
                          <a:spcPts val="0"/>
                        </a:spcAft>
                      </a:pPr>
                      <a:r>
                        <a:rPr lang="en-GB" sz="1100" dirty="0">
                          <a:effectLst/>
                        </a:rPr>
                        <a:t>Flow</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.012 (.430)</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01"/>
                  </a:ext>
                </a:extLst>
              </a:tr>
              <a:tr h="210485">
                <a:tc>
                  <a:txBody>
                    <a:bodyPr/>
                    <a:lstStyle/>
                    <a:p>
                      <a:pPr>
                        <a:lnSpc>
                          <a:spcPct val="115000"/>
                        </a:lnSpc>
                        <a:spcAft>
                          <a:spcPts val="0"/>
                        </a:spcAft>
                      </a:pPr>
                      <a:r>
                        <a:rPr lang="en-GB" sz="1100" dirty="0">
                          <a:effectLst/>
                        </a:rPr>
                        <a:t>Altered experience</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.135 (&lt;.001) ***</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02"/>
                  </a:ext>
                </a:extLst>
              </a:tr>
              <a:tr h="210485">
                <a:tc>
                  <a:txBody>
                    <a:bodyPr/>
                    <a:lstStyle/>
                    <a:p>
                      <a:pPr>
                        <a:lnSpc>
                          <a:spcPct val="115000"/>
                        </a:lnSpc>
                        <a:spcAft>
                          <a:spcPts val="0"/>
                        </a:spcAft>
                      </a:pPr>
                      <a:r>
                        <a:rPr lang="en-GB" sz="1100" dirty="0">
                          <a:effectLst/>
                        </a:rPr>
                        <a:t>Self-consciousness (reduced)</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.002 (.927) </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03"/>
                  </a:ext>
                </a:extLst>
              </a:tr>
              <a:tr h="210485">
                <a:tc>
                  <a:txBody>
                    <a:bodyPr/>
                    <a:lstStyle/>
                    <a:p>
                      <a:pPr>
                        <a:lnSpc>
                          <a:spcPct val="115000"/>
                        </a:lnSpc>
                        <a:spcAft>
                          <a:spcPts val="0"/>
                        </a:spcAft>
                      </a:pPr>
                      <a:r>
                        <a:rPr lang="en-GB" sz="1100" dirty="0">
                          <a:effectLst/>
                        </a:rPr>
                        <a:t>Imagery </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.135 (&lt;.001) ***</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04"/>
                  </a:ext>
                </a:extLst>
              </a:tr>
              <a:tr h="210485">
                <a:tc>
                  <a:txBody>
                    <a:bodyPr/>
                    <a:lstStyle/>
                    <a:p>
                      <a:pPr>
                        <a:lnSpc>
                          <a:spcPct val="115000"/>
                        </a:lnSpc>
                        <a:spcAft>
                          <a:spcPts val="0"/>
                        </a:spcAft>
                      </a:pPr>
                      <a:r>
                        <a:rPr lang="en-GB" sz="1100" dirty="0">
                          <a:effectLst/>
                        </a:rPr>
                        <a:t>Attention (inward)</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.002 (.926)</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05"/>
                  </a:ext>
                </a:extLst>
              </a:tr>
              <a:tr h="210485">
                <a:tc>
                  <a:txBody>
                    <a:bodyPr/>
                    <a:lstStyle/>
                    <a:p>
                      <a:pPr>
                        <a:lnSpc>
                          <a:spcPct val="115000"/>
                        </a:lnSpc>
                        <a:spcAft>
                          <a:spcPts val="0"/>
                        </a:spcAft>
                      </a:pPr>
                      <a:r>
                        <a:rPr lang="en-GB" sz="1100" dirty="0">
                          <a:effectLst/>
                        </a:rPr>
                        <a:t>Distractibility</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.024 (.252)</a:t>
                      </a:r>
                      <a:endParaRPr lang="en-GB" sz="1100" dirty="0">
                        <a:effectLst/>
                        <a:latin typeface="+mn-lt"/>
                        <a:ea typeface="Times New Roman"/>
                        <a:cs typeface="Times New Roman"/>
                      </a:endParaRPr>
                    </a:p>
                  </a:txBody>
                  <a:tcPr marL="68580" marR="68580" marT="0" marB="0"/>
                </a:tc>
                <a:extLst>
                  <a:ext uri="{0D108BD9-81ED-4DB2-BD59-A6C34878D82A}">
                    <a16:rowId xmlns="" xmlns:a16="http://schemas.microsoft.com/office/drawing/2014/main" val="10006"/>
                  </a:ext>
                </a:extLst>
              </a:tr>
              <a:tr h="210485">
                <a:tc>
                  <a:txBody>
                    <a:bodyPr/>
                    <a:lstStyle/>
                    <a:p>
                      <a:pPr>
                        <a:lnSpc>
                          <a:spcPct val="115000"/>
                        </a:lnSpc>
                        <a:spcAft>
                          <a:spcPts val="0"/>
                        </a:spcAft>
                      </a:pPr>
                      <a:r>
                        <a:rPr lang="en-GB" sz="1100" dirty="0">
                          <a:effectLst/>
                        </a:rPr>
                        <a:t>Clarity of cognition</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.033 (.212)</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07"/>
                  </a:ext>
                </a:extLst>
              </a:tr>
              <a:tr h="210485">
                <a:tc>
                  <a:txBody>
                    <a:bodyPr/>
                    <a:lstStyle/>
                    <a:p>
                      <a:pPr>
                        <a:lnSpc>
                          <a:spcPct val="115000"/>
                        </a:lnSpc>
                        <a:spcAft>
                          <a:spcPts val="0"/>
                        </a:spcAft>
                      </a:pPr>
                      <a:r>
                        <a:rPr lang="en-GB" sz="1100" dirty="0">
                          <a:effectLst/>
                        </a:rPr>
                        <a:t>Volitional control</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-.003 (.205)</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08"/>
                  </a:ext>
                </a:extLst>
              </a:tr>
              <a:tr h="210485">
                <a:tc>
                  <a:txBody>
                    <a:bodyPr/>
                    <a:lstStyle/>
                    <a:p>
                      <a:pPr>
                        <a:lnSpc>
                          <a:spcPct val="115000"/>
                        </a:lnSpc>
                        <a:spcAft>
                          <a:spcPts val="0"/>
                        </a:spcAft>
                      </a:pPr>
                      <a:r>
                        <a:rPr lang="en-GB" sz="1100" dirty="0">
                          <a:effectLst/>
                        </a:rPr>
                        <a:t>Internal dialogue</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.011 (&lt;.001) ***</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09"/>
                  </a:ext>
                </a:extLst>
              </a:tr>
              <a:tr h="210485">
                <a:tc>
                  <a:txBody>
                    <a:bodyPr/>
                    <a:lstStyle/>
                    <a:p>
                      <a:pPr>
                        <a:lnSpc>
                          <a:spcPct val="115000"/>
                        </a:lnSpc>
                        <a:spcAft>
                          <a:spcPts val="0"/>
                        </a:spcAft>
                      </a:pPr>
                      <a:r>
                        <a:rPr lang="en-GB" sz="1100" dirty="0">
                          <a:effectLst/>
                        </a:rPr>
                        <a:t>Self-esteem</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.141 (&lt;.001) ***</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10"/>
                  </a:ext>
                </a:extLst>
              </a:tr>
              <a:tr h="210485">
                <a:tc>
                  <a:txBody>
                    <a:bodyPr/>
                    <a:lstStyle/>
                    <a:p>
                      <a:pPr>
                        <a:lnSpc>
                          <a:spcPct val="115000"/>
                        </a:lnSpc>
                        <a:spcAft>
                          <a:spcPts val="0"/>
                        </a:spcAft>
                      </a:pPr>
                      <a:r>
                        <a:rPr lang="en-GB" sz="1100" dirty="0">
                          <a:effectLst/>
                        </a:rPr>
                        <a:t>Positive affect </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4.735 (&lt;.001) ***</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11"/>
                  </a:ext>
                </a:extLst>
              </a:tr>
              <a:tr h="210485">
                <a:tc>
                  <a:txBody>
                    <a:bodyPr/>
                    <a:lstStyle/>
                    <a:p>
                      <a:pPr>
                        <a:lnSpc>
                          <a:spcPct val="115000"/>
                        </a:lnSpc>
                        <a:spcAft>
                          <a:spcPts val="0"/>
                        </a:spcAft>
                      </a:pPr>
                      <a:r>
                        <a:rPr lang="en-GB" sz="1100" dirty="0">
                          <a:effectLst/>
                        </a:rPr>
                        <a:t>Negative affect</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-.013 (.886)</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12"/>
                  </a:ext>
                </a:extLst>
              </a:tr>
            </a:tbl>
          </a:graphicData>
        </a:graphic>
      </p:graphicFrame>
      <p:sp>
        <p:nvSpPr>
          <p:cNvPr id="7" name="TextBox 6"/>
          <p:cNvSpPr txBox="1"/>
          <p:nvPr/>
        </p:nvSpPr>
        <p:spPr>
          <a:xfrm>
            <a:off x="4716016" y="5474260"/>
            <a:ext cx="2021707" cy="507831"/>
          </a:xfrm>
          <a:prstGeom prst="rect">
            <a:avLst/>
          </a:prstGeom>
          <a:noFill/>
        </p:spPr>
        <p:txBody>
          <a:bodyPr wrap="none" rtlCol="0">
            <a:spAutoFit/>
          </a:bodyPr>
          <a:lstStyle/>
          <a:p>
            <a:r>
              <a:rPr lang="en-GB" sz="900" dirty="0">
                <a:latin typeface="Tahoma" panose="020B0604030504040204" pitchFamily="34" charset="0"/>
                <a:ea typeface="Tahoma" panose="020B0604030504040204" pitchFamily="34" charset="0"/>
                <a:cs typeface="Tahoma" panose="020B0604030504040204" pitchFamily="34" charset="0"/>
              </a:rPr>
              <a:t>*** </a:t>
            </a:r>
            <a:r>
              <a:rPr lang="en-GB" sz="900" i="1" dirty="0">
                <a:latin typeface="Tahoma" panose="020B0604030504040204" pitchFamily="34" charset="0"/>
                <a:ea typeface="Tahoma" panose="020B0604030504040204" pitchFamily="34" charset="0"/>
                <a:cs typeface="Tahoma" panose="020B0604030504040204" pitchFamily="34" charset="0"/>
              </a:rPr>
              <a:t>p</a:t>
            </a:r>
            <a:r>
              <a:rPr lang="en-GB" sz="900" dirty="0">
                <a:latin typeface="Tahoma" panose="020B0604030504040204" pitchFamily="34" charset="0"/>
                <a:ea typeface="Tahoma" panose="020B0604030504040204" pitchFamily="34" charset="0"/>
                <a:cs typeface="Tahoma" panose="020B0604030504040204" pitchFamily="34" charset="0"/>
              </a:rPr>
              <a:t> ≤ .001, ** </a:t>
            </a:r>
            <a:r>
              <a:rPr lang="en-GB" sz="900" i="1" dirty="0">
                <a:latin typeface="Tahoma" panose="020B0604030504040204" pitchFamily="34" charset="0"/>
                <a:ea typeface="Tahoma" panose="020B0604030504040204" pitchFamily="34" charset="0"/>
                <a:cs typeface="Tahoma" panose="020B0604030504040204" pitchFamily="34" charset="0"/>
              </a:rPr>
              <a:t>p</a:t>
            </a:r>
            <a:r>
              <a:rPr lang="en-GB" sz="900" dirty="0">
                <a:latin typeface="Tahoma" panose="020B0604030504040204" pitchFamily="34" charset="0"/>
                <a:ea typeface="Tahoma" panose="020B0604030504040204" pitchFamily="34" charset="0"/>
                <a:cs typeface="Tahoma" panose="020B0604030504040204" pitchFamily="34" charset="0"/>
              </a:rPr>
              <a:t> ≤ .01, * </a:t>
            </a:r>
            <a:r>
              <a:rPr lang="en-GB" sz="900" i="1" dirty="0">
                <a:latin typeface="Tahoma" panose="020B0604030504040204" pitchFamily="34" charset="0"/>
                <a:ea typeface="Tahoma" panose="020B0604030504040204" pitchFamily="34" charset="0"/>
                <a:cs typeface="Tahoma" panose="020B0604030504040204" pitchFamily="34" charset="0"/>
              </a:rPr>
              <a:t>p</a:t>
            </a:r>
            <a:r>
              <a:rPr lang="en-GB" sz="900" dirty="0">
                <a:latin typeface="Tahoma" panose="020B0604030504040204" pitchFamily="34" charset="0"/>
                <a:ea typeface="Tahoma" panose="020B0604030504040204" pitchFamily="34" charset="0"/>
                <a:cs typeface="Tahoma" panose="020B0604030504040204" pitchFamily="34" charset="0"/>
              </a:rPr>
              <a:t> ≤ .05</a:t>
            </a:r>
          </a:p>
          <a:p>
            <a:endParaRPr lang="en-GB" dirty="0"/>
          </a:p>
        </p:txBody>
      </p:sp>
      <p:sp>
        <p:nvSpPr>
          <p:cNvPr id="4" name="TextBox 3"/>
          <p:cNvSpPr txBox="1"/>
          <p:nvPr/>
        </p:nvSpPr>
        <p:spPr>
          <a:xfrm>
            <a:off x="4644008" y="2060848"/>
            <a:ext cx="4248472" cy="677108"/>
          </a:xfrm>
          <a:prstGeom prst="rect">
            <a:avLst/>
          </a:prstGeom>
          <a:noFill/>
        </p:spPr>
        <p:txBody>
          <a:bodyPr wrap="square" rtlCol="0">
            <a:spAutoFit/>
          </a:bodyPr>
          <a:lstStyle/>
          <a:p>
            <a:r>
              <a:rPr lang="en-GB" sz="1000" dirty="0">
                <a:solidFill>
                  <a:srgbClr val="16818D"/>
                </a:solidFill>
                <a:latin typeface="Georgia" panose="02040502050405020303" pitchFamily="18" charset="0"/>
              </a:rPr>
              <a:t>Parameter Estimates for Multilevel Model of Level One Stimulus Variables as Predictors of Recent Moments of Inspiration </a:t>
            </a:r>
          </a:p>
          <a:p>
            <a:endParaRPr lang="en-GB" dirty="0"/>
          </a:p>
        </p:txBody>
      </p:sp>
      <p:sp>
        <p:nvSpPr>
          <p:cNvPr id="2" name="AutoShape 2" descr="Image result for inspiration"/>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70676" y="5553130"/>
            <a:ext cx="1893812" cy="12602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71602770"/>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Placeholder 4"/>
          <p:cNvSpPr>
            <a:spLocks noGrp="1"/>
          </p:cNvSpPr>
          <p:nvPr>
            <p:ph type="body" sz="quarter" idx="10"/>
          </p:nvPr>
        </p:nvSpPr>
        <p:spPr bwMode="auto">
          <a:xfrm>
            <a:off x="899591" y="692696"/>
            <a:ext cx="7416825" cy="63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en-US" altLang="en-US" dirty="0">
                <a:ea typeface="ＭＳ Ｐゴシック" charset="-128"/>
              </a:rPr>
              <a:t>Results: Conscious experience </a:t>
            </a:r>
            <a:r>
              <a:rPr lang="en-US" altLang="en-US" sz="2400" dirty="0">
                <a:ea typeface="ＭＳ Ｐゴシック" charset="-128"/>
              </a:rPr>
              <a:t>(level one)</a:t>
            </a:r>
          </a:p>
          <a:p>
            <a:endParaRPr lang="en-US" altLang="en-US" dirty="0">
              <a:ea typeface="ＭＳ Ｐゴシック" charset="-128"/>
            </a:endParaRPr>
          </a:p>
        </p:txBody>
      </p:sp>
      <p:sp>
        <p:nvSpPr>
          <p:cNvPr id="16386" name="Text Placeholder 2"/>
          <p:cNvSpPr>
            <a:spLocks noGrp="1"/>
          </p:cNvSpPr>
          <p:nvPr>
            <p:ph type="body" sz="quarter" idx="11"/>
          </p:nvPr>
        </p:nvSpPr>
        <p:spPr bwMode="auto">
          <a:xfrm>
            <a:off x="827584" y="1988840"/>
            <a:ext cx="3744416" cy="403401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1400" dirty="0"/>
              <a:t>Mean response (on a scale from 0 to 100) to having recently been thinking about creative projects (since the ‘last beep’) was 50.38.</a:t>
            </a:r>
          </a:p>
          <a:p>
            <a:r>
              <a:rPr lang="en-US" altLang="en-US" dirty="0">
                <a:solidFill>
                  <a:srgbClr val="16818D"/>
                </a:solidFill>
              </a:rPr>
              <a:t> </a:t>
            </a:r>
            <a:r>
              <a:rPr lang="en-US" altLang="en-US" b="1" dirty="0">
                <a:solidFill>
                  <a:srgbClr val="16818D"/>
                </a:solidFill>
              </a:rPr>
              <a:t>Thinking about creative projects </a:t>
            </a:r>
            <a:r>
              <a:rPr lang="en-US" altLang="en-US" dirty="0"/>
              <a:t>was significantly associated with:</a:t>
            </a:r>
          </a:p>
          <a:p>
            <a:pPr lvl="1"/>
            <a:r>
              <a:rPr lang="en-US" altLang="en-US" dirty="0">
                <a:solidFill>
                  <a:srgbClr val="16818D"/>
                </a:solidFill>
              </a:rPr>
              <a:t>Wellbeing</a:t>
            </a:r>
            <a:r>
              <a:rPr lang="en-US" altLang="en-US" dirty="0">
                <a:solidFill>
                  <a:srgbClr val="AD8900"/>
                </a:solidFill>
              </a:rPr>
              <a:t> </a:t>
            </a:r>
            <a:r>
              <a:rPr lang="en-US" altLang="en-US" dirty="0"/>
              <a:t>– increases in positive affect and self-esteem</a:t>
            </a:r>
          </a:p>
          <a:p>
            <a:pPr lvl="1"/>
            <a:r>
              <a:rPr lang="en-US" altLang="en-US" dirty="0">
                <a:solidFill>
                  <a:srgbClr val="16818D"/>
                </a:solidFill>
              </a:rPr>
              <a:t>Cognition</a:t>
            </a:r>
            <a:r>
              <a:rPr lang="en-US" altLang="en-US" dirty="0"/>
              <a:t> – vivid imagery and internal dialogue</a:t>
            </a:r>
          </a:p>
          <a:p>
            <a:pPr lvl="1"/>
            <a:r>
              <a:rPr lang="en-US" altLang="en-US" dirty="0">
                <a:solidFill>
                  <a:srgbClr val="16818D"/>
                </a:solidFill>
              </a:rPr>
              <a:t>State of consciousness</a:t>
            </a:r>
            <a:r>
              <a:rPr lang="en-US" altLang="en-US" dirty="0">
                <a:solidFill>
                  <a:srgbClr val="AD8900"/>
                </a:solidFill>
              </a:rPr>
              <a:t> </a:t>
            </a:r>
            <a:r>
              <a:rPr lang="en-US" altLang="en-US" dirty="0"/>
              <a:t>– conditions for flow and altered state of consciousness</a:t>
            </a:r>
          </a:p>
          <a:p>
            <a:pPr lvl="1"/>
            <a:endParaRPr lang="en-US" altLang="en-US" dirty="0"/>
          </a:p>
        </p:txBody>
      </p:sp>
      <p:graphicFrame>
        <p:nvGraphicFramePr>
          <p:cNvPr id="3" name="Table 2"/>
          <p:cNvGraphicFramePr>
            <a:graphicFrameLocks noGrp="1"/>
          </p:cNvGraphicFramePr>
          <p:nvPr>
            <p:extLst>
              <p:ext uri="{D42A27DB-BD31-4B8C-83A1-F6EECF244321}">
                <p14:modId xmlns:p14="http://schemas.microsoft.com/office/powerpoint/2010/main" val="937809685"/>
              </p:ext>
            </p:extLst>
          </p:nvPr>
        </p:nvGraphicFramePr>
        <p:xfrm>
          <a:off x="4716016" y="2521933"/>
          <a:ext cx="4248472" cy="2880321"/>
        </p:xfrm>
        <a:graphic>
          <a:graphicData uri="http://schemas.openxmlformats.org/drawingml/2006/table">
            <a:tbl>
              <a:tblPr firstRow="1" firstCol="1" bandRow="1">
                <a:tableStyleId>{7DF18680-E054-41AD-8BC1-D1AEF772440D}</a:tableStyleId>
              </a:tblPr>
              <a:tblGrid>
                <a:gridCol w="2176136">
                  <a:extLst>
                    <a:ext uri="{9D8B030D-6E8A-4147-A177-3AD203B41FA5}">
                      <a16:colId xmlns="" xmlns:a16="http://schemas.microsoft.com/office/drawing/2014/main" val="20000"/>
                    </a:ext>
                  </a:extLst>
                </a:gridCol>
                <a:gridCol w="2072336">
                  <a:extLst>
                    <a:ext uri="{9D8B030D-6E8A-4147-A177-3AD203B41FA5}">
                      <a16:colId xmlns="" xmlns:a16="http://schemas.microsoft.com/office/drawing/2014/main" val="20001"/>
                    </a:ext>
                  </a:extLst>
                </a:gridCol>
              </a:tblGrid>
              <a:tr h="354501">
                <a:tc>
                  <a:txBody>
                    <a:bodyPr/>
                    <a:lstStyle/>
                    <a:p>
                      <a:pPr>
                        <a:lnSpc>
                          <a:spcPct val="115000"/>
                        </a:lnSpc>
                        <a:spcAft>
                          <a:spcPts val="0"/>
                        </a:spcAft>
                      </a:pPr>
                      <a:r>
                        <a:rPr lang="en-GB" sz="1100" dirty="0">
                          <a:effectLst/>
                        </a:rPr>
                        <a:t>Experiential variables</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Estimates (and p-values)</a:t>
                      </a:r>
                      <a:endParaRPr lang="en-GB" sz="1100" dirty="0">
                        <a:effectLst/>
                        <a:latin typeface="Calibri"/>
                        <a:ea typeface="Times New Roman"/>
                        <a:cs typeface="Times New Roman"/>
                      </a:endParaRPr>
                    </a:p>
                  </a:txBody>
                  <a:tcPr marL="68580" marR="68580" marT="0" marB="0">
                    <a:solidFill>
                      <a:srgbClr val="1A9DAC"/>
                    </a:solidFill>
                  </a:tcPr>
                </a:tc>
                <a:extLst>
                  <a:ext uri="{0D108BD9-81ED-4DB2-BD59-A6C34878D82A}">
                    <a16:rowId xmlns="" xmlns:a16="http://schemas.microsoft.com/office/drawing/2014/main" val="10000"/>
                  </a:ext>
                </a:extLst>
              </a:tr>
              <a:tr h="210485">
                <a:tc>
                  <a:txBody>
                    <a:bodyPr/>
                    <a:lstStyle/>
                    <a:p>
                      <a:pPr>
                        <a:lnSpc>
                          <a:spcPct val="115000"/>
                        </a:lnSpc>
                        <a:spcAft>
                          <a:spcPts val="0"/>
                        </a:spcAft>
                      </a:pPr>
                      <a:r>
                        <a:rPr lang="en-GB" sz="1100" dirty="0">
                          <a:effectLst/>
                        </a:rPr>
                        <a:t>Flow</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.068 (&lt;.001) ***</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01"/>
                  </a:ext>
                </a:extLst>
              </a:tr>
              <a:tr h="210485">
                <a:tc>
                  <a:txBody>
                    <a:bodyPr/>
                    <a:lstStyle/>
                    <a:p>
                      <a:pPr>
                        <a:lnSpc>
                          <a:spcPct val="115000"/>
                        </a:lnSpc>
                        <a:spcAft>
                          <a:spcPts val="0"/>
                        </a:spcAft>
                      </a:pPr>
                      <a:r>
                        <a:rPr lang="en-GB" sz="1100" dirty="0">
                          <a:effectLst/>
                        </a:rPr>
                        <a:t>Altered experience</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.026 (.024) *</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02"/>
                  </a:ext>
                </a:extLst>
              </a:tr>
              <a:tr h="210485">
                <a:tc>
                  <a:txBody>
                    <a:bodyPr/>
                    <a:lstStyle/>
                    <a:p>
                      <a:pPr>
                        <a:lnSpc>
                          <a:spcPct val="115000"/>
                        </a:lnSpc>
                        <a:spcAft>
                          <a:spcPts val="0"/>
                        </a:spcAft>
                      </a:pPr>
                      <a:r>
                        <a:rPr lang="en-GB" sz="1100" dirty="0">
                          <a:effectLst/>
                        </a:rPr>
                        <a:t>Self-consciousness (reduced)</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.017 (.489) </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03"/>
                  </a:ext>
                </a:extLst>
              </a:tr>
              <a:tr h="210485">
                <a:tc>
                  <a:txBody>
                    <a:bodyPr/>
                    <a:lstStyle/>
                    <a:p>
                      <a:pPr>
                        <a:lnSpc>
                          <a:spcPct val="115000"/>
                        </a:lnSpc>
                        <a:spcAft>
                          <a:spcPts val="0"/>
                        </a:spcAft>
                      </a:pPr>
                      <a:r>
                        <a:rPr lang="en-GB" sz="1100" dirty="0">
                          <a:effectLst/>
                        </a:rPr>
                        <a:t>Imagery </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marL="0" marR="0" indent="0" algn="l" defTabSz="609555" rtl="0" eaLnBrk="1" fontAlgn="auto" latinLnBrk="0" hangingPunct="1">
                        <a:lnSpc>
                          <a:spcPct val="115000"/>
                        </a:lnSpc>
                        <a:spcBef>
                          <a:spcPts val="0"/>
                        </a:spcBef>
                        <a:spcAft>
                          <a:spcPts val="0"/>
                        </a:spcAft>
                        <a:buClrTx/>
                        <a:buSzTx/>
                        <a:buFontTx/>
                        <a:buNone/>
                        <a:tabLst/>
                        <a:defRPr/>
                      </a:pPr>
                      <a:r>
                        <a:rPr lang="en-GB" sz="1100" dirty="0">
                          <a:effectLst/>
                        </a:rPr>
                        <a:t>.177 (&lt;.001) ***</a:t>
                      </a:r>
                      <a:endParaRPr lang="en-GB" sz="1100" dirty="0">
                        <a:effectLst/>
                        <a:latin typeface="+mn-lt"/>
                        <a:ea typeface="Times New Roman"/>
                        <a:cs typeface="Times New Roman"/>
                      </a:endParaRPr>
                    </a:p>
                  </a:txBody>
                  <a:tcPr marL="68580" marR="68580" marT="0" marB="0"/>
                </a:tc>
                <a:extLst>
                  <a:ext uri="{0D108BD9-81ED-4DB2-BD59-A6C34878D82A}">
                    <a16:rowId xmlns="" xmlns:a16="http://schemas.microsoft.com/office/drawing/2014/main" val="10004"/>
                  </a:ext>
                </a:extLst>
              </a:tr>
              <a:tr h="210485">
                <a:tc>
                  <a:txBody>
                    <a:bodyPr/>
                    <a:lstStyle/>
                    <a:p>
                      <a:pPr>
                        <a:lnSpc>
                          <a:spcPct val="115000"/>
                        </a:lnSpc>
                        <a:spcAft>
                          <a:spcPts val="0"/>
                        </a:spcAft>
                      </a:pPr>
                      <a:r>
                        <a:rPr lang="en-GB" sz="1100" dirty="0">
                          <a:effectLst/>
                        </a:rPr>
                        <a:t>Attention (inward)</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.004 (.949)</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05"/>
                  </a:ext>
                </a:extLst>
              </a:tr>
              <a:tr h="210485">
                <a:tc>
                  <a:txBody>
                    <a:bodyPr/>
                    <a:lstStyle/>
                    <a:p>
                      <a:pPr>
                        <a:lnSpc>
                          <a:spcPct val="115000"/>
                        </a:lnSpc>
                        <a:spcAft>
                          <a:spcPts val="0"/>
                        </a:spcAft>
                      </a:pPr>
                      <a:r>
                        <a:rPr lang="en-GB" sz="1100" dirty="0">
                          <a:effectLst/>
                        </a:rPr>
                        <a:t>Distractibility</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.044 (.104)</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06"/>
                  </a:ext>
                </a:extLst>
              </a:tr>
              <a:tr h="210485">
                <a:tc>
                  <a:txBody>
                    <a:bodyPr/>
                    <a:lstStyle/>
                    <a:p>
                      <a:pPr>
                        <a:lnSpc>
                          <a:spcPct val="115000"/>
                        </a:lnSpc>
                        <a:spcAft>
                          <a:spcPts val="0"/>
                        </a:spcAft>
                      </a:pPr>
                      <a:r>
                        <a:rPr lang="en-GB" sz="1100" dirty="0">
                          <a:effectLst/>
                        </a:rPr>
                        <a:t>Clarity of cognition</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.004 (.886)</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07"/>
                  </a:ext>
                </a:extLst>
              </a:tr>
              <a:tr h="210485">
                <a:tc>
                  <a:txBody>
                    <a:bodyPr/>
                    <a:lstStyle/>
                    <a:p>
                      <a:pPr>
                        <a:lnSpc>
                          <a:spcPct val="115000"/>
                        </a:lnSpc>
                        <a:spcAft>
                          <a:spcPts val="0"/>
                        </a:spcAft>
                      </a:pPr>
                      <a:r>
                        <a:rPr lang="en-GB" sz="1100" dirty="0">
                          <a:effectLst/>
                        </a:rPr>
                        <a:t>Volitional control</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.005 (.884)</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08"/>
                  </a:ext>
                </a:extLst>
              </a:tr>
              <a:tr h="210485">
                <a:tc>
                  <a:txBody>
                    <a:bodyPr/>
                    <a:lstStyle/>
                    <a:p>
                      <a:pPr>
                        <a:lnSpc>
                          <a:spcPct val="115000"/>
                        </a:lnSpc>
                        <a:spcAft>
                          <a:spcPts val="0"/>
                        </a:spcAft>
                      </a:pPr>
                      <a:r>
                        <a:rPr lang="en-GB" sz="1100" dirty="0">
                          <a:effectLst/>
                        </a:rPr>
                        <a:t>Internal dialogue</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.016 (&lt;.001) ***</a:t>
                      </a:r>
                      <a:endParaRPr lang="en-GB" sz="1100" dirty="0">
                        <a:effectLst/>
                        <a:latin typeface="+mn-lt"/>
                        <a:ea typeface="Times New Roman"/>
                        <a:cs typeface="Times New Roman"/>
                      </a:endParaRPr>
                    </a:p>
                  </a:txBody>
                  <a:tcPr marL="68580" marR="68580" marT="0" marB="0"/>
                </a:tc>
                <a:extLst>
                  <a:ext uri="{0D108BD9-81ED-4DB2-BD59-A6C34878D82A}">
                    <a16:rowId xmlns="" xmlns:a16="http://schemas.microsoft.com/office/drawing/2014/main" val="10009"/>
                  </a:ext>
                </a:extLst>
              </a:tr>
              <a:tr h="210485">
                <a:tc>
                  <a:txBody>
                    <a:bodyPr/>
                    <a:lstStyle/>
                    <a:p>
                      <a:pPr>
                        <a:lnSpc>
                          <a:spcPct val="115000"/>
                        </a:lnSpc>
                        <a:spcAft>
                          <a:spcPts val="0"/>
                        </a:spcAft>
                      </a:pPr>
                      <a:r>
                        <a:rPr lang="en-GB" sz="1100" dirty="0">
                          <a:effectLst/>
                        </a:rPr>
                        <a:t>Self-esteem</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.105 (.003) **</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10"/>
                  </a:ext>
                </a:extLst>
              </a:tr>
              <a:tr h="210485">
                <a:tc>
                  <a:txBody>
                    <a:bodyPr/>
                    <a:lstStyle/>
                    <a:p>
                      <a:pPr>
                        <a:lnSpc>
                          <a:spcPct val="115000"/>
                        </a:lnSpc>
                        <a:spcAft>
                          <a:spcPts val="0"/>
                        </a:spcAft>
                      </a:pPr>
                      <a:r>
                        <a:rPr lang="en-GB" sz="1100" dirty="0">
                          <a:effectLst/>
                        </a:rPr>
                        <a:t>Positive affect </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4.97 (&lt;.001) ***</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11"/>
                  </a:ext>
                </a:extLst>
              </a:tr>
              <a:tr h="210485">
                <a:tc>
                  <a:txBody>
                    <a:bodyPr/>
                    <a:lstStyle/>
                    <a:p>
                      <a:pPr>
                        <a:lnSpc>
                          <a:spcPct val="115000"/>
                        </a:lnSpc>
                        <a:spcAft>
                          <a:spcPts val="0"/>
                        </a:spcAft>
                      </a:pPr>
                      <a:r>
                        <a:rPr lang="en-GB" sz="1100" dirty="0">
                          <a:effectLst/>
                        </a:rPr>
                        <a:t>Negative affect</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-.182 (.859)</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12"/>
                  </a:ext>
                </a:extLst>
              </a:tr>
            </a:tbl>
          </a:graphicData>
        </a:graphic>
      </p:graphicFrame>
      <p:sp>
        <p:nvSpPr>
          <p:cNvPr id="7" name="TextBox 6"/>
          <p:cNvSpPr txBox="1"/>
          <p:nvPr/>
        </p:nvSpPr>
        <p:spPr>
          <a:xfrm>
            <a:off x="4716016" y="5474260"/>
            <a:ext cx="2021707" cy="507831"/>
          </a:xfrm>
          <a:prstGeom prst="rect">
            <a:avLst/>
          </a:prstGeom>
          <a:noFill/>
        </p:spPr>
        <p:txBody>
          <a:bodyPr wrap="none" rtlCol="0">
            <a:spAutoFit/>
          </a:bodyPr>
          <a:lstStyle/>
          <a:p>
            <a:r>
              <a:rPr lang="en-GB" sz="900" dirty="0">
                <a:latin typeface="Tahoma" panose="020B0604030504040204" pitchFamily="34" charset="0"/>
                <a:ea typeface="Tahoma" panose="020B0604030504040204" pitchFamily="34" charset="0"/>
                <a:cs typeface="Tahoma" panose="020B0604030504040204" pitchFamily="34" charset="0"/>
              </a:rPr>
              <a:t>*** </a:t>
            </a:r>
            <a:r>
              <a:rPr lang="en-GB" sz="900" i="1" dirty="0">
                <a:latin typeface="Tahoma" panose="020B0604030504040204" pitchFamily="34" charset="0"/>
                <a:ea typeface="Tahoma" panose="020B0604030504040204" pitchFamily="34" charset="0"/>
                <a:cs typeface="Tahoma" panose="020B0604030504040204" pitchFamily="34" charset="0"/>
              </a:rPr>
              <a:t>p</a:t>
            </a:r>
            <a:r>
              <a:rPr lang="en-GB" sz="900" dirty="0">
                <a:latin typeface="Tahoma" panose="020B0604030504040204" pitchFamily="34" charset="0"/>
                <a:ea typeface="Tahoma" panose="020B0604030504040204" pitchFamily="34" charset="0"/>
                <a:cs typeface="Tahoma" panose="020B0604030504040204" pitchFamily="34" charset="0"/>
              </a:rPr>
              <a:t> ≤ .001, ** </a:t>
            </a:r>
            <a:r>
              <a:rPr lang="en-GB" sz="900" i="1" dirty="0">
                <a:latin typeface="Tahoma" panose="020B0604030504040204" pitchFamily="34" charset="0"/>
                <a:ea typeface="Tahoma" panose="020B0604030504040204" pitchFamily="34" charset="0"/>
                <a:cs typeface="Tahoma" panose="020B0604030504040204" pitchFamily="34" charset="0"/>
              </a:rPr>
              <a:t>p</a:t>
            </a:r>
            <a:r>
              <a:rPr lang="en-GB" sz="900" dirty="0">
                <a:latin typeface="Tahoma" panose="020B0604030504040204" pitchFamily="34" charset="0"/>
                <a:ea typeface="Tahoma" panose="020B0604030504040204" pitchFamily="34" charset="0"/>
                <a:cs typeface="Tahoma" panose="020B0604030504040204" pitchFamily="34" charset="0"/>
              </a:rPr>
              <a:t> ≤ .01, * </a:t>
            </a:r>
            <a:r>
              <a:rPr lang="en-GB" sz="900" i="1" dirty="0">
                <a:latin typeface="Tahoma" panose="020B0604030504040204" pitchFamily="34" charset="0"/>
                <a:ea typeface="Tahoma" panose="020B0604030504040204" pitchFamily="34" charset="0"/>
                <a:cs typeface="Tahoma" panose="020B0604030504040204" pitchFamily="34" charset="0"/>
              </a:rPr>
              <a:t>p</a:t>
            </a:r>
            <a:r>
              <a:rPr lang="en-GB" sz="900" dirty="0">
                <a:latin typeface="Tahoma" panose="020B0604030504040204" pitchFamily="34" charset="0"/>
                <a:ea typeface="Tahoma" panose="020B0604030504040204" pitchFamily="34" charset="0"/>
                <a:cs typeface="Tahoma" panose="020B0604030504040204" pitchFamily="34" charset="0"/>
              </a:rPr>
              <a:t> ≤ .05</a:t>
            </a:r>
          </a:p>
          <a:p>
            <a:endParaRPr lang="en-GB" dirty="0"/>
          </a:p>
        </p:txBody>
      </p:sp>
      <p:sp>
        <p:nvSpPr>
          <p:cNvPr id="4" name="TextBox 3"/>
          <p:cNvSpPr txBox="1"/>
          <p:nvPr/>
        </p:nvSpPr>
        <p:spPr>
          <a:xfrm>
            <a:off x="4644008" y="2060848"/>
            <a:ext cx="4248472" cy="677108"/>
          </a:xfrm>
          <a:prstGeom prst="rect">
            <a:avLst/>
          </a:prstGeom>
          <a:noFill/>
        </p:spPr>
        <p:txBody>
          <a:bodyPr wrap="square" rtlCol="0">
            <a:spAutoFit/>
          </a:bodyPr>
          <a:lstStyle/>
          <a:p>
            <a:r>
              <a:rPr lang="en-GB" sz="1000" dirty="0">
                <a:solidFill>
                  <a:srgbClr val="16818D"/>
                </a:solidFill>
                <a:latin typeface="Georgia" panose="02040502050405020303" pitchFamily="18" charset="0"/>
              </a:rPr>
              <a:t>Parameter Estimates for Multilevel Model of Level One Stimulus Variables as Predictors of Thinking About Creative Projects</a:t>
            </a:r>
          </a:p>
          <a:p>
            <a:endParaRPr lang="en-GB" dirty="0"/>
          </a:p>
        </p:txBody>
      </p:sp>
      <p:pic>
        <p:nvPicPr>
          <p:cNvPr id="8" name="Picture 2" descr="desk notebook writing hand pen organized paper arm planner write brand project art sketch drawing design vision plan planning calligraphy document to do tod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55556" y="5486066"/>
            <a:ext cx="1808932" cy="1205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597822"/>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A note on schizotypy</a:t>
            </a:r>
          </a:p>
        </p:txBody>
      </p:sp>
      <p:sp>
        <p:nvSpPr>
          <p:cNvPr id="3" name="Text Placeholder 2"/>
          <p:cNvSpPr>
            <a:spLocks noGrp="1"/>
          </p:cNvSpPr>
          <p:nvPr>
            <p:ph type="body" sz="quarter" idx="11"/>
          </p:nvPr>
        </p:nvSpPr>
        <p:spPr/>
        <p:txBody>
          <a:bodyPr/>
          <a:lstStyle/>
          <a:p>
            <a:r>
              <a:rPr lang="en-US" dirty="0"/>
              <a:t>Subclinical expression of experiences and </a:t>
            </a:r>
            <a:r>
              <a:rPr lang="en-US" dirty="0" err="1"/>
              <a:t>behaviours</a:t>
            </a:r>
            <a:r>
              <a:rPr lang="en-US" dirty="0"/>
              <a:t> analogous with symptoms of schizophrenia </a:t>
            </a:r>
            <a:r>
              <a:rPr lang="en-US" sz="1000" dirty="0"/>
              <a:t>(Mason, </a:t>
            </a:r>
            <a:r>
              <a:rPr lang="en-US" sz="1000" dirty="0" err="1"/>
              <a:t>Linney</a:t>
            </a:r>
            <a:r>
              <a:rPr lang="en-US" sz="1000" dirty="0"/>
              <a:t> &amp; Claridge, 2015)</a:t>
            </a:r>
            <a:r>
              <a:rPr lang="en-US" dirty="0"/>
              <a:t>:</a:t>
            </a:r>
          </a:p>
          <a:p>
            <a:pPr lvl="2"/>
            <a:r>
              <a:rPr lang="en-US" dirty="0">
                <a:solidFill>
                  <a:srgbClr val="16818D"/>
                </a:solidFill>
              </a:rPr>
              <a:t>Positive </a:t>
            </a:r>
            <a:r>
              <a:rPr lang="en-US" sz="1400" dirty="0"/>
              <a:t>(</a:t>
            </a:r>
            <a:r>
              <a:rPr lang="en-GB" sz="1400" dirty="0"/>
              <a:t>perceptual-cognitive aberrations, e.g. apophenia, déjà vu, magical beliefs)</a:t>
            </a:r>
          </a:p>
          <a:p>
            <a:pPr lvl="2"/>
            <a:r>
              <a:rPr lang="en-GB" dirty="0">
                <a:solidFill>
                  <a:srgbClr val="16818D"/>
                </a:solidFill>
              </a:rPr>
              <a:t>Negative</a:t>
            </a:r>
            <a:r>
              <a:rPr lang="en-GB" b="1" dirty="0">
                <a:solidFill>
                  <a:srgbClr val="16818D"/>
                </a:solidFill>
              </a:rPr>
              <a:t> </a:t>
            </a:r>
            <a:r>
              <a:rPr lang="en-GB" sz="1400" dirty="0"/>
              <a:t>(social and physical anhedonia, e.g., withdrawal from intimacy, flat affect, lack of aesthetic pleasure)</a:t>
            </a:r>
          </a:p>
          <a:p>
            <a:pPr lvl="2"/>
            <a:r>
              <a:rPr lang="en-GB" dirty="0">
                <a:solidFill>
                  <a:srgbClr val="16818D"/>
                </a:solidFill>
              </a:rPr>
              <a:t>Disorganised</a:t>
            </a:r>
            <a:r>
              <a:rPr lang="en-GB" b="1" dirty="0">
                <a:solidFill>
                  <a:srgbClr val="16818D"/>
                </a:solidFill>
              </a:rPr>
              <a:t> </a:t>
            </a:r>
            <a:r>
              <a:rPr lang="en-GB" sz="1400" dirty="0"/>
              <a:t>(difficulties with attention, concentration and decision-making)</a:t>
            </a:r>
          </a:p>
          <a:p>
            <a:pPr marL="630238" lvl="2" indent="0">
              <a:buNone/>
            </a:pPr>
            <a:endParaRPr lang="en-GB" sz="1400" dirty="0"/>
          </a:p>
          <a:p>
            <a:r>
              <a:rPr lang="en-GB" dirty="0"/>
              <a:t>Positive schizotypy high in sample </a:t>
            </a:r>
            <a:r>
              <a:rPr lang="en-GB" sz="1400" dirty="0"/>
              <a:t>(but not negative schizotypy)</a:t>
            </a:r>
          </a:p>
          <a:p>
            <a:pPr marL="266700" lvl="1" indent="0">
              <a:buNone/>
            </a:pPr>
            <a:endParaRPr lang="en-GB" sz="1400" dirty="0"/>
          </a:p>
          <a:p>
            <a:r>
              <a:rPr lang="en-GB" dirty="0"/>
              <a:t>Positive </a:t>
            </a:r>
            <a:r>
              <a:rPr lang="en-GB" dirty="0" err="1"/>
              <a:t>schizotypy</a:t>
            </a:r>
            <a:r>
              <a:rPr lang="en-GB" dirty="0"/>
              <a:t> alone significantly predicted</a:t>
            </a:r>
            <a:r>
              <a:rPr lang="en-GB" dirty="0">
                <a:solidFill>
                  <a:srgbClr val="16818D"/>
                </a:solidFill>
              </a:rPr>
              <a:t> art-making and inspiration </a:t>
            </a:r>
            <a:r>
              <a:rPr lang="en-GB" dirty="0"/>
              <a:t>and  a range of cognitive and perceptual experiences </a:t>
            </a:r>
            <a:r>
              <a:rPr lang="en-GB" sz="1400" dirty="0"/>
              <a:t>(altered states, flow, inspiration and daydream-like cognition), </a:t>
            </a:r>
            <a:r>
              <a:rPr lang="en-GB" dirty="0"/>
              <a:t>but </a:t>
            </a:r>
            <a:r>
              <a:rPr lang="en-GB" dirty="0">
                <a:solidFill>
                  <a:srgbClr val="16818D"/>
                </a:solidFill>
              </a:rPr>
              <a:t>not experiences indicative of poor functioning </a:t>
            </a:r>
            <a:r>
              <a:rPr lang="en-GB" sz="1400" dirty="0"/>
              <a:t>(e.g., negative affect, low self-esteem, lack of rational cognition)</a:t>
            </a:r>
          </a:p>
          <a:p>
            <a:pPr marL="0" indent="0">
              <a:buNone/>
            </a:pPr>
            <a:endParaRPr lang="en-GB" sz="1400" dirty="0"/>
          </a:p>
          <a:p>
            <a:pPr>
              <a:buFont typeface="+mj-lt"/>
              <a:buAutoNum type="arabicPeriod" startAt="3"/>
            </a:pPr>
            <a:r>
              <a:rPr lang="en-GB" dirty="0"/>
              <a:t>Supports construct of </a:t>
            </a:r>
            <a:r>
              <a:rPr lang="en-GB" dirty="0">
                <a:solidFill>
                  <a:srgbClr val="16818D"/>
                </a:solidFill>
              </a:rPr>
              <a:t>healthy schizotypy </a:t>
            </a:r>
            <a:r>
              <a:rPr lang="en-GB" sz="1050" dirty="0"/>
              <a:t>(Mohr &amp; Claridge, 2015)</a:t>
            </a:r>
          </a:p>
          <a:p>
            <a:endParaRPr lang="en-GB" dirty="0"/>
          </a:p>
          <a:p>
            <a:endParaRPr lang="en-GB" dirty="0"/>
          </a:p>
        </p:txBody>
      </p:sp>
    </p:spTree>
    <p:extLst>
      <p:ext uri="{BB962C8B-B14F-4D97-AF65-F5344CB8AC3E}">
        <p14:creationId xmlns:p14="http://schemas.microsoft.com/office/powerpoint/2010/main" val="3754489822"/>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Placeholder 4"/>
          <p:cNvSpPr>
            <a:spLocks noGrp="1"/>
          </p:cNvSpPr>
          <p:nvPr>
            <p:ph type="body" sz="quarter" idx="10"/>
          </p:nvPr>
        </p:nvSpPr>
        <p:spPr bwMode="auto">
          <a:xfrm>
            <a:off x="899591" y="692696"/>
            <a:ext cx="7416825" cy="63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en-US" altLang="en-US" dirty="0">
                <a:ea typeface="ＭＳ Ｐゴシック" charset="-128"/>
              </a:rPr>
              <a:t>Conclusions</a:t>
            </a:r>
          </a:p>
          <a:p>
            <a:endParaRPr lang="en-US" altLang="en-US" dirty="0">
              <a:ea typeface="ＭＳ Ｐゴシック" charset="-128"/>
            </a:endParaRPr>
          </a:p>
        </p:txBody>
      </p:sp>
      <p:sp>
        <p:nvSpPr>
          <p:cNvPr id="16386" name="Text Placeholder 2"/>
          <p:cNvSpPr>
            <a:spLocks noGrp="1"/>
          </p:cNvSpPr>
          <p:nvPr>
            <p:ph type="body" sz="quarter" idx="11"/>
          </p:nvPr>
        </p:nvSpPr>
        <p:spPr bwMode="auto">
          <a:xfrm>
            <a:off x="827584" y="1557214"/>
            <a:ext cx="6768752" cy="44656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latin typeface="Arial" charset="0"/>
              <a:ea typeface="ＭＳ Ｐゴシック" charset="0"/>
              <a:cs typeface="ＭＳ Ｐゴシック" charset="0"/>
            </a:endParaRPr>
          </a:p>
          <a:p>
            <a:r>
              <a:rPr lang="en-GB" dirty="0">
                <a:latin typeface="Arial" charset="0"/>
                <a:ea typeface="ＭＳ Ｐゴシック" charset="0"/>
                <a:cs typeface="ＭＳ Ｐゴシック" charset="0"/>
              </a:rPr>
              <a:t>There may be multiple psychological </a:t>
            </a:r>
            <a:r>
              <a:rPr lang="en-GB" dirty="0">
                <a:solidFill>
                  <a:srgbClr val="16818D"/>
                </a:solidFill>
                <a:latin typeface="Arial" charset="0"/>
                <a:ea typeface="ＭＳ Ｐゴシック" charset="0"/>
                <a:cs typeface="ＭＳ Ｐゴシック" charset="0"/>
              </a:rPr>
              <a:t>‘routes to well-being’ </a:t>
            </a:r>
            <a:r>
              <a:rPr lang="en-GB" dirty="0">
                <a:latin typeface="Arial" charset="0"/>
                <a:ea typeface="ＭＳ Ｐゴシック" charset="0"/>
                <a:cs typeface="ＭＳ Ｐゴシック" charset="0"/>
              </a:rPr>
              <a:t>through art-making</a:t>
            </a:r>
            <a:r>
              <a:rPr lang="en-GB" dirty="0" smtClean="0">
                <a:latin typeface="Arial" charset="0"/>
                <a:ea typeface="ＭＳ Ｐゴシック" charset="0"/>
                <a:cs typeface="ＭＳ Ｐゴシック" charset="0"/>
              </a:rPr>
              <a:t>:</a:t>
            </a:r>
          </a:p>
          <a:p>
            <a:pPr marL="0" indent="0">
              <a:buNone/>
            </a:pPr>
            <a:endParaRPr lang="en-GB" dirty="0">
              <a:latin typeface="Arial" charset="0"/>
              <a:ea typeface="ＭＳ Ｐゴシック" charset="0"/>
              <a:cs typeface="ＭＳ Ｐゴシック" charset="0"/>
            </a:endParaRPr>
          </a:p>
          <a:p>
            <a:pPr lvl="1"/>
            <a:r>
              <a:rPr lang="en-GB" dirty="0">
                <a:solidFill>
                  <a:srgbClr val="16818D"/>
                </a:solidFill>
                <a:latin typeface="Arial" charset="0"/>
                <a:ea typeface="ＭＳ Ｐゴシック" charset="0"/>
                <a:cs typeface="ＭＳ Ｐゴシック" charset="0"/>
              </a:rPr>
              <a:t>Affective </a:t>
            </a:r>
            <a:r>
              <a:rPr lang="en-GB" dirty="0">
                <a:latin typeface="Arial" charset="0"/>
                <a:ea typeface="ＭＳ Ｐゴシック" charset="0"/>
                <a:cs typeface="ＭＳ Ｐゴシック" charset="0"/>
              </a:rPr>
              <a:t>– increasing subjective feelings of happiness/excitement in everyday life </a:t>
            </a:r>
            <a:r>
              <a:rPr lang="en-GB" sz="1000" dirty="0"/>
              <a:t>(Silvia et al., 2014</a:t>
            </a:r>
            <a:r>
              <a:rPr lang="en-GB" sz="1000" dirty="0" smtClean="0"/>
              <a:t>)</a:t>
            </a:r>
          </a:p>
          <a:p>
            <a:pPr marL="266700" lvl="1" indent="0">
              <a:buNone/>
            </a:pPr>
            <a:endParaRPr lang="en-GB" sz="1000" dirty="0">
              <a:latin typeface="Arial" charset="0"/>
              <a:ea typeface="ＭＳ Ｐゴシック" charset="0"/>
              <a:cs typeface="ＭＳ Ｐゴシック" charset="0"/>
            </a:endParaRPr>
          </a:p>
          <a:p>
            <a:pPr lvl="1"/>
            <a:r>
              <a:rPr lang="en-GB" dirty="0">
                <a:solidFill>
                  <a:srgbClr val="16818D"/>
                </a:solidFill>
                <a:latin typeface="Arial" charset="0"/>
                <a:ea typeface="ＭＳ Ｐゴシック" charset="0"/>
                <a:cs typeface="ＭＳ Ｐゴシック" charset="0"/>
              </a:rPr>
              <a:t>Cognitive </a:t>
            </a:r>
            <a:r>
              <a:rPr lang="en-GB" dirty="0">
                <a:latin typeface="Arial" charset="0"/>
                <a:ea typeface="ＭＳ Ｐゴシック" charset="0"/>
                <a:cs typeface="ＭＳ Ｐゴシック" charset="0"/>
              </a:rPr>
              <a:t>– increasing imagery and internal dialogue which may help to create </a:t>
            </a:r>
            <a:r>
              <a:rPr lang="en-GB" dirty="0" smtClean="0">
                <a:latin typeface="Arial" charset="0"/>
                <a:ea typeface="ＭＳ Ｐゴシック" charset="0"/>
                <a:cs typeface="ＭＳ Ｐゴシック" charset="0"/>
              </a:rPr>
              <a:t>a meaningful life that is understandable, </a:t>
            </a:r>
            <a:r>
              <a:rPr lang="en-GB" dirty="0" smtClean="0"/>
              <a:t>healthy </a:t>
            </a:r>
            <a:r>
              <a:rPr lang="en-GB" dirty="0"/>
              <a:t>internal representations, </a:t>
            </a:r>
            <a:r>
              <a:rPr lang="en-GB" dirty="0" smtClean="0"/>
              <a:t>crucial </a:t>
            </a:r>
            <a:r>
              <a:rPr lang="en-GB" dirty="0"/>
              <a:t>to well-being and a healthy sense of self </a:t>
            </a:r>
            <a:r>
              <a:rPr lang="en-GB" sz="1000" dirty="0"/>
              <a:t>(McCarthy-Jones &amp; </a:t>
            </a:r>
            <a:r>
              <a:rPr lang="en-GB" sz="1000" dirty="0" err="1"/>
              <a:t>Fernyhough</a:t>
            </a:r>
            <a:r>
              <a:rPr lang="en-GB" sz="1000" dirty="0"/>
              <a:t>, 2011</a:t>
            </a:r>
            <a:r>
              <a:rPr lang="en-GB" sz="1000" dirty="0" smtClean="0"/>
              <a:t>)</a:t>
            </a:r>
          </a:p>
          <a:p>
            <a:pPr marL="266700" lvl="1" indent="0">
              <a:buNone/>
            </a:pPr>
            <a:endParaRPr lang="en-GB" sz="1000" dirty="0"/>
          </a:p>
          <a:p>
            <a:pPr lvl="1"/>
            <a:r>
              <a:rPr lang="en-GB" dirty="0">
                <a:solidFill>
                  <a:srgbClr val="16818D"/>
                </a:solidFill>
                <a:latin typeface="Arial" charset="0"/>
                <a:ea typeface="ＭＳ Ｐゴシック" charset="0"/>
                <a:cs typeface="ＭＳ Ｐゴシック" charset="0"/>
              </a:rPr>
              <a:t>State of consciousness </a:t>
            </a:r>
          </a:p>
          <a:p>
            <a:pPr marL="622300" lvl="2" indent="0">
              <a:buNone/>
            </a:pPr>
            <a:r>
              <a:rPr lang="en-GB" dirty="0">
                <a:latin typeface="Arial" charset="0"/>
                <a:ea typeface="ＭＳ Ｐゴシック" charset="0"/>
                <a:cs typeface="ＭＳ Ｐゴシック" charset="0"/>
              </a:rPr>
              <a:t>– enabling a self-rewarding absorbed state that is associated with feelings of </a:t>
            </a:r>
            <a:r>
              <a:rPr lang="en-GB" dirty="0" smtClean="0">
                <a:latin typeface="Arial" charset="0"/>
                <a:ea typeface="ＭＳ Ｐゴシック" charset="0"/>
                <a:cs typeface="ＭＳ Ｐゴシック" charset="0"/>
              </a:rPr>
              <a:t>accomplishment, fulfilment, and </a:t>
            </a:r>
            <a:r>
              <a:rPr lang="en-GB" dirty="0">
                <a:latin typeface="Arial" charset="0"/>
                <a:ea typeface="ＭＳ Ｐゴシック" charset="0"/>
                <a:cs typeface="ＭＳ Ｐゴシック" charset="0"/>
              </a:rPr>
              <a:t>a sense of </a:t>
            </a:r>
            <a:r>
              <a:rPr lang="en-GB" dirty="0" smtClean="0">
                <a:latin typeface="Arial" charset="0"/>
                <a:ea typeface="ＭＳ Ｐゴシック" charset="0"/>
                <a:cs typeface="ＭＳ Ｐゴシック" charset="0"/>
              </a:rPr>
              <a:t>meaning in life </a:t>
            </a:r>
            <a:r>
              <a:rPr lang="en-GB" sz="1000" dirty="0"/>
              <a:t>(Bryce &amp; Haworth, 2002</a:t>
            </a:r>
            <a:r>
              <a:rPr lang="en-GB" sz="1000" dirty="0" smtClean="0"/>
              <a:t>)</a:t>
            </a:r>
            <a:endParaRPr lang="en-GB" sz="1000" dirty="0"/>
          </a:p>
        </p:txBody>
      </p:sp>
    </p:spTree>
    <p:extLst>
      <p:ext uri="{BB962C8B-B14F-4D97-AF65-F5344CB8AC3E}">
        <p14:creationId xmlns:p14="http://schemas.microsoft.com/office/powerpoint/2010/main" val="1339530789"/>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Publications </a:t>
            </a:r>
            <a:r>
              <a:rPr lang="en-GB" sz="1400" dirty="0"/>
              <a:t>(from this data set) </a:t>
            </a:r>
          </a:p>
        </p:txBody>
      </p:sp>
      <p:sp>
        <p:nvSpPr>
          <p:cNvPr id="3" name="Text Placeholder 2"/>
          <p:cNvSpPr>
            <a:spLocks noGrp="1"/>
          </p:cNvSpPr>
          <p:nvPr>
            <p:ph type="body" sz="quarter" idx="11"/>
          </p:nvPr>
        </p:nvSpPr>
        <p:spPr/>
        <p:txBody>
          <a:bodyPr/>
          <a:lstStyle/>
          <a:p>
            <a:pPr>
              <a:buSzPts val="1600"/>
              <a:buFont typeface="Tahoma"/>
              <a:buChar char="•"/>
            </a:pPr>
            <a:r>
              <a:rPr lang="en-US" dirty="0">
                <a:solidFill>
                  <a:srgbClr val="000000"/>
                </a:solidFill>
                <a:latin typeface="Tahoma"/>
              </a:rPr>
              <a:t>Holt, N. J. (2018) Using the experience sampling method to examine the psychological mechanisms by which participatory art improves wellbeing. </a:t>
            </a:r>
            <a:r>
              <a:rPr lang="en-US" i="1" dirty="0">
                <a:solidFill>
                  <a:srgbClr val="000000"/>
                </a:solidFill>
                <a:latin typeface="Tahoma"/>
              </a:rPr>
              <a:t>Perspectives in Public Health, 138 </a:t>
            </a:r>
            <a:r>
              <a:rPr lang="en-US" dirty="0">
                <a:solidFill>
                  <a:srgbClr val="000000"/>
                </a:solidFill>
                <a:latin typeface="Tahoma"/>
              </a:rPr>
              <a:t>(1). pp. 55-65. Available from: http://eprints.uwe.ac.uk/33370</a:t>
            </a:r>
          </a:p>
          <a:p>
            <a:pPr marL="0" indent="0">
              <a:buSzPts val="1600"/>
              <a:buNone/>
            </a:pPr>
            <a:endParaRPr lang="en-US" dirty="0">
              <a:solidFill>
                <a:srgbClr val="000000"/>
              </a:solidFill>
              <a:latin typeface="Tahoma"/>
            </a:endParaRPr>
          </a:p>
          <a:p>
            <a:pPr>
              <a:buSzPts val="1600"/>
              <a:buFont typeface="Tahoma"/>
              <a:buChar char="•"/>
            </a:pPr>
            <a:r>
              <a:rPr lang="en-US" dirty="0">
                <a:solidFill>
                  <a:srgbClr val="000000"/>
                </a:solidFill>
                <a:latin typeface="Tahoma"/>
              </a:rPr>
              <a:t>Holt, N. (2018) The expression of schizotypy in the daily lives of artists. </a:t>
            </a:r>
            <a:r>
              <a:rPr lang="en-US" i="1" dirty="0">
                <a:solidFill>
                  <a:srgbClr val="000000"/>
                </a:solidFill>
                <a:latin typeface="Tahoma"/>
              </a:rPr>
              <a:t>Psychology of Aesthetics, Creativity and the Arts. </a:t>
            </a:r>
            <a:r>
              <a:rPr lang="en-US" dirty="0">
                <a:solidFill>
                  <a:srgbClr val="000000"/>
                </a:solidFill>
                <a:latin typeface="Tahoma"/>
              </a:rPr>
              <a:t>http://dx.doi.org/10.1037/aca0000176. Available from: http://eprints.uwe.ac.uk/35006</a:t>
            </a:r>
            <a:endParaRPr lang="en-GB" dirty="0">
              <a:solidFill>
                <a:srgbClr val="000000"/>
              </a:solidFill>
              <a:latin typeface="Tahoma"/>
            </a:endParaRPr>
          </a:p>
          <a:p>
            <a:pPr marL="0" indent="0">
              <a:buNone/>
            </a:pPr>
            <a:endParaRPr lang="en-GB" dirty="0"/>
          </a:p>
        </p:txBody>
      </p:sp>
    </p:spTree>
    <p:extLst>
      <p:ext uri="{BB962C8B-B14F-4D97-AF65-F5344CB8AC3E}">
        <p14:creationId xmlns:p14="http://schemas.microsoft.com/office/powerpoint/2010/main" val="798729395"/>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 Placeholder 4"/>
          <p:cNvSpPr>
            <a:spLocks noGrp="1"/>
          </p:cNvSpPr>
          <p:nvPr>
            <p:ph type="body" sz="quarter" idx="11"/>
          </p:nvPr>
        </p:nvSpPr>
        <p:spPr bwMode="auto">
          <a:xfrm>
            <a:off x="899592" y="1628800"/>
            <a:ext cx="3384376" cy="4464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anchor="t" anchorCtr="0" compatLnSpc="1">
            <a:prstTxWarp prst="textNoShape">
              <a:avLst/>
            </a:prstTxWarp>
          </a:bodyPr>
          <a:lstStyle/>
          <a:p>
            <a:pPr>
              <a:spcBef>
                <a:spcPts val="300"/>
              </a:spcBef>
              <a:spcAft>
                <a:spcPts val="300"/>
              </a:spcAft>
            </a:pPr>
            <a:r>
              <a:rPr lang="en-US" sz="950" dirty="0">
                <a:latin typeface="Tahoma" panose="020B0604030504040204" pitchFamily="34" charset="0"/>
                <a:ea typeface="Tahoma" panose="020B0604030504040204" pitchFamily="34" charset="0"/>
                <a:cs typeface="Tahoma" panose="020B0604030504040204" pitchFamily="34" charset="0"/>
              </a:rPr>
              <a:t>Ayers, L., Beaton, S., &amp; Hunt, H. (1999). The significance of transpersonal </a:t>
            </a:r>
            <a:r>
              <a:rPr lang="en-US" sz="950" dirty="0" smtClean="0">
                <a:latin typeface="Tahoma" panose="020B0604030504040204" pitchFamily="34" charset="0"/>
                <a:ea typeface="Tahoma" panose="020B0604030504040204" pitchFamily="34" charset="0"/>
                <a:cs typeface="Tahoma" panose="020B0604030504040204" pitchFamily="34" charset="0"/>
              </a:rPr>
              <a:t>experiences, emotional </a:t>
            </a:r>
            <a:r>
              <a:rPr lang="en-US" sz="950" dirty="0">
                <a:latin typeface="Tahoma" panose="020B0604030504040204" pitchFamily="34" charset="0"/>
                <a:ea typeface="Tahoma" panose="020B0604030504040204" pitchFamily="34" charset="0"/>
                <a:cs typeface="Tahoma" panose="020B0604030504040204" pitchFamily="34" charset="0"/>
              </a:rPr>
              <a:t>conflict, and cognitive abilities in creativity. </a:t>
            </a:r>
            <a:r>
              <a:rPr lang="en-US" sz="950" i="1" dirty="0">
                <a:latin typeface="Tahoma" panose="020B0604030504040204" pitchFamily="34" charset="0"/>
                <a:ea typeface="Tahoma" panose="020B0604030504040204" pitchFamily="34" charset="0"/>
                <a:cs typeface="Tahoma" panose="020B0604030504040204" pitchFamily="34" charset="0"/>
              </a:rPr>
              <a:t>Empirical Studies of the</a:t>
            </a:r>
          </a:p>
          <a:p>
            <a:pPr>
              <a:spcBef>
                <a:spcPts val="300"/>
              </a:spcBef>
              <a:spcAft>
                <a:spcPts val="300"/>
              </a:spcAft>
            </a:pPr>
            <a:r>
              <a:rPr lang="en-US" sz="950" i="1" dirty="0">
                <a:latin typeface="Tahoma" panose="020B0604030504040204" pitchFamily="34" charset="0"/>
                <a:ea typeface="Tahoma" panose="020B0604030504040204" pitchFamily="34" charset="0"/>
                <a:cs typeface="Tahoma" panose="020B0604030504040204" pitchFamily="34" charset="0"/>
              </a:rPr>
              <a:t>Arts, 17,</a:t>
            </a:r>
            <a:r>
              <a:rPr lang="en-US" sz="950" dirty="0">
                <a:latin typeface="Tahoma" panose="020B0604030504040204" pitchFamily="34" charset="0"/>
                <a:ea typeface="Tahoma" panose="020B0604030504040204" pitchFamily="34" charset="0"/>
                <a:cs typeface="Tahoma" panose="020B0604030504040204" pitchFamily="34" charset="0"/>
              </a:rPr>
              <a:t> 73-82</a:t>
            </a:r>
            <a:r>
              <a:rPr lang="en-US" sz="950" dirty="0" smtClean="0">
                <a:latin typeface="Tahoma" panose="020B0604030504040204" pitchFamily="34" charset="0"/>
                <a:ea typeface="Tahoma" panose="020B0604030504040204" pitchFamily="34" charset="0"/>
                <a:cs typeface="Tahoma" panose="020B0604030504040204" pitchFamily="34" charset="0"/>
              </a:rPr>
              <a:t>.</a:t>
            </a:r>
          </a:p>
          <a:p>
            <a:pPr>
              <a:spcBef>
                <a:spcPts val="300"/>
              </a:spcBef>
              <a:spcAft>
                <a:spcPts val="300"/>
              </a:spcAft>
            </a:pPr>
            <a:r>
              <a:rPr lang="en-GB" sz="950" dirty="0" err="1" smtClean="0">
                <a:latin typeface="Tahoma" panose="020B0604030504040204" pitchFamily="34" charset="0"/>
                <a:ea typeface="Tahoma" panose="020B0604030504040204" pitchFamily="34" charset="0"/>
                <a:cs typeface="Tahoma" panose="020B0604030504040204" pitchFamily="34" charset="0"/>
              </a:rPr>
              <a:t>Barrantes</a:t>
            </a:r>
            <a:r>
              <a:rPr lang="en-GB" sz="950" dirty="0" smtClean="0">
                <a:latin typeface="Tahoma" panose="020B0604030504040204" pitchFamily="34" charset="0"/>
                <a:ea typeface="Tahoma" panose="020B0604030504040204" pitchFamily="34" charset="0"/>
                <a:cs typeface="Tahoma" panose="020B0604030504040204" pitchFamily="34" charset="0"/>
              </a:rPr>
              <a:t>-Vidal</a:t>
            </a:r>
            <a:r>
              <a:rPr lang="en-GB" sz="950" dirty="0">
                <a:latin typeface="Tahoma" panose="020B0604030504040204" pitchFamily="34" charset="0"/>
                <a:ea typeface="Tahoma" panose="020B0604030504040204" pitchFamily="34" charset="0"/>
                <a:cs typeface="Tahoma" panose="020B0604030504040204" pitchFamily="34" charset="0"/>
              </a:rPr>
              <a:t>, N., Chun, C. A., Myin-Germeys, I., &amp; Kwapil, T. R. (2013). Psychometric schizotypy predicts psychotic-like, paranoid, and negative symptoms in daily life. </a:t>
            </a:r>
            <a:r>
              <a:rPr lang="en-GB" sz="950" i="1" dirty="0">
                <a:latin typeface="Tahoma" panose="020B0604030504040204" pitchFamily="34" charset="0"/>
                <a:ea typeface="Tahoma" panose="020B0604030504040204" pitchFamily="34" charset="0"/>
                <a:cs typeface="Tahoma" panose="020B0604030504040204" pitchFamily="34" charset="0"/>
              </a:rPr>
              <a:t>Journal of abnormal psychology</a:t>
            </a:r>
            <a:r>
              <a:rPr lang="en-GB" sz="950" dirty="0">
                <a:latin typeface="Tahoma" panose="020B0604030504040204" pitchFamily="34" charset="0"/>
                <a:ea typeface="Tahoma" panose="020B0604030504040204" pitchFamily="34" charset="0"/>
                <a:cs typeface="Tahoma" panose="020B0604030504040204" pitchFamily="34" charset="0"/>
              </a:rPr>
              <a:t>, </a:t>
            </a:r>
            <a:r>
              <a:rPr lang="en-GB" sz="950" i="1" dirty="0">
                <a:latin typeface="Tahoma" panose="020B0604030504040204" pitchFamily="34" charset="0"/>
                <a:ea typeface="Tahoma" panose="020B0604030504040204" pitchFamily="34" charset="0"/>
                <a:cs typeface="Tahoma" panose="020B0604030504040204" pitchFamily="34" charset="0"/>
              </a:rPr>
              <a:t>122</a:t>
            </a:r>
            <a:r>
              <a:rPr lang="en-GB" sz="950" dirty="0">
                <a:latin typeface="Tahoma" panose="020B0604030504040204" pitchFamily="34" charset="0"/>
                <a:ea typeface="Tahoma" panose="020B0604030504040204" pitchFamily="34" charset="0"/>
                <a:cs typeface="Tahoma" panose="020B0604030504040204" pitchFamily="34" charset="0"/>
              </a:rPr>
              <a:t>(4), 1077.</a:t>
            </a:r>
          </a:p>
          <a:p>
            <a:pPr>
              <a:spcBef>
                <a:spcPts val="300"/>
              </a:spcBef>
              <a:spcAft>
                <a:spcPts val="300"/>
              </a:spcAft>
            </a:pPr>
            <a:r>
              <a:rPr lang="en-GB" sz="950" dirty="0">
                <a:latin typeface="Tahoma" panose="020B0604030504040204" pitchFamily="34" charset="0"/>
                <a:ea typeface="Tahoma" panose="020B0604030504040204" pitchFamily="34" charset="0"/>
                <a:cs typeface="Tahoma" panose="020B0604030504040204" pitchFamily="34" charset="0"/>
              </a:rPr>
              <a:t>Bryce, J., &amp; Haworth, J. (2002). Wellbeing and flow in sample of male and female office workers. </a:t>
            </a:r>
            <a:r>
              <a:rPr lang="en-GB" sz="950" i="1" dirty="0">
                <a:latin typeface="Tahoma" panose="020B0604030504040204" pitchFamily="34" charset="0"/>
                <a:ea typeface="Tahoma" panose="020B0604030504040204" pitchFamily="34" charset="0"/>
                <a:cs typeface="Tahoma" panose="020B0604030504040204" pitchFamily="34" charset="0"/>
              </a:rPr>
              <a:t>Leisure Studies</a:t>
            </a:r>
            <a:r>
              <a:rPr lang="en-GB" sz="950" dirty="0">
                <a:latin typeface="Tahoma" panose="020B0604030504040204" pitchFamily="34" charset="0"/>
                <a:ea typeface="Tahoma" panose="020B0604030504040204" pitchFamily="34" charset="0"/>
                <a:cs typeface="Tahoma" panose="020B0604030504040204" pitchFamily="34" charset="0"/>
              </a:rPr>
              <a:t>, </a:t>
            </a:r>
            <a:r>
              <a:rPr lang="en-GB" sz="950" i="1" dirty="0">
                <a:latin typeface="Tahoma" panose="020B0604030504040204" pitchFamily="34" charset="0"/>
                <a:ea typeface="Tahoma" panose="020B0604030504040204" pitchFamily="34" charset="0"/>
                <a:cs typeface="Tahoma" panose="020B0604030504040204" pitchFamily="34" charset="0"/>
              </a:rPr>
              <a:t>21</a:t>
            </a:r>
            <a:r>
              <a:rPr lang="en-GB" sz="950" dirty="0">
                <a:latin typeface="Tahoma" panose="020B0604030504040204" pitchFamily="34" charset="0"/>
                <a:ea typeface="Tahoma" panose="020B0604030504040204" pitchFamily="34" charset="0"/>
                <a:cs typeface="Tahoma" panose="020B0604030504040204" pitchFamily="34" charset="0"/>
              </a:rPr>
              <a:t>(3-4), 249-263.</a:t>
            </a:r>
          </a:p>
          <a:p>
            <a:pPr>
              <a:spcBef>
                <a:spcPts val="300"/>
              </a:spcBef>
              <a:spcAft>
                <a:spcPts val="300"/>
              </a:spcAft>
            </a:pPr>
            <a:r>
              <a:rPr lang="en-US" sz="950" dirty="0" err="1"/>
              <a:t>Camic</a:t>
            </a:r>
            <a:r>
              <a:rPr lang="en-US" sz="950" dirty="0"/>
              <a:t>, P. M. (2008). Playing in the mud: Health psychology, the arts and creative approaches to health care. </a:t>
            </a:r>
            <a:r>
              <a:rPr lang="en-US" sz="950" i="1" dirty="0"/>
              <a:t>Journal of Health Psychology, 13(2</a:t>
            </a:r>
            <a:r>
              <a:rPr lang="en-US" sz="950" dirty="0"/>
              <a:t>), 287-298</a:t>
            </a:r>
            <a:r>
              <a:rPr lang="en-US" sz="950" dirty="0" smtClean="0"/>
              <a:t>.</a:t>
            </a:r>
          </a:p>
          <a:p>
            <a:pPr>
              <a:spcBef>
                <a:spcPct val="0"/>
              </a:spcBef>
              <a:spcAft>
                <a:spcPts val="1000"/>
              </a:spcAft>
            </a:pPr>
            <a:endParaRPr lang="en-GB" sz="1000" dirty="0"/>
          </a:p>
          <a:p>
            <a:pPr>
              <a:spcBef>
                <a:spcPct val="0"/>
              </a:spcBef>
              <a:spcAft>
                <a:spcPts val="1000"/>
              </a:spcAft>
            </a:pPr>
            <a:endParaRPr lang="en-GB" sz="1000" dirty="0"/>
          </a:p>
          <a:p>
            <a:pPr>
              <a:spcBef>
                <a:spcPct val="0"/>
              </a:spcBef>
              <a:spcAft>
                <a:spcPts val="1000"/>
              </a:spcAft>
            </a:pPr>
            <a:endParaRPr lang="en-GB" sz="1000" dirty="0"/>
          </a:p>
          <a:p>
            <a:pPr>
              <a:spcBef>
                <a:spcPct val="0"/>
              </a:spcBef>
              <a:spcAft>
                <a:spcPts val="1000"/>
              </a:spcAft>
            </a:pPr>
            <a:endParaRPr lang="en-US" altLang="en-US" dirty="0">
              <a:ea typeface="ＭＳ Ｐゴシック" charset="-128"/>
            </a:endParaRPr>
          </a:p>
        </p:txBody>
      </p:sp>
      <p:sp>
        <p:nvSpPr>
          <p:cNvPr id="17410" name="Text Placeholder 3"/>
          <p:cNvSpPr>
            <a:spLocks noGrp="1"/>
          </p:cNvSpPr>
          <p:nvPr>
            <p:ph type="body"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en-US" altLang="en-US" dirty="0">
                <a:ea typeface="ＭＳ Ｐゴシック" charset="-128"/>
              </a:rPr>
              <a:t>References</a:t>
            </a:r>
          </a:p>
        </p:txBody>
      </p:sp>
      <p:sp>
        <p:nvSpPr>
          <p:cNvPr id="17411" name="Text Placeholder 1"/>
          <p:cNvSpPr>
            <a:spLocks noGrp="1"/>
          </p:cNvSpPr>
          <p:nvPr>
            <p:ph type="body" sz="quarter" idx="12"/>
          </p:nvPr>
        </p:nvSpPr>
        <p:spPr bwMode="auto">
          <a:xfrm>
            <a:off x="4572000" y="1628800"/>
            <a:ext cx="3888432" cy="4464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anchor="t" anchorCtr="0" compatLnSpc="1">
            <a:prstTxWarp prst="textNoShape">
              <a:avLst/>
            </a:prstTxWarp>
          </a:bodyPr>
          <a:lstStyle/>
          <a:p>
            <a:pPr>
              <a:spcBef>
                <a:spcPts val="300"/>
              </a:spcBef>
              <a:spcAft>
                <a:spcPts val="300"/>
              </a:spcAft>
            </a:pPr>
            <a:r>
              <a:rPr lang="en-GB" sz="950" dirty="0" smtClean="0"/>
              <a:t>Chatterjee</a:t>
            </a:r>
            <a:r>
              <a:rPr lang="en-GB" sz="950" dirty="0"/>
              <a:t>, H. J., </a:t>
            </a:r>
            <a:r>
              <a:rPr lang="en-GB" sz="950" dirty="0" err="1"/>
              <a:t>Camic</a:t>
            </a:r>
            <a:r>
              <a:rPr lang="en-GB" sz="950" dirty="0"/>
              <a:t>, P. M, Lockyer, B. &amp; Thomson, L. (2017. Non-clinical community interventions: a systematised review of social prescribing schemes. </a:t>
            </a:r>
            <a:r>
              <a:rPr lang="en-GB" sz="950" i="1" dirty="0"/>
              <a:t>Arts &amp; Health</a:t>
            </a:r>
            <a:r>
              <a:rPr lang="en-GB" sz="950" dirty="0"/>
              <a:t>, DOI: 10.1080/17533015.2017.1334002. </a:t>
            </a:r>
          </a:p>
          <a:p>
            <a:pPr>
              <a:spcBef>
                <a:spcPts val="300"/>
              </a:spcBef>
              <a:spcAft>
                <a:spcPts val="300"/>
              </a:spcAft>
            </a:pPr>
            <a:r>
              <a:rPr lang="en-GB" sz="950" dirty="0"/>
              <a:t>Clift, S. (2012). Creative arts as a public health resource: moving from practice-based research to evidence-based practice. </a:t>
            </a:r>
            <a:r>
              <a:rPr lang="en-GB" sz="950" i="1" dirty="0"/>
              <a:t>Perspectives in Public Health</a:t>
            </a:r>
            <a:r>
              <a:rPr lang="en-GB" sz="950" dirty="0"/>
              <a:t>, </a:t>
            </a:r>
            <a:r>
              <a:rPr lang="en-GB" sz="950" i="1" dirty="0"/>
              <a:t>132</a:t>
            </a:r>
            <a:r>
              <a:rPr lang="en-GB" sz="950" dirty="0"/>
              <a:t>(3), 120-127.</a:t>
            </a:r>
          </a:p>
          <a:p>
            <a:pPr>
              <a:spcBef>
                <a:spcPts val="300"/>
              </a:spcBef>
              <a:spcAft>
                <a:spcPts val="300"/>
              </a:spcAft>
            </a:pPr>
            <a:r>
              <a:rPr lang="en-GB" sz="950" dirty="0" err="1" smtClean="0">
                <a:latin typeface="Tahoma" panose="020B0604030504040204" pitchFamily="34" charset="0"/>
                <a:ea typeface="Tahoma" panose="020B0604030504040204" pitchFamily="34" charset="0"/>
                <a:cs typeface="Tahoma" panose="020B0604030504040204" pitchFamily="34" charset="0"/>
              </a:rPr>
              <a:t>Csikszentmihalyi</a:t>
            </a:r>
            <a:r>
              <a:rPr lang="en-GB" sz="950" dirty="0">
                <a:latin typeface="Tahoma" panose="020B0604030504040204" pitchFamily="34" charset="0"/>
                <a:ea typeface="Tahoma" panose="020B0604030504040204" pitchFamily="34" charset="0"/>
                <a:cs typeface="Tahoma" panose="020B0604030504040204" pitchFamily="34" charset="0"/>
              </a:rPr>
              <a:t>, M. (1996). Flow and the psychology of discovery and invention. </a:t>
            </a:r>
            <a:r>
              <a:rPr lang="en-GB" sz="950" i="1" dirty="0">
                <a:latin typeface="Tahoma" panose="020B0604030504040204" pitchFamily="34" charset="0"/>
                <a:ea typeface="Tahoma" panose="020B0604030504040204" pitchFamily="34" charset="0"/>
                <a:cs typeface="Tahoma" panose="020B0604030504040204" pitchFamily="34" charset="0"/>
              </a:rPr>
              <a:t>New York: Harper Collins</a:t>
            </a:r>
            <a:r>
              <a:rPr lang="en-GB" sz="950" dirty="0">
                <a:latin typeface="Tahoma" panose="020B0604030504040204" pitchFamily="34" charset="0"/>
                <a:ea typeface="Tahoma" panose="020B0604030504040204" pitchFamily="34" charset="0"/>
                <a:cs typeface="Tahoma" panose="020B0604030504040204" pitchFamily="34" charset="0"/>
              </a:rPr>
              <a:t>.</a:t>
            </a:r>
          </a:p>
          <a:p>
            <a:pPr>
              <a:spcBef>
                <a:spcPts val="300"/>
              </a:spcBef>
              <a:spcAft>
                <a:spcPts val="300"/>
              </a:spcAft>
            </a:pPr>
            <a:r>
              <a:rPr lang="en-GB" sz="950" dirty="0" err="1" smtClean="0">
                <a:latin typeface="Tahoma" panose="020B0604030504040204" pitchFamily="34" charset="0"/>
                <a:ea typeface="Tahoma" panose="020B0604030504040204" pitchFamily="34" charset="0"/>
                <a:cs typeface="Tahoma" panose="020B0604030504040204" pitchFamily="34" charset="0"/>
              </a:rPr>
              <a:t>Engeser</a:t>
            </a:r>
            <a:r>
              <a:rPr lang="en-GB" sz="950" dirty="0">
                <a:latin typeface="Tahoma" panose="020B0604030504040204" pitchFamily="34" charset="0"/>
                <a:ea typeface="Tahoma" panose="020B0604030504040204" pitchFamily="34" charset="0"/>
                <a:cs typeface="Tahoma" panose="020B0604030504040204" pitchFamily="34" charset="0"/>
              </a:rPr>
              <a:t>, S., &amp; Rheinberg, F. (2008). Flow, performance and moderators of challenge-skill balance. </a:t>
            </a:r>
            <a:r>
              <a:rPr lang="en-GB" sz="950" i="1" dirty="0">
                <a:latin typeface="Tahoma" panose="020B0604030504040204" pitchFamily="34" charset="0"/>
                <a:ea typeface="Tahoma" panose="020B0604030504040204" pitchFamily="34" charset="0"/>
                <a:cs typeface="Tahoma" panose="020B0604030504040204" pitchFamily="34" charset="0"/>
              </a:rPr>
              <a:t>Motivation and Emotion</a:t>
            </a:r>
            <a:r>
              <a:rPr lang="en-GB" sz="950" dirty="0">
                <a:latin typeface="Tahoma" panose="020B0604030504040204" pitchFamily="34" charset="0"/>
                <a:ea typeface="Tahoma" panose="020B0604030504040204" pitchFamily="34" charset="0"/>
                <a:cs typeface="Tahoma" panose="020B0604030504040204" pitchFamily="34" charset="0"/>
              </a:rPr>
              <a:t>, </a:t>
            </a:r>
            <a:r>
              <a:rPr lang="en-GB" sz="950" i="1" dirty="0">
                <a:latin typeface="Tahoma" panose="020B0604030504040204" pitchFamily="34" charset="0"/>
                <a:ea typeface="Tahoma" panose="020B0604030504040204" pitchFamily="34" charset="0"/>
                <a:cs typeface="Tahoma" panose="020B0604030504040204" pitchFamily="34" charset="0"/>
              </a:rPr>
              <a:t>32</a:t>
            </a:r>
            <a:r>
              <a:rPr lang="en-GB" sz="950" dirty="0">
                <a:latin typeface="Tahoma" panose="020B0604030504040204" pitchFamily="34" charset="0"/>
                <a:ea typeface="Tahoma" panose="020B0604030504040204" pitchFamily="34" charset="0"/>
                <a:cs typeface="Tahoma" panose="020B0604030504040204" pitchFamily="34" charset="0"/>
              </a:rPr>
              <a:t>(3), 158-172.</a:t>
            </a:r>
          </a:p>
          <a:p>
            <a:pPr>
              <a:spcBef>
                <a:spcPts val="300"/>
              </a:spcBef>
              <a:spcAft>
                <a:spcPts val="300"/>
              </a:spcAft>
            </a:pPr>
            <a:r>
              <a:rPr lang="en-US" sz="950" dirty="0" err="1">
                <a:latin typeface="Tahoma" panose="020B0604030504040204" pitchFamily="34" charset="0"/>
                <a:ea typeface="Tahoma" panose="020B0604030504040204" pitchFamily="34" charset="0"/>
                <a:cs typeface="Tahoma" panose="020B0604030504040204" pitchFamily="34" charset="0"/>
              </a:rPr>
              <a:t>Fancourt</a:t>
            </a:r>
            <a:r>
              <a:rPr lang="en-US" sz="950" dirty="0">
                <a:latin typeface="Tahoma" panose="020B0604030504040204" pitchFamily="34" charset="0"/>
                <a:ea typeface="Tahoma" panose="020B0604030504040204" pitchFamily="34" charset="0"/>
                <a:cs typeface="Tahoma" panose="020B0604030504040204" pitchFamily="34" charset="0"/>
              </a:rPr>
              <a:t> D, </a:t>
            </a:r>
            <a:r>
              <a:rPr lang="en-US" sz="950" dirty="0" err="1">
                <a:latin typeface="Tahoma" panose="020B0604030504040204" pitchFamily="34" charset="0"/>
                <a:ea typeface="Tahoma" panose="020B0604030504040204" pitchFamily="34" charset="0"/>
                <a:cs typeface="Tahoma" panose="020B0604030504040204" pitchFamily="34" charset="0"/>
              </a:rPr>
              <a:t>Williamon</a:t>
            </a:r>
            <a:r>
              <a:rPr lang="en-US" sz="950" dirty="0">
                <a:latin typeface="Tahoma" panose="020B0604030504040204" pitchFamily="34" charset="0"/>
                <a:ea typeface="Tahoma" panose="020B0604030504040204" pitchFamily="34" charset="0"/>
                <a:cs typeface="Tahoma" panose="020B0604030504040204" pitchFamily="34" charset="0"/>
              </a:rPr>
              <a:t> A, </a:t>
            </a:r>
            <a:r>
              <a:rPr lang="en-US" sz="950" dirty="0" err="1">
                <a:latin typeface="Tahoma" panose="020B0604030504040204" pitchFamily="34" charset="0"/>
                <a:ea typeface="Tahoma" panose="020B0604030504040204" pitchFamily="34" charset="0"/>
                <a:cs typeface="Tahoma" panose="020B0604030504040204" pitchFamily="34" charset="0"/>
              </a:rPr>
              <a:t>Carvalho</a:t>
            </a:r>
            <a:r>
              <a:rPr lang="en-US" sz="950" dirty="0">
                <a:latin typeface="Tahoma" panose="020B0604030504040204" pitchFamily="34" charset="0"/>
                <a:ea typeface="Tahoma" panose="020B0604030504040204" pitchFamily="34" charset="0"/>
                <a:cs typeface="Tahoma" panose="020B0604030504040204" pitchFamily="34" charset="0"/>
              </a:rPr>
              <a:t> LA et al. (2016). Singing modulates mood, stress, cortisol, cytokine and neuropeptide activity in cancer patients and </a:t>
            </a:r>
            <a:r>
              <a:rPr lang="en-US" sz="950" dirty="0" err="1">
                <a:latin typeface="Tahoma" panose="020B0604030504040204" pitchFamily="34" charset="0"/>
                <a:ea typeface="Tahoma" panose="020B0604030504040204" pitchFamily="34" charset="0"/>
                <a:cs typeface="Tahoma" panose="020B0604030504040204" pitchFamily="34" charset="0"/>
              </a:rPr>
              <a:t>carers</a:t>
            </a:r>
            <a:r>
              <a:rPr lang="en-US" sz="950" dirty="0">
                <a:latin typeface="Tahoma" panose="020B0604030504040204" pitchFamily="34" charset="0"/>
                <a:ea typeface="Tahoma" panose="020B0604030504040204" pitchFamily="34" charset="0"/>
                <a:cs typeface="Tahoma" panose="020B0604030504040204" pitchFamily="34" charset="0"/>
              </a:rPr>
              <a:t>. </a:t>
            </a:r>
            <a:r>
              <a:rPr lang="en-US" sz="950" i="1" dirty="0" err="1">
                <a:latin typeface="Tahoma" panose="020B0604030504040204" pitchFamily="34" charset="0"/>
                <a:ea typeface="Tahoma" panose="020B0604030504040204" pitchFamily="34" charset="0"/>
                <a:cs typeface="Tahoma" panose="020B0604030504040204" pitchFamily="34" charset="0"/>
              </a:rPr>
              <a:t>Ecancermedicalscience</a:t>
            </a:r>
            <a:r>
              <a:rPr lang="en-US" sz="950" i="1" dirty="0">
                <a:latin typeface="Tahoma" panose="020B0604030504040204" pitchFamily="34" charset="0"/>
                <a:ea typeface="Tahoma" panose="020B0604030504040204" pitchFamily="34" charset="0"/>
                <a:cs typeface="Tahoma" panose="020B0604030504040204" pitchFamily="34" charset="0"/>
              </a:rPr>
              <a:t>, 10, </a:t>
            </a:r>
            <a:r>
              <a:rPr lang="en-US" sz="950" dirty="0">
                <a:latin typeface="Tahoma" panose="020B0604030504040204" pitchFamily="34" charset="0"/>
                <a:ea typeface="Tahoma" panose="020B0604030504040204" pitchFamily="34" charset="0"/>
                <a:cs typeface="Tahoma" panose="020B0604030504040204" pitchFamily="34" charset="0"/>
              </a:rPr>
              <a:t>631.</a:t>
            </a:r>
          </a:p>
          <a:p>
            <a:pPr>
              <a:spcBef>
                <a:spcPts val="300"/>
              </a:spcBef>
              <a:spcAft>
                <a:spcPts val="300"/>
              </a:spcAft>
            </a:pPr>
            <a:r>
              <a:rPr lang="en-US" sz="950" dirty="0">
                <a:latin typeface="Tahoma" panose="020B0604030504040204" pitchFamily="34" charset="0"/>
                <a:ea typeface="Tahoma" panose="020B0604030504040204" pitchFamily="34" charset="0"/>
                <a:cs typeface="Tahoma" panose="020B0604030504040204" pitchFamily="34" charset="0"/>
              </a:rPr>
              <a:t>Holt, N. (2012) The muse in the machine: Creativity, anomalous experiences and mental health. In: Simmonds-Moore, C., ed. (2012) </a:t>
            </a:r>
            <a:r>
              <a:rPr lang="en-US" sz="950" i="1" dirty="0">
                <a:latin typeface="Tahoma" panose="020B0604030504040204" pitchFamily="34" charset="0"/>
                <a:ea typeface="Tahoma" panose="020B0604030504040204" pitchFamily="34" charset="0"/>
                <a:cs typeface="Tahoma" panose="020B0604030504040204" pitchFamily="34" charset="0"/>
              </a:rPr>
              <a:t>Exceptional Experience and </a:t>
            </a:r>
            <a:r>
              <a:rPr lang="en-US" sz="950" i="1" dirty="0" smtClean="0">
                <a:latin typeface="Tahoma" panose="020B0604030504040204" pitchFamily="34" charset="0"/>
                <a:ea typeface="Tahoma" panose="020B0604030504040204" pitchFamily="34" charset="0"/>
                <a:cs typeface="Tahoma" panose="020B0604030504040204" pitchFamily="34" charset="0"/>
              </a:rPr>
              <a:t>Health</a:t>
            </a:r>
            <a:r>
              <a:rPr lang="en-US" sz="950" dirty="0" smtClean="0">
                <a:latin typeface="Tahoma" panose="020B0604030504040204" pitchFamily="34" charset="0"/>
                <a:ea typeface="Tahoma" panose="020B0604030504040204" pitchFamily="34" charset="0"/>
                <a:cs typeface="Tahoma" panose="020B0604030504040204" pitchFamily="34" charset="0"/>
              </a:rPr>
              <a:t>, pp. 131-170. </a:t>
            </a:r>
            <a:r>
              <a:rPr lang="en-US" sz="950" dirty="0">
                <a:latin typeface="Tahoma" panose="020B0604030504040204" pitchFamily="34" charset="0"/>
                <a:ea typeface="Tahoma" panose="020B0604030504040204" pitchFamily="34" charset="0"/>
                <a:cs typeface="Tahoma" panose="020B0604030504040204" pitchFamily="34" charset="0"/>
              </a:rPr>
              <a:t>North Carolina, USA: McFarland. </a:t>
            </a:r>
            <a:endParaRPr lang="en-US" sz="950" dirty="0" smtClean="0">
              <a:latin typeface="Tahoma" panose="020B0604030504040204" pitchFamily="34" charset="0"/>
              <a:ea typeface="Tahoma" panose="020B0604030504040204" pitchFamily="34" charset="0"/>
              <a:cs typeface="Tahoma" panose="020B0604030504040204" pitchFamily="34" charset="0"/>
            </a:endParaRPr>
          </a:p>
          <a:p>
            <a:pPr>
              <a:spcBef>
                <a:spcPts val="300"/>
              </a:spcBef>
              <a:spcAft>
                <a:spcPts val="300"/>
              </a:spcAft>
            </a:pPr>
            <a:endParaRPr lang="en-GB" sz="1000" dirty="0"/>
          </a:p>
          <a:p>
            <a:endParaRPr lang="en-GB" sz="1000" dirty="0"/>
          </a:p>
          <a:p>
            <a:endParaRPr lang="en-GB" sz="1000" dirty="0"/>
          </a:p>
          <a:p>
            <a:pPr>
              <a:spcBef>
                <a:spcPct val="0"/>
              </a:spcBef>
              <a:spcAft>
                <a:spcPts val="1000"/>
              </a:spcAft>
            </a:pPr>
            <a:endParaRPr lang="en-US" altLang="en-US" dirty="0">
              <a:ea typeface="ＭＳ Ｐゴシック" charset="-128"/>
            </a:endParaRPr>
          </a:p>
        </p:txBody>
      </p:sp>
    </p:spTree>
    <p:extLst>
      <p:ext uri="{BB962C8B-B14F-4D97-AF65-F5344CB8AC3E}">
        <p14:creationId xmlns:p14="http://schemas.microsoft.com/office/powerpoint/2010/main" val="2022100082"/>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 Placeholder 4"/>
          <p:cNvSpPr>
            <a:spLocks noGrp="1"/>
          </p:cNvSpPr>
          <p:nvPr>
            <p:ph type="body" sz="quarter" idx="11"/>
          </p:nvPr>
        </p:nvSpPr>
        <p:spPr bwMode="auto">
          <a:xfrm>
            <a:off x="971600" y="1628800"/>
            <a:ext cx="3240360" cy="4464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anchor="t" anchorCtr="0" compatLnSpc="1">
            <a:prstTxWarp prst="textNoShape">
              <a:avLst/>
            </a:prstTxWarp>
          </a:bodyPr>
          <a:lstStyle/>
          <a:p>
            <a:pPr>
              <a:spcBef>
                <a:spcPts val="300"/>
              </a:spcBef>
              <a:spcAft>
                <a:spcPts val="300"/>
              </a:spcAft>
            </a:pPr>
            <a:r>
              <a:rPr lang="en-GB" sz="950" dirty="0" err="1">
                <a:latin typeface="Tahoma" panose="020B0604030504040204" pitchFamily="34" charset="0"/>
                <a:ea typeface="Tahoma" panose="020B0604030504040204" pitchFamily="34" charset="0"/>
                <a:cs typeface="Tahoma" panose="020B0604030504040204" pitchFamily="34" charset="0"/>
              </a:rPr>
              <a:t>Gagné</a:t>
            </a:r>
            <a:r>
              <a:rPr lang="en-GB" sz="950" dirty="0">
                <a:latin typeface="Tahoma" panose="020B0604030504040204" pitchFamily="34" charset="0"/>
                <a:ea typeface="Tahoma" panose="020B0604030504040204" pitchFamily="34" charset="0"/>
                <a:cs typeface="Tahoma" panose="020B0604030504040204" pitchFamily="34" charset="0"/>
              </a:rPr>
              <a:t>, M. (2003). The role of autonomy support and autonomy orientation in prosocial </a:t>
            </a:r>
            <a:r>
              <a:rPr lang="en-GB" sz="950" dirty="0" err="1">
                <a:latin typeface="Tahoma" panose="020B0604030504040204" pitchFamily="34" charset="0"/>
                <a:ea typeface="Tahoma" panose="020B0604030504040204" pitchFamily="34" charset="0"/>
                <a:cs typeface="Tahoma" panose="020B0604030504040204" pitchFamily="34" charset="0"/>
              </a:rPr>
              <a:t>behavior</a:t>
            </a:r>
            <a:r>
              <a:rPr lang="en-GB" sz="950" dirty="0">
                <a:latin typeface="Tahoma" panose="020B0604030504040204" pitchFamily="34" charset="0"/>
                <a:ea typeface="Tahoma" panose="020B0604030504040204" pitchFamily="34" charset="0"/>
                <a:cs typeface="Tahoma" panose="020B0604030504040204" pitchFamily="34" charset="0"/>
              </a:rPr>
              <a:t> engagement. </a:t>
            </a:r>
            <a:r>
              <a:rPr lang="en-GB" sz="950" i="1" dirty="0">
                <a:latin typeface="Tahoma" panose="020B0604030504040204" pitchFamily="34" charset="0"/>
                <a:ea typeface="Tahoma" panose="020B0604030504040204" pitchFamily="34" charset="0"/>
                <a:cs typeface="Tahoma" panose="020B0604030504040204" pitchFamily="34" charset="0"/>
              </a:rPr>
              <a:t>Motivation and emotion</a:t>
            </a:r>
            <a:r>
              <a:rPr lang="en-GB" sz="950" dirty="0">
                <a:latin typeface="Tahoma" panose="020B0604030504040204" pitchFamily="34" charset="0"/>
                <a:ea typeface="Tahoma" panose="020B0604030504040204" pitchFamily="34" charset="0"/>
                <a:cs typeface="Tahoma" panose="020B0604030504040204" pitchFamily="34" charset="0"/>
              </a:rPr>
              <a:t>, </a:t>
            </a:r>
            <a:r>
              <a:rPr lang="en-GB" sz="950" i="1" dirty="0">
                <a:latin typeface="Tahoma" panose="020B0604030504040204" pitchFamily="34" charset="0"/>
                <a:ea typeface="Tahoma" panose="020B0604030504040204" pitchFamily="34" charset="0"/>
                <a:cs typeface="Tahoma" panose="020B0604030504040204" pitchFamily="34" charset="0"/>
              </a:rPr>
              <a:t>27</a:t>
            </a:r>
            <a:r>
              <a:rPr lang="en-GB" sz="950" dirty="0">
                <a:latin typeface="Tahoma" panose="020B0604030504040204" pitchFamily="34" charset="0"/>
                <a:ea typeface="Tahoma" panose="020B0604030504040204" pitchFamily="34" charset="0"/>
                <a:cs typeface="Tahoma" panose="020B0604030504040204" pitchFamily="34" charset="0"/>
              </a:rPr>
              <a:t>(3), 199-223.</a:t>
            </a:r>
          </a:p>
          <a:p>
            <a:pPr>
              <a:spcBef>
                <a:spcPts val="300"/>
              </a:spcBef>
              <a:spcAft>
                <a:spcPts val="300"/>
              </a:spcAft>
            </a:pPr>
            <a:r>
              <a:rPr lang="en-US" sz="950" dirty="0" err="1"/>
              <a:t>Gruzelier</a:t>
            </a:r>
            <a:r>
              <a:rPr lang="en-US" sz="950" dirty="0"/>
              <a:t>, J. H. (2014). EEG-neurofeedback for </a:t>
            </a:r>
            <a:r>
              <a:rPr lang="en-US" sz="950" dirty="0" err="1"/>
              <a:t>optimising</a:t>
            </a:r>
            <a:r>
              <a:rPr lang="en-US" sz="950" dirty="0"/>
              <a:t> performance. II: creativity, the performing arts and ecological validity. </a:t>
            </a:r>
            <a:r>
              <a:rPr lang="en-US" sz="950" i="1" dirty="0"/>
              <a:t>Neuroscience &amp; </a:t>
            </a:r>
            <a:r>
              <a:rPr lang="en-US" sz="950" i="1" dirty="0" err="1"/>
              <a:t>Biobehavioral</a:t>
            </a:r>
            <a:r>
              <a:rPr lang="en-US" sz="950" i="1" dirty="0"/>
              <a:t> Reviews, 44,</a:t>
            </a:r>
            <a:r>
              <a:rPr lang="en-US" sz="950" dirty="0"/>
              <a:t> 142-158.</a:t>
            </a:r>
          </a:p>
          <a:p>
            <a:pPr>
              <a:spcBef>
                <a:spcPts val="300"/>
              </a:spcBef>
              <a:spcAft>
                <a:spcPts val="300"/>
              </a:spcAft>
            </a:pPr>
            <a:r>
              <a:rPr lang="en-US" sz="950" dirty="0"/>
              <a:t>King, L. A. (2001). The health benefits of writing about life goals. </a:t>
            </a:r>
            <a:r>
              <a:rPr lang="en-US" sz="950" i="1" dirty="0"/>
              <a:t>Personality and Social Psychology Bulletin, 27, </a:t>
            </a:r>
            <a:r>
              <a:rPr lang="en-US" sz="950" dirty="0"/>
              <a:t>798–807.</a:t>
            </a:r>
            <a:endParaRPr lang="en-GB" sz="950" dirty="0"/>
          </a:p>
          <a:p>
            <a:pPr>
              <a:spcBef>
                <a:spcPts val="300"/>
              </a:spcBef>
              <a:spcAft>
                <a:spcPts val="300"/>
              </a:spcAft>
            </a:pPr>
            <a:r>
              <a:rPr lang="en-US" sz="950" dirty="0"/>
              <a:t>Maslow, A. (1971). </a:t>
            </a:r>
            <a:r>
              <a:rPr lang="en-US" sz="950" i="1" dirty="0"/>
              <a:t>The further reaches of human nature. </a:t>
            </a:r>
            <a:r>
              <a:rPr lang="en-US" sz="950" dirty="0"/>
              <a:t>New York: Viking.</a:t>
            </a:r>
          </a:p>
          <a:p>
            <a:pPr>
              <a:spcBef>
                <a:spcPts val="300"/>
              </a:spcBef>
              <a:spcAft>
                <a:spcPts val="300"/>
              </a:spcAft>
            </a:pPr>
            <a:r>
              <a:rPr lang="en-GB" sz="950" dirty="0"/>
              <a:t>Mason, O., </a:t>
            </a:r>
            <a:r>
              <a:rPr lang="en-GB" sz="950" dirty="0" err="1"/>
              <a:t>Linney</a:t>
            </a:r>
            <a:r>
              <a:rPr lang="en-GB" sz="950" dirty="0"/>
              <a:t>, Y., &amp; Claridge, G. (2005). Short scales for measuring schizotypy. </a:t>
            </a:r>
            <a:r>
              <a:rPr lang="en-GB" sz="950" i="1" dirty="0"/>
              <a:t>Schizophrenia research</a:t>
            </a:r>
            <a:r>
              <a:rPr lang="en-GB" sz="950" dirty="0"/>
              <a:t>, </a:t>
            </a:r>
            <a:r>
              <a:rPr lang="en-GB" sz="950" i="1" dirty="0"/>
              <a:t>78</a:t>
            </a:r>
            <a:r>
              <a:rPr lang="en-GB" sz="950" dirty="0"/>
              <a:t>(2), 293-296.</a:t>
            </a:r>
          </a:p>
          <a:p>
            <a:endParaRPr lang="en-US" sz="1000" dirty="0"/>
          </a:p>
          <a:p>
            <a:endParaRPr lang="en-GB" sz="1000" dirty="0"/>
          </a:p>
          <a:p>
            <a:endParaRPr lang="en-GB" sz="1000" dirty="0"/>
          </a:p>
          <a:p>
            <a:endParaRPr lang="en-US" sz="1000" dirty="0"/>
          </a:p>
          <a:p>
            <a:endParaRPr lang="en-GB" sz="1000" dirty="0"/>
          </a:p>
          <a:p>
            <a:pPr>
              <a:spcBef>
                <a:spcPct val="0"/>
              </a:spcBef>
              <a:spcAft>
                <a:spcPts val="1000"/>
              </a:spcAft>
            </a:pPr>
            <a:endParaRPr lang="en-US" altLang="en-US" dirty="0">
              <a:ea typeface="ＭＳ Ｐゴシック" charset="-128"/>
            </a:endParaRPr>
          </a:p>
          <a:p>
            <a:pPr>
              <a:spcBef>
                <a:spcPct val="0"/>
              </a:spcBef>
              <a:spcAft>
                <a:spcPts val="1000"/>
              </a:spcAft>
            </a:pPr>
            <a:endParaRPr lang="en-US" altLang="en-US" dirty="0">
              <a:ea typeface="ＭＳ Ｐゴシック" charset="-128"/>
            </a:endParaRPr>
          </a:p>
        </p:txBody>
      </p:sp>
      <p:sp>
        <p:nvSpPr>
          <p:cNvPr id="17410" name="Text Placeholder 3"/>
          <p:cNvSpPr>
            <a:spLocks noGrp="1"/>
          </p:cNvSpPr>
          <p:nvPr>
            <p:ph type="body"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en-US" altLang="en-US" dirty="0">
                <a:ea typeface="ＭＳ Ｐゴシック" charset="-128"/>
              </a:rPr>
              <a:t>References, contd.</a:t>
            </a:r>
          </a:p>
        </p:txBody>
      </p:sp>
      <p:sp>
        <p:nvSpPr>
          <p:cNvPr id="17411" name="Text Placeholder 1"/>
          <p:cNvSpPr>
            <a:spLocks noGrp="1"/>
          </p:cNvSpPr>
          <p:nvPr>
            <p:ph type="body" sz="quarter" idx="12"/>
          </p:nvPr>
        </p:nvSpPr>
        <p:spPr bwMode="auto">
          <a:xfrm>
            <a:off x="4499992" y="1628800"/>
            <a:ext cx="3960440" cy="4464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anchor="t" anchorCtr="0" compatLnSpc="1">
            <a:prstTxWarp prst="textNoShape">
              <a:avLst/>
            </a:prstTxWarp>
          </a:bodyPr>
          <a:lstStyle/>
          <a:p>
            <a:pPr>
              <a:spcBef>
                <a:spcPts val="300"/>
              </a:spcBef>
              <a:spcAft>
                <a:spcPts val="300"/>
              </a:spcAft>
            </a:pPr>
            <a:r>
              <a:rPr lang="en-US" sz="950" dirty="0"/>
              <a:t>May, R. (1975/1994). </a:t>
            </a:r>
            <a:r>
              <a:rPr lang="en-US" sz="950" i="1" dirty="0"/>
              <a:t>The courage to create. </a:t>
            </a:r>
            <a:r>
              <a:rPr lang="en-US" sz="950" dirty="0"/>
              <a:t>New York and London: W.W. Norton &amp; Co.</a:t>
            </a:r>
          </a:p>
          <a:p>
            <a:pPr>
              <a:spcBef>
                <a:spcPts val="300"/>
              </a:spcBef>
              <a:spcAft>
                <a:spcPts val="300"/>
              </a:spcAft>
            </a:pPr>
            <a:r>
              <a:rPr lang="en-GB" sz="950" dirty="0"/>
              <a:t>McCarthy-Jones, S., &amp; </a:t>
            </a:r>
            <a:r>
              <a:rPr lang="en-GB" sz="950" dirty="0" err="1"/>
              <a:t>Fernyhough</a:t>
            </a:r>
            <a:r>
              <a:rPr lang="en-GB" sz="950" dirty="0"/>
              <a:t>, C. (2011). The varieties of inner speech: links between quality of inner speech and psychopathological variables in a sample of young adults. </a:t>
            </a:r>
            <a:r>
              <a:rPr lang="en-GB" sz="950" i="1" dirty="0"/>
              <a:t>Consciousness and cognition</a:t>
            </a:r>
            <a:r>
              <a:rPr lang="en-GB" sz="950" dirty="0"/>
              <a:t>, </a:t>
            </a:r>
            <a:r>
              <a:rPr lang="en-GB" sz="950" i="1" dirty="0"/>
              <a:t>20</a:t>
            </a:r>
            <a:r>
              <a:rPr lang="en-GB" sz="950" dirty="0"/>
              <a:t>(4), 1586-1593.</a:t>
            </a:r>
          </a:p>
          <a:p>
            <a:pPr>
              <a:spcBef>
                <a:spcPts val="300"/>
              </a:spcBef>
              <a:spcAft>
                <a:spcPts val="300"/>
              </a:spcAft>
            </a:pPr>
            <a:r>
              <a:rPr lang="en-US" sz="950" dirty="0"/>
              <a:t>Milner, M. (1950). </a:t>
            </a:r>
            <a:r>
              <a:rPr lang="en-US" sz="950" i="1" dirty="0"/>
              <a:t>On not being able to paint. </a:t>
            </a:r>
            <a:r>
              <a:rPr lang="en-US" sz="950" dirty="0"/>
              <a:t>London: Heinemann.</a:t>
            </a:r>
          </a:p>
          <a:p>
            <a:pPr>
              <a:spcBef>
                <a:spcPts val="300"/>
              </a:spcBef>
              <a:spcAft>
                <a:spcPts val="300"/>
              </a:spcAft>
            </a:pPr>
            <a:r>
              <a:rPr lang="en-GB" sz="950" dirty="0"/>
              <a:t>Mohr, C., &amp; Claridge, G. (2015). Schizotypy—do not worry, it is not all worrisome. </a:t>
            </a:r>
            <a:r>
              <a:rPr lang="en-GB" sz="950" i="1" dirty="0"/>
              <a:t>Schizophrenia bulletin</a:t>
            </a:r>
            <a:r>
              <a:rPr lang="en-GB" sz="950" dirty="0"/>
              <a:t>, </a:t>
            </a:r>
            <a:r>
              <a:rPr lang="en-GB" sz="950" i="1" dirty="0"/>
              <a:t>41</a:t>
            </a:r>
            <a:r>
              <a:rPr lang="en-GB" sz="950" dirty="0"/>
              <a:t>(</a:t>
            </a:r>
            <a:r>
              <a:rPr lang="en-GB" sz="950" dirty="0" err="1"/>
              <a:t>suppl</a:t>
            </a:r>
            <a:r>
              <a:rPr lang="en-GB" sz="950" dirty="0"/>
              <a:t> 2), S436-S443.</a:t>
            </a:r>
          </a:p>
          <a:p>
            <a:pPr>
              <a:spcBef>
                <a:spcPts val="300"/>
              </a:spcBef>
              <a:spcAft>
                <a:spcPts val="300"/>
              </a:spcAft>
            </a:pPr>
            <a:r>
              <a:rPr lang="en-GB" sz="950" dirty="0" err="1"/>
              <a:t>Pekala</a:t>
            </a:r>
            <a:r>
              <a:rPr lang="en-GB" sz="950" dirty="0"/>
              <a:t> R. J. (1991). </a:t>
            </a:r>
            <a:r>
              <a:rPr lang="en-GB" sz="950" i="1" dirty="0"/>
              <a:t>Quantifying consciousness: an empirical approach</a:t>
            </a:r>
            <a:r>
              <a:rPr lang="en-GB" sz="950" dirty="0"/>
              <a:t>. New York: Plenum </a:t>
            </a:r>
            <a:r>
              <a:rPr lang="en-GB" sz="950" dirty="0" smtClean="0"/>
              <a:t>Press.</a:t>
            </a:r>
          </a:p>
          <a:p>
            <a:pPr>
              <a:spcBef>
                <a:spcPts val="300"/>
              </a:spcBef>
              <a:spcAft>
                <a:spcPts val="300"/>
              </a:spcAft>
            </a:pPr>
            <a:r>
              <a:rPr lang="en-GB" sz="950" dirty="0" err="1"/>
              <a:t>Pennebaker</a:t>
            </a:r>
            <a:r>
              <a:rPr lang="en-GB" sz="950" dirty="0"/>
              <a:t>, J. W. (1997). Writing about emotional experiences as a therapeutic process. </a:t>
            </a:r>
            <a:r>
              <a:rPr lang="en-GB" sz="950" i="1" dirty="0"/>
              <a:t>Psychological science</a:t>
            </a:r>
            <a:r>
              <a:rPr lang="en-GB" sz="950" dirty="0"/>
              <a:t>, </a:t>
            </a:r>
            <a:r>
              <a:rPr lang="en-GB" sz="950" i="1" dirty="0"/>
              <a:t>8</a:t>
            </a:r>
            <a:r>
              <a:rPr lang="en-GB" sz="950" dirty="0"/>
              <a:t>(3), 162-166.</a:t>
            </a:r>
          </a:p>
          <a:p>
            <a:pPr>
              <a:spcBef>
                <a:spcPts val="300"/>
              </a:spcBef>
              <a:spcAft>
                <a:spcPts val="300"/>
              </a:spcAft>
            </a:pPr>
            <a:r>
              <a:rPr lang="en-GB" sz="950" dirty="0"/>
              <a:t>Peterson, C., Park, N., &amp; Seligman, M. E. (2005). Orientations to happiness and life satisfaction: The full life versus the empty life. </a:t>
            </a:r>
            <a:r>
              <a:rPr lang="en-GB" sz="950" i="1" dirty="0"/>
              <a:t>Journal of happiness studies</a:t>
            </a:r>
            <a:r>
              <a:rPr lang="en-GB" sz="950" dirty="0"/>
              <a:t>, </a:t>
            </a:r>
            <a:r>
              <a:rPr lang="en-GB" sz="950" i="1" dirty="0"/>
              <a:t>6</a:t>
            </a:r>
            <a:r>
              <a:rPr lang="en-GB" sz="950" dirty="0"/>
              <a:t>(1), 25-41.</a:t>
            </a:r>
          </a:p>
          <a:p>
            <a:pPr>
              <a:spcBef>
                <a:spcPts val="300"/>
              </a:spcBef>
              <a:spcAft>
                <a:spcPts val="300"/>
              </a:spcAft>
            </a:pPr>
            <a:endParaRPr lang="en-GB" sz="950" dirty="0"/>
          </a:p>
          <a:p>
            <a:endParaRPr lang="en-GB" sz="1000" dirty="0"/>
          </a:p>
          <a:p>
            <a:endParaRPr lang="en-US" sz="1000" dirty="0"/>
          </a:p>
          <a:p>
            <a:endParaRPr lang="en-GB" sz="1000" dirty="0"/>
          </a:p>
          <a:p>
            <a:endParaRPr lang="en-GB" sz="1000" dirty="0"/>
          </a:p>
          <a:p>
            <a:pPr>
              <a:spcBef>
                <a:spcPct val="0"/>
              </a:spcBef>
              <a:spcAft>
                <a:spcPts val="1000"/>
              </a:spcAft>
            </a:pPr>
            <a:endParaRPr lang="en-US" altLang="en-US" dirty="0">
              <a:ea typeface="ＭＳ Ｐゴシック" charset="-128"/>
            </a:endParaRPr>
          </a:p>
        </p:txBody>
      </p:sp>
    </p:spTree>
    <p:extLst>
      <p:ext uri="{BB962C8B-B14F-4D97-AF65-F5344CB8AC3E}">
        <p14:creationId xmlns:p14="http://schemas.microsoft.com/office/powerpoint/2010/main" val="2994773600"/>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 Placeholder 4"/>
          <p:cNvSpPr>
            <a:spLocks noGrp="1"/>
          </p:cNvSpPr>
          <p:nvPr>
            <p:ph type="body" sz="quarter" idx="11"/>
          </p:nvPr>
        </p:nvSpPr>
        <p:spPr bwMode="auto">
          <a:xfrm>
            <a:off x="899592" y="1628800"/>
            <a:ext cx="3312368" cy="4464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anchor="t" anchorCtr="0" compatLnSpc="1">
            <a:prstTxWarp prst="textNoShape">
              <a:avLst/>
            </a:prstTxWarp>
          </a:bodyPr>
          <a:lstStyle/>
          <a:p>
            <a:pPr>
              <a:spcBef>
                <a:spcPts val="300"/>
              </a:spcBef>
              <a:spcAft>
                <a:spcPts val="300"/>
              </a:spcAft>
            </a:pPr>
            <a:r>
              <a:rPr lang="en-US" sz="950" dirty="0" smtClean="0"/>
              <a:t>Reynolds</a:t>
            </a:r>
            <a:r>
              <a:rPr lang="en-US" sz="950" dirty="0"/>
              <a:t>, F., &amp; Prior, S. (2006). The role of art‐making in identity maintenance: case studies of people living with cancer. European Journal of Cancer Care, 15(4), 333-341</a:t>
            </a:r>
            <a:r>
              <a:rPr lang="en-US" sz="950" dirty="0" smtClean="0"/>
              <a:t>.</a:t>
            </a:r>
          </a:p>
          <a:p>
            <a:pPr>
              <a:spcBef>
                <a:spcPts val="300"/>
              </a:spcBef>
              <a:spcAft>
                <a:spcPts val="300"/>
              </a:spcAft>
            </a:pPr>
            <a:r>
              <a:rPr lang="en-GB" sz="950" dirty="0" err="1" smtClean="0"/>
              <a:t>Schwarzer</a:t>
            </a:r>
            <a:r>
              <a:rPr lang="en-GB" sz="950" dirty="0"/>
              <a:t>, R., Diehl, M., &amp; Schmitz, G. S. (1999). </a:t>
            </a:r>
            <a:r>
              <a:rPr lang="en-GB" sz="950" i="1" dirty="0"/>
              <a:t>Self-Regulation Scale. </a:t>
            </a:r>
            <a:r>
              <a:rPr lang="en-GB" sz="950" dirty="0"/>
              <a:t>Retrieved January 24, 2012, from </a:t>
            </a:r>
            <a:r>
              <a:rPr lang="en-GB" sz="950" u="sng" dirty="0">
                <a:hlinkClick r:id="rId3"/>
              </a:rPr>
              <a:t>http://www.fu-berlin.de/gesund/skalen</a:t>
            </a:r>
            <a:endParaRPr lang="en-GB" sz="950" u="sng" dirty="0"/>
          </a:p>
          <a:p>
            <a:pPr>
              <a:spcBef>
                <a:spcPts val="300"/>
              </a:spcBef>
              <a:spcAft>
                <a:spcPts val="300"/>
              </a:spcAft>
            </a:pPr>
            <a:r>
              <a:rPr lang="en-GB" sz="950" dirty="0" err="1"/>
              <a:t>Schwarzer</a:t>
            </a:r>
            <a:r>
              <a:rPr lang="en-GB" sz="950" dirty="0"/>
              <a:t>, R., &amp; Jerusalem, M. (1995). Generalized Self-Efficacy scale. In J. </a:t>
            </a:r>
            <a:r>
              <a:rPr lang="en-GB" sz="950" dirty="0" err="1"/>
              <a:t>Weinman</a:t>
            </a:r>
            <a:r>
              <a:rPr lang="en-GB" sz="950" dirty="0"/>
              <a:t>, S. Wright, &amp; M. Johnston (Eds.), </a:t>
            </a:r>
            <a:r>
              <a:rPr lang="en-GB" sz="950" i="1" dirty="0"/>
              <a:t>Measures in health psychology: A user’s portfolio. Causal and control beliefs</a:t>
            </a:r>
            <a:r>
              <a:rPr lang="en-GB" sz="950" dirty="0"/>
              <a:t> (pp. 35–37).Windsor, England: NELSON</a:t>
            </a:r>
            <a:r>
              <a:rPr lang="en-GB" sz="950" dirty="0" smtClean="0"/>
              <a:t>.</a:t>
            </a:r>
          </a:p>
          <a:p>
            <a:pPr>
              <a:spcBef>
                <a:spcPts val="300"/>
              </a:spcBef>
              <a:spcAft>
                <a:spcPts val="300"/>
              </a:spcAft>
            </a:pPr>
            <a:r>
              <a:rPr lang="en-US" sz="950" dirty="0"/>
              <a:t>Silvia, P. J., </a:t>
            </a:r>
            <a:r>
              <a:rPr lang="en-US" sz="950" dirty="0" err="1"/>
              <a:t>Beaty</a:t>
            </a:r>
            <a:r>
              <a:rPr lang="en-US" sz="950" dirty="0"/>
              <a:t>, R. E., </a:t>
            </a:r>
            <a:r>
              <a:rPr lang="en-US" sz="950" dirty="0" err="1"/>
              <a:t>Nusbaum</a:t>
            </a:r>
            <a:r>
              <a:rPr lang="en-US" sz="950" dirty="0"/>
              <a:t>, E. C., Eddington, K. M., Levin-</a:t>
            </a:r>
            <a:r>
              <a:rPr lang="en-US" sz="950" dirty="0" err="1"/>
              <a:t>Aspenson</a:t>
            </a:r>
            <a:r>
              <a:rPr lang="en-US" sz="950" dirty="0"/>
              <a:t>, H., &amp; </a:t>
            </a:r>
            <a:r>
              <a:rPr lang="en-US" sz="950" dirty="0" err="1"/>
              <a:t>Kwapil</a:t>
            </a:r>
            <a:r>
              <a:rPr lang="en-US" sz="950" dirty="0"/>
              <a:t>, T. R. (2014).</a:t>
            </a:r>
            <a:r>
              <a:rPr lang="en-GB" sz="950" dirty="0"/>
              <a:t> </a:t>
            </a:r>
            <a:r>
              <a:rPr lang="en-US" sz="950" dirty="0"/>
              <a:t>Everyday creativity in daily life: An experience-sampling study of “little c” creativity. </a:t>
            </a:r>
            <a:r>
              <a:rPr lang="en-US" sz="950" i="1" dirty="0"/>
              <a:t>Psychology of Aesthetics, Creativity, and the Arts</a:t>
            </a:r>
            <a:r>
              <a:rPr lang="en-US" sz="950" dirty="0"/>
              <a:t>, </a:t>
            </a:r>
            <a:r>
              <a:rPr lang="en-US" sz="950" i="1" dirty="0"/>
              <a:t>8</a:t>
            </a:r>
            <a:r>
              <a:rPr lang="en-US" sz="950" dirty="0"/>
              <a:t>(2), 183.</a:t>
            </a:r>
          </a:p>
          <a:p>
            <a:pPr>
              <a:spcBef>
                <a:spcPts val="300"/>
              </a:spcBef>
              <a:spcAft>
                <a:spcPts val="300"/>
              </a:spcAft>
            </a:pPr>
            <a:endParaRPr lang="en-GB" sz="950" dirty="0"/>
          </a:p>
          <a:p>
            <a:endParaRPr lang="en-US" sz="1000" dirty="0"/>
          </a:p>
          <a:p>
            <a:endParaRPr lang="en-GB" sz="1000" dirty="0"/>
          </a:p>
          <a:p>
            <a:endParaRPr lang="en-GB" sz="1000" dirty="0"/>
          </a:p>
          <a:p>
            <a:endParaRPr lang="en-US" sz="1000" dirty="0"/>
          </a:p>
          <a:p>
            <a:endParaRPr lang="en-GB" sz="1000" dirty="0"/>
          </a:p>
          <a:p>
            <a:pPr>
              <a:spcBef>
                <a:spcPct val="0"/>
              </a:spcBef>
              <a:spcAft>
                <a:spcPts val="1000"/>
              </a:spcAft>
            </a:pPr>
            <a:endParaRPr lang="en-US" altLang="en-US" dirty="0">
              <a:ea typeface="ＭＳ Ｐゴシック" charset="-128"/>
            </a:endParaRPr>
          </a:p>
          <a:p>
            <a:pPr>
              <a:spcBef>
                <a:spcPct val="0"/>
              </a:spcBef>
              <a:spcAft>
                <a:spcPts val="1000"/>
              </a:spcAft>
            </a:pPr>
            <a:endParaRPr lang="en-US" altLang="en-US" dirty="0">
              <a:ea typeface="ＭＳ Ｐゴシック" charset="-128"/>
            </a:endParaRPr>
          </a:p>
        </p:txBody>
      </p:sp>
      <p:sp>
        <p:nvSpPr>
          <p:cNvPr id="17410" name="Text Placeholder 3"/>
          <p:cNvSpPr>
            <a:spLocks noGrp="1"/>
          </p:cNvSpPr>
          <p:nvPr>
            <p:ph type="body"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en-US" altLang="en-US" dirty="0">
                <a:ea typeface="ＭＳ Ｐゴシック" charset="-128"/>
              </a:rPr>
              <a:t>References, contd.</a:t>
            </a:r>
          </a:p>
        </p:txBody>
      </p:sp>
      <p:sp>
        <p:nvSpPr>
          <p:cNvPr id="17411" name="Text Placeholder 1"/>
          <p:cNvSpPr>
            <a:spLocks noGrp="1"/>
          </p:cNvSpPr>
          <p:nvPr>
            <p:ph type="body" sz="quarter" idx="12"/>
          </p:nvPr>
        </p:nvSpPr>
        <p:spPr bwMode="auto">
          <a:xfrm>
            <a:off x="4499992" y="1628800"/>
            <a:ext cx="3672408" cy="4464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anchor="t" anchorCtr="0" compatLnSpc="1">
            <a:prstTxWarp prst="textNoShape">
              <a:avLst/>
            </a:prstTxWarp>
          </a:bodyPr>
          <a:lstStyle/>
          <a:p>
            <a:pPr>
              <a:spcBef>
                <a:spcPts val="300"/>
              </a:spcBef>
              <a:spcAft>
                <a:spcPts val="300"/>
              </a:spcAft>
            </a:pPr>
            <a:r>
              <a:rPr lang="en-US" sz="950" dirty="0" smtClean="0"/>
              <a:t>Stuckey</a:t>
            </a:r>
            <a:r>
              <a:rPr lang="en-US" sz="950" dirty="0"/>
              <a:t>, H. L., &amp; Nobel, J. (2010). The connection between art, healing, and public health: A review of current literature. </a:t>
            </a:r>
            <a:r>
              <a:rPr lang="en-US" sz="950" i="1" dirty="0"/>
              <a:t>American journal of public health</a:t>
            </a:r>
            <a:r>
              <a:rPr lang="en-US" sz="950" dirty="0"/>
              <a:t>, </a:t>
            </a:r>
            <a:r>
              <a:rPr lang="en-US" sz="950" i="1" dirty="0"/>
              <a:t>100</a:t>
            </a:r>
            <a:r>
              <a:rPr lang="en-US" sz="950" dirty="0"/>
              <a:t>(2), 254-263.</a:t>
            </a:r>
          </a:p>
          <a:p>
            <a:pPr>
              <a:spcBef>
                <a:spcPts val="300"/>
              </a:spcBef>
              <a:spcAft>
                <a:spcPts val="300"/>
              </a:spcAft>
            </a:pPr>
            <a:r>
              <a:rPr lang="en-US" sz="950" dirty="0"/>
              <a:t>Taft, R. (1969). Peak experiences and ego permissiveness: An exploratory factor study </a:t>
            </a:r>
            <a:r>
              <a:rPr lang="en-US" sz="950" dirty="0" smtClean="0"/>
              <a:t>of their </a:t>
            </a:r>
            <a:r>
              <a:rPr lang="en-US" sz="950" dirty="0"/>
              <a:t>dimensions in normal persons. </a:t>
            </a:r>
            <a:r>
              <a:rPr lang="en-US" sz="950" i="1" dirty="0" err="1"/>
              <a:t>Acta</a:t>
            </a:r>
            <a:r>
              <a:rPr lang="en-US" sz="950" i="1" dirty="0"/>
              <a:t> </a:t>
            </a:r>
            <a:r>
              <a:rPr lang="en-US" sz="950" i="1" dirty="0" err="1"/>
              <a:t>Psychologica</a:t>
            </a:r>
            <a:r>
              <a:rPr lang="en-US" sz="950" i="1" dirty="0"/>
              <a:t>, 29, </a:t>
            </a:r>
            <a:r>
              <a:rPr lang="en-US" sz="950" dirty="0"/>
              <a:t>35-64</a:t>
            </a:r>
            <a:r>
              <a:rPr lang="en-US" sz="950" dirty="0" smtClean="0"/>
              <a:t>.</a:t>
            </a:r>
          </a:p>
          <a:p>
            <a:pPr>
              <a:spcBef>
                <a:spcPts val="300"/>
              </a:spcBef>
              <a:spcAft>
                <a:spcPts val="300"/>
              </a:spcAft>
            </a:pPr>
            <a:r>
              <a:rPr lang="en-US" sz="950" dirty="0" smtClean="0"/>
              <a:t>Thompson</a:t>
            </a:r>
            <a:r>
              <a:rPr lang="en-US" sz="950" dirty="0"/>
              <a:t>, E. R. (2007). Development and validation of an internationally reliable short-form of the positive and negative affect schedule (PANAS). </a:t>
            </a:r>
            <a:r>
              <a:rPr lang="en-US" sz="950" i="1" dirty="0"/>
              <a:t>Journal of cross-cultural psychology</a:t>
            </a:r>
            <a:r>
              <a:rPr lang="en-US" sz="950" dirty="0"/>
              <a:t>, </a:t>
            </a:r>
            <a:r>
              <a:rPr lang="en-US" sz="950" i="1" dirty="0"/>
              <a:t>38</a:t>
            </a:r>
            <a:r>
              <a:rPr lang="en-US" sz="950" dirty="0"/>
              <a:t>(2), 227-242.</a:t>
            </a:r>
          </a:p>
          <a:p>
            <a:pPr>
              <a:spcBef>
                <a:spcPts val="300"/>
              </a:spcBef>
              <a:spcAft>
                <a:spcPts val="300"/>
              </a:spcAft>
            </a:pPr>
            <a:r>
              <a:rPr lang="en-GB" sz="950" dirty="0"/>
              <a:t>Ullrich, P. M., &amp; </a:t>
            </a:r>
            <a:r>
              <a:rPr lang="en-GB" sz="950" dirty="0" err="1"/>
              <a:t>Lutgendorf</a:t>
            </a:r>
            <a:r>
              <a:rPr lang="en-GB" sz="950" dirty="0"/>
              <a:t>, S. K. (2002). Journaling about stressful events: Effects of cognitive processing and emotional expression. </a:t>
            </a:r>
            <a:r>
              <a:rPr lang="en-GB" sz="950" i="1" dirty="0"/>
              <a:t>Annals of </a:t>
            </a:r>
            <a:r>
              <a:rPr lang="en-GB" sz="950" i="1" dirty="0" err="1"/>
              <a:t>Behavioral</a:t>
            </a:r>
            <a:r>
              <a:rPr lang="en-GB" sz="950" i="1" dirty="0"/>
              <a:t> Medicine</a:t>
            </a:r>
            <a:r>
              <a:rPr lang="en-GB" sz="950" dirty="0"/>
              <a:t>, </a:t>
            </a:r>
            <a:r>
              <a:rPr lang="en-GB" sz="950" i="1" dirty="0"/>
              <a:t>24</a:t>
            </a:r>
            <a:r>
              <a:rPr lang="en-GB" sz="950" dirty="0"/>
              <a:t>(3), 244-250.</a:t>
            </a:r>
          </a:p>
          <a:p>
            <a:endParaRPr lang="en-GB" sz="1000" dirty="0"/>
          </a:p>
          <a:p>
            <a:endParaRPr lang="en-GB" sz="1000" dirty="0"/>
          </a:p>
          <a:p>
            <a:endParaRPr lang="en-US" sz="1000" dirty="0"/>
          </a:p>
          <a:p>
            <a:endParaRPr lang="en-GB" sz="1000" dirty="0"/>
          </a:p>
          <a:p>
            <a:endParaRPr lang="en-GB" sz="1000" dirty="0"/>
          </a:p>
          <a:p>
            <a:pPr>
              <a:spcBef>
                <a:spcPct val="0"/>
              </a:spcBef>
              <a:spcAft>
                <a:spcPts val="1000"/>
              </a:spcAft>
            </a:pPr>
            <a:endParaRPr lang="en-US" altLang="en-US" dirty="0">
              <a:ea typeface="ＭＳ Ｐゴシック" charset="-128"/>
            </a:endParaRPr>
          </a:p>
        </p:txBody>
      </p:sp>
    </p:spTree>
    <p:extLst>
      <p:ext uri="{BB962C8B-B14F-4D97-AF65-F5344CB8AC3E}">
        <p14:creationId xmlns:p14="http://schemas.microsoft.com/office/powerpoint/2010/main" val="4134047663"/>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Placeholder 3"/>
          <p:cNvSpPr>
            <a:spLocks noGrp="1"/>
          </p:cNvSpPr>
          <p:nvPr>
            <p:ph type="body"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en-US" altLang="en-US" dirty="0">
                <a:ea typeface="ＭＳ Ｐゴシック" charset="-128"/>
              </a:rPr>
              <a:t>Overview of talk</a:t>
            </a:r>
          </a:p>
        </p:txBody>
      </p:sp>
      <p:sp>
        <p:nvSpPr>
          <p:cNvPr id="4" name="Rounded Rectangle 3"/>
          <p:cNvSpPr/>
          <p:nvPr/>
        </p:nvSpPr>
        <p:spPr>
          <a:xfrm>
            <a:off x="836006" y="1484784"/>
            <a:ext cx="7560840" cy="720080"/>
          </a:xfrm>
          <a:prstGeom prst="roundRect">
            <a:avLst/>
          </a:prstGeom>
          <a:solidFill>
            <a:srgbClr val="1A9DAC"/>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i="1" dirty="0">
                <a:solidFill>
                  <a:schemeClr val="bg1"/>
                </a:solidFill>
                <a:latin typeface="Tahoma" panose="020B0604030504040204" pitchFamily="34" charset="0"/>
                <a:ea typeface="Tahoma" panose="020B0604030504040204" pitchFamily="34" charset="0"/>
                <a:cs typeface="Tahoma" panose="020B0604030504040204" pitchFamily="34" charset="0"/>
              </a:rPr>
              <a:t>Aims: </a:t>
            </a:r>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To describe a study using the experience sampling method to measure the immediate impact of art-making on conscious experience</a:t>
            </a:r>
          </a:p>
        </p:txBody>
      </p:sp>
      <p:sp>
        <p:nvSpPr>
          <p:cNvPr id="6" name="Rounded Rectangle 5"/>
          <p:cNvSpPr/>
          <p:nvPr/>
        </p:nvSpPr>
        <p:spPr>
          <a:xfrm>
            <a:off x="475966" y="2564904"/>
            <a:ext cx="2592288" cy="1872208"/>
          </a:xfrm>
          <a:prstGeom prst="roundRect">
            <a:avLst/>
          </a:prstGeom>
          <a:solidFill>
            <a:srgbClr val="1A9DAC"/>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a:latin typeface="Tahoma" panose="020B0604030504040204" pitchFamily="34" charset="0"/>
                <a:ea typeface="Tahoma" panose="020B0604030504040204" pitchFamily="34" charset="0"/>
                <a:cs typeface="Tahoma" panose="020B0604030504040204" pitchFamily="34" charset="0"/>
              </a:rPr>
              <a:t>Rationale for the study</a:t>
            </a:r>
          </a:p>
        </p:txBody>
      </p:sp>
      <p:sp>
        <p:nvSpPr>
          <p:cNvPr id="7" name="Rounded Rectangle 6"/>
          <p:cNvSpPr/>
          <p:nvPr/>
        </p:nvSpPr>
        <p:spPr>
          <a:xfrm>
            <a:off x="3356286" y="2594219"/>
            <a:ext cx="2520280" cy="1842893"/>
          </a:xfrm>
          <a:prstGeom prst="roundRect">
            <a:avLst/>
          </a:prstGeom>
          <a:solidFill>
            <a:srgbClr val="1A9DAC"/>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a:latin typeface="Tahoma" panose="020B0604030504040204" pitchFamily="34" charset="0"/>
                <a:ea typeface="Tahoma" panose="020B0604030504040204" pitchFamily="34" charset="0"/>
                <a:cs typeface="Tahoma" panose="020B0604030504040204" pitchFamily="34" charset="0"/>
              </a:rPr>
              <a:t>What is the experience sampling method?</a:t>
            </a:r>
          </a:p>
        </p:txBody>
      </p:sp>
      <p:sp>
        <p:nvSpPr>
          <p:cNvPr id="8" name="Rounded Rectangle 7"/>
          <p:cNvSpPr/>
          <p:nvPr/>
        </p:nvSpPr>
        <p:spPr>
          <a:xfrm>
            <a:off x="6164598" y="2563832"/>
            <a:ext cx="2520280" cy="1873280"/>
          </a:xfrm>
          <a:prstGeom prst="roundRect">
            <a:avLst/>
          </a:prstGeom>
          <a:solidFill>
            <a:srgbClr val="1A9DAC"/>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a:latin typeface="Tahoma" panose="020B0604030504040204" pitchFamily="34" charset="0"/>
                <a:ea typeface="Tahoma" panose="020B0604030504040204" pitchFamily="34" charset="0"/>
                <a:cs typeface="Tahoma" panose="020B0604030504040204" pitchFamily="34" charset="0"/>
              </a:rPr>
              <a:t>Analysis of changes in conscious experience following art-making</a:t>
            </a:r>
          </a:p>
        </p:txBody>
      </p:sp>
      <p:sp>
        <p:nvSpPr>
          <p:cNvPr id="9" name="Rounded Rectangle 8"/>
          <p:cNvSpPr/>
          <p:nvPr/>
        </p:nvSpPr>
        <p:spPr>
          <a:xfrm>
            <a:off x="843996" y="4797152"/>
            <a:ext cx="7560840" cy="1224136"/>
          </a:xfrm>
          <a:prstGeom prst="roundRect">
            <a:avLst/>
          </a:prstGeom>
          <a:solidFill>
            <a:srgbClr val="1A9DAC"/>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i="1" dirty="0">
              <a:solidFill>
                <a:schemeClr val="bg1"/>
              </a:solidFill>
              <a:latin typeface="Georgia" panose="02040502050405020303" pitchFamily="18" charset="0"/>
            </a:endParaRPr>
          </a:p>
          <a:p>
            <a:pPr algn="ctr"/>
            <a:r>
              <a:rPr lang="en-GB" i="1" dirty="0">
                <a:solidFill>
                  <a:schemeClr val="bg1"/>
                </a:solidFill>
                <a:latin typeface="Tahoma" panose="020B0604030504040204" pitchFamily="34" charset="0"/>
                <a:ea typeface="Tahoma" panose="020B0604030504040204" pitchFamily="34" charset="0"/>
                <a:cs typeface="Tahoma" panose="020B0604030504040204" pitchFamily="34" charset="0"/>
              </a:rPr>
              <a:t>Conclusions: </a:t>
            </a:r>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Art-making has both immediate and longer-term associations with well-being, a process in which altered states of consciousness may play a mediatory role.</a:t>
            </a:r>
          </a:p>
          <a:p>
            <a:pPr algn="ctr"/>
            <a:endParaRPr lang="en-GB" dirty="0">
              <a:latin typeface="Georgia" panose="02040502050405020303" pitchFamily="18" charset="0"/>
            </a:endParaRPr>
          </a:p>
        </p:txBody>
      </p:sp>
    </p:spTree>
    <p:extLst>
      <p:ext uri="{BB962C8B-B14F-4D97-AF65-F5344CB8AC3E}">
        <p14:creationId xmlns:p14="http://schemas.microsoft.com/office/powerpoint/2010/main" val="3916273154"/>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1"/>
          <p:cNvSpPr>
            <a:spLocks noGrp="1"/>
          </p:cNvSpPr>
          <p:nvPr>
            <p:ph type="body" sz="quarter" idx="12"/>
          </p:nvPr>
        </p:nvSpPr>
        <p:spPr>
          <a:xfrm>
            <a:off x="827584" y="620688"/>
            <a:ext cx="7776864" cy="3933056"/>
          </a:xfrm>
          <a:prstGeom prst="rect">
            <a:avLst/>
          </a:prstGeom>
        </p:spPr>
        <p:txBody>
          <a:bodyPr/>
          <a:lstStyle/>
          <a:p>
            <a:r>
              <a:rPr lang="en-US" sz="7200" i="0" dirty="0"/>
              <a:t>Thank you for your attention!</a:t>
            </a:r>
            <a:endParaRPr lang="en-US" sz="7200" dirty="0"/>
          </a:p>
        </p:txBody>
      </p:sp>
    </p:spTree>
    <p:extLst>
      <p:ext uri="{BB962C8B-B14F-4D97-AF65-F5344CB8AC3E}">
        <p14:creationId xmlns:p14="http://schemas.microsoft.com/office/powerpoint/2010/main" val="2761137287"/>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Placeholder 4"/>
          <p:cNvSpPr>
            <a:spLocks noGrp="1"/>
          </p:cNvSpPr>
          <p:nvPr>
            <p:ph type="body"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en-US" altLang="en-US" dirty="0">
                <a:ea typeface="ＭＳ Ｐゴシック" charset="-128"/>
              </a:rPr>
              <a:t>Rationale for the study</a:t>
            </a:r>
          </a:p>
        </p:txBody>
      </p:sp>
      <p:sp>
        <p:nvSpPr>
          <p:cNvPr id="16386" name="Text Placeholder 2"/>
          <p:cNvSpPr>
            <a:spLocks noGrp="1"/>
          </p:cNvSpPr>
          <p:nvPr>
            <p:ph type="body" sz="quarter" idx="11"/>
          </p:nvPr>
        </p:nvSpPr>
        <p:spPr bwMode="auto">
          <a:xfrm>
            <a:off x="827584" y="1557214"/>
            <a:ext cx="6840760" cy="44656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Health benefits of participatory arts has a growing evidence base </a:t>
            </a:r>
            <a:r>
              <a:rPr lang="en-GB" sz="1000" dirty="0"/>
              <a:t>(Chatterjee, </a:t>
            </a:r>
            <a:r>
              <a:rPr lang="en-GB" sz="1000" dirty="0" err="1"/>
              <a:t>Camic</a:t>
            </a:r>
            <a:r>
              <a:rPr lang="en-GB" sz="1000" dirty="0"/>
              <a:t>, Lockyer &amp; Thomson, 2017; Clift, 2012; Stuckey &amp; Nobel, 2010)</a:t>
            </a:r>
          </a:p>
          <a:p>
            <a:endParaRPr lang="en-GB" sz="1400" dirty="0"/>
          </a:p>
          <a:p>
            <a:r>
              <a:rPr lang="en-GB" dirty="0"/>
              <a:t>Nevertheless, </a:t>
            </a:r>
            <a:r>
              <a:rPr lang="en-GB" dirty="0" err="1"/>
              <a:t>i</a:t>
            </a:r>
            <a:r>
              <a:rPr lang="en-US" dirty="0"/>
              <a:t>t is important to improve understanding of the </a:t>
            </a:r>
            <a:r>
              <a:rPr lang="en-US" dirty="0">
                <a:solidFill>
                  <a:srgbClr val="16818D"/>
                </a:solidFill>
              </a:rPr>
              <a:t>mechanisms </a:t>
            </a:r>
            <a:r>
              <a:rPr lang="en-US" dirty="0"/>
              <a:t>by which art-making may improve health and well-being </a:t>
            </a:r>
            <a:endParaRPr lang="en-GB" dirty="0"/>
          </a:p>
          <a:p>
            <a:endParaRPr lang="en-GB" altLang="en-US" sz="1400" dirty="0"/>
          </a:p>
          <a:p>
            <a:r>
              <a:rPr lang="en-GB" altLang="en-US" dirty="0"/>
              <a:t>Existing psychological ‘models’:</a:t>
            </a:r>
          </a:p>
          <a:p>
            <a:pPr lvl="1"/>
            <a:r>
              <a:rPr lang="en-GB" altLang="en-US" sz="1400" dirty="0"/>
              <a:t>Catharsis (and decreased cortisol) </a:t>
            </a:r>
            <a:r>
              <a:rPr lang="en-GB" altLang="en-US" sz="1000" dirty="0"/>
              <a:t>(</a:t>
            </a:r>
            <a:r>
              <a:rPr lang="en-GB" sz="1000" dirty="0" err="1"/>
              <a:t>Pennebaker</a:t>
            </a:r>
            <a:r>
              <a:rPr lang="en-GB" sz="1000" dirty="0"/>
              <a:t>, 1997; </a:t>
            </a:r>
            <a:r>
              <a:rPr lang="en-GB" sz="1000" dirty="0" err="1"/>
              <a:t>Fancourt</a:t>
            </a:r>
            <a:r>
              <a:rPr lang="en-GB" sz="1000" dirty="0"/>
              <a:t> et al., 2016)</a:t>
            </a:r>
            <a:endParaRPr lang="en-GB" altLang="en-US" sz="1000" dirty="0"/>
          </a:p>
          <a:p>
            <a:pPr lvl="1"/>
            <a:r>
              <a:rPr lang="en-GB" altLang="en-US" sz="1400" dirty="0"/>
              <a:t>Cognition </a:t>
            </a:r>
            <a:r>
              <a:rPr lang="en-GB" altLang="en-US" sz="1000" dirty="0"/>
              <a:t>(</a:t>
            </a:r>
            <a:r>
              <a:rPr lang="en-GB" sz="1000" dirty="0"/>
              <a:t>Ullrich &amp; </a:t>
            </a:r>
            <a:r>
              <a:rPr lang="en-GB" sz="1000" dirty="0" err="1"/>
              <a:t>Lutgendorf</a:t>
            </a:r>
            <a:r>
              <a:rPr lang="en-GB" sz="1000" dirty="0"/>
              <a:t>, 2002)</a:t>
            </a:r>
            <a:endParaRPr lang="en-GB" altLang="en-US" sz="1000" dirty="0"/>
          </a:p>
          <a:p>
            <a:pPr lvl="1"/>
            <a:r>
              <a:rPr lang="en-GB" altLang="en-US" sz="1400" dirty="0"/>
              <a:t>Self-esteem, self-regulation </a:t>
            </a:r>
            <a:r>
              <a:rPr lang="en-GB" altLang="en-US" sz="1000" dirty="0"/>
              <a:t>(</a:t>
            </a:r>
            <a:r>
              <a:rPr lang="en-GB" altLang="en-US" sz="1000" dirty="0" err="1"/>
              <a:t>Camic</a:t>
            </a:r>
            <a:r>
              <a:rPr lang="en-GB" altLang="en-US" sz="1000" dirty="0"/>
              <a:t>, 2008; </a:t>
            </a:r>
            <a:r>
              <a:rPr lang="en-GB" sz="1000" dirty="0"/>
              <a:t>King, 2001)</a:t>
            </a:r>
            <a:endParaRPr lang="en-GB" altLang="en-US" sz="1000" dirty="0"/>
          </a:p>
          <a:p>
            <a:pPr lvl="1"/>
            <a:r>
              <a:rPr lang="en-GB" altLang="en-US" sz="1400" dirty="0"/>
              <a:t>The flow state? </a:t>
            </a:r>
            <a:r>
              <a:rPr lang="en-GB" altLang="en-US" sz="1000" dirty="0"/>
              <a:t>(Reynolds &amp; Prior, 2006</a:t>
            </a:r>
            <a:r>
              <a:rPr lang="en-GB" sz="1000" dirty="0"/>
              <a:t>)</a:t>
            </a:r>
            <a:endParaRPr lang="en-GB" altLang="en-US" sz="1000" dirty="0"/>
          </a:p>
          <a:p>
            <a:pPr marL="266700" lvl="1" indent="0">
              <a:buNone/>
            </a:pPr>
            <a:endParaRPr lang="en-GB" altLang="en-US" sz="1400" dirty="0"/>
          </a:p>
          <a:p>
            <a:r>
              <a:rPr lang="en-GB" dirty="0"/>
              <a:t>The current paper focuses on art-making as a personal resource in everyday life and its associations with psychological indices of well-being (both ‘in the moment’ and longer-term) and conscious experience </a:t>
            </a:r>
            <a:r>
              <a:rPr lang="en-US" dirty="0"/>
              <a:t>in order to explore the psychological mechanisms by which art-making promotes well-being in this context.</a:t>
            </a:r>
          </a:p>
          <a:p>
            <a:endParaRPr lang="en-US" dirty="0"/>
          </a:p>
          <a:p>
            <a:endParaRPr lang="en-US" altLang="en-US" dirty="0"/>
          </a:p>
        </p:txBody>
      </p:sp>
    </p:spTree>
    <p:extLst>
      <p:ext uri="{BB962C8B-B14F-4D97-AF65-F5344CB8AC3E}">
        <p14:creationId xmlns:p14="http://schemas.microsoft.com/office/powerpoint/2010/main" val="386062665"/>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Background: Art-making and ‘absorbed altered states’</a:t>
            </a:r>
          </a:p>
        </p:txBody>
      </p:sp>
      <p:sp>
        <p:nvSpPr>
          <p:cNvPr id="3" name="Text Placeholder 2"/>
          <p:cNvSpPr>
            <a:spLocks noGrp="1"/>
          </p:cNvSpPr>
          <p:nvPr>
            <p:ph type="body" sz="quarter" idx="11"/>
          </p:nvPr>
        </p:nvSpPr>
        <p:spPr>
          <a:xfrm>
            <a:off x="827584" y="2204864"/>
            <a:ext cx="6587628" cy="3817987"/>
          </a:xfrm>
        </p:spPr>
        <p:txBody>
          <a:bodyPr/>
          <a:lstStyle/>
          <a:p>
            <a:r>
              <a:rPr lang="en-GB" dirty="0"/>
              <a:t>Altered states may accompany intense creative involvement:</a:t>
            </a:r>
          </a:p>
          <a:p>
            <a:pPr lvl="1"/>
            <a:r>
              <a:rPr lang="en-GB" dirty="0"/>
              <a:t>‘Creative participation’ </a:t>
            </a:r>
            <a:r>
              <a:rPr lang="en-GB" sz="1000" dirty="0"/>
              <a:t>(Milner, 1950)</a:t>
            </a:r>
          </a:p>
          <a:p>
            <a:pPr lvl="1"/>
            <a:r>
              <a:rPr lang="en-GB" dirty="0"/>
              <a:t>Peak experience or ‘creative attitude’ </a:t>
            </a:r>
            <a:r>
              <a:rPr lang="en-GB" sz="1000" dirty="0"/>
              <a:t>(Maslow, </a:t>
            </a:r>
            <a:r>
              <a:rPr lang="en-GB" sz="1000" dirty="0" smtClean="0"/>
              <a:t>1971; May, 1975)</a:t>
            </a:r>
            <a:endParaRPr lang="en-GB" sz="1000" dirty="0"/>
          </a:p>
          <a:p>
            <a:pPr lvl="1"/>
            <a:r>
              <a:rPr lang="en-GB" dirty="0"/>
              <a:t>Flow state </a:t>
            </a:r>
            <a:r>
              <a:rPr lang="en-GB" sz="1000" dirty="0"/>
              <a:t>(</a:t>
            </a:r>
            <a:r>
              <a:rPr lang="en-GB" altLang="en-US" sz="1000" dirty="0"/>
              <a:t>Csikszentmihalyi, 1996) </a:t>
            </a:r>
            <a:endParaRPr lang="en-GB" sz="1000" dirty="0"/>
          </a:p>
          <a:p>
            <a:pPr lvl="1"/>
            <a:endParaRPr lang="en-GB" dirty="0"/>
          </a:p>
          <a:p>
            <a:r>
              <a:rPr lang="en-GB" dirty="0"/>
              <a:t>Correlational support for a link between involvement in the arts and peak experiences and p</a:t>
            </a:r>
            <a:r>
              <a:rPr lang="en-GB" altLang="en-US" dirty="0"/>
              <a:t>ositive mystical experiences </a:t>
            </a:r>
            <a:r>
              <a:rPr lang="en-GB" altLang="en-US" sz="1000" dirty="0"/>
              <a:t>(e.g., Ayers et al., </a:t>
            </a:r>
            <a:r>
              <a:rPr lang="en-GB" altLang="en-US" sz="1000" dirty="0" smtClean="0"/>
              <a:t>Taft, 1969; </a:t>
            </a:r>
            <a:r>
              <a:rPr lang="en-GB" altLang="en-US" sz="1000" dirty="0"/>
              <a:t>Holt, </a:t>
            </a:r>
            <a:r>
              <a:rPr lang="en-GB" altLang="en-US" sz="1000" dirty="0" smtClean="0"/>
              <a:t>2012)</a:t>
            </a:r>
            <a:endParaRPr lang="en-GB" altLang="en-US" sz="1000" dirty="0"/>
          </a:p>
          <a:p>
            <a:endParaRPr lang="en-GB" altLang="en-US" dirty="0"/>
          </a:p>
          <a:p>
            <a:r>
              <a:rPr lang="en-GB" altLang="en-US" dirty="0"/>
              <a:t>Neurofeedback studies </a:t>
            </a:r>
            <a:r>
              <a:rPr lang="en-GB" altLang="en-US" sz="1000" dirty="0"/>
              <a:t>(e.g., </a:t>
            </a:r>
            <a:r>
              <a:rPr lang="en-GB" altLang="en-US" sz="1000" dirty="0" err="1"/>
              <a:t>Gruzelier</a:t>
            </a:r>
            <a:r>
              <a:rPr lang="en-GB" altLang="en-US" sz="1000" dirty="0"/>
              <a:t>, </a:t>
            </a:r>
            <a:r>
              <a:rPr lang="en-GB" altLang="en-US" sz="1000" dirty="0" smtClean="0"/>
              <a:t>2014)</a:t>
            </a:r>
            <a:r>
              <a:rPr lang="en-GB" altLang="en-US" dirty="0" smtClean="0"/>
              <a:t> </a:t>
            </a:r>
            <a:r>
              <a:rPr lang="en-GB" altLang="en-US" dirty="0"/>
              <a:t>suggest that the ‘flow state’ may enhance artistic performance</a:t>
            </a:r>
          </a:p>
          <a:p>
            <a:endParaRPr lang="en-GB" altLang="en-US" dirty="0"/>
          </a:p>
          <a:p>
            <a:pPr eaLnBrk="1" hangingPunct="1"/>
            <a:endParaRPr lang="en-GB" altLang="en-US" sz="1200" dirty="0">
              <a:latin typeface="Times New Roman" pitchFamily="18" charset="0"/>
              <a:cs typeface="Times New Roman" pitchFamily="18" charset="0"/>
            </a:endParaRPr>
          </a:p>
          <a:p>
            <a:pPr lvl="1"/>
            <a:endParaRPr lang="en-GB" altLang="en-US" dirty="0"/>
          </a:p>
          <a:p>
            <a:pPr marL="0" indent="0" eaLnBrk="1" hangingPunct="1">
              <a:buNone/>
            </a:pPr>
            <a:endParaRPr lang="en-GB" altLang="en-US" sz="1000" dirty="0">
              <a:latin typeface="Times New Roman" pitchFamily="18" charset="0"/>
            </a:endParaRPr>
          </a:p>
          <a:p>
            <a:pPr marL="0" indent="0" eaLnBrk="1" hangingPunct="1">
              <a:buNone/>
            </a:pPr>
            <a:endParaRPr lang="en-GB" altLang="en-US" sz="1100" dirty="0">
              <a:latin typeface="Times New Roman" pitchFamily="18" charset="0"/>
            </a:endParaRPr>
          </a:p>
          <a:p>
            <a:pPr eaLnBrk="1" hangingPunct="1">
              <a:buFontTx/>
              <a:buNone/>
            </a:pPr>
            <a:endParaRPr lang="en-GB" altLang="en-US" sz="900" dirty="0">
              <a:latin typeface="Times New Roman" pitchFamily="18" charset="0"/>
            </a:endParaRPr>
          </a:p>
          <a:p>
            <a:pPr eaLnBrk="1" hangingPunct="1">
              <a:buFontTx/>
              <a:buNone/>
            </a:pPr>
            <a:endParaRPr lang="en-GB" altLang="en-US" sz="1000" dirty="0">
              <a:latin typeface="Times New Roman" pitchFamily="18" charset="0"/>
            </a:endParaRPr>
          </a:p>
          <a:p>
            <a:endParaRPr lang="en-GB" dirty="0"/>
          </a:p>
          <a:p>
            <a:pPr marL="0" indent="0">
              <a:buNone/>
            </a:pPr>
            <a:endParaRPr lang="en-GB" dirty="0"/>
          </a:p>
        </p:txBody>
      </p:sp>
    </p:spTree>
    <p:extLst>
      <p:ext uri="{BB962C8B-B14F-4D97-AF65-F5344CB8AC3E}">
        <p14:creationId xmlns:p14="http://schemas.microsoft.com/office/powerpoint/2010/main" val="270471833"/>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ChangeArrowheads="1"/>
          </p:cNvSpPr>
          <p:nvPr/>
        </p:nvSpPr>
        <p:spPr bwMode="auto">
          <a:xfrm>
            <a:off x="500063" y="-171400"/>
            <a:ext cx="4000500" cy="649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dirty="0"/>
          </a:p>
          <a:p>
            <a:pPr eaLnBrk="1" hangingPunct="1">
              <a:spcBef>
                <a:spcPct val="0"/>
              </a:spcBef>
              <a:buFontTx/>
              <a:buNone/>
            </a:pPr>
            <a:r>
              <a:rPr lang="en-US" altLang="en-US" sz="2400" dirty="0">
                <a:latin typeface="Tahoma" panose="020B0604030504040204" pitchFamily="34" charset="0"/>
                <a:ea typeface="Tahoma" panose="020B0604030504040204" pitchFamily="34" charset="0"/>
                <a:cs typeface="Tahoma" panose="020B0604030504040204" pitchFamily="34" charset="0"/>
              </a:rPr>
              <a:t>The process always seems to be accompanied by a feeling that the ordinary sense of self had temporarily disappeared, there had been a kind of blanking out of ordinary consciousness; even the awareness of blanking out had gone, so that it was only afterwards when I had returned to ordinary consciousness that I remembered that there had been this phase of complete lack of self-consciousness.</a:t>
            </a:r>
          </a:p>
        </p:txBody>
      </p:sp>
      <p:pic>
        <p:nvPicPr>
          <p:cNvPr id="15363" name="Picture 4" descr="http://images.borders.com.au/images/bau/97804155/9780415550789/0/0/plain/on-not-being-able-to-pain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263" y="476250"/>
            <a:ext cx="3810000" cy="584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6893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Placeholder 4"/>
          <p:cNvSpPr>
            <a:spLocks noGrp="1"/>
          </p:cNvSpPr>
          <p:nvPr>
            <p:ph type="body"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en-US" altLang="en-US" dirty="0">
                <a:ea typeface="ＭＳ Ｐゴシック" charset="-128"/>
              </a:rPr>
              <a:t>What is the Experience Sampling Method (ESM)?</a:t>
            </a:r>
          </a:p>
          <a:p>
            <a:endParaRPr lang="en-US" altLang="en-US" dirty="0">
              <a:ea typeface="ＭＳ Ｐゴシック" charset="-128"/>
            </a:endParaRPr>
          </a:p>
        </p:txBody>
      </p:sp>
      <p:sp>
        <p:nvSpPr>
          <p:cNvPr id="16386" name="Text Placeholder 2"/>
          <p:cNvSpPr>
            <a:spLocks noGrp="1"/>
          </p:cNvSpPr>
          <p:nvPr>
            <p:ph type="body" sz="quarter" idx="11"/>
          </p:nvPr>
        </p:nvSpPr>
        <p:spPr bwMode="auto">
          <a:xfrm>
            <a:off x="827584" y="2204864"/>
            <a:ext cx="5472608" cy="38179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ltLang="en-US" dirty="0"/>
              <a:t>Participants carry a handheld device for a set period and are triggered at random times to complete an Experience Sampling Questionnaire (ESQ)</a:t>
            </a:r>
          </a:p>
          <a:p>
            <a:pPr marL="0" indent="0">
              <a:buNone/>
            </a:pPr>
            <a:endParaRPr lang="en-US" altLang="en-US" dirty="0"/>
          </a:p>
          <a:p>
            <a:pPr marL="285750" indent="-285750">
              <a:buFont typeface="Arial" panose="020B0604020202020204" pitchFamily="34" charset="0"/>
              <a:buChar char="•"/>
            </a:pPr>
            <a:r>
              <a:rPr lang="en-US" altLang="en-US" dirty="0"/>
              <a:t>Repeated</a:t>
            </a:r>
          </a:p>
          <a:p>
            <a:pPr marL="285750" indent="-285750">
              <a:buFont typeface="Arial" panose="020B0604020202020204" pitchFamily="34" charset="0"/>
              <a:buChar char="•"/>
            </a:pPr>
            <a:r>
              <a:rPr lang="en-US" altLang="en-US" dirty="0"/>
              <a:t>Random</a:t>
            </a:r>
          </a:p>
          <a:p>
            <a:pPr marL="285750" indent="-285750">
              <a:buFont typeface="Arial" panose="020B0604020202020204" pitchFamily="34" charset="0"/>
              <a:buChar char="•"/>
            </a:pPr>
            <a:r>
              <a:rPr lang="en-US" altLang="en-US" dirty="0"/>
              <a:t>‘Real’</a:t>
            </a:r>
          </a:p>
          <a:p>
            <a:pPr marL="285750" indent="-285750">
              <a:buFont typeface="Arial" panose="020B0604020202020204" pitchFamily="34" charset="0"/>
              <a:buChar char="•"/>
            </a:pPr>
            <a:endParaRPr lang="en-US" altLang="en-US" dirty="0">
              <a:latin typeface="Georgia" panose="02040502050405020303" pitchFamily="18" charset="0"/>
            </a:endParaRPr>
          </a:p>
          <a:p>
            <a:pPr marL="285750" indent="-285750">
              <a:buFont typeface="Arial" panose="020B0604020202020204" pitchFamily="34" charset="0"/>
              <a:buChar char="•"/>
            </a:pPr>
            <a:r>
              <a:rPr lang="en-US" altLang="en-US" dirty="0"/>
              <a:t>Tracks experience over time (rather than at one or two arbitrary points)</a:t>
            </a:r>
          </a:p>
          <a:p>
            <a:pPr marL="285750" indent="-285750">
              <a:buFont typeface="Arial" panose="020B0604020202020204" pitchFamily="34" charset="0"/>
              <a:buChar char="•"/>
            </a:pPr>
            <a:r>
              <a:rPr lang="en-US" altLang="en-US" dirty="0"/>
              <a:t>Reporting ‘now’ (reducing retrospective errors/reporting artefacts) </a:t>
            </a:r>
          </a:p>
          <a:p>
            <a:pPr marL="285750" indent="-285750">
              <a:buFont typeface="Arial" panose="020B0604020202020204" pitchFamily="34" charset="0"/>
              <a:buChar char="•"/>
            </a:pPr>
            <a:r>
              <a:rPr lang="en-US" altLang="en-US" dirty="0"/>
              <a:t>Ecological validity (and complexity)</a:t>
            </a:r>
          </a:p>
          <a:p>
            <a:pPr marL="0" indent="0">
              <a:buNone/>
            </a:pPr>
            <a:endParaRPr lang="en-US" altLang="en-US" dirty="0"/>
          </a:p>
          <a:p>
            <a:pPr marL="0" indent="0">
              <a:buNone/>
            </a:pPr>
            <a:endParaRPr lang="en-US" altLang="en-US" dirty="0"/>
          </a:p>
          <a:p>
            <a:endParaRPr lang="en-US" altLang="en-US" dirty="0"/>
          </a:p>
        </p:txBody>
      </p:sp>
      <p:pic>
        <p:nvPicPr>
          <p:cNvPr id="21508" name="Picture 4" descr="Image result for Zire 72">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4208" y="2204864"/>
            <a:ext cx="22098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3493348"/>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Placeholder 4"/>
          <p:cNvSpPr>
            <a:spLocks noGrp="1"/>
          </p:cNvSpPr>
          <p:nvPr>
            <p:ph type="body" sz="quarter" idx="10"/>
          </p:nvPr>
        </p:nvSpPr>
        <p:spPr bwMode="auto">
          <a:xfrm>
            <a:off x="899592" y="704045"/>
            <a:ext cx="6515621" cy="63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en-US" altLang="en-US" dirty="0">
                <a:ea typeface="ＭＳ Ｐゴシック" charset="-128"/>
              </a:rPr>
              <a:t>Method</a:t>
            </a:r>
          </a:p>
          <a:p>
            <a:endParaRPr lang="en-US" altLang="en-US" dirty="0">
              <a:ea typeface="ＭＳ Ｐゴシック" charset="-128"/>
            </a:endParaRPr>
          </a:p>
        </p:txBody>
      </p:sp>
      <p:sp>
        <p:nvSpPr>
          <p:cNvPr id="16386" name="Text Placeholder 2"/>
          <p:cNvSpPr>
            <a:spLocks noGrp="1"/>
          </p:cNvSpPr>
          <p:nvPr>
            <p:ph type="body" sz="quarter" idx="11"/>
          </p:nvPr>
        </p:nvSpPr>
        <p:spPr bwMode="auto">
          <a:xfrm>
            <a:off x="611560" y="1268761"/>
            <a:ext cx="4896544" cy="352839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41 artists (Bristol based)</a:t>
            </a:r>
          </a:p>
          <a:p>
            <a:r>
              <a:rPr lang="en-US" altLang="en-US" dirty="0"/>
              <a:t>Tracked experience:</a:t>
            </a:r>
          </a:p>
          <a:p>
            <a:pPr lvl="1"/>
            <a:r>
              <a:rPr lang="en-US" altLang="en-US" sz="1400" dirty="0"/>
              <a:t>Ten ‘beeps’ a day (random points within ten intervals)</a:t>
            </a:r>
          </a:p>
          <a:p>
            <a:pPr lvl="1"/>
            <a:r>
              <a:rPr lang="en-US" altLang="en-US" sz="1400" dirty="0"/>
              <a:t>Over seven days</a:t>
            </a:r>
          </a:p>
          <a:p>
            <a:pPr lvl="1"/>
            <a:endParaRPr lang="en-US" altLang="en-US" sz="1000" dirty="0"/>
          </a:p>
          <a:p>
            <a:r>
              <a:rPr lang="en-US" altLang="en-US" dirty="0"/>
              <a:t>Experience Sampling Questionnaire (ESQ):</a:t>
            </a:r>
          </a:p>
          <a:p>
            <a:pPr lvl="1"/>
            <a:r>
              <a:rPr lang="en-US" altLang="en-US" sz="1400" dirty="0"/>
              <a:t>How much time have you spent making art?</a:t>
            </a:r>
          </a:p>
          <a:p>
            <a:pPr lvl="1"/>
            <a:r>
              <a:rPr lang="en-US" altLang="en-US" sz="1400" dirty="0"/>
              <a:t>Mood </a:t>
            </a:r>
            <a:r>
              <a:rPr lang="en-US" altLang="en-US" sz="1000" dirty="0"/>
              <a:t>(PANAS, </a:t>
            </a:r>
            <a:r>
              <a:rPr lang="en-GB" sz="1000" dirty="0"/>
              <a:t>Thompson, 2007)</a:t>
            </a:r>
          </a:p>
          <a:p>
            <a:pPr lvl="1"/>
            <a:r>
              <a:rPr lang="en-GB" altLang="en-US" sz="1400" dirty="0"/>
              <a:t>Cognition </a:t>
            </a:r>
            <a:r>
              <a:rPr lang="en-GB" altLang="en-US" sz="1000" dirty="0"/>
              <a:t>(PCI, </a:t>
            </a:r>
            <a:r>
              <a:rPr lang="en-GB" sz="1000" dirty="0"/>
              <a:t>Pekala, 1991)</a:t>
            </a:r>
            <a:endParaRPr lang="en-GB" altLang="en-US" sz="1000" dirty="0"/>
          </a:p>
          <a:p>
            <a:pPr lvl="1"/>
            <a:r>
              <a:rPr lang="en-GB" altLang="en-US" sz="1400" dirty="0"/>
              <a:t>Altered state </a:t>
            </a:r>
            <a:r>
              <a:rPr lang="en-GB" altLang="en-US" sz="1000" dirty="0"/>
              <a:t>(PCI, </a:t>
            </a:r>
            <a:r>
              <a:rPr lang="en-GB" sz="1000" dirty="0"/>
              <a:t>Pekala, 1991)</a:t>
            </a:r>
            <a:endParaRPr lang="en-GB" altLang="en-US" sz="1000" dirty="0"/>
          </a:p>
          <a:p>
            <a:pPr lvl="1"/>
            <a:r>
              <a:rPr lang="en-GB" altLang="en-US" sz="1400" dirty="0"/>
              <a:t>Conditions for ‘flow’ </a:t>
            </a:r>
            <a:r>
              <a:rPr lang="en-GB" sz="1000" dirty="0"/>
              <a:t>(Engeser &amp; Rheinberg, 2008)</a:t>
            </a:r>
            <a:endParaRPr lang="en-GB" altLang="en-US" sz="1000" dirty="0"/>
          </a:p>
          <a:p>
            <a:pPr lvl="1"/>
            <a:r>
              <a:rPr lang="en-GB" altLang="en-US" sz="1400" dirty="0"/>
              <a:t>Self-esteem </a:t>
            </a:r>
            <a:r>
              <a:rPr lang="en-GB" sz="1000" dirty="0"/>
              <a:t>(Barrantes-Vidal, Chun, Myin-Germeys &amp; Kwapil, 2013)</a:t>
            </a:r>
          </a:p>
          <a:p>
            <a:pPr lvl="1"/>
            <a:endParaRPr lang="en-GB" sz="1000" dirty="0"/>
          </a:p>
          <a:p>
            <a:pPr lvl="1"/>
            <a:endParaRPr lang="en-GB" altLang="en-US" sz="1000" dirty="0"/>
          </a:p>
          <a:p>
            <a:endParaRPr lang="en-US" altLang="en-US" sz="1000" dirty="0"/>
          </a:p>
          <a:p>
            <a:pPr lvl="1"/>
            <a:endParaRPr lang="en-US" altLang="en-US" dirty="0"/>
          </a:p>
          <a:p>
            <a:endParaRPr lang="en-US" altLang="en-US" dirty="0"/>
          </a:p>
        </p:txBody>
      </p:sp>
      <p:sp>
        <p:nvSpPr>
          <p:cNvPr id="2" name="TextBox 1"/>
          <p:cNvSpPr txBox="1"/>
          <p:nvPr/>
        </p:nvSpPr>
        <p:spPr>
          <a:xfrm>
            <a:off x="611560" y="4941168"/>
            <a:ext cx="7632848" cy="1377300"/>
          </a:xfrm>
          <a:prstGeom prst="rect">
            <a:avLst/>
          </a:prstGeom>
          <a:noFill/>
        </p:spPr>
        <p:txBody>
          <a:bodyPr wrap="square" rtlCol="0">
            <a:spAutoFit/>
          </a:bodyPr>
          <a:lstStyle/>
          <a:p>
            <a:pPr>
              <a:spcBef>
                <a:spcPts val="336"/>
              </a:spcBef>
              <a:spcAft>
                <a:spcPts val="0"/>
              </a:spcAft>
              <a:buClr>
                <a:srgbClr val="AD8900"/>
              </a:buClr>
            </a:pPr>
            <a:r>
              <a:rPr lang="en-GB" sz="1600" dirty="0">
                <a:solidFill>
                  <a:srgbClr val="16818D"/>
                </a:solidFill>
                <a:latin typeface="Tahoma" panose="020B0604030504040204" pitchFamily="34" charset="0"/>
                <a:ea typeface="Tahoma" panose="020B0604030504040204" pitchFamily="34" charset="0"/>
                <a:cs typeface="Tahoma" panose="020B0604030504040204" pitchFamily="34" charset="0"/>
              </a:rPr>
              <a:t>4. </a:t>
            </a:r>
            <a:r>
              <a:rPr lang="en-GB" sz="1600" dirty="0">
                <a:latin typeface="Tahoma" panose="020B0604030504040204" pitchFamily="34" charset="0"/>
                <a:ea typeface="Tahoma" panose="020B0604030504040204" pitchFamily="34" charset="0"/>
                <a:cs typeface="Tahoma" panose="020B0604030504040204" pitchFamily="34" charset="0"/>
              </a:rPr>
              <a:t>Well-being measures:</a:t>
            </a:r>
          </a:p>
          <a:p>
            <a:pPr marL="288000" lvl="1">
              <a:spcBef>
                <a:spcPts val="336"/>
              </a:spcBef>
              <a:spcAft>
                <a:spcPts val="0"/>
              </a:spcAft>
              <a:buClr>
                <a:srgbClr val="AD8900"/>
              </a:buClr>
            </a:pPr>
            <a:r>
              <a:rPr lang="en-GB" sz="1400" dirty="0" err="1">
                <a:solidFill>
                  <a:srgbClr val="16818D"/>
                </a:solidFill>
                <a:latin typeface="Tahoma" panose="020B0604030504040204" pitchFamily="34" charset="0"/>
                <a:ea typeface="Tahoma" panose="020B0604030504040204" pitchFamily="34" charset="0"/>
                <a:cs typeface="Tahoma" panose="020B0604030504040204" pitchFamily="34" charset="0"/>
              </a:rPr>
              <a:t>i</a:t>
            </a:r>
            <a:r>
              <a:rPr lang="en-GB" sz="1400" dirty="0">
                <a:solidFill>
                  <a:srgbClr val="16818D"/>
                </a:solidFill>
                <a:latin typeface="Tahoma" panose="020B0604030504040204" pitchFamily="34" charset="0"/>
                <a:ea typeface="Tahoma" panose="020B0604030504040204" pitchFamily="34" charset="0"/>
                <a:cs typeface="Tahoma" panose="020B0604030504040204" pitchFamily="34" charset="0"/>
              </a:rPr>
              <a:t>. </a:t>
            </a:r>
            <a:r>
              <a:rPr lang="en-GB" sz="1400" dirty="0">
                <a:latin typeface="Tahoma" panose="020B0604030504040204" pitchFamily="34" charset="0"/>
                <a:ea typeface="Tahoma" panose="020B0604030504040204" pitchFamily="34" charset="0"/>
                <a:cs typeface="Tahoma" panose="020B0604030504040204" pitchFamily="34" charset="0"/>
              </a:rPr>
              <a:t>Happiness (hedonic, eudemonic, engagement) </a:t>
            </a:r>
            <a:r>
              <a:rPr lang="en-GB" sz="1000" dirty="0">
                <a:latin typeface="Tahoma" panose="020B0604030504040204" pitchFamily="34" charset="0"/>
                <a:ea typeface="Tahoma" panose="020B0604030504040204" pitchFamily="34" charset="0"/>
                <a:cs typeface="Tahoma" panose="020B0604030504040204" pitchFamily="34" charset="0"/>
              </a:rPr>
              <a:t>(Peterson, Park &amp; Seligman, 2005)</a:t>
            </a:r>
          </a:p>
          <a:p>
            <a:pPr marL="288000" lvl="1">
              <a:spcBef>
                <a:spcPts val="336"/>
              </a:spcBef>
              <a:spcAft>
                <a:spcPts val="0"/>
              </a:spcAft>
              <a:buClr>
                <a:srgbClr val="AD8900"/>
              </a:buClr>
            </a:pPr>
            <a:r>
              <a:rPr lang="en-GB" sz="1400" dirty="0">
                <a:solidFill>
                  <a:srgbClr val="16818D"/>
                </a:solidFill>
                <a:latin typeface="Tahoma" panose="020B0604030504040204" pitchFamily="34" charset="0"/>
                <a:ea typeface="Tahoma" panose="020B0604030504040204" pitchFamily="34" charset="0"/>
                <a:cs typeface="Tahoma" panose="020B0604030504040204" pitchFamily="34" charset="0"/>
              </a:rPr>
              <a:t>ii. </a:t>
            </a:r>
            <a:r>
              <a:rPr lang="en-GB" sz="1400" dirty="0">
                <a:latin typeface="Tahoma" panose="020B0604030504040204" pitchFamily="34" charset="0"/>
                <a:ea typeface="Tahoma" panose="020B0604030504040204" pitchFamily="34" charset="0"/>
                <a:cs typeface="Tahoma" panose="020B0604030504040204" pitchFamily="34" charset="0"/>
              </a:rPr>
              <a:t>Self-determination theory (competence, relatedness, autonomy) </a:t>
            </a:r>
            <a:r>
              <a:rPr lang="en-GB" sz="1000" dirty="0">
                <a:latin typeface="Tahoma" panose="020B0604030504040204" pitchFamily="34" charset="0"/>
                <a:ea typeface="Tahoma" panose="020B0604030504040204" pitchFamily="34" charset="0"/>
                <a:cs typeface="Tahoma" panose="020B0604030504040204" pitchFamily="34" charset="0"/>
              </a:rPr>
              <a:t>(Gagne´, 2003)</a:t>
            </a:r>
          </a:p>
          <a:p>
            <a:pPr marL="288000" lvl="1">
              <a:spcBef>
                <a:spcPts val="336"/>
              </a:spcBef>
              <a:spcAft>
                <a:spcPts val="0"/>
              </a:spcAft>
              <a:buClr>
                <a:srgbClr val="AD8900"/>
              </a:buClr>
            </a:pPr>
            <a:r>
              <a:rPr lang="en-GB" sz="1400" dirty="0">
                <a:solidFill>
                  <a:srgbClr val="16818D"/>
                </a:solidFill>
                <a:latin typeface="Tahoma" panose="020B0604030504040204" pitchFamily="34" charset="0"/>
                <a:ea typeface="Tahoma" panose="020B0604030504040204" pitchFamily="34" charset="0"/>
                <a:cs typeface="Tahoma" panose="020B0604030504040204" pitchFamily="34" charset="0"/>
              </a:rPr>
              <a:t>iii. </a:t>
            </a:r>
            <a:r>
              <a:rPr lang="en-GB" sz="1400" dirty="0">
                <a:latin typeface="Tahoma" panose="020B0604030504040204" pitchFamily="34" charset="0"/>
                <a:ea typeface="Tahoma" panose="020B0604030504040204" pitchFamily="34" charset="0"/>
                <a:cs typeface="Tahoma" panose="020B0604030504040204" pitchFamily="34" charset="0"/>
              </a:rPr>
              <a:t>Self-efficacy and self-regulation </a:t>
            </a:r>
            <a:r>
              <a:rPr lang="en-GB" sz="1000" dirty="0">
                <a:latin typeface="Tahoma" panose="020B0604030504040204" pitchFamily="34" charset="0"/>
                <a:ea typeface="Tahoma" panose="020B0604030504040204" pitchFamily="34" charset="0"/>
                <a:cs typeface="Tahoma" panose="020B0604030504040204" pitchFamily="34" charset="0"/>
              </a:rPr>
              <a:t>(</a:t>
            </a:r>
            <a:r>
              <a:rPr lang="en-GB" sz="1000" dirty="0" err="1">
                <a:latin typeface="Tahoma" panose="020B0604030504040204" pitchFamily="34" charset="0"/>
                <a:ea typeface="Tahoma" panose="020B0604030504040204" pitchFamily="34" charset="0"/>
                <a:cs typeface="Tahoma" panose="020B0604030504040204" pitchFamily="34" charset="0"/>
              </a:rPr>
              <a:t>Schwarzer</a:t>
            </a:r>
            <a:r>
              <a:rPr lang="en-GB" sz="1000" dirty="0">
                <a:latin typeface="Tahoma" panose="020B0604030504040204" pitchFamily="34" charset="0"/>
                <a:ea typeface="Tahoma" panose="020B0604030504040204" pitchFamily="34" charset="0"/>
                <a:cs typeface="Tahoma" panose="020B0604030504040204" pitchFamily="34" charset="0"/>
              </a:rPr>
              <a:t> &amp; Jerusalem, 1995; </a:t>
            </a:r>
            <a:r>
              <a:rPr lang="en-GB" sz="1000" dirty="0" err="1">
                <a:latin typeface="Tahoma" panose="020B0604030504040204" pitchFamily="34" charset="0"/>
                <a:ea typeface="Tahoma" panose="020B0604030504040204" pitchFamily="34" charset="0"/>
                <a:cs typeface="Tahoma" panose="020B0604030504040204" pitchFamily="34" charset="0"/>
              </a:rPr>
              <a:t>Schwarzer</a:t>
            </a:r>
            <a:r>
              <a:rPr lang="en-GB" sz="1000" dirty="0">
                <a:latin typeface="Tahoma" panose="020B0604030504040204" pitchFamily="34" charset="0"/>
                <a:ea typeface="Tahoma" panose="020B0604030504040204" pitchFamily="34" charset="0"/>
                <a:cs typeface="Tahoma" panose="020B0604030504040204" pitchFamily="34" charset="0"/>
              </a:rPr>
              <a:t>, Diehl &amp; Schmitz, 1999)</a:t>
            </a:r>
          </a:p>
          <a:p>
            <a:endParaRPr lang="en-GB" dirty="0"/>
          </a:p>
        </p:txBody>
      </p:sp>
      <p:sp>
        <p:nvSpPr>
          <p:cNvPr id="4" name="TextBox 3"/>
          <p:cNvSpPr txBox="1"/>
          <p:nvPr/>
        </p:nvSpPr>
        <p:spPr>
          <a:xfrm>
            <a:off x="5519463" y="836712"/>
            <a:ext cx="689612" cy="369332"/>
          </a:xfrm>
          <a:prstGeom prst="rect">
            <a:avLst/>
          </a:prstGeom>
          <a:noFill/>
        </p:spPr>
        <p:txBody>
          <a:bodyPr wrap="none" rtlCol="0">
            <a:spAutoFit/>
          </a:bodyPr>
          <a:lstStyle/>
          <a:p>
            <a:r>
              <a:rPr lang="en-GB" b="1" dirty="0">
                <a:solidFill>
                  <a:srgbClr val="16818D"/>
                </a:solidFill>
                <a:latin typeface="Georgia" panose="02040502050405020303" pitchFamily="18" charset="0"/>
              </a:rPr>
              <a:t>ESQ</a:t>
            </a:r>
          </a:p>
        </p:txBody>
      </p:sp>
      <p:graphicFrame>
        <p:nvGraphicFramePr>
          <p:cNvPr id="3" name="Table 2"/>
          <p:cNvGraphicFramePr>
            <a:graphicFrameLocks noGrp="1"/>
          </p:cNvGraphicFramePr>
          <p:nvPr>
            <p:extLst>
              <p:ext uri="{D42A27DB-BD31-4B8C-83A1-F6EECF244321}">
                <p14:modId xmlns:p14="http://schemas.microsoft.com/office/powerpoint/2010/main" val="2858999092"/>
              </p:ext>
            </p:extLst>
          </p:nvPr>
        </p:nvGraphicFramePr>
        <p:xfrm>
          <a:off x="5436097" y="116632"/>
          <a:ext cx="3672408" cy="4991949"/>
        </p:xfrm>
        <a:graphic>
          <a:graphicData uri="http://schemas.openxmlformats.org/drawingml/2006/table">
            <a:tbl>
              <a:tblPr firstRow="1" firstCol="1" bandRow="1">
                <a:tableStyleId>{7DF18680-E054-41AD-8BC1-D1AEF772440D}</a:tableStyleId>
              </a:tblPr>
              <a:tblGrid>
                <a:gridCol w="294722">
                  <a:extLst>
                    <a:ext uri="{9D8B030D-6E8A-4147-A177-3AD203B41FA5}">
                      <a16:colId xmlns="" xmlns:a16="http://schemas.microsoft.com/office/drawing/2014/main" val="20000"/>
                    </a:ext>
                  </a:extLst>
                </a:gridCol>
                <a:gridCol w="3377686">
                  <a:extLst>
                    <a:ext uri="{9D8B030D-6E8A-4147-A177-3AD203B41FA5}">
                      <a16:colId xmlns="" xmlns:a16="http://schemas.microsoft.com/office/drawing/2014/main" val="20001"/>
                    </a:ext>
                  </a:extLst>
                </a:gridCol>
              </a:tblGrid>
              <a:tr h="230294">
                <a:tc>
                  <a:txBody>
                    <a:bodyPr/>
                    <a:lstStyle/>
                    <a:p>
                      <a:pPr marL="0" lvl="0" indent="0">
                        <a:lnSpc>
                          <a:spcPct val="115000"/>
                        </a:lnSpc>
                        <a:spcAft>
                          <a:spcPts val="0"/>
                        </a:spcAft>
                        <a:buFont typeface="+mj-lt"/>
                        <a:buNone/>
                      </a:pPr>
                      <a:r>
                        <a:rPr lang="en-GB" sz="900" dirty="0">
                          <a:effectLst/>
                        </a:rPr>
                        <a:t> </a:t>
                      </a:r>
                      <a:endParaRPr lang="en-GB" sz="800" dirty="0">
                        <a:effectLst/>
                        <a:latin typeface="Calibri"/>
                        <a:ea typeface="Calibri"/>
                        <a:cs typeface="Times New Roman"/>
                      </a:endParaRPr>
                    </a:p>
                  </a:txBody>
                  <a:tcPr marL="52709" marR="52709" marT="0" marB="0">
                    <a:solidFill>
                      <a:srgbClr val="1A9DAC"/>
                    </a:solidFill>
                  </a:tcPr>
                </a:tc>
                <a:tc>
                  <a:txBody>
                    <a:bodyPr/>
                    <a:lstStyle/>
                    <a:p>
                      <a:pPr>
                        <a:lnSpc>
                          <a:spcPct val="115000"/>
                        </a:lnSpc>
                        <a:spcAft>
                          <a:spcPts val="0"/>
                        </a:spcAft>
                      </a:pPr>
                      <a:r>
                        <a:rPr lang="en-GB" sz="1200" dirty="0">
                          <a:effectLst/>
                          <a:latin typeface="Tahoma" panose="020B0604030504040204" pitchFamily="34" charset="0"/>
                          <a:ea typeface="Tahoma" panose="020B0604030504040204" pitchFamily="34" charset="0"/>
                          <a:cs typeface="Tahoma" panose="020B0604030504040204" pitchFamily="34" charset="0"/>
                        </a:rPr>
                        <a:t>Experience Sampling Questionnaire</a:t>
                      </a:r>
                    </a:p>
                  </a:txBody>
                  <a:tcPr marL="52709" marR="52709" marT="0" marB="0">
                    <a:solidFill>
                      <a:srgbClr val="1A9DAC"/>
                    </a:solidFill>
                  </a:tcPr>
                </a:tc>
                <a:extLst>
                  <a:ext uri="{0D108BD9-81ED-4DB2-BD59-A6C34878D82A}">
                    <a16:rowId xmlns="" xmlns:a16="http://schemas.microsoft.com/office/drawing/2014/main" val="10000"/>
                  </a:ext>
                </a:extLst>
              </a:tr>
              <a:tr h="164713">
                <a:tc>
                  <a:txBody>
                    <a:bodyPr/>
                    <a:lstStyle/>
                    <a:p>
                      <a:pPr marL="342900" lvl="0" indent="-342900">
                        <a:lnSpc>
                          <a:spcPct val="115000"/>
                        </a:lnSpc>
                        <a:spcAft>
                          <a:spcPts val="0"/>
                        </a:spcAft>
                        <a:buFont typeface="+mj-lt"/>
                        <a:buAutoNum type="arabicPeriod"/>
                      </a:pPr>
                      <a:r>
                        <a:rPr lang="en-GB" sz="900">
                          <a:effectLst/>
                        </a:rPr>
                        <a:t> </a:t>
                      </a:r>
                      <a:endParaRPr lang="en-GB" sz="800">
                        <a:effectLst/>
                        <a:latin typeface="Calibri"/>
                        <a:ea typeface="Calibri"/>
                        <a:cs typeface="Times New Roman"/>
                      </a:endParaRPr>
                    </a:p>
                  </a:txBody>
                  <a:tcPr marL="52709" marR="52709" marT="0" marB="0">
                    <a:solidFill>
                      <a:srgbClr val="1A9DAC"/>
                    </a:solidFill>
                  </a:tcPr>
                </a:tc>
                <a:tc>
                  <a:txBody>
                    <a:bodyPr/>
                    <a:lstStyle/>
                    <a:p>
                      <a:pPr marL="0" marR="0" indent="0" algn="l" defTabSz="609555" rtl="0" eaLnBrk="1" fontAlgn="auto" latinLnBrk="0" hangingPunct="1">
                        <a:lnSpc>
                          <a:spcPct val="115000"/>
                        </a:lnSpc>
                        <a:spcBef>
                          <a:spcPts val="0"/>
                        </a:spcBef>
                        <a:spcAft>
                          <a:spcPts val="0"/>
                        </a:spcAft>
                        <a:buClrTx/>
                        <a:buSzTx/>
                        <a:buFontTx/>
                        <a:buNone/>
                        <a:tabLst/>
                        <a:defRPr/>
                      </a:pPr>
                      <a:r>
                        <a:rPr lang="en-GB" sz="800" dirty="0">
                          <a:effectLst/>
                          <a:latin typeface="Tahoma" panose="020B0604030504040204" pitchFamily="34" charset="0"/>
                          <a:ea typeface="Tahoma" panose="020B0604030504040204" pitchFamily="34" charset="0"/>
                          <a:cs typeface="Tahoma" panose="020B0604030504040204" pitchFamily="34" charset="0"/>
                        </a:rPr>
                        <a:t>When you were beeped, where were you? </a:t>
                      </a:r>
                    </a:p>
                  </a:txBody>
                  <a:tcPr marL="52709" marR="52709" marT="0" marB="0"/>
                </a:tc>
                <a:extLst>
                  <a:ext uri="{0D108BD9-81ED-4DB2-BD59-A6C34878D82A}">
                    <a16:rowId xmlns="" xmlns:a16="http://schemas.microsoft.com/office/drawing/2014/main" val="10001"/>
                  </a:ext>
                </a:extLst>
              </a:tr>
              <a:tr h="152894">
                <a:tc>
                  <a:txBody>
                    <a:bodyPr/>
                    <a:lstStyle/>
                    <a:p>
                      <a:pPr marL="0" lvl="0" indent="0">
                        <a:lnSpc>
                          <a:spcPct val="115000"/>
                        </a:lnSpc>
                        <a:spcAft>
                          <a:spcPts val="0"/>
                        </a:spcAft>
                        <a:buFont typeface="+mj-lt"/>
                        <a:buNone/>
                      </a:pPr>
                      <a:r>
                        <a:rPr lang="en-GB" sz="800" dirty="0">
                          <a:effectLst/>
                          <a:latin typeface="Calibri"/>
                          <a:ea typeface="Calibri"/>
                          <a:cs typeface="Times New Roman"/>
                        </a:rPr>
                        <a:t>2.</a:t>
                      </a:r>
                    </a:p>
                  </a:txBody>
                  <a:tcPr marL="52709" marR="52709" marT="0" marB="0">
                    <a:solidFill>
                      <a:srgbClr val="1A9DAC"/>
                    </a:solidFill>
                  </a:tcPr>
                </a:tc>
                <a:tc>
                  <a:txBody>
                    <a:bodyPr/>
                    <a:lstStyle/>
                    <a:p>
                      <a:pPr marL="0" marR="0" indent="0" algn="l" defTabSz="609555" rtl="0" eaLnBrk="1" fontAlgn="auto" latinLnBrk="0" hangingPunct="1">
                        <a:lnSpc>
                          <a:spcPct val="115000"/>
                        </a:lnSpc>
                        <a:spcBef>
                          <a:spcPts val="0"/>
                        </a:spcBef>
                        <a:spcAft>
                          <a:spcPts val="0"/>
                        </a:spcAft>
                        <a:buClrTx/>
                        <a:buSzTx/>
                        <a:buFontTx/>
                        <a:buNone/>
                        <a:tabLst/>
                        <a:defRPr/>
                      </a:pPr>
                      <a:r>
                        <a:rPr lang="en-GB" sz="800" dirty="0">
                          <a:effectLst/>
                          <a:latin typeface="Tahoma" panose="020B0604030504040204" pitchFamily="34" charset="0"/>
                          <a:ea typeface="Tahoma" panose="020B0604030504040204" pitchFamily="34" charset="0"/>
                          <a:cs typeface="Tahoma" panose="020B0604030504040204" pitchFamily="34" charset="0"/>
                        </a:rPr>
                        <a:t>When you were beeped, who were you with? </a:t>
                      </a:r>
                    </a:p>
                  </a:txBody>
                  <a:tcPr marL="52709" marR="52709" marT="0" marB="0"/>
                </a:tc>
                <a:extLst>
                  <a:ext uri="{0D108BD9-81ED-4DB2-BD59-A6C34878D82A}">
                    <a16:rowId xmlns="" xmlns:a16="http://schemas.microsoft.com/office/drawing/2014/main" val="10002"/>
                  </a:ext>
                </a:extLst>
              </a:tr>
              <a:tr h="192825">
                <a:tc>
                  <a:txBody>
                    <a:bodyPr/>
                    <a:lstStyle/>
                    <a:p>
                      <a:pPr marL="0" lvl="0" indent="0">
                        <a:lnSpc>
                          <a:spcPct val="115000"/>
                        </a:lnSpc>
                        <a:spcAft>
                          <a:spcPts val="0"/>
                        </a:spcAft>
                        <a:buFont typeface="+mj-lt"/>
                        <a:buNone/>
                      </a:pPr>
                      <a:r>
                        <a:rPr lang="en-GB" sz="900" dirty="0">
                          <a:effectLst/>
                        </a:rPr>
                        <a:t>3. </a:t>
                      </a:r>
                      <a:endParaRPr lang="en-GB" sz="800" dirty="0">
                        <a:effectLst/>
                        <a:latin typeface="Calibri"/>
                        <a:ea typeface="Calibri"/>
                        <a:cs typeface="Times New Roman"/>
                      </a:endParaRPr>
                    </a:p>
                  </a:txBody>
                  <a:tcPr marL="52709" marR="52709" marT="0" marB="0">
                    <a:solidFill>
                      <a:srgbClr val="1A9DAC"/>
                    </a:solidFill>
                  </a:tcPr>
                </a:tc>
                <a:tc>
                  <a:txBody>
                    <a:bodyPr/>
                    <a:lstStyle/>
                    <a:p>
                      <a:pPr>
                        <a:lnSpc>
                          <a:spcPct val="115000"/>
                        </a:lnSpc>
                        <a:spcAft>
                          <a:spcPts val="0"/>
                        </a:spcAft>
                      </a:pPr>
                      <a:r>
                        <a:rPr lang="en-GB" sz="800" dirty="0">
                          <a:effectLst/>
                          <a:latin typeface="Tahoma" panose="020B0604030504040204" pitchFamily="34" charset="0"/>
                          <a:ea typeface="Tahoma" panose="020B0604030504040204" pitchFamily="34" charset="0"/>
                          <a:cs typeface="Tahoma" panose="020B0604030504040204" pitchFamily="34" charset="0"/>
                        </a:rPr>
                        <a:t>When you were beeped, what was the main thing that you were doing? </a:t>
                      </a:r>
                    </a:p>
                  </a:txBody>
                  <a:tcPr marL="52709" marR="52709" marT="0" marB="0"/>
                </a:tc>
                <a:extLst>
                  <a:ext uri="{0D108BD9-81ED-4DB2-BD59-A6C34878D82A}">
                    <a16:rowId xmlns="" xmlns:a16="http://schemas.microsoft.com/office/drawing/2014/main" val="10003"/>
                  </a:ext>
                </a:extLst>
              </a:tr>
              <a:tr h="144016">
                <a:tc>
                  <a:txBody>
                    <a:bodyPr/>
                    <a:lstStyle/>
                    <a:p>
                      <a:pPr marL="0" lvl="0" indent="0">
                        <a:lnSpc>
                          <a:spcPct val="115000"/>
                        </a:lnSpc>
                        <a:spcAft>
                          <a:spcPts val="0"/>
                        </a:spcAft>
                        <a:buFont typeface="+mj-lt"/>
                        <a:buNone/>
                      </a:pPr>
                      <a:r>
                        <a:rPr lang="en-GB" sz="900" dirty="0">
                          <a:effectLst/>
                        </a:rPr>
                        <a:t>4. </a:t>
                      </a:r>
                      <a:endParaRPr lang="en-GB" sz="800" dirty="0">
                        <a:effectLst/>
                        <a:latin typeface="Calibri"/>
                        <a:ea typeface="Calibri"/>
                        <a:cs typeface="Times New Roman"/>
                      </a:endParaRPr>
                    </a:p>
                  </a:txBody>
                  <a:tcPr marL="52709" marR="52709" marT="0" marB="0">
                    <a:solidFill>
                      <a:srgbClr val="1A9DAC"/>
                    </a:solidFill>
                  </a:tcPr>
                </a:tc>
                <a:tc>
                  <a:txBody>
                    <a:bodyPr/>
                    <a:lstStyle/>
                    <a:p>
                      <a:pPr>
                        <a:lnSpc>
                          <a:spcPct val="115000"/>
                        </a:lnSpc>
                        <a:spcAft>
                          <a:spcPts val="0"/>
                        </a:spcAft>
                      </a:pPr>
                      <a:r>
                        <a:rPr lang="en-GB" sz="800" dirty="0">
                          <a:effectLst/>
                          <a:latin typeface="Tahoma" panose="020B0604030504040204" pitchFamily="34" charset="0"/>
                          <a:ea typeface="Tahoma" panose="020B0604030504040204" pitchFamily="34" charset="0"/>
                          <a:cs typeface="Tahoma" panose="020B0604030504040204" pitchFamily="34" charset="0"/>
                        </a:rPr>
                        <a:t>Since you were last beeped how much time have you spent making art? </a:t>
                      </a:r>
                    </a:p>
                  </a:txBody>
                  <a:tcPr marL="52709" marR="52709" marT="0" marB="0"/>
                </a:tc>
                <a:extLst>
                  <a:ext uri="{0D108BD9-81ED-4DB2-BD59-A6C34878D82A}">
                    <a16:rowId xmlns="" xmlns:a16="http://schemas.microsoft.com/office/drawing/2014/main" val="10004"/>
                  </a:ext>
                </a:extLst>
              </a:tr>
              <a:tr h="312783">
                <a:tc>
                  <a:txBody>
                    <a:bodyPr/>
                    <a:lstStyle/>
                    <a:p>
                      <a:pPr marL="0" lvl="0" indent="0">
                        <a:lnSpc>
                          <a:spcPct val="115000"/>
                        </a:lnSpc>
                        <a:spcAft>
                          <a:spcPts val="0"/>
                        </a:spcAft>
                        <a:buFont typeface="+mj-lt"/>
                        <a:buNone/>
                      </a:pPr>
                      <a:r>
                        <a:rPr lang="en-GB" sz="900" dirty="0">
                          <a:effectLst/>
                        </a:rPr>
                        <a:t>5. </a:t>
                      </a:r>
                      <a:endParaRPr lang="en-GB" sz="800" dirty="0">
                        <a:effectLst/>
                        <a:latin typeface="Calibri"/>
                        <a:ea typeface="Calibri"/>
                        <a:cs typeface="Times New Roman"/>
                      </a:endParaRPr>
                    </a:p>
                  </a:txBody>
                  <a:tcPr marL="52709" marR="52709" marT="0" marB="0">
                    <a:solidFill>
                      <a:srgbClr val="1A9DAC"/>
                    </a:solidFill>
                  </a:tcPr>
                </a:tc>
                <a:tc>
                  <a:txBody>
                    <a:bodyPr/>
                    <a:lstStyle/>
                    <a:p>
                      <a:pPr>
                        <a:lnSpc>
                          <a:spcPct val="115000"/>
                        </a:lnSpc>
                        <a:spcAft>
                          <a:spcPts val="0"/>
                        </a:spcAft>
                      </a:pPr>
                      <a:r>
                        <a:rPr lang="en-GB" sz="800" dirty="0">
                          <a:effectLst/>
                          <a:latin typeface="Tahoma" panose="020B0604030504040204" pitchFamily="34" charset="0"/>
                          <a:ea typeface="Tahoma" panose="020B0604030504040204" pitchFamily="34" charset="0"/>
                          <a:cs typeface="Tahoma" panose="020B0604030504040204" pitchFamily="34" charset="0"/>
                        </a:rPr>
                        <a:t>Since you were last beeped how much time have you spent thinking about creative projects?</a:t>
                      </a:r>
                    </a:p>
                  </a:txBody>
                  <a:tcPr marL="52709" marR="52709" marT="0" marB="0"/>
                </a:tc>
                <a:extLst>
                  <a:ext uri="{0D108BD9-81ED-4DB2-BD59-A6C34878D82A}">
                    <a16:rowId xmlns="" xmlns:a16="http://schemas.microsoft.com/office/drawing/2014/main" val="10005"/>
                  </a:ext>
                </a:extLst>
              </a:tr>
              <a:tr h="312783">
                <a:tc>
                  <a:txBody>
                    <a:bodyPr/>
                    <a:lstStyle/>
                    <a:p>
                      <a:pPr marL="0" lvl="0" indent="0">
                        <a:lnSpc>
                          <a:spcPct val="115000"/>
                        </a:lnSpc>
                        <a:spcAft>
                          <a:spcPts val="0"/>
                        </a:spcAft>
                        <a:buFont typeface="+mj-lt"/>
                        <a:buNone/>
                      </a:pPr>
                      <a:r>
                        <a:rPr lang="en-GB" sz="900" dirty="0">
                          <a:effectLst/>
                        </a:rPr>
                        <a:t>6 .</a:t>
                      </a:r>
                      <a:endParaRPr lang="en-GB" sz="800" dirty="0">
                        <a:effectLst/>
                        <a:latin typeface="Calibri"/>
                        <a:ea typeface="Calibri"/>
                        <a:cs typeface="Times New Roman"/>
                      </a:endParaRPr>
                    </a:p>
                  </a:txBody>
                  <a:tcPr marL="52709" marR="52709" marT="0" marB="0">
                    <a:solidFill>
                      <a:srgbClr val="1A9DAC"/>
                    </a:solidFill>
                  </a:tcPr>
                </a:tc>
                <a:tc>
                  <a:txBody>
                    <a:bodyPr/>
                    <a:lstStyle/>
                    <a:p>
                      <a:pPr>
                        <a:lnSpc>
                          <a:spcPct val="115000"/>
                        </a:lnSpc>
                        <a:spcAft>
                          <a:spcPts val="0"/>
                        </a:spcAft>
                      </a:pPr>
                      <a:r>
                        <a:rPr lang="en-GB" sz="800" dirty="0">
                          <a:effectLst/>
                          <a:latin typeface="Tahoma" panose="020B0604030504040204" pitchFamily="34" charset="0"/>
                          <a:ea typeface="Tahoma" panose="020B0604030504040204" pitchFamily="34" charset="0"/>
                          <a:cs typeface="Tahoma" panose="020B0604030504040204" pitchFamily="34" charset="0"/>
                        </a:rPr>
                        <a:t>Since you were last beeped have you had any creative ideas or moments of inspiration?</a:t>
                      </a:r>
                    </a:p>
                  </a:txBody>
                  <a:tcPr marL="52709" marR="52709" marT="0" marB="0"/>
                </a:tc>
                <a:extLst>
                  <a:ext uri="{0D108BD9-81ED-4DB2-BD59-A6C34878D82A}">
                    <a16:rowId xmlns="" xmlns:a16="http://schemas.microsoft.com/office/drawing/2014/main" val="10006"/>
                  </a:ext>
                </a:extLst>
              </a:tr>
              <a:tr h="164713">
                <a:tc>
                  <a:txBody>
                    <a:bodyPr/>
                    <a:lstStyle/>
                    <a:p>
                      <a:pPr marL="226695">
                        <a:lnSpc>
                          <a:spcPct val="115000"/>
                        </a:lnSpc>
                        <a:spcAft>
                          <a:spcPts val="0"/>
                        </a:spcAft>
                      </a:pPr>
                      <a:r>
                        <a:rPr lang="en-GB" sz="900" dirty="0">
                          <a:effectLst/>
                        </a:rPr>
                        <a:t> </a:t>
                      </a:r>
                      <a:endParaRPr lang="en-GB" sz="800" dirty="0">
                        <a:effectLst/>
                        <a:latin typeface="Calibri"/>
                        <a:ea typeface="Calibri"/>
                        <a:cs typeface="Times New Roman"/>
                      </a:endParaRPr>
                    </a:p>
                  </a:txBody>
                  <a:tcPr marL="52709" marR="52709" marT="0" marB="0">
                    <a:solidFill>
                      <a:srgbClr val="1A9DAC"/>
                    </a:solidFill>
                  </a:tcPr>
                </a:tc>
                <a:tc>
                  <a:txBody>
                    <a:bodyPr/>
                    <a:lstStyle/>
                    <a:p>
                      <a:pPr>
                        <a:lnSpc>
                          <a:spcPct val="115000"/>
                        </a:lnSpc>
                        <a:spcAft>
                          <a:spcPts val="0"/>
                        </a:spcAft>
                      </a:pPr>
                      <a:r>
                        <a:rPr lang="en-GB" sz="8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At the time of the beep:</a:t>
                      </a:r>
                    </a:p>
                  </a:txBody>
                  <a:tcPr marL="52709" marR="52709" marT="0" marB="0">
                    <a:solidFill>
                      <a:srgbClr val="1A9DAC"/>
                    </a:solidFill>
                  </a:tcPr>
                </a:tc>
                <a:extLst>
                  <a:ext uri="{0D108BD9-81ED-4DB2-BD59-A6C34878D82A}">
                    <a16:rowId xmlns="" xmlns:a16="http://schemas.microsoft.com/office/drawing/2014/main" val="10007"/>
                  </a:ext>
                </a:extLst>
              </a:tr>
              <a:tr h="164713">
                <a:tc>
                  <a:txBody>
                    <a:bodyPr/>
                    <a:lstStyle/>
                    <a:p>
                      <a:pPr marL="0" lvl="0" indent="0">
                        <a:lnSpc>
                          <a:spcPct val="115000"/>
                        </a:lnSpc>
                        <a:spcAft>
                          <a:spcPts val="0"/>
                        </a:spcAft>
                        <a:buFont typeface="+mj-lt"/>
                        <a:buNone/>
                      </a:pPr>
                      <a:r>
                        <a:rPr lang="en-GB" sz="900" dirty="0">
                          <a:effectLst/>
                        </a:rPr>
                        <a:t>7. </a:t>
                      </a:r>
                      <a:endParaRPr lang="en-GB" sz="800" dirty="0">
                        <a:effectLst/>
                        <a:latin typeface="Calibri"/>
                        <a:ea typeface="Calibri"/>
                        <a:cs typeface="Times New Roman"/>
                      </a:endParaRPr>
                    </a:p>
                  </a:txBody>
                  <a:tcPr marL="52709" marR="52709" marT="0" marB="0">
                    <a:solidFill>
                      <a:srgbClr val="1A9DAC"/>
                    </a:solidFill>
                  </a:tcPr>
                </a:tc>
                <a:tc>
                  <a:txBody>
                    <a:bodyPr/>
                    <a:lstStyle/>
                    <a:p>
                      <a:pPr>
                        <a:lnSpc>
                          <a:spcPct val="115000"/>
                        </a:lnSpc>
                        <a:spcAft>
                          <a:spcPts val="0"/>
                        </a:spcAft>
                      </a:pPr>
                      <a:r>
                        <a:rPr lang="en-GB" sz="800" dirty="0">
                          <a:effectLst/>
                          <a:latin typeface="Tahoma" panose="020B0604030504040204" pitchFamily="34" charset="0"/>
                          <a:ea typeface="Tahoma" panose="020B0604030504040204" pitchFamily="34" charset="0"/>
                          <a:cs typeface="Tahoma" panose="020B0604030504040204" pitchFamily="34" charset="0"/>
                        </a:rPr>
                        <a:t>… I was feeling |</a:t>
                      </a:r>
                      <a:r>
                        <a:rPr lang="en-GB" sz="800" dirty="0" err="1">
                          <a:effectLst/>
                          <a:latin typeface="Tahoma" panose="020B0604030504040204" pitchFamily="34" charset="0"/>
                          <a:ea typeface="Tahoma" panose="020B0604030504040204" pitchFamily="34" charset="0"/>
                          <a:cs typeface="Tahoma" panose="020B0604030504040204" pitchFamily="34" charset="0"/>
                        </a:rPr>
                        <a:t>Happy|Sad|Satisfied|Low-spirited|Inspired</a:t>
                      </a:r>
                      <a:endParaRPr lang="en-GB" sz="800" dirty="0">
                        <a:effectLst/>
                        <a:latin typeface="Tahoma" panose="020B0604030504040204" pitchFamily="34" charset="0"/>
                        <a:ea typeface="Tahoma" panose="020B0604030504040204" pitchFamily="34" charset="0"/>
                        <a:cs typeface="Tahoma" panose="020B0604030504040204" pitchFamily="34" charset="0"/>
                      </a:endParaRPr>
                    </a:p>
                  </a:txBody>
                  <a:tcPr marL="52709" marR="52709" marT="0" marB="0"/>
                </a:tc>
                <a:extLst>
                  <a:ext uri="{0D108BD9-81ED-4DB2-BD59-A6C34878D82A}">
                    <a16:rowId xmlns="" xmlns:a16="http://schemas.microsoft.com/office/drawing/2014/main" val="10008"/>
                  </a:ext>
                </a:extLst>
              </a:tr>
              <a:tr h="164713">
                <a:tc>
                  <a:txBody>
                    <a:bodyPr/>
                    <a:lstStyle/>
                    <a:p>
                      <a:pPr marL="0" lvl="0" indent="0">
                        <a:lnSpc>
                          <a:spcPct val="115000"/>
                        </a:lnSpc>
                        <a:spcAft>
                          <a:spcPts val="0"/>
                        </a:spcAft>
                        <a:buFont typeface="+mj-lt"/>
                        <a:buNone/>
                      </a:pPr>
                      <a:r>
                        <a:rPr lang="en-GB" sz="900" dirty="0">
                          <a:effectLst/>
                        </a:rPr>
                        <a:t>8. </a:t>
                      </a:r>
                      <a:endParaRPr lang="en-GB" sz="800" dirty="0">
                        <a:effectLst/>
                        <a:latin typeface="Calibri"/>
                        <a:ea typeface="Calibri"/>
                        <a:cs typeface="Times New Roman"/>
                      </a:endParaRPr>
                    </a:p>
                  </a:txBody>
                  <a:tcPr marL="52709" marR="52709" marT="0" marB="0">
                    <a:solidFill>
                      <a:srgbClr val="1A9DAC"/>
                    </a:solidFill>
                  </a:tcPr>
                </a:tc>
                <a:tc>
                  <a:txBody>
                    <a:bodyPr/>
                    <a:lstStyle/>
                    <a:p>
                      <a:pPr>
                        <a:lnSpc>
                          <a:spcPct val="115000"/>
                        </a:lnSpc>
                        <a:spcAft>
                          <a:spcPts val="0"/>
                        </a:spcAft>
                      </a:pPr>
                      <a:r>
                        <a:rPr lang="en-GB" sz="800" dirty="0">
                          <a:effectLst/>
                          <a:latin typeface="Tahoma" panose="020B0604030504040204" pitchFamily="34" charset="0"/>
                          <a:ea typeface="Tahoma" panose="020B0604030504040204" pitchFamily="34" charset="0"/>
                          <a:cs typeface="Tahoma" panose="020B0604030504040204" pitchFamily="34" charset="0"/>
                        </a:rPr>
                        <a:t>… I was feeling |</a:t>
                      </a:r>
                      <a:r>
                        <a:rPr lang="en-GB" sz="800" dirty="0" err="1">
                          <a:effectLst/>
                          <a:latin typeface="Tahoma" panose="020B0604030504040204" pitchFamily="34" charset="0"/>
                          <a:ea typeface="Tahoma" panose="020B0604030504040204" pitchFamily="34" charset="0"/>
                          <a:cs typeface="Tahoma" panose="020B0604030504040204" pitchFamily="34" charset="0"/>
                        </a:rPr>
                        <a:t>Tense|Nervous|Relaxed|Calm|Upset</a:t>
                      </a:r>
                      <a:endParaRPr lang="en-GB" sz="800" dirty="0">
                        <a:effectLst/>
                        <a:latin typeface="Tahoma" panose="020B0604030504040204" pitchFamily="34" charset="0"/>
                        <a:ea typeface="Tahoma" panose="020B0604030504040204" pitchFamily="34" charset="0"/>
                        <a:cs typeface="Tahoma" panose="020B0604030504040204" pitchFamily="34" charset="0"/>
                      </a:endParaRPr>
                    </a:p>
                  </a:txBody>
                  <a:tcPr marL="52709" marR="52709" marT="0" marB="0"/>
                </a:tc>
                <a:extLst>
                  <a:ext uri="{0D108BD9-81ED-4DB2-BD59-A6C34878D82A}">
                    <a16:rowId xmlns="" xmlns:a16="http://schemas.microsoft.com/office/drawing/2014/main" val="10009"/>
                  </a:ext>
                </a:extLst>
              </a:tr>
              <a:tr h="171992">
                <a:tc>
                  <a:txBody>
                    <a:bodyPr/>
                    <a:lstStyle/>
                    <a:p>
                      <a:pPr marL="0" lvl="0" indent="0">
                        <a:lnSpc>
                          <a:spcPct val="115000"/>
                        </a:lnSpc>
                        <a:spcAft>
                          <a:spcPts val="0"/>
                        </a:spcAft>
                        <a:buFont typeface="+mj-lt"/>
                        <a:buNone/>
                      </a:pPr>
                      <a:r>
                        <a:rPr lang="en-GB" sz="900" dirty="0">
                          <a:effectLst/>
                        </a:rPr>
                        <a:t>9. </a:t>
                      </a:r>
                      <a:endParaRPr lang="en-GB" sz="800" dirty="0">
                        <a:effectLst/>
                        <a:latin typeface="Calibri"/>
                        <a:ea typeface="Calibri"/>
                        <a:cs typeface="Times New Roman"/>
                      </a:endParaRPr>
                    </a:p>
                  </a:txBody>
                  <a:tcPr marL="52709" marR="52709" marT="0" marB="0">
                    <a:solidFill>
                      <a:srgbClr val="1A9DAC"/>
                    </a:solidFill>
                  </a:tcPr>
                </a:tc>
                <a:tc>
                  <a:txBody>
                    <a:bodyPr/>
                    <a:lstStyle/>
                    <a:p>
                      <a:pPr>
                        <a:lnSpc>
                          <a:spcPct val="115000"/>
                        </a:lnSpc>
                        <a:spcAft>
                          <a:spcPts val="0"/>
                        </a:spcAft>
                      </a:pPr>
                      <a:r>
                        <a:rPr lang="en-GB" sz="800" dirty="0">
                          <a:effectLst/>
                          <a:latin typeface="Tahoma" panose="020B0604030504040204" pitchFamily="34" charset="0"/>
                          <a:ea typeface="Tahoma" panose="020B0604030504040204" pitchFamily="34" charset="0"/>
                          <a:cs typeface="Tahoma" panose="020B0604030504040204" pitchFamily="34" charset="0"/>
                        </a:rPr>
                        <a:t>... I was feeling |</a:t>
                      </a:r>
                      <a:r>
                        <a:rPr lang="en-GB" sz="800" dirty="0" err="1">
                          <a:effectLst/>
                          <a:latin typeface="Tahoma" panose="020B0604030504040204" pitchFamily="34" charset="0"/>
                          <a:ea typeface="Tahoma" panose="020B0604030504040204" pitchFamily="34" charset="0"/>
                          <a:cs typeface="Tahoma" panose="020B0604030504040204" pitchFamily="34" charset="0"/>
                        </a:rPr>
                        <a:t>Active|Sluggish|Sleepy|Energetic|Alert|Attentive</a:t>
                      </a:r>
                      <a:endParaRPr lang="en-GB" sz="800" dirty="0">
                        <a:effectLst/>
                        <a:latin typeface="Tahoma" panose="020B0604030504040204" pitchFamily="34" charset="0"/>
                        <a:ea typeface="Tahoma" panose="020B0604030504040204" pitchFamily="34" charset="0"/>
                        <a:cs typeface="Tahoma" panose="020B0604030504040204" pitchFamily="34" charset="0"/>
                      </a:endParaRPr>
                    </a:p>
                  </a:txBody>
                  <a:tcPr marL="52709" marR="52709" marT="0" marB="0"/>
                </a:tc>
                <a:extLst>
                  <a:ext uri="{0D108BD9-81ED-4DB2-BD59-A6C34878D82A}">
                    <a16:rowId xmlns="" xmlns:a16="http://schemas.microsoft.com/office/drawing/2014/main" val="10010"/>
                  </a:ext>
                </a:extLst>
              </a:tr>
              <a:tr h="144016">
                <a:tc>
                  <a:txBody>
                    <a:bodyPr/>
                    <a:lstStyle/>
                    <a:p>
                      <a:pPr marL="0" lvl="0" indent="0">
                        <a:lnSpc>
                          <a:spcPct val="115000"/>
                        </a:lnSpc>
                        <a:spcAft>
                          <a:spcPts val="0"/>
                        </a:spcAft>
                        <a:buFont typeface="+mj-lt"/>
                        <a:buNone/>
                      </a:pPr>
                      <a:r>
                        <a:rPr lang="en-GB" sz="900" dirty="0">
                          <a:effectLst/>
                        </a:rPr>
                        <a:t>10. </a:t>
                      </a:r>
                      <a:endParaRPr lang="en-GB" sz="800" dirty="0">
                        <a:effectLst/>
                        <a:latin typeface="Calibri"/>
                        <a:ea typeface="Calibri"/>
                        <a:cs typeface="Times New Roman"/>
                      </a:endParaRPr>
                    </a:p>
                  </a:txBody>
                  <a:tcPr marL="52709" marR="52709" marT="0" marB="0">
                    <a:solidFill>
                      <a:srgbClr val="1A9DAC"/>
                    </a:solidFill>
                  </a:tcPr>
                </a:tc>
                <a:tc>
                  <a:txBody>
                    <a:bodyPr/>
                    <a:lstStyle/>
                    <a:p>
                      <a:pPr>
                        <a:lnSpc>
                          <a:spcPct val="115000"/>
                        </a:lnSpc>
                        <a:spcAft>
                          <a:spcPts val="0"/>
                        </a:spcAft>
                      </a:pPr>
                      <a:r>
                        <a:rPr lang="en-GB" sz="800" dirty="0">
                          <a:effectLst/>
                          <a:latin typeface="Tahoma" panose="020B0604030504040204" pitchFamily="34" charset="0"/>
                          <a:ea typeface="Tahoma" panose="020B0604030504040204" pitchFamily="34" charset="0"/>
                          <a:cs typeface="Tahoma" panose="020B0604030504040204" pitchFamily="34" charset="0"/>
                        </a:rPr>
                        <a:t>… I was feeling |</a:t>
                      </a:r>
                      <a:r>
                        <a:rPr lang="en-GB" sz="800" dirty="0" err="1">
                          <a:effectLst/>
                          <a:latin typeface="Tahoma" panose="020B0604030504040204" pitchFamily="34" charset="0"/>
                          <a:ea typeface="Tahoma" panose="020B0604030504040204" pitchFamily="34" charset="0"/>
                          <a:cs typeface="Tahoma" panose="020B0604030504040204" pitchFamily="34" charset="0"/>
                        </a:rPr>
                        <a:t>Hostile|Ashamed|Determined|Angry|Annoyed|Afraid</a:t>
                      </a:r>
                      <a:endParaRPr lang="en-GB" sz="800" dirty="0">
                        <a:effectLst/>
                        <a:latin typeface="Tahoma" panose="020B0604030504040204" pitchFamily="34" charset="0"/>
                        <a:ea typeface="Tahoma" panose="020B0604030504040204" pitchFamily="34" charset="0"/>
                        <a:cs typeface="Tahoma" panose="020B0604030504040204" pitchFamily="34" charset="0"/>
                      </a:endParaRPr>
                    </a:p>
                  </a:txBody>
                  <a:tcPr marL="52709" marR="52709" marT="0" marB="0"/>
                </a:tc>
                <a:extLst>
                  <a:ext uri="{0D108BD9-81ED-4DB2-BD59-A6C34878D82A}">
                    <a16:rowId xmlns="" xmlns:a16="http://schemas.microsoft.com/office/drawing/2014/main" val="10011"/>
                  </a:ext>
                </a:extLst>
              </a:tr>
              <a:tr h="139569">
                <a:tc>
                  <a:txBody>
                    <a:bodyPr/>
                    <a:lstStyle/>
                    <a:p>
                      <a:pPr marL="0" lvl="0" indent="0">
                        <a:lnSpc>
                          <a:spcPct val="115000"/>
                        </a:lnSpc>
                        <a:spcAft>
                          <a:spcPts val="0"/>
                        </a:spcAft>
                        <a:buFont typeface="+mj-lt"/>
                        <a:buNone/>
                      </a:pPr>
                      <a:r>
                        <a:rPr lang="en-GB" sz="800" dirty="0">
                          <a:effectLst/>
                          <a:latin typeface="Calibri"/>
                          <a:ea typeface="Calibri"/>
                          <a:cs typeface="Times New Roman"/>
                        </a:rPr>
                        <a:t>11.</a:t>
                      </a:r>
                    </a:p>
                  </a:txBody>
                  <a:tcPr marL="52709" marR="52709" marT="0" marB="0">
                    <a:solidFill>
                      <a:srgbClr val="1A9DAC"/>
                    </a:solidFill>
                  </a:tcPr>
                </a:tc>
                <a:tc>
                  <a:txBody>
                    <a:bodyPr/>
                    <a:lstStyle/>
                    <a:p>
                      <a:pPr>
                        <a:lnSpc>
                          <a:spcPct val="115000"/>
                        </a:lnSpc>
                        <a:spcAft>
                          <a:spcPts val="0"/>
                        </a:spcAft>
                      </a:pPr>
                      <a:r>
                        <a:rPr lang="en-GB" sz="800" dirty="0">
                          <a:effectLst/>
                          <a:latin typeface="Tahoma" panose="020B0604030504040204" pitchFamily="34" charset="0"/>
                          <a:ea typeface="Tahoma" panose="020B0604030504040204" pitchFamily="34" charset="0"/>
                          <a:cs typeface="Tahoma" panose="020B0604030504040204" pitchFamily="34" charset="0"/>
                        </a:rPr>
                        <a:t>… I felt my body greatly expanded beyond the boundaries of my skin </a:t>
                      </a:r>
                    </a:p>
                  </a:txBody>
                  <a:tcPr marL="52709" marR="52709" marT="0" marB="0"/>
                </a:tc>
                <a:extLst>
                  <a:ext uri="{0D108BD9-81ED-4DB2-BD59-A6C34878D82A}">
                    <a16:rowId xmlns="" xmlns:a16="http://schemas.microsoft.com/office/drawing/2014/main" val="10012"/>
                  </a:ext>
                </a:extLst>
              </a:tr>
              <a:tr h="164713">
                <a:tc>
                  <a:txBody>
                    <a:bodyPr/>
                    <a:lstStyle/>
                    <a:p>
                      <a:pPr marL="0" lvl="0" indent="0">
                        <a:lnSpc>
                          <a:spcPct val="115000"/>
                        </a:lnSpc>
                        <a:spcAft>
                          <a:spcPts val="0"/>
                        </a:spcAft>
                        <a:buFont typeface="+mj-lt"/>
                        <a:buNone/>
                      </a:pPr>
                      <a:r>
                        <a:rPr lang="en-GB" sz="900" dirty="0">
                          <a:effectLst/>
                        </a:rPr>
                        <a:t>12. </a:t>
                      </a:r>
                      <a:endParaRPr lang="en-GB" sz="800" dirty="0">
                        <a:effectLst/>
                        <a:latin typeface="Calibri"/>
                        <a:ea typeface="Calibri"/>
                        <a:cs typeface="Times New Roman"/>
                      </a:endParaRPr>
                    </a:p>
                  </a:txBody>
                  <a:tcPr marL="52709" marR="52709" marT="0" marB="0">
                    <a:solidFill>
                      <a:srgbClr val="1A9DAC"/>
                    </a:solidFill>
                  </a:tcPr>
                </a:tc>
                <a:tc>
                  <a:txBody>
                    <a:bodyPr/>
                    <a:lstStyle/>
                    <a:p>
                      <a:pPr>
                        <a:lnSpc>
                          <a:spcPct val="115000"/>
                        </a:lnSpc>
                        <a:spcAft>
                          <a:spcPts val="0"/>
                        </a:spcAft>
                      </a:pPr>
                      <a:r>
                        <a:rPr lang="en-GB" sz="800" dirty="0">
                          <a:effectLst/>
                          <a:latin typeface="Tahoma" panose="020B0604030504040204" pitchFamily="34" charset="0"/>
                          <a:ea typeface="Tahoma" panose="020B0604030504040204" pitchFamily="34" charset="0"/>
                          <a:cs typeface="Tahoma" panose="020B0604030504040204" pitchFamily="34" charset="0"/>
                        </a:rPr>
                        <a:t>… time seemed to greatly speed up or slow down </a:t>
                      </a:r>
                    </a:p>
                  </a:txBody>
                  <a:tcPr marL="52709" marR="52709" marT="0" marB="0"/>
                </a:tc>
                <a:extLst>
                  <a:ext uri="{0D108BD9-81ED-4DB2-BD59-A6C34878D82A}">
                    <a16:rowId xmlns="" xmlns:a16="http://schemas.microsoft.com/office/drawing/2014/main" val="10013"/>
                  </a:ext>
                </a:extLst>
              </a:tr>
              <a:tr h="42417">
                <a:tc>
                  <a:txBody>
                    <a:bodyPr/>
                    <a:lstStyle/>
                    <a:p>
                      <a:pPr marL="0" lvl="0" indent="0">
                        <a:lnSpc>
                          <a:spcPct val="115000"/>
                        </a:lnSpc>
                        <a:spcAft>
                          <a:spcPts val="0"/>
                        </a:spcAft>
                        <a:buFont typeface="+mj-lt"/>
                        <a:buNone/>
                      </a:pPr>
                      <a:r>
                        <a:rPr lang="en-GB" sz="900" dirty="0">
                          <a:effectLst/>
                        </a:rPr>
                        <a:t>13. </a:t>
                      </a:r>
                      <a:endParaRPr lang="en-GB" sz="800" dirty="0">
                        <a:effectLst/>
                        <a:latin typeface="Calibri"/>
                        <a:ea typeface="Calibri"/>
                        <a:cs typeface="Times New Roman"/>
                      </a:endParaRPr>
                    </a:p>
                  </a:txBody>
                  <a:tcPr marL="52709" marR="52709" marT="0" marB="0">
                    <a:solidFill>
                      <a:srgbClr val="1A9DAC"/>
                    </a:solidFill>
                  </a:tcPr>
                </a:tc>
                <a:tc>
                  <a:txBody>
                    <a:bodyPr/>
                    <a:lstStyle/>
                    <a:p>
                      <a:pPr>
                        <a:lnSpc>
                          <a:spcPct val="115000"/>
                        </a:lnSpc>
                        <a:spcAft>
                          <a:spcPts val="0"/>
                        </a:spcAft>
                      </a:pPr>
                      <a:r>
                        <a:rPr lang="en-GB" sz="800" dirty="0">
                          <a:effectLst/>
                          <a:latin typeface="Tahoma" panose="020B0604030504040204" pitchFamily="34" charset="0"/>
                          <a:ea typeface="Tahoma" panose="020B0604030504040204" pitchFamily="34" charset="0"/>
                          <a:cs typeface="Tahoma" panose="020B0604030504040204" pitchFamily="34" charset="0"/>
                        </a:rPr>
                        <a:t>… the world around me became extremely different in colour or form </a:t>
                      </a:r>
                    </a:p>
                  </a:txBody>
                  <a:tcPr marL="52709" marR="52709" marT="0" marB="0"/>
                </a:tc>
                <a:extLst>
                  <a:ext uri="{0D108BD9-81ED-4DB2-BD59-A6C34878D82A}">
                    <a16:rowId xmlns="" xmlns:a16="http://schemas.microsoft.com/office/drawing/2014/main" val="10014"/>
                  </a:ext>
                </a:extLst>
              </a:tr>
              <a:tr h="312783">
                <a:tc>
                  <a:txBody>
                    <a:bodyPr/>
                    <a:lstStyle/>
                    <a:p>
                      <a:pPr marL="0" lvl="0" indent="0">
                        <a:lnSpc>
                          <a:spcPct val="115000"/>
                        </a:lnSpc>
                        <a:spcAft>
                          <a:spcPts val="0"/>
                        </a:spcAft>
                        <a:buFont typeface="+mj-lt"/>
                        <a:buNone/>
                      </a:pPr>
                      <a:r>
                        <a:rPr lang="en-GB" sz="900" dirty="0">
                          <a:effectLst/>
                        </a:rPr>
                        <a:t>14. </a:t>
                      </a:r>
                      <a:endParaRPr lang="en-GB" sz="800" dirty="0">
                        <a:effectLst/>
                        <a:latin typeface="Calibri"/>
                        <a:ea typeface="Calibri"/>
                        <a:cs typeface="Times New Roman"/>
                      </a:endParaRPr>
                    </a:p>
                  </a:txBody>
                  <a:tcPr marL="52709" marR="52709" marT="0" marB="0">
                    <a:solidFill>
                      <a:srgbClr val="1A9DAC"/>
                    </a:solidFill>
                  </a:tcPr>
                </a:tc>
                <a:tc>
                  <a:txBody>
                    <a:bodyPr/>
                    <a:lstStyle/>
                    <a:p>
                      <a:pPr>
                        <a:lnSpc>
                          <a:spcPct val="115000"/>
                        </a:lnSpc>
                        <a:spcAft>
                          <a:spcPts val="0"/>
                        </a:spcAft>
                      </a:pPr>
                      <a:r>
                        <a:rPr lang="en-GB" sz="800" dirty="0">
                          <a:effectLst/>
                          <a:latin typeface="Tahoma" panose="020B0604030504040204" pitchFamily="34" charset="0"/>
                          <a:ea typeface="Tahoma" panose="020B0604030504040204" pitchFamily="34" charset="0"/>
                          <a:cs typeface="Tahoma" panose="020B0604030504040204" pitchFamily="34" charset="0"/>
                        </a:rPr>
                        <a:t>… I experienced very profound and enlightening insights of certain ideas or issues </a:t>
                      </a:r>
                    </a:p>
                  </a:txBody>
                  <a:tcPr marL="52709" marR="52709" marT="0" marB="0"/>
                </a:tc>
                <a:extLst>
                  <a:ext uri="{0D108BD9-81ED-4DB2-BD59-A6C34878D82A}">
                    <a16:rowId xmlns="" xmlns:a16="http://schemas.microsoft.com/office/drawing/2014/main" val="10015"/>
                  </a:ext>
                </a:extLst>
              </a:tr>
              <a:tr h="164713">
                <a:tc>
                  <a:txBody>
                    <a:bodyPr/>
                    <a:lstStyle/>
                    <a:p>
                      <a:pPr marL="0" lvl="0" indent="0">
                        <a:lnSpc>
                          <a:spcPct val="115000"/>
                        </a:lnSpc>
                        <a:spcAft>
                          <a:spcPts val="0"/>
                        </a:spcAft>
                        <a:buFont typeface="+mj-lt"/>
                        <a:buNone/>
                      </a:pPr>
                      <a:r>
                        <a:rPr lang="en-GB" sz="900" dirty="0">
                          <a:effectLst/>
                        </a:rPr>
                        <a:t>15. </a:t>
                      </a:r>
                      <a:endParaRPr lang="en-GB" sz="800" dirty="0">
                        <a:effectLst/>
                        <a:latin typeface="Calibri"/>
                        <a:ea typeface="Calibri"/>
                        <a:cs typeface="Times New Roman"/>
                      </a:endParaRPr>
                    </a:p>
                  </a:txBody>
                  <a:tcPr marL="52709" marR="52709" marT="0" marB="0">
                    <a:solidFill>
                      <a:srgbClr val="1A9DAC"/>
                    </a:solidFill>
                  </a:tcPr>
                </a:tc>
                <a:tc>
                  <a:txBody>
                    <a:bodyPr/>
                    <a:lstStyle/>
                    <a:p>
                      <a:pPr>
                        <a:lnSpc>
                          <a:spcPct val="115000"/>
                        </a:lnSpc>
                        <a:spcAft>
                          <a:spcPts val="0"/>
                        </a:spcAft>
                      </a:pPr>
                      <a:r>
                        <a:rPr lang="en-GB" sz="800" dirty="0">
                          <a:effectLst/>
                          <a:latin typeface="Tahoma" panose="020B0604030504040204" pitchFamily="34" charset="0"/>
                          <a:ea typeface="Tahoma" panose="020B0604030504040204" pitchFamily="34" charset="0"/>
                          <a:cs typeface="Tahoma" panose="020B0604030504040204" pitchFamily="34" charset="0"/>
                        </a:rPr>
                        <a:t>… I experienced no or very few images </a:t>
                      </a:r>
                    </a:p>
                  </a:txBody>
                  <a:tcPr marL="52709" marR="52709" marT="0" marB="0"/>
                </a:tc>
                <a:extLst>
                  <a:ext uri="{0D108BD9-81ED-4DB2-BD59-A6C34878D82A}">
                    <a16:rowId xmlns="" xmlns:a16="http://schemas.microsoft.com/office/drawing/2014/main" val="10016"/>
                  </a:ext>
                </a:extLst>
              </a:tr>
              <a:tr h="164713">
                <a:tc>
                  <a:txBody>
                    <a:bodyPr/>
                    <a:lstStyle/>
                    <a:p>
                      <a:pPr marL="0" lvl="0" indent="0">
                        <a:lnSpc>
                          <a:spcPct val="115000"/>
                        </a:lnSpc>
                        <a:spcAft>
                          <a:spcPts val="0"/>
                        </a:spcAft>
                        <a:buFont typeface="+mj-lt"/>
                        <a:buNone/>
                      </a:pPr>
                      <a:r>
                        <a:rPr lang="en-GB" sz="900" dirty="0">
                          <a:effectLst/>
                        </a:rPr>
                        <a:t>16. </a:t>
                      </a:r>
                      <a:endParaRPr lang="en-GB" sz="800" dirty="0">
                        <a:effectLst/>
                        <a:latin typeface="Calibri"/>
                        <a:ea typeface="Calibri"/>
                        <a:cs typeface="Times New Roman"/>
                      </a:endParaRPr>
                    </a:p>
                  </a:txBody>
                  <a:tcPr marL="52709" marR="52709" marT="0" marB="0">
                    <a:solidFill>
                      <a:srgbClr val="1A9DAC"/>
                    </a:solidFill>
                  </a:tcPr>
                </a:tc>
                <a:tc>
                  <a:txBody>
                    <a:bodyPr/>
                    <a:lstStyle/>
                    <a:p>
                      <a:pPr>
                        <a:lnSpc>
                          <a:spcPct val="115000"/>
                        </a:lnSpc>
                        <a:spcAft>
                          <a:spcPts val="0"/>
                        </a:spcAft>
                      </a:pPr>
                      <a:r>
                        <a:rPr lang="en-GB" sz="800" dirty="0">
                          <a:effectLst/>
                          <a:latin typeface="Tahoma" panose="020B0604030504040204" pitchFamily="34" charset="0"/>
                          <a:ea typeface="Tahoma" panose="020B0604030504040204" pitchFamily="34" charset="0"/>
                          <a:cs typeface="Tahoma" panose="020B0604030504040204" pitchFamily="34" charset="0"/>
                        </a:rPr>
                        <a:t>… my imagery was as clear and vivid as objects in the real world </a:t>
                      </a:r>
                    </a:p>
                  </a:txBody>
                  <a:tcPr marL="52709" marR="52709" marT="0" marB="0"/>
                </a:tc>
                <a:extLst>
                  <a:ext uri="{0D108BD9-81ED-4DB2-BD59-A6C34878D82A}">
                    <a16:rowId xmlns="" xmlns:a16="http://schemas.microsoft.com/office/drawing/2014/main" val="10017"/>
                  </a:ext>
                </a:extLst>
              </a:tr>
              <a:tr h="115841">
                <a:tc>
                  <a:txBody>
                    <a:bodyPr/>
                    <a:lstStyle/>
                    <a:p>
                      <a:pPr marL="0" lvl="0" indent="0">
                        <a:lnSpc>
                          <a:spcPct val="115000"/>
                        </a:lnSpc>
                        <a:spcAft>
                          <a:spcPts val="0"/>
                        </a:spcAft>
                        <a:buFont typeface="+mj-lt"/>
                        <a:buNone/>
                      </a:pPr>
                      <a:r>
                        <a:rPr lang="en-GB" sz="900" dirty="0">
                          <a:effectLst/>
                        </a:rPr>
                        <a:t>17. </a:t>
                      </a:r>
                      <a:endParaRPr lang="en-GB" sz="800" dirty="0">
                        <a:effectLst/>
                        <a:latin typeface="Calibri"/>
                        <a:ea typeface="Calibri"/>
                        <a:cs typeface="Times New Roman"/>
                      </a:endParaRPr>
                    </a:p>
                  </a:txBody>
                  <a:tcPr marL="52709" marR="52709" marT="0" marB="0">
                    <a:solidFill>
                      <a:srgbClr val="1A9DAC"/>
                    </a:solidFill>
                  </a:tcPr>
                </a:tc>
                <a:tc>
                  <a:txBody>
                    <a:bodyPr/>
                    <a:lstStyle/>
                    <a:p>
                      <a:pPr>
                        <a:lnSpc>
                          <a:spcPct val="115000"/>
                        </a:lnSpc>
                        <a:spcAft>
                          <a:spcPts val="0"/>
                        </a:spcAft>
                      </a:pPr>
                      <a:r>
                        <a:rPr lang="en-GB" sz="800" dirty="0">
                          <a:effectLst/>
                          <a:latin typeface="Tahoma" panose="020B0604030504040204" pitchFamily="34" charset="0"/>
                          <a:ea typeface="Tahoma" panose="020B0604030504040204" pitchFamily="34" charset="0"/>
                          <a:cs typeface="Tahoma" panose="020B0604030504040204" pitchFamily="34" charset="0"/>
                        </a:rPr>
                        <a:t>… my attention was completely inner-directed (vs. outer-directed) </a:t>
                      </a:r>
                    </a:p>
                  </a:txBody>
                  <a:tcPr marL="52709" marR="52709" marT="0" marB="0"/>
                </a:tc>
                <a:extLst>
                  <a:ext uri="{0D108BD9-81ED-4DB2-BD59-A6C34878D82A}">
                    <a16:rowId xmlns="" xmlns:a16="http://schemas.microsoft.com/office/drawing/2014/main" val="10018"/>
                  </a:ext>
                </a:extLst>
              </a:tr>
              <a:tr h="164713">
                <a:tc>
                  <a:txBody>
                    <a:bodyPr/>
                    <a:lstStyle/>
                    <a:p>
                      <a:pPr marL="0" lvl="0" indent="0">
                        <a:lnSpc>
                          <a:spcPct val="115000"/>
                        </a:lnSpc>
                        <a:spcAft>
                          <a:spcPts val="0"/>
                        </a:spcAft>
                        <a:buFont typeface="+mj-lt"/>
                        <a:buNone/>
                      </a:pPr>
                      <a:r>
                        <a:rPr lang="en-GB" sz="900" dirty="0">
                          <a:effectLst/>
                        </a:rPr>
                        <a:t>18. </a:t>
                      </a:r>
                      <a:endParaRPr lang="en-GB" sz="800" dirty="0">
                        <a:effectLst/>
                        <a:latin typeface="Calibri"/>
                        <a:ea typeface="Calibri"/>
                        <a:cs typeface="Times New Roman"/>
                      </a:endParaRPr>
                    </a:p>
                  </a:txBody>
                  <a:tcPr marL="52709" marR="52709" marT="0" marB="0">
                    <a:solidFill>
                      <a:srgbClr val="1A9DAC"/>
                    </a:solidFill>
                  </a:tcPr>
                </a:tc>
                <a:tc>
                  <a:txBody>
                    <a:bodyPr/>
                    <a:lstStyle/>
                    <a:p>
                      <a:pPr>
                        <a:lnSpc>
                          <a:spcPct val="115000"/>
                        </a:lnSpc>
                        <a:spcAft>
                          <a:spcPts val="0"/>
                        </a:spcAft>
                      </a:pPr>
                      <a:r>
                        <a:rPr lang="en-GB" sz="800" dirty="0">
                          <a:effectLst/>
                          <a:latin typeface="Tahoma" panose="020B0604030504040204" pitchFamily="34" charset="0"/>
                          <a:ea typeface="Tahoma" panose="020B0604030504040204" pitchFamily="34" charset="0"/>
                          <a:cs typeface="Tahoma" panose="020B0604030504040204" pitchFamily="34" charset="0"/>
                        </a:rPr>
                        <a:t>… I was distracted and unable to concentrate on anything </a:t>
                      </a:r>
                    </a:p>
                  </a:txBody>
                  <a:tcPr marL="52709" marR="52709" marT="0" marB="0"/>
                </a:tc>
                <a:extLst>
                  <a:ext uri="{0D108BD9-81ED-4DB2-BD59-A6C34878D82A}">
                    <a16:rowId xmlns="" xmlns:a16="http://schemas.microsoft.com/office/drawing/2014/main" val="10019"/>
                  </a:ext>
                </a:extLst>
              </a:tr>
              <a:tr h="164713">
                <a:tc>
                  <a:txBody>
                    <a:bodyPr/>
                    <a:lstStyle/>
                    <a:p>
                      <a:pPr marL="0" lvl="0" indent="0">
                        <a:lnSpc>
                          <a:spcPct val="115000"/>
                        </a:lnSpc>
                        <a:spcAft>
                          <a:spcPts val="0"/>
                        </a:spcAft>
                        <a:buFont typeface="+mj-lt"/>
                        <a:buNone/>
                      </a:pPr>
                      <a:r>
                        <a:rPr lang="en-GB" sz="900" dirty="0">
                          <a:effectLst/>
                        </a:rPr>
                        <a:t>19. </a:t>
                      </a:r>
                      <a:endParaRPr lang="en-GB" sz="800" dirty="0">
                        <a:effectLst/>
                        <a:latin typeface="Calibri"/>
                        <a:ea typeface="Calibri"/>
                        <a:cs typeface="Times New Roman"/>
                      </a:endParaRPr>
                    </a:p>
                  </a:txBody>
                  <a:tcPr marL="52709" marR="52709" marT="0" marB="0">
                    <a:solidFill>
                      <a:srgbClr val="1A9DAC"/>
                    </a:solidFill>
                  </a:tcPr>
                </a:tc>
                <a:tc>
                  <a:txBody>
                    <a:bodyPr/>
                    <a:lstStyle/>
                    <a:p>
                      <a:pPr>
                        <a:lnSpc>
                          <a:spcPct val="115000"/>
                        </a:lnSpc>
                        <a:spcAft>
                          <a:spcPts val="0"/>
                        </a:spcAft>
                      </a:pPr>
                      <a:r>
                        <a:rPr lang="en-GB" sz="800" dirty="0">
                          <a:effectLst/>
                          <a:latin typeface="Tahoma" panose="020B0604030504040204" pitchFamily="34" charset="0"/>
                          <a:ea typeface="Tahoma" panose="020B0604030504040204" pitchFamily="34" charset="0"/>
                          <a:cs typeface="Tahoma" panose="020B0604030504040204" pitchFamily="34" charset="0"/>
                        </a:rPr>
                        <a:t>… I lost consciousness of myself</a:t>
                      </a:r>
                    </a:p>
                  </a:txBody>
                  <a:tcPr marL="52709" marR="52709" marT="0" marB="0"/>
                </a:tc>
                <a:extLst>
                  <a:ext uri="{0D108BD9-81ED-4DB2-BD59-A6C34878D82A}">
                    <a16:rowId xmlns="" xmlns:a16="http://schemas.microsoft.com/office/drawing/2014/main" val="10020"/>
                  </a:ext>
                </a:extLst>
              </a:tr>
              <a:tr h="164713">
                <a:tc>
                  <a:txBody>
                    <a:bodyPr/>
                    <a:lstStyle/>
                    <a:p>
                      <a:pPr marL="0" lvl="0" indent="0">
                        <a:lnSpc>
                          <a:spcPct val="115000"/>
                        </a:lnSpc>
                        <a:spcAft>
                          <a:spcPts val="0"/>
                        </a:spcAft>
                        <a:buFont typeface="+mj-lt"/>
                        <a:buNone/>
                      </a:pPr>
                      <a:r>
                        <a:rPr lang="en-GB" sz="900" dirty="0">
                          <a:effectLst/>
                        </a:rPr>
                        <a:t>20. </a:t>
                      </a:r>
                      <a:endParaRPr lang="en-GB" sz="800" dirty="0">
                        <a:effectLst/>
                        <a:latin typeface="Calibri"/>
                        <a:ea typeface="Calibri"/>
                        <a:cs typeface="Times New Roman"/>
                      </a:endParaRPr>
                    </a:p>
                  </a:txBody>
                  <a:tcPr marL="52709" marR="52709" marT="0" marB="0">
                    <a:solidFill>
                      <a:srgbClr val="1A9DAC"/>
                    </a:solidFill>
                  </a:tcPr>
                </a:tc>
                <a:tc>
                  <a:txBody>
                    <a:bodyPr/>
                    <a:lstStyle/>
                    <a:p>
                      <a:pPr>
                        <a:lnSpc>
                          <a:spcPct val="115000"/>
                        </a:lnSpc>
                        <a:spcAft>
                          <a:spcPts val="0"/>
                        </a:spcAft>
                      </a:pPr>
                      <a:r>
                        <a:rPr lang="en-GB" sz="800" dirty="0">
                          <a:effectLst/>
                          <a:latin typeface="Tahoma" panose="020B0604030504040204" pitchFamily="34" charset="0"/>
                          <a:ea typeface="Tahoma" panose="020B0604030504040204" pitchFamily="34" charset="0"/>
                          <a:cs typeface="Tahoma" panose="020B0604030504040204" pitchFamily="34" charset="0"/>
                        </a:rPr>
                        <a:t>… I was silently talking to myself a great deal </a:t>
                      </a:r>
                    </a:p>
                  </a:txBody>
                  <a:tcPr marL="52709" marR="52709" marT="0" marB="0"/>
                </a:tc>
                <a:extLst>
                  <a:ext uri="{0D108BD9-81ED-4DB2-BD59-A6C34878D82A}">
                    <a16:rowId xmlns="" xmlns:a16="http://schemas.microsoft.com/office/drawing/2014/main" val="10021"/>
                  </a:ext>
                </a:extLst>
              </a:tr>
              <a:tr h="164713">
                <a:tc>
                  <a:txBody>
                    <a:bodyPr/>
                    <a:lstStyle/>
                    <a:p>
                      <a:pPr marL="0" lvl="0" indent="0">
                        <a:lnSpc>
                          <a:spcPct val="115000"/>
                        </a:lnSpc>
                        <a:spcAft>
                          <a:spcPts val="0"/>
                        </a:spcAft>
                        <a:buFont typeface="+mj-lt"/>
                        <a:buNone/>
                      </a:pPr>
                      <a:r>
                        <a:rPr lang="en-GB" sz="900" dirty="0">
                          <a:effectLst/>
                        </a:rPr>
                        <a:t>21. </a:t>
                      </a:r>
                      <a:endParaRPr lang="en-GB" sz="800" dirty="0">
                        <a:effectLst/>
                        <a:latin typeface="Calibri"/>
                        <a:ea typeface="Calibri"/>
                        <a:cs typeface="Times New Roman"/>
                      </a:endParaRPr>
                    </a:p>
                  </a:txBody>
                  <a:tcPr marL="52709" marR="52709" marT="0" marB="0">
                    <a:solidFill>
                      <a:srgbClr val="1A9DAC"/>
                    </a:solidFill>
                  </a:tcPr>
                </a:tc>
                <a:tc>
                  <a:txBody>
                    <a:bodyPr/>
                    <a:lstStyle/>
                    <a:p>
                      <a:pPr>
                        <a:lnSpc>
                          <a:spcPct val="115000"/>
                        </a:lnSpc>
                        <a:spcAft>
                          <a:spcPts val="0"/>
                        </a:spcAft>
                      </a:pPr>
                      <a:r>
                        <a:rPr lang="en-GB" sz="800" dirty="0">
                          <a:effectLst/>
                          <a:latin typeface="Tahoma" panose="020B0604030504040204" pitchFamily="34" charset="0"/>
                          <a:ea typeface="Tahoma" panose="020B0604030504040204" pitchFamily="34" charset="0"/>
                          <a:cs typeface="Tahoma" panose="020B0604030504040204" pitchFamily="34" charset="0"/>
                        </a:rPr>
                        <a:t>… my thinking was clear and understandable </a:t>
                      </a:r>
                    </a:p>
                  </a:txBody>
                  <a:tcPr marL="52709" marR="52709" marT="0" marB="0"/>
                </a:tc>
                <a:extLst>
                  <a:ext uri="{0D108BD9-81ED-4DB2-BD59-A6C34878D82A}">
                    <a16:rowId xmlns="" xmlns:a16="http://schemas.microsoft.com/office/drawing/2014/main" val="10022"/>
                  </a:ext>
                </a:extLst>
              </a:tr>
              <a:tr h="244630">
                <a:tc>
                  <a:txBody>
                    <a:bodyPr/>
                    <a:lstStyle/>
                    <a:p>
                      <a:pPr marL="0" lvl="0" indent="0">
                        <a:lnSpc>
                          <a:spcPct val="115000"/>
                        </a:lnSpc>
                        <a:spcAft>
                          <a:spcPts val="0"/>
                        </a:spcAft>
                        <a:buFont typeface="+mj-lt"/>
                        <a:buNone/>
                      </a:pPr>
                      <a:r>
                        <a:rPr lang="en-GB" sz="900" dirty="0">
                          <a:effectLst/>
                          <a:latin typeface="+mn-lt"/>
                          <a:ea typeface="+mn-ea"/>
                          <a:cs typeface="+mn-cs"/>
                        </a:rPr>
                        <a:t>22.</a:t>
                      </a:r>
                      <a:endParaRPr lang="en-GB" sz="800" dirty="0">
                        <a:effectLst/>
                        <a:latin typeface="Calibri"/>
                        <a:ea typeface="Calibri"/>
                        <a:cs typeface="Times New Roman"/>
                      </a:endParaRPr>
                    </a:p>
                  </a:txBody>
                  <a:tcPr marL="52709" marR="52709" marT="0" marB="0">
                    <a:solidFill>
                      <a:srgbClr val="1A9DAC"/>
                    </a:solidFill>
                  </a:tcPr>
                </a:tc>
                <a:tc>
                  <a:txBody>
                    <a:bodyPr/>
                    <a:lstStyle/>
                    <a:p>
                      <a:pPr>
                        <a:lnSpc>
                          <a:spcPct val="115000"/>
                        </a:lnSpc>
                        <a:spcAft>
                          <a:spcPts val="0"/>
                        </a:spcAft>
                      </a:pPr>
                      <a:r>
                        <a:rPr lang="en-GB" sz="800" dirty="0">
                          <a:effectLst/>
                          <a:latin typeface="Tahoma" panose="020B0604030504040204" pitchFamily="34" charset="0"/>
                          <a:ea typeface="Tahoma" panose="020B0604030504040204" pitchFamily="34" charset="0"/>
                          <a:cs typeface="Tahoma" panose="020B0604030504040204" pitchFamily="34" charset="0"/>
                        </a:rPr>
                        <a:t>…</a:t>
                      </a:r>
                      <a:r>
                        <a:rPr lang="en-GB" sz="800" baseline="0" dirty="0">
                          <a:effectLst/>
                          <a:latin typeface="Tahoma" panose="020B0604030504040204" pitchFamily="34" charset="0"/>
                          <a:ea typeface="Tahoma" panose="020B0604030504040204" pitchFamily="34" charset="0"/>
                          <a:cs typeface="Tahoma" panose="020B0604030504040204" pitchFamily="34" charset="0"/>
                        </a:rPr>
                        <a:t> </a:t>
                      </a:r>
                      <a:r>
                        <a:rPr lang="en-GB" sz="800" dirty="0">
                          <a:effectLst/>
                          <a:latin typeface="Tahoma" panose="020B0604030504040204" pitchFamily="34" charset="0"/>
                          <a:ea typeface="Tahoma" panose="020B0604030504040204" pitchFamily="34" charset="0"/>
                          <a:cs typeface="Tahoma" panose="020B0604030504040204" pitchFamily="34" charset="0"/>
                        </a:rPr>
                        <a:t>I relinquished control and became passive and receptive to what I was experiencing (vs. wilfully controlling what I was experiencing)</a:t>
                      </a:r>
                    </a:p>
                  </a:txBody>
                  <a:tcPr marL="52709" marR="52709" marT="0" marB="0"/>
                </a:tc>
                <a:extLst>
                  <a:ext uri="{0D108BD9-81ED-4DB2-BD59-A6C34878D82A}">
                    <a16:rowId xmlns="" xmlns:a16="http://schemas.microsoft.com/office/drawing/2014/main" val="10023"/>
                  </a:ext>
                </a:extLst>
              </a:tr>
              <a:tr h="164713">
                <a:tc>
                  <a:txBody>
                    <a:bodyPr/>
                    <a:lstStyle/>
                    <a:p>
                      <a:pPr marL="0" lvl="0" indent="0">
                        <a:lnSpc>
                          <a:spcPct val="115000"/>
                        </a:lnSpc>
                        <a:spcAft>
                          <a:spcPts val="0"/>
                        </a:spcAft>
                        <a:buFont typeface="+mj-lt"/>
                        <a:buNone/>
                      </a:pPr>
                      <a:r>
                        <a:rPr lang="en-GB" sz="900" dirty="0">
                          <a:effectLst/>
                        </a:rPr>
                        <a:t>23. </a:t>
                      </a:r>
                      <a:endParaRPr lang="en-GB" sz="800" dirty="0">
                        <a:effectLst/>
                        <a:latin typeface="Calibri"/>
                        <a:ea typeface="Calibri"/>
                        <a:cs typeface="Times New Roman"/>
                      </a:endParaRPr>
                    </a:p>
                  </a:txBody>
                  <a:tcPr marL="52709" marR="52709" marT="0" marB="0">
                    <a:solidFill>
                      <a:srgbClr val="1A9DAC"/>
                    </a:solidFill>
                  </a:tcPr>
                </a:tc>
                <a:tc>
                  <a:txBody>
                    <a:bodyPr/>
                    <a:lstStyle/>
                    <a:p>
                      <a:pPr>
                        <a:lnSpc>
                          <a:spcPct val="115000"/>
                        </a:lnSpc>
                        <a:spcAft>
                          <a:spcPts val="0"/>
                        </a:spcAft>
                      </a:pPr>
                      <a:r>
                        <a:rPr lang="en-GB" sz="800" dirty="0">
                          <a:effectLst/>
                          <a:latin typeface="Tahoma" panose="020B0604030504040204" pitchFamily="34" charset="0"/>
                          <a:ea typeface="Tahoma" panose="020B0604030504040204" pitchFamily="34" charset="0"/>
                          <a:cs typeface="Tahoma" panose="020B0604030504040204" pitchFamily="34" charset="0"/>
                        </a:rPr>
                        <a:t>… I felt just the right amount of challenge in what I was doing </a:t>
                      </a:r>
                    </a:p>
                  </a:txBody>
                  <a:tcPr marL="52709" marR="52709" marT="0" marB="0"/>
                </a:tc>
                <a:extLst>
                  <a:ext uri="{0D108BD9-81ED-4DB2-BD59-A6C34878D82A}">
                    <a16:rowId xmlns="" xmlns:a16="http://schemas.microsoft.com/office/drawing/2014/main" val="10024"/>
                  </a:ext>
                </a:extLst>
              </a:tr>
              <a:tr h="164713">
                <a:tc>
                  <a:txBody>
                    <a:bodyPr/>
                    <a:lstStyle/>
                    <a:p>
                      <a:pPr marL="0" lvl="0" indent="0">
                        <a:lnSpc>
                          <a:spcPct val="115000"/>
                        </a:lnSpc>
                        <a:spcAft>
                          <a:spcPts val="0"/>
                        </a:spcAft>
                        <a:buFont typeface="+mj-lt"/>
                        <a:buNone/>
                      </a:pPr>
                      <a:r>
                        <a:rPr lang="en-GB" sz="900" dirty="0">
                          <a:effectLst/>
                          <a:latin typeface="+mn-lt"/>
                          <a:ea typeface="+mn-ea"/>
                          <a:cs typeface="+mn-cs"/>
                        </a:rPr>
                        <a:t>24.</a:t>
                      </a:r>
                      <a:endParaRPr lang="en-GB" sz="800" dirty="0">
                        <a:effectLst/>
                        <a:latin typeface="Calibri"/>
                        <a:ea typeface="Calibri"/>
                        <a:cs typeface="Times New Roman"/>
                      </a:endParaRPr>
                    </a:p>
                  </a:txBody>
                  <a:tcPr marL="52709" marR="52709" marT="0" marB="0">
                    <a:solidFill>
                      <a:srgbClr val="1A9DAC"/>
                    </a:solidFill>
                  </a:tcPr>
                </a:tc>
                <a:tc>
                  <a:txBody>
                    <a:bodyPr/>
                    <a:lstStyle/>
                    <a:p>
                      <a:pPr>
                        <a:lnSpc>
                          <a:spcPct val="115000"/>
                        </a:lnSpc>
                        <a:spcAft>
                          <a:spcPts val="0"/>
                        </a:spcAft>
                      </a:pPr>
                      <a:r>
                        <a:rPr lang="en-GB" sz="800" dirty="0">
                          <a:effectLst/>
                          <a:latin typeface="Tahoma" panose="020B0604030504040204" pitchFamily="34" charset="0"/>
                          <a:ea typeface="Tahoma" panose="020B0604030504040204" pitchFamily="34" charset="0"/>
                          <a:cs typeface="Tahoma" panose="020B0604030504040204" pitchFamily="34" charset="0"/>
                        </a:rPr>
                        <a:t>… I knew what I had to do each step of the way </a:t>
                      </a:r>
                    </a:p>
                  </a:txBody>
                  <a:tcPr marL="52709" marR="52709" marT="0" marB="0"/>
                </a:tc>
                <a:extLst>
                  <a:ext uri="{0D108BD9-81ED-4DB2-BD59-A6C34878D82A}">
                    <a16:rowId xmlns="" xmlns:a16="http://schemas.microsoft.com/office/drawing/2014/main" val="10025"/>
                  </a:ext>
                </a:extLst>
              </a:tr>
              <a:tr h="164713">
                <a:tc>
                  <a:txBody>
                    <a:bodyPr/>
                    <a:lstStyle/>
                    <a:p>
                      <a:pPr marL="0" lvl="0" indent="0">
                        <a:lnSpc>
                          <a:spcPct val="115000"/>
                        </a:lnSpc>
                        <a:spcAft>
                          <a:spcPts val="0"/>
                        </a:spcAft>
                        <a:buFont typeface="+mj-lt"/>
                        <a:buNone/>
                      </a:pPr>
                      <a:r>
                        <a:rPr lang="en-GB" sz="900" dirty="0">
                          <a:effectLst/>
                        </a:rPr>
                        <a:t>25. </a:t>
                      </a:r>
                      <a:endParaRPr lang="en-GB" sz="800" dirty="0">
                        <a:effectLst/>
                        <a:latin typeface="Calibri"/>
                        <a:ea typeface="Calibri"/>
                        <a:cs typeface="Times New Roman"/>
                      </a:endParaRPr>
                    </a:p>
                  </a:txBody>
                  <a:tcPr marL="52709" marR="52709" marT="0" marB="0">
                    <a:solidFill>
                      <a:srgbClr val="1A9DAC"/>
                    </a:solidFill>
                  </a:tcPr>
                </a:tc>
                <a:tc>
                  <a:txBody>
                    <a:bodyPr/>
                    <a:lstStyle/>
                    <a:p>
                      <a:pPr>
                        <a:lnSpc>
                          <a:spcPct val="115000"/>
                        </a:lnSpc>
                        <a:spcAft>
                          <a:spcPts val="0"/>
                        </a:spcAft>
                      </a:pPr>
                      <a:r>
                        <a:rPr lang="en-GB" sz="800" dirty="0">
                          <a:effectLst/>
                          <a:latin typeface="Tahoma" panose="020B0604030504040204" pitchFamily="34" charset="0"/>
                          <a:ea typeface="Tahoma" panose="020B0604030504040204" pitchFamily="34" charset="0"/>
                          <a:cs typeface="Tahoma" panose="020B0604030504040204" pitchFamily="34" charset="0"/>
                        </a:rPr>
                        <a:t>… I felt good about myself </a:t>
                      </a:r>
                    </a:p>
                  </a:txBody>
                  <a:tcPr marL="52709" marR="52709" marT="0" marB="0"/>
                </a:tc>
                <a:extLst>
                  <a:ext uri="{0D108BD9-81ED-4DB2-BD59-A6C34878D82A}">
                    <a16:rowId xmlns="" xmlns:a16="http://schemas.microsoft.com/office/drawing/2014/main" val="10026"/>
                  </a:ext>
                </a:extLst>
              </a:tr>
            </a:tbl>
          </a:graphicData>
        </a:graphic>
      </p:graphicFrame>
    </p:spTree>
    <p:extLst>
      <p:ext uri="{BB962C8B-B14F-4D97-AF65-F5344CB8AC3E}">
        <p14:creationId xmlns:p14="http://schemas.microsoft.com/office/powerpoint/2010/main" val="2486767230"/>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Placeholder 4"/>
          <p:cNvSpPr>
            <a:spLocks noGrp="1"/>
          </p:cNvSpPr>
          <p:nvPr>
            <p:ph type="body" sz="quarter" idx="10"/>
          </p:nvPr>
        </p:nvSpPr>
        <p:spPr bwMode="auto">
          <a:xfrm>
            <a:off x="899591" y="692696"/>
            <a:ext cx="7416825" cy="63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en-US" altLang="en-US" dirty="0">
                <a:ea typeface="ＭＳ Ｐゴシック" charset="-128"/>
              </a:rPr>
              <a:t>Analysis</a:t>
            </a:r>
          </a:p>
          <a:p>
            <a:endParaRPr lang="en-US" altLang="en-US" dirty="0">
              <a:ea typeface="ＭＳ Ｐゴシック" charset="-128"/>
            </a:endParaRPr>
          </a:p>
        </p:txBody>
      </p:sp>
      <p:sp>
        <p:nvSpPr>
          <p:cNvPr id="16386" name="Text Placeholder 2"/>
          <p:cNvSpPr>
            <a:spLocks noGrp="1"/>
          </p:cNvSpPr>
          <p:nvPr>
            <p:ph type="body" sz="quarter" idx="1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Hierarchical Linear Modelling</a:t>
            </a:r>
          </a:p>
          <a:p>
            <a:pPr lvl="1"/>
            <a:r>
              <a:rPr lang="en-US" altLang="en-US" dirty="0"/>
              <a:t>Nested data</a:t>
            </a:r>
          </a:p>
          <a:p>
            <a:pPr lvl="1"/>
            <a:r>
              <a:rPr lang="en-GB" dirty="0"/>
              <a:t>2495 sampled experiences (level one), nested within:</a:t>
            </a:r>
          </a:p>
          <a:p>
            <a:pPr lvl="1"/>
            <a:r>
              <a:rPr lang="en-GB" altLang="en-US" dirty="0"/>
              <a:t>41 artists (level two)</a:t>
            </a:r>
          </a:p>
          <a:p>
            <a:pPr lvl="1"/>
            <a:endParaRPr lang="en-GB" altLang="en-US" dirty="0"/>
          </a:p>
          <a:p>
            <a:pPr lvl="1"/>
            <a:endParaRPr lang="en-GB" altLang="en-US" dirty="0"/>
          </a:p>
          <a:p>
            <a:pPr marL="266700" lvl="1" indent="0">
              <a:buNone/>
            </a:pPr>
            <a:endParaRPr lang="en-US" altLang="en-US" dirty="0"/>
          </a:p>
        </p:txBody>
      </p:sp>
      <p:pic>
        <p:nvPicPr>
          <p:cNvPr id="23554" name="Picture 2" descr="C:\Users\n-holt\AppData\Local\Microsoft\Windows\Temporary Internet Files\Content.IE5\NYEF8GNE\nicubunu-Stickman-17[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3608" y="3140968"/>
            <a:ext cx="576548" cy="928044"/>
          </a:xfrm>
          <a:prstGeom prst="rect">
            <a:avLst/>
          </a:prstGeom>
          <a:noFill/>
          <a:extLst>
            <a:ext uri="{909E8E84-426E-40DD-AFC4-6F175D3DCCD1}">
              <a14:hiddenFill xmlns:a14="http://schemas.microsoft.com/office/drawing/2010/main">
                <a:solidFill>
                  <a:srgbClr val="FFFFFF"/>
                </a:solidFill>
              </a14:hiddenFill>
            </a:ext>
          </a:extLst>
        </p:spPr>
      </p:pic>
      <p:pic>
        <p:nvPicPr>
          <p:cNvPr id="23555" name="Picture 3" descr="C:\Users\n-holt\AppData\Local\Microsoft\Windows\Temporary Internet Files\Content.IE5\BGMOJUDE\large-stick-man-figure-running-0-11595[1].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59832" y="3183484"/>
            <a:ext cx="720080" cy="900100"/>
          </a:xfrm>
          <a:prstGeom prst="rect">
            <a:avLst/>
          </a:prstGeom>
          <a:noFill/>
          <a:extLst>
            <a:ext uri="{909E8E84-426E-40DD-AFC4-6F175D3DCCD1}">
              <a14:hiddenFill xmlns:a14="http://schemas.microsoft.com/office/drawing/2010/main">
                <a:solidFill>
                  <a:srgbClr val="FFFFFF"/>
                </a:solidFill>
              </a14:hiddenFill>
            </a:ext>
          </a:extLst>
        </p:spPr>
      </p:pic>
      <p:pic>
        <p:nvPicPr>
          <p:cNvPr id="23558" name="Picture 6" descr="C:\Users\n-holt\AppData\Local\Microsoft\Windows\Temporary Internet Files\Content.IE5\MXUYH7B6\large-stick-figure-surprised-33.3-11586[1].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86192" y="3208676"/>
            <a:ext cx="705393" cy="85352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6300192" y="3573016"/>
            <a:ext cx="870751" cy="369332"/>
          </a:xfrm>
          <a:prstGeom prst="rect">
            <a:avLst/>
          </a:prstGeom>
          <a:noFill/>
        </p:spPr>
        <p:txBody>
          <a:bodyPr wrap="none" rtlCol="0">
            <a:spAutoFit/>
          </a:bodyPr>
          <a:lstStyle/>
          <a:p>
            <a:r>
              <a:rPr lang="en-GB" dirty="0"/>
              <a:t>… +38</a:t>
            </a:r>
          </a:p>
        </p:txBody>
      </p:sp>
      <p:sp>
        <p:nvSpPr>
          <p:cNvPr id="4" name="Cloud Callout 3"/>
          <p:cNvSpPr/>
          <p:nvPr/>
        </p:nvSpPr>
        <p:spPr>
          <a:xfrm>
            <a:off x="1187624" y="4581128"/>
            <a:ext cx="1440160" cy="1296144"/>
          </a:xfrm>
          <a:prstGeom prst="cloudCallout">
            <a:avLst>
              <a:gd name="adj1" fmla="val -14336"/>
              <a:gd name="adj2" fmla="val -90609"/>
            </a:avLst>
          </a:prstGeom>
          <a:solidFill>
            <a:srgbClr val="1A9DAC"/>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a:t>Mood, cognition, state x 70</a:t>
            </a:r>
          </a:p>
        </p:txBody>
      </p:sp>
      <p:sp>
        <p:nvSpPr>
          <p:cNvPr id="13" name="Cloud Callout 12"/>
          <p:cNvSpPr/>
          <p:nvPr/>
        </p:nvSpPr>
        <p:spPr>
          <a:xfrm>
            <a:off x="3275856" y="4591516"/>
            <a:ext cx="1440160" cy="1296144"/>
          </a:xfrm>
          <a:prstGeom prst="cloudCallout">
            <a:avLst>
              <a:gd name="adj1" fmla="val -14336"/>
              <a:gd name="adj2" fmla="val -90609"/>
            </a:avLst>
          </a:prstGeom>
          <a:solidFill>
            <a:srgbClr val="1A9DAC"/>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a:t>Mood, cognition, state x 70</a:t>
            </a:r>
          </a:p>
        </p:txBody>
      </p:sp>
      <p:sp>
        <p:nvSpPr>
          <p:cNvPr id="14" name="Cloud Callout 13"/>
          <p:cNvSpPr/>
          <p:nvPr/>
        </p:nvSpPr>
        <p:spPr>
          <a:xfrm>
            <a:off x="5138888" y="4581128"/>
            <a:ext cx="1440160" cy="1296144"/>
          </a:xfrm>
          <a:prstGeom prst="cloudCallout">
            <a:avLst>
              <a:gd name="adj1" fmla="val -14336"/>
              <a:gd name="adj2" fmla="val -90609"/>
            </a:avLst>
          </a:prstGeom>
          <a:solidFill>
            <a:srgbClr val="1A9DAC"/>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a:t>Mood, cognition, state x 70</a:t>
            </a:r>
          </a:p>
        </p:txBody>
      </p:sp>
    </p:spTree>
    <p:extLst>
      <p:ext uri="{BB962C8B-B14F-4D97-AF65-F5344CB8AC3E}">
        <p14:creationId xmlns:p14="http://schemas.microsoft.com/office/powerpoint/2010/main" val="2204020640"/>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Placeholder 4"/>
          <p:cNvSpPr>
            <a:spLocks noGrp="1"/>
          </p:cNvSpPr>
          <p:nvPr>
            <p:ph type="body" sz="quarter" idx="10"/>
          </p:nvPr>
        </p:nvSpPr>
        <p:spPr bwMode="auto">
          <a:xfrm>
            <a:off x="899591" y="692696"/>
            <a:ext cx="7416825" cy="63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en-US" altLang="en-US" dirty="0">
                <a:ea typeface="ＭＳ Ｐゴシック" charset="-128"/>
              </a:rPr>
              <a:t>Results: Conscious experience </a:t>
            </a:r>
            <a:r>
              <a:rPr lang="en-US" altLang="en-US" sz="2400" dirty="0">
                <a:ea typeface="ＭＳ Ｐゴシック" charset="-128"/>
              </a:rPr>
              <a:t>(level one)</a:t>
            </a:r>
          </a:p>
          <a:p>
            <a:endParaRPr lang="en-US" altLang="en-US" dirty="0">
              <a:ea typeface="ＭＳ Ｐゴシック" charset="-128"/>
            </a:endParaRPr>
          </a:p>
        </p:txBody>
      </p:sp>
      <p:sp>
        <p:nvSpPr>
          <p:cNvPr id="16386" name="Text Placeholder 2"/>
          <p:cNvSpPr>
            <a:spLocks noGrp="1"/>
          </p:cNvSpPr>
          <p:nvPr>
            <p:ph type="body" sz="quarter" idx="11"/>
          </p:nvPr>
        </p:nvSpPr>
        <p:spPr bwMode="auto">
          <a:xfrm>
            <a:off x="827584" y="1988840"/>
            <a:ext cx="3744416" cy="403401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1400" dirty="0"/>
              <a:t>Participants described themselves as in the process of art making ‘right now’ 9.4% of the time (235 occasions). The mean response (on a scale from 0 to 100) to having recently been art-making (since the ‘last beep’) was 25.18.</a:t>
            </a:r>
          </a:p>
          <a:p>
            <a:r>
              <a:rPr lang="en-US" altLang="en-US" dirty="0"/>
              <a:t>Recent </a:t>
            </a:r>
            <a:r>
              <a:rPr lang="en-US" altLang="en-US" b="1" dirty="0">
                <a:solidFill>
                  <a:srgbClr val="16818D"/>
                </a:solidFill>
              </a:rPr>
              <a:t>art-making </a:t>
            </a:r>
            <a:r>
              <a:rPr lang="en-US" altLang="en-US" dirty="0"/>
              <a:t>was significantly associated with:</a:t>
            </a:r>
          </a:p>
          <a:p>
            <a:pPr lvl="1"/>
            <a:r>
              <a:rPr lang="en-US" altLang="en-US" dirty="0">
                <a:solidFill>
                  <a:srgbClr val="16818D"/>
                </a:solidFill>
              </a:rPr>
              <a:t>Mood</a:t>
            </a:r>
            <a:r>
              <a:rPr lang="en-US" altLang="en-US" dirty="0">
                <a:solidFill>
                  <a:srgbClr val="AD8900"/>
                </a:solidFill>
              </a:rPr>
              <a:t> </a:t>
            </a:r>
            <a:r>
              <a:rPr lang="en-US" altLang="en-US" dirty="0"/>
              <a:t>– increases in positive affect</a:t>
            </a:r>
          </a:p>
          <a:p>
            <a:pPr lvl="1"/>
            <a:r>
              <a:rPr lang="en-US" altLang="en-US" dirty="0">
                <a:solidFill>
                  <a:srgbClr val="16818D"/>
                </a:solidFill>
              </a:rPr>
              <a:t>Cognition</a:t>
            </a:r>
            <a:r>
              <a:rPr lang="en-US" altLang="en-US" dirty="0"/>
              <a:t> – vivid imagery and internal dialogue</a:t>
            </a:r>
          </a:p>
          <a:p>
            <a:pPr lvl="1"/>
            <a:r>
              <a:rPr lang="en-US" altLang="en-US" dirty="0">
                <a:solidFill>
                  <a:srgbClr val="16818D"/>
                </a:solidFill>
              </a:rPr>
              <a:t>State of consciousness</a:t>
            </a:r>
            <a:r>
              <a:rPr lang="en-US" altLang="en-US" dirty="0">
                <a:solidFill>
                  <a:srgbClr val="AD8900"/>
                </a:solidFill>
              </a:rPr>
              <a:t> </a:t>
            </a:r>
            <a:r>
              <a:rPr lang="en-US" altLang="en-US" dirty="0"/>
              <a:t>– conditions for flow, altered state and loss of self-awareness</a:t>
            </a:r>
          </a:p>
          <a:p>
            <a:pPr lvl="1"/>
            <a:endParaRPr lang="en-US" altLang="en-US" dirty="0"/>
          </a:p>
        </p:txBody>
      </p:sp>
      <p:graphicFrame>
        <p:nvGraphicFramePr>
          <p:cNvPr id="3" name="Table 2"/>
          <p:cNvGraphicFramePr>
            <a:graphicFrameLocks noGrp="1"/>
          </p:cNvGraphicFramePr>
          <p:nvPr>
            <p:extLst>
              <p:ext uri="{D42A27DB-BD31-4B8C-83A1-F6EECF244321}">
                <p14:modId xmlns:p14="http://schemas.microsoft.com/office/powerpoint/2010/main" val="1551586621"/>
              </p:ext>
            </p:extLst>
          </p:nvPr>
        </p:nvGraphicFramePr>
        <p:xfrm>
          <a:off x="4716016" y="2521933"/>
          <a:ext cx="4248472" cy="2880321"/>
        </p:xfrm>
        <a:graphic>
          <a:graphicData uri="http://schemas.openxmlformats.org/drawingml/2006/table">
            <a:tbl>
              <a:tblPr firstRow="1" firstCol="1" bandRow="1">
                <a:tableStyleId>{7DF18680-E054-41AD-8BC1-D1AEF772440D}</a:tableStyleId>
              </a:tblPr>
              <a:tblGrid>
                <a:gridCol w="2176136">
                  <a:extLst>
                    <a:ext uri="{9D8B030D-6E8A-4147-A177-3AD203B41FA5}">
                      <a16:colId xmlns="" xmlns:a16="http://schemas.microsoft.com/office/drawing/2014/main" val="20000"/>
                    </a:ext>
                  </a:extLst>
                </a:gridCol>
                <a:gridCol w="2072336">
                  <a:extLst>
                    <a:ext uri="{9D8B030D-6E8A-4147-A177-3AD203B41FA5}">
                      <a16:colId xmlns="" xmlns:a16="http://schemas.microsoft.com/office/drawing/2014/main" val="20001"/>
                    </a:ext>
                  </a:extLst>
                </a:gridCol>
              </a:tblGrid>
              <a:tr h="354501">
                <a:tc>
                  <a:txBody>
                    <a:bodyPr/>
                    <a:lstStyle/>
                    <a:p>
                      <a:pPr>
                        <a:lnSpc>
                          <a:spcPct val="115000"/>
                        </a:lnSpc>
                        <a:spcAft>
                          <a:spcPts val="0"/>
                        </a:spcAft>
                      </a:pPr>
                      <a:r>
                        <a:rPr lang="en-GB" sz="1100" dirty="0">
                          <a:effectLst/>
                        </a:rPr>
                        <a:t>Experiential variables</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Estimates (and p-values)</a:t>
                      </a:r>
                      <a:endParaRPr lang="en-GB" sz="1100" dirty="0">
                        <a:effectLst/>
                        <a:latin typeface="Calibri"/>
                        <a:ea typeface="Times New Roman"/>
                        <a:cs typeface="Times New Roman"/>
                      </a:endParaRPr>
                    </a:p>
                  </a:txBody>
                  <a:tcPr marL="68580" marR="68580" marT="0" marB="0">
                    <a:solidFill>
                      <a:srgbClr val="1A9DAC"/>
                    </a:solidFill>
                  </a:tcPr>
                </a:tc>
                <a:extLst>
                  <a:ext uri="{0D108BD9-81ED-4DB2-BD59-A6C34878D82A}">
                    <a16:rowId xmlns="" xmlns:a16="http://schemas.microsoft.com/office/drawing/2014/main" val="10000"/>
                  </a:ext>
                </a:extLst>
              </a:tr>
              <a:tr h="210485">
                <a:tc>
                  <a:txBody>
                    <a:bodyPr/>
                    <a:lstStyle/>
                    <a:p>
                      <a:pPr>
                        <a:lnSpc>
                          <a:spcPct val="115000"/>
                        </a:lnSpc>
                        <a:spcAft>
                          <a:spcPts val="0"/>
                        </a:spcAft>
                      </a:pPr>
                      <a:r>
                        <a:rPr lang="en-GB" sz="1100" dirty="0">
                          <a:effectLst/>
                        </a:rPr>
                        <a:t>Flow</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.005 (&lt;.001) ***</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01"/>
                  </a:ext>
                </a:extLst>
              </a:tr>
              <a:tr h="210485">
                <a:tc>
                  <a:txBody>
                    <a:bodyPr/>
                    <a:lstStyle/>
                    <a:p>
                      <a:pPr>
                        <a:lnSpc>
                          <a:spcPct val="115000"/>
                        </a:lnSpc>
                        <a:spcAft>
                          <a:spcPts val="0"/>
                        </a:spcAft>
                      </a:pPr>
                      <a:r>
                        <a:rPr lang="en-GB" sz="1100" dirty="0">
                          <a:effectLst/>
                        </a:rPr>
                        <a:t>Altered experience</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a:effectLst/>
                        </a:rPr>
                        <a:t>.001 (.028) *</a:t>
                      </a:r>
                      <a:endParaRPr lang="en-GB" sz="110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02"/>
                  </a:ext>
                </a:extLst>
              </a:tr>
              <a:tr h="210485">
                <a:tc>
                  <a:txBody>
                    <a:bodyPr/>
                    <a:lstStyle/>
                    <a:p>
                      <a:pPr>
                        <a:lnSpc>
                          <a:spcPct val="115000"/>
                        </a:lnSpc>
                        <a:spcAft>
                          <a:spcPts val="0"/>
                        </a:spcAft>
                      </a:pPr>
                      <a:r>
                        <a:rPr lang="en-GB" sz="1100" dirty="0">
                          <a:effectLst/>
                        </a:rPr>
                        <a:t>Self-consciousness (reduced)</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.003 (.050) *</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03"/>
                  </a:ext>
                </a:extLst>
              </a:tr>
              <a:tr h="210485">
                <a:tc>
                  <a:txBody>
                    <a:bodyPr/>
                    <a:lstStyle/>
                    <a:p>
                      <a:pPr>
                        <a:lnSpc>
                          <a:spcPct val="115000"/>
                        </a:lnSpc>
                        <a:spcAft>
                          <a:spcPts val="0"/>
                        </a:spcAft>
                      </a:pPr>
                      <a:r>
                        <a:rPr lang="en-GB" sz="1100" dirty="0">
                          <a:effectLst/>
                        </a:rPr>
                        <a:t>Imagery </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a:effectLst/>
                        </a:rPr>
                        <a:t>.005 (&lt;.001) ***</a:t>
                      </a:r>
                      <a:endParaRPr lang="en-GB" sz="110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04"/>
                  </a:ext>
                </a:extLst>
              </a:tr>
              <a:tr h="210485">
                <a:tc>
                  <a:txBody>
                    <a:bodyPr/>
                    <a:lstStyle/>
                    <a:p>
                      <a:pPr>
                        <a:lnSpc>
                          <a:spcPct val="115000"/>
                        </a:lnSpc>
                        <a:spcAft>
                          <a:spcPts val="0"/>
                        </a:spcAft>
                      </a:pPr>
                      <a:r>
                        <a:rPr lang="en-GB" sz="1100" dirty="0">
                          <a:effectLst/>
                        </a:rPr>
                        <a:t>Attention (inward)</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&lt;.001 (.949)</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05"/>
                  </a:ext>
                </a:extLst>
              </a:tr>
              <a:tr h="210485">
                <a:tc>
                  <a:txBody>
                    <a:bodyPr/>
                    <a:lstStyle/>
                    <a:p>
                      <a:pPr>
                        <a:lnSpc>
                          <a:spcPct val="115000"/>
                        </a:lnSpc>
                        <a:spcAft>
                          <a:spcPts val="0"/>
                        </a:spcAft>
                      </a:pPr>
                      <a:r>
                        <a:rPr lang="en-GB" sz="1100" dirty="0">
                          <a:effectLst/>
                        </a:rPr>
                        <a:t>Distractibility</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a:effectLst/>
                        </a:rPr>
                        <a:t>&lt;.001 (.943)</a:t>
                      </a:r>
                      <a:endParaRPr lang="en-GB" sz="110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06"/>
                  </a:ext>
                </a:extLst>
              </a:tr>
              <a:tr h="210485">
                <a:tc>
                  <a:txBody>
                    <a:bodyPr/>
                    <a:lstStyle/>
                    <a:p>
                      <a:pPr>
                        <a:lnSpc>
                          <a:spcPct val="115000"/>
                        </a:lnSpc>
                        <a:spcAft>
                          <a:spcPts val="0"/>
                        </a:spcAft>
                      </a:pPr>
                      <a:r>
                        <a:rPr lang="en-GB" sz="1100" dirty="0">
                          <a:effectLst/>
                        </a:rPr>
                        <a:t>Clarity of cognition</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-.002 (.299)</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07"/>
                  </a:ext>
                </a:extLst>
              </a:tr>
              <a:tr h="210485">
                <a:tc>
                  <a:txBody>
                    <a:bodyPr/>
                    <a:lstStyle/>
                    <a:p>
                      <a:pPr>
                        <a:lnSpc>
                          <a:spcPct val="115000"/>
                        </a:lnSpc>
                        <a:spcAft>
                          <a:spcPts val="0"/>
                        </a:spcAft>
                      </a:pPr>
                      <a:r>
                        <a:rPr lang="en-GB" sz="1100" dirty="0">
                          <a:effectLst/>
                        </a:rPr>
                        <a:t>Volitional control</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a:effectLst/>
                        </a:rPr>
                        <a:t>-.002 (.211)</a:t>
                      </a:r>
                      <a:endParaRPr lang="en-GB" sz="110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08"/>
                  </a:ext>
                </a:extLst>
              </a:tr>
              <a:tr h="210485">
                <a:tc>
                  <a:txBody>
                    <a:bodyPr/>
                    <a:lstStyle/>
                    <a:p>
                      <a:pPr>
                        <a:lnSpc>
                          <a:spcPct val="115000"/>
                        </a:lnSpc>
                        <a:spcAft>
                          <a:spcPts val="0"/>
                        </a:spcAft>
                      </a:pPr>
                      <a:r>
                        <a:rPr lang="en-GB" sz="1100" dirty="0">
                          <a:effectLst/>
                        </a:rPr>
                        <a:t>Internal dialogue</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.003 (.004) **</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09"/>
                  </a:ext>
                </a:extLst>
              </a:tr>
              <a:tr h="210485">
                <a:tc>
                  <a:txBody>
                    <a:bodyPr/>
                    <a:lstStyle/>
                    <a:p>
                      <a:pPr>
                        <a:lnSpc>
                          <a:spcPct val="115000"/>
                        </a:lnSpc>
                        <a:spcAft>
                          <a:spcPts val="0"/>
                        </a:spcAft>
                      </a:pPr>
                      <a:r>
                        <a:rPr lang="en-GB" sz="1100" dirty="0">
                          <a:effectLst/>
                        </a:rPr>
                        <a:t>Self-esteem</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a:effectLst/>
                        </a:rPr>
                        <a:t>.002 (.379)</a:t>
                      </a:r>
                      <a:endParaRPr lang="en-GB" sz="110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10"/>
                  </a:ext>
                </a:extLst>
              </a:tr>
              <a:tr h="210485">
                <a:tc>
                  <a:txBody>
                    <a:bodyPr/>
                    <a:lstStyle/>
                    <a:p>
                      <a:pPr>
                        <a:lnSpc>
                          <a:spcPct val="115000"/>
                        </a:lnSpc>
                        <a:spcAft>
                          <a:spcPts val="0"/>
                        </a:spcAft>
                      </a:pPr>
                      <a:r>
                        <a:rPr lang="en-GB" sz="1100" dirty="0">
                          <a:effectLst/>
                        </a:rPr>
                        <a:t>Positive affect </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.165 (&lt;.001) ***</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11"/>
                  </a:ext>
                </a:extLst>
              </a:tr>
              <a:tr h="210485">
                <a:tc>
                  <a:txBody>
                    <a:bodyPr/>
                    <a:lstStyle/>
                    <a:p>
                      <a:pPr>
                        <a:lnSpc>
                          <a:spcPct val="115000"/>
                        </a:lnSpc>
                        <a:spcAft>
                          <a:spcPts val="0"/>
                        </a:spcAft>
                      </a:pPr>
                      <a:r>
                        <a:rPr lang="en-GB" sz="1100" dirty="0">
                          <a:effectLst/>
                        </a:rPr>
                        <a:t>Negative affect</a:t>
                      </a:r>
                      <a:endParaRPr lang="en-GB" sz="1100" dirty="0">
                        <a:effectLst/>
                        <a:latin typeface="Calibri"/>
                        <a:ea typeface="Times New Roman"/>
                        <a:cs typeface="Times New Roman"/>
                      </a:endParaRPr>
                    </a:p>
                  </a:txBody>
                  <a:tcPr marL="68580" marR="68580" marT="0" marB="0">
                    <a:solidFill>
                      <a:srgbClr val="1A9DAC"/>
                    </a:solidFill>
                  </a:tcPr>
                </a:tc>
                <a:tc>
                  <a:txBody>
                    <a:bodyPr/>
                    <a:lstStyle/>
                    <a:p>
                      <a:pPr>
                        <a:lnSpc>
                          <a:spcPct val="115000"/>
                        </a:lnSpc>
                        <a:spcAft>
                          <a:spcPts val="0"/>
                        </a:spcAft>
                      </a:pPr>
                      <a:r>
                        <a:rPr lang="en-GB" sz="1100" dirty="0">
                          <a:effectLst/>
                        </a:rPr>
                        <a:t>-.106 (.057)</a:t>
                      </a:r>
                      <a:endParaRPr lang="en-GB" sz="1100" dirty="0">
                        <a:effectLst/>
                        <a:latin typeface="Calibri"/>
                        <a:ea typeface="Times New Roman"/>
                        <a:cs typeface="Times New Roman"/>
                      </a:endParaRPr>
                    </a:p>
                  </a:txBody>
                  <a:tcPr marL="68580" marR="68580" marT="0" marB="0"/>
                </a:tc>
                <a:extLst>
                  <a:ext uri="{0D108BD9-81ED-4DB2-BD59-A6C34878D82A}">
                    <a16:rowId xmlns="" xmlns:a16="http://schemas.microsoft.com/office/drawing/2014/main" val="10012"/>
                  </a:ext>
                </a:extLst>
              </a:tr>
            </a:tbl>
          </a:graphicData>
        </a:graphic>
      </p:graphicFrame>
      <p:sp>
        <p:nvSpPr>
          <p:cNvPr id="7" name="TextBox 6"/>
          <p:cNvSpPr txBox="1"/>
          <p:nvPr/>
        </p:nvSpPr>
        <p:spPr>
          <a:xfrm>
            <a:off x="4716016" y="5474260"/>
            <a:ext cx="2021707" cy="507831"/>
          </a:xfrm>
          <a:prstGeom prst="rect">
            <a:avLst/>
          </a:prstGeom>
          <a:noFill/>
        </p:spPr>
        <p:txBody>
          <a:bodyPr wrap="none" rtlCol="0">
            <a:spAutoFit/>
          </a:bodyPr>
          <a:lstStyle/>
          <a:p>
            <a:r>
              <a:rPr lang="en-GB" sz="900" dirty="0">
                <a:latin typeface="Tahoma" panose="020B0604030504040204" pitchFamily="34" charset="0"/>
                <a:ea typeface="Tahoma" panose="020B0604030504040204" pitchFamily="34" charset="0"/>
                <a:cs typeface="Tahoma" panose="020B0604030504040204" pitchFamily="34" charset="0"/>
              </a:rPr>
              <a:t>*** </a:t>
            </a:r>
            <a:r>
              <a:rPr lang="en-GB" sz="900" i="1" dirty="0">
                <a:latin typeface="Tahoma" panose="020B0604030504040204" pitchFamily="34" charset="0"/>
                <a:ea typeface="Tahoma" panose="020B0604030504040204" pitchFamily="34" charset="0"/>
                <a:cs typeface="Tahoma" panose="020B0604030504040204" pitchFamily="34" charset="0"/>
              </a:rPr>
              <a:t>p</a:t>
            </a:r>
            <a:r>
              <a:rPr lang="en-GB" sz="900" dirty="0">
                <a:latin typeface="Tahoma" panose="020B0604030504040204" pitchFamily="34" charset="0"/>
                <a:ea typeface="Tahoma" panose="020B0604030504040204" pitchFamily="34" charset="0"/>
                <a:cs typeface="Tahoma" panose="020B0604030504040204" pitchFamily="34" charset="0"/>
              </a:rPr>
              <a:t> ≤ .001, ** </a:t>
            </a:r>
            <a:r>
              <a:rPr lang="en-GB" sz="900" i="1" dirty="0">
                <a:latin typeface="Tahoma" panose="020B0604030504040204" pitchFamily="34" charset="0"/>
                <a:ea typeface="Tahoma" panose="020B0604030504040204" pitchFamily="34" charset="0"/>
                <a:cs typeface="Tahoma" panose="020B0604030504040204" pitchFamily="34" charset="0"/>
              </a:rPr>
              <a:t>p</a:t>
            </a:r>
            <a:r>
              <a:rPr lang="en-GB" sz="900" dirty="0">
                <a:latin typeface="Tahoma" panose="020B0604030504040204" pitchFamily="34" charset="0"/>
                <a:ea typeface="Tahoma" panose="020B0604030504040204" pitchFamily="34" charset="0"/>
                <a:cs typeface="Tahoma" panose="020B0604030504040204" pitchFamily="34" charset="0"/>
              </a:rPr>
              <a:t> ≤ .01, * </a:t>
            </a:r>
            <a:r>
              <a:rPr lang="en-GB" sz="900" i="1" dirty="0">
                <a:latin typeface="Tahoma" panose="020B0604030504040204" pitchFamily="34" charset="0"/>
                <a:ea typeface="Tahoma" panose="020B0604030504040204" pitchFamily="34" charset="0"/>
                <a:cs typeface="Tahoma" panose="020B0604030504040204" pitchFamily="34" charset="0"/>
              </a:rPr>
              <a:t>p</a:t>
            </a:r>
            <a:r>
              <a:rPr lang="en-GB" sz="900" dirty="0">
                <a:latin typeface="Tahoma" panose="020B0604030504040204" pitchFamily="34" charset="0"/>
                <a:ea typeface="Tahoma" panose="020B0604030504040204" pitchFamily="34" charset="0"/>
                <a:cs typeface="Tahoma" panose="020B0604030504040204" pitchFamily="34" charset="0"/>
              </a:rPr>
              <a:t> ≤ .05</a:t>
            </a:r>
          </a:p>
          <a:p>
            <a:endParaRPr lang="en-GB" dirty="0"/>
          </a:p>
        </p:txBody>
      </p:sp>
      <p:sp>
        <p:nvSpPr>
          <p:cNvPr id="4" name="TextBox 3"/>
          <p:cNvSpPr txBox="1"/>
          <p:nvPr/>
        </p:nvSpPr>
        <p:spPr>
          <a:xfrm>
            <a:off x="4644008" y="2060848"/>
            <a:ext cx="4248472" cy="677108"/>
          </a:xfrm>
          <a:prstGeom prst="rect">
            <a:avLst/>
          </a:prstGeom>
          <a:noFill/>
        </p:spPr>
        <p:txBody>
          <a:bodyPr wrap="square" rtlCol="0">
            <a:spAutoFit/>
          </a:bodyPr>
          <a:lstStyle/>
          <a:p>
            <a:r>
              <a:rPr lang="en-GB" sz="1000" dirty="0">
                <a:solidFill>
                  <a:srgbClr val="16818D"/>
                </a:solidFill>
                <a:latin typeface="Georgia" panose="02040502050405020303" pitchFamily="18" charset="0"/>
              </a:rPr>
              <a:t>Parameter Estimates for Multilevel Model of Level One Stimulus Variables as Predictors of Recent Art-making</a:t>
            </a:r>
          </a:p>
          <a:p>
            <a:endParaRPr lang="en-GB" dirty="0"/>
          </a:p>
        </p:txBody>
      </p:sp>
      <p:sp>
        <p:nvSpPr>
          <p:cNvPr id="2" name="AutoShape 2" descr="Image result for artist painting">
            <a:hlinkClick r:id="rId3"/>
          </p:cNvPr>
          <p:cNvSpPr>
            <a:spLocks noChangeAspect="1" noChangeArrowheads="1"/>
          </p:cNvSpPr>
          <p:nvPr/>
        </p:nvSpPr>
        <p:spPr bwMode="auto">
          <a:xfrm>
            <a:off x="38100" y="-830263"/>
            <a:ext cx="2619375" cy="17430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78736" y="5558494"/>
            <a:ext cx="1885752" cy="12548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02731968"/>
      </p:ext>
    </p:extLst>
  </p:cSld>
  <p:clrMapOvr>
    <a:masterClrMapping/>
  </p:clrMapOvr>
  <p:transition spd="slow">
    <p:fade/>
  </p:transition>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 xmlns:thm15="http://schemas.microsoft.com/office/thememl/2012/main" name="Presentation2" id="{56E99604-B34A-AB45-82E2-A2F6C5EC15CC}" vid="{C3811B3D-AE0C-294C-BC2C-607328485A3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037ba92a-5764-4297-b5f7-6ea117412624">NAYYJSKVSPAS-2-505</_dlc_DocId>
    <Document_x0020_Type xmlns="3a4ab234-afbc-41ab-b2db-358d80304e46">Main Issue</Document_x0020_Type>
    <_dlc_DocIdUrl xmlns="037ba92a-5764-4297-b5f7-6ea117412624">
      <Url>https://docs.uwe.ac.uk/ou/Communications/_layouts/15/DocIdRedir.aspx?ID=NAYYJSKVSPAS-2-505</Url>
      <Description>NAYYJSKVSPAS-2-505</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72FC3F4283AECA48BCBDDFCF4103160C" ma:contentTypeVersion="2" ma:contentTypeDescription="Create a new document." ma:contentTypeScope="" ma:versionID="71a29f68b18f52e7e0b329625759c092">
  <xsd:schema xmlns:xsd="http://www.w3.org/2001/XMLSchema" xmlns:xs="http://www.w3.org/2001/XMLSchema" xmlns:p="http://schemas.microsoft.com/office/2006/metadata/properties" xmlns:ns2="037ba92a-5764-4297-b5f7-6ea117412624" xmlns:ns3="3a4ab234-afbc-41ab-b2db-358d80304e46" targetNamespace="http://schemas.microsoft.com/office/2006/metadata/properties" ma:root="true" ma:fieldsID="a458c3587d291faf4ca1653387720a89" ns2:_="" ns3:_="">
    <xsd:import namespace="037ba92a-5764-4297-b5f7-6ea117412624"/>
    <xsd:import namespace="3a4ab234-afbc-41ab-b2db-358d80304e46"/>
    <xsd:element name="properties">
      <xsd:complexType>
        <xsd:sequence>
          <xsd:element name="documentManagement">
            <xsd:complexType>
              <xsd:all>
                <xsd:element ref="ns2:_dlc_DocId" minOccurs="0"/>
                <xsd:element ref="ns2:_dlc_DocIdUrl" minOccurs="0"/>
                <xsd:element ref="ns2:_dlc_DocIdPersistId" minOccurs="0"/>
                <xsd:element ref="ns3:Document_x0020_Typ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7ba92a-5764-4297-b5f7-6ea11741262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3a4ab234-afbc-41ab-b2db-358d80304e46" elementFormDefault="qualified">
    <xsd:import namespace="http://schemas.microsoft.com/office/2006/documentManagement/types"/>
    <xsd:import namespace="http://schemas.microsoft.com/office/infopath/2007/PartnerControls"/>
    <xsd:element name="Document_x0020_Type" ma:index="11" nillable="true" ma:displayName="Document Type" ma:default="Main Issue" ma:description="Specify type of document to help with filtered views" ma:format="Dropdown" ma:internalName="Document_x0020_Type">
      <xsd:simpleType>
        <xsd:restriction base="dms:Choice">
          <xsd:enumeration value="Main Issue"/>
          <xsd:enumeration value="Supporting"/>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0E7D83D-DAEB-4188-9D1D-CA8CE6220A29}">
  <ds:schemaRefs>
    <ds:schemaRef ds:uri="http://www.w3.org/XML/1998/namespace"/>
    <ds:schemaRef ds:uri="http://schemas.openxmlformats.org/package/2006/metadata/core-properties"/>
    <ds:schemaRef ds:uri="http://purl.org/dc/elements/1.1/"/>
    <ds:schemaRef ds:uri="http://schemas.microsoft.com/office/infopath/2007/PartnerControls"/>
    <ds:schemaRef ds:uri="http://purl.org/dc/terms/"/>
    <ds:schemaRef ds:uri="http://schemas.microsoft.com/office/2006/metadata/properties"/>
    <ds:schemaRef ds:uri="http://purl.org/dc/dcmitype/"/>
    <ds:schemaRef ds:uri="http://schemas.microsoft.com/office/2006/documentManagement/types"/>
    <ds:schemaRef ds:uri="3a4ab234-afbc-41ab-b2db-358d80304e46"/>
    <ds:schemaRef ds:uri="037ba92a-5764-4297-b5f7-6ea117412624"/>
  </ds:schemaRefs>
</ds:datastoreItem>
</file>

<file path=customXml/itemProps2.xml><?xml version="1.0" encoding="utf-8"?>
<ds:datastoreItem xmlns:ds="http://schemas.openxmlformats.org/officeDocument/2006/customXml" ds:itemID="{1B10A0CE-0A24-422D-ADA2-F4B70394219C}">
  <ds:schemaRefs>
    <ds:schemaRef ds:uri="http://schemas.microsoft.com/sharepoint/events"/>
  </ds:schemaRefs>
</ds:datastoreItem>
</file>

<file path=customXml/itemProps3.xml><?xml version="1.0" encoding="utf-8"?>
<ds:datastoreItem xmlns:ds="http://schemas.openxmlformats.org/officeDocument/2006/customXml" ds:itemID="{C6714359-3ABE-4C4F-ACD2-D7A01748438D}">
  <ds:schemaRefs>
    <ds:schemaRef ds:uri="http://schemas.microsoft.com/sharepoint/v3/contenttype/forms"/>
  </ds:schemaRefs>
</ds:datastoreItem>
</file>

<file path=customXml/itemProps4.xml><?xml version="1.0" encoding="utf-8"?>
<ds:datastoreItem xmlns:ds="http://schemas.openxmlformats.org/officeDocument/2006/customXml" ds:itemID="{97D0EDD7-0734-49B4-B35D-DBF72A9AB5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7ba92a-5764-4297-b5f7-6ea117412624"/>
    <ds:schemaRef ds:uri="3a4ab234-afbc-41ab-b2db-358d80304e4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PPT new template SUNSHINE YELLOW with UWE logo bottom STANDARD</Template>
  <TotalTime>896</TotalTime>
  <Words>5457</Words>
  <Application>Microsoft Office PowerPoint</Application>
  <PresentationFormat>On-screen Show (4:3)</PresentationFormat>
  <Paragraphs>468</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Nicola Holt</cp:lastModifiedBy>
  <cp:revision>105</cp:revision>
  <cp:lastPrinted>2018-09-06T11:26:45Z</cp:lastPrinted>
  <dcterms:created xsi:type="dcterms:W3CDTF">2016-04-27T08:33:48Z</dcterms:created>
  <dcterms:modified xsi:type="dcterms:W3CDTF">2018-09-06T14:42:15Z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58f81ddd-b618-4063-9f46-722d50b1c5ae</vt:lpwstr>
  </property>
  <property fmtid="{D5CDD505-2E9C-101B-9397-08002B2CF9AE}" pid="3" name="ContentTypeId">
    <vt:lpwstr>0x01010072FC3F4283AECA48BCBDDFCF4103160C</vt:lpwstr>
  </property>
</Properties>
</file>