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0279975" cy="42808525"/>
  <p:notesSz cx="6669088" cy="9926638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ona Nelson" initials="SN" lastIdx="2" clrIdx="0">
    <p:extLst/>
  </p:cmAuthor>
  <p:cmAuthor id="2" name="Henderson Jennifer (Specialist Biomedical Scientist)" initials="HJ(BS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13" autoAdjust="0"/>
    <p:restoredTop sz="96395" autoAdjust="0"/>
  </p:normalViewPr>
  <p:slideViewPr>
    <p:cSldViewPr snapToObjects="1">
      <p:cViewPr>
        <p:scale>
          <a:sx n="40" d="100"/>
          <a:sy n="40" d="100"/>
        </p:scale>
        <p:origin x="-90" y="-72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29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50D9D-BC5F-4B8D-95C3-0044AD7331BE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58E6B-BB54-429F-93C2-0ECCB41CF67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943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 smtClean="0">
              <a:effectLst/>
            </a:endParaRPr>
          </a:p>
          <a:p>
            <a:endParaRPr lang="en-GB" dirty="0" smtClean="0"/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58E6B-BB54-429F-93C2-0ECCB41CF67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8937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A0335-0106-4525-8213-4C4C486347A3}" type="datetimeFigureOut">
              <a:rPr lang="en-GB" smtClean="0"/>
              <a:pPr/>
              <a:t>07/11/2018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5FAC-C5A1-43BD-BF99-25E7398EADE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508139" y="6354590"/>
            <a:ext cx="12313368" cy="7658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4200" b="1" dirty="0">
                <a:latin typeface="Arial" pitchFamily="34" charset="0"/>
                <a:cs typeface="Arial" pitchFamily="34" charset="0"/>
              </a:rPr>
              <a:t>Results</a:t>
            </a:r>
            <a:endParaRPr lang="en-GB" sz="4200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the 200 community samples tested, only 1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patient tested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positive for a CPO (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NDM-producing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 </a:t>
            </a:r>
            <a:r>
              <a:rPr lang="en-GB" sz="3200" i="1" dirty="0">
                <a:latin typeface="Arial" pitchFamily="34" charset="0"/>
                <a:cs typeface="Arial" pitchFamily="34" charset="0"/>
              </a:rPr>
              <a:t>Pseudomonas aeruginosa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). Of note, this patient had travelled to the Caribbean. Of the 199 who screened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negative,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46 also had foreign travel listed,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most common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countries visited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being Turkey, Morocco and Bangladesh.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travel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history was detailed for 122 patients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and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there were no clinical details for 31 patients.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Patients ranged from 1-93 years of age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the 20 isolates tested for the presence of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carbapenemase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by PCR, 11 were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indicated to be intermediate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or resistant to either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ertapenem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or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meropenem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by AST. </a:t>
            </a:r>
            <a:endParaRPr lang="en-GB" sz="3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08139" y="18237835"/>
            <a:ext cx="12385376" cy="9838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4200" b="1" dirty="0">
                <a:latin typeface="Arial" pitchFamily="34" charset="0"/>
                <a:cs typeface="Arial" pitchFamily="34" charset="0"/>
              </a:rPr>
              <a:t>Discussion</a:t>
            </a:r>
            <a:endParaRPr lang="en-GB" sz="4200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PHE guidelines state that patients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from high-risk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geographical locations such as Bangladesh, India, South East Asia, Italy, Turkey, Greece and Israel are at risk of CPO carriage and infection. At BHT, a significant proportion of our patient population originate from these high-risk locations and 22/46 of our study patients visited them in the last 12 months. However, only one CPO was detected in our community, giving a prevalence of just 0.5%. Furthermore, the CPO was detected in a patient who had travelled to the Caribbean, suggesting that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we need to reconsider who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is high-risk for CPO carriage and the relevance of national CPO rates, at least at a local level. In addition to foreign travel, previous hospitalisation is also considered a risk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factor,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however this cannot be determined from this study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The AST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results demonstrate that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carbapenem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resistance testing 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can not be used as the only tool for detecting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carbapenemase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producers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508139" y="28749078"/>
            <a:ext cx="12385376" cy="7825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4400"/>
              </a:lnSpc>
              <a:spcAft>
                <a:spcPts val="600"/>
              </a:spcAft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Conclusion</a:t>
            </a: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Given the low CPO detection rate in this study, it could be expanded to include a larger sample size, which would enable the confirmation of the community prevalence rate observed here.</a:t>
            </a: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stool samples used in this study were from patients presenting with a suspected gastrointestinal infection. This could lead to an imbalance of bacteria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and, therefore,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not be truly representative of the normal gut microbiome of that individual. To overcome this, future work could also include otherwise healthy patients for a more representative sample of the community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Given the large number of high-risk patients served by BHT (according to PHE guidance), it is reassuring that the prevalence observed here was low.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70435" y="3762302"/>
            <a:ext cx="277230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/>
              <a:t>Community screening to determine the prevalence of </a:t>
            </a:r>
            <a:r>
              <a:rPr lang="en-GB" sz="6600" b="1" dirty="0" err="1"/>
              <a:t>carbapenemase</a:t>
            </a:r>
            <a:r>
              <a:rPr lang="en-GB" sz="6600" b="1" dirty="0"/>
              <a:t> producing organisms in East London, </a:t>
            </a:r>
            <a:r>
              <a:rPr lang="en-GB" sz="6600" b="1" dirty="0" smtClean="0"/>
              <a:t>2018</a:t>
            </a:r>
            <a:endParaRPr lang="en-GB" b="1" dirty="0"/>
          </a:p>
        </p:txBody>
      </p:sp>
      <p:sp>
        <p:nvSpPr>
          <p:cNvPr id="13" name="Minus 12"/>
          <p:cNvSpPr/>
          <p:nvPr/>
        </p:nvSpPr>
        <p:spPr>
          <a:xfrm>
            <a:off x="-5526309" y="2610174"/>
            <a:ext cx="41260584" cy="91440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3" name="Group 4"/>
          <p:cNvGrpSpPr>
            <a:grpSpLocks/>
          </p:cNvGrpSpPr>
          <p:nvPr/>
        </p:nvGrpSpPr>
        <p:grpSpPr bwMode="auto">
          <a:xfrm>
            <a:off x="1575248" y="665958"/>
            <a:ext cx="8401048" cy="2034389"/>
            <a:chOff x="23011669" y="41081783"/>
            <a:chExt cx="5703223" cy="1445261"/>
          </a:xfrm>
        </p:grpSpPr>
        <p:pic>
          <p:nvPicPr>
            <p:cNvPr id="74" name="Picture 136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011669" y="41081783"/>
              <a:ext cx="2890523" cy="1445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6" name="Group 142"/>
            <p:cNvGrpSpPr>
              <a:grpSpLocks/>
            </p:cNvGrpSpPr>
            <p:nvPr/>
          </p:nvGrpSpPr>
          <p:grpSpPr bwMode="auto">
            <a:xfrm>
              <a:off x="26224415" y="41084485"/>
              <a:ext cx="2490477" cy="1439670"/>
              <a:chOff x="24360231" y="1559916"/>
              <a:chExt cx="4359335" cy="2520000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26085030" y="1602269"/>
                <a:ext cx="2592849" cy="936111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pic>
            <p:nvPicPr>
              <p:cNvPr id="78" name="Picture 144" descr="Barts-Health-NHS-Trust-–-CMYK-BLUE.png"/>
              <p:cNvPicPr>
                <a:picLocks noChangeAspect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360231" y="1559916"/>
                <a:ext cx="4359335" cy="252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79" name="TextBox 3"/>
          <p:cNvSpPr txBox="1">
            <a:spLocks noChangeArrowheads="1"/>
          </p:cNvSpPr>
          <p:nvPr/>
        </p:nvSpPr>
        <p:spPr bwMode="auto">
          <a:xfrm>
            <a:off x="11606031" y="449934"/>
            <a:ext cx="18074008" cy="288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85800" lvl="1" indent="-228600">
              <a:defRPr/>
            </a:pPr>
            <a:r>
              <a:rPr lang="en-GB" altLang="en-US" sz="4000" b="1" dirty="0">
                <a:latin typeface="Arial" pitchFamily="34" charset="0"/>
                <a:cs typeface="Arial" pitchFamily="34" charset="0"/>
              </a:rPr>
              <a:t>Jennifer 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Henderson</a:t>
            </a:r>
            <a:r>
              <a:rPr lang="en-GB" sz="4000" baseline="30000" dirty="0"/>
              <a:t>1,2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altLang="en-US" sz="4000" b="1" dirty="0">
                <a:latin typeface="Arial" pitchFamily="34" charset="0"/>
                <a:cs typeface="Arial" pitchFamily="34" charset="0"/>
              </a:rPr>
              <a:t>Holly 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Ciesielczuk</a:t>
            </a:r>
            <a:r>
              <a:rPr lang="en-GB" sz="4000" baseline="30000" dirty="0"/>
              <a:t>1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altLang="en-US" sz="4000" b="1" dirty="0">
                <a:latin typeface="Arial" pitchFamily="34" charset="0"/>
                <a:cs typeface="Arial" pitchFamily="34" charset="0"/>
              </a:rPr>
              <a:t>Shona 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Nelson</a:t>
            </a:r>
            <a:r>
              <a:rPr lang="en-GB" sz="4000" baseline="30000" dirty="0"/>
              <a:t>2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GB" altLang="en-US" sz="4000" b="1" dirty="0">
                <a:latin typeface="Arial" pitchFamily="34" charset="0"/>
                <a:cs typeface="Arial" pitchFamily="34" charset="0"/>
              </a:rPr>
              <a:t>Mark </a:t>
            </a: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Wilks</a:t>
            </a:r>
            <a:r>
              <a:rPr lang="en-GB" sz="4000" baseline="30000" dirty="0"/>
              <a:t>1</a:t>
            </a:r>
            <a:endParaRPr lang="en-GB" altLang="en-US" sz="4000" b="1" dirty="0" smtClean="0">
              <a:latin typeface="Arial" pitchFamily="34" charset="0"/>
              <a:cs typeface="Arial" pitchFamily="34" charset="0"/>
            </a:endParaRPr>
          </a:p>
          <a:p>
            <a:pPr marL="685800" lvl="1" indent="-228600">
              <a:defRPr/>
            </a:pPr>
            <a:endParaRPr lang="en-GB" sz="3800" baseline="30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defRPr/>
            </a:pPr>
            <a:r>
              <a:rPr lang="en-GB" sz="3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Barts 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Health Trust, London, United Kingdom. </a:t>
            </a:r>
            <a:endParaRPr lang="en-GB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>
              <a:defRPr/>
            </a:pPr>
            <a:r>
              <a:rPr lang="en-GB" sz="3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3800" dirty="0">
                <a:latin typeface="Arial" panose="020B0604020202020204" pitchFamily="34" charset="0"/>
                <a:cs typeface="Arial" panose="020B0604020202020204" pitchFamily="34" charset="0"/>
              </a:rPr>
              <a:t>University of the West of England, Bristol, United Kingdom </a:t>
            </a:r>
          </a:p>
          <a:p>
            <a:pPr marL="685800" lvl="1" indent="-228600">
              <a:defRPr/>
            </a:pPr>
            <a:r>
              <a:rPr lang="en-GB" altLang="en-US" sz="4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n-GB" alt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147647" y="6354590"/>
            <a:ext cx="13987859" cy="81458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t">
              <a:lnSpc>
                <a:spcPts val="4400"/>
              </a:lnSpc>
              <a:spcAft>
                <a:spcPts val="600"/>
              </a:spcAft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are broad spectrum antibiotics reserved for patients who are extremely ill or suspected of having an infection caused by a multidrug resistant organism (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Nordmann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3200" i="1" dirty="0" smtClean="0">
                <a:latin typeface="Arial" pitchFamily="34" charset="0"/>
                <a:cs typeface="Arial" pitchFamily="34" charset="0"/>
              </a:rPr>
              <a:t>et al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., 2011). Over the past ten years there has been a dramatic increase in resistance to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, seen worldwide, which is a growing cause for concern (figure 1).</a:t>
            </a: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Carbapenemases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are enzymes, produced by an array of common Gram-negative organisms, which hydrolyse this class of antibiotic, conferring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resistance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(Papp-Wallace </a:t>
            </a:r>
            <a:r>
              <a:rPr lang="en-GB" sz="3200" i="1" dirty="0" smtClean="0">
                <a:latin typeface="Arial" pitchFamily="34" charset="0"/>
                <a:cs typeface="Arial" pitchFamily="34" charset="0"/>
              </a:rPr>
              <a:t>et al.,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2011). The main protagonists are the “big five”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carbapenemases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, KPC, OXA-48, IMP, VIM and NDM, which have been reported across the UK. However, these reports are often a result of reactive screening, outbreaks, inpatient surveillance and from diagnostic samples. To date, there have been no studies investigating the prevalence of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carbapenemase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-producing organisms (CPO) in the UK community.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6508139" y="36813974"/>
            <a:ext cx="1224136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References</a:t>
            </a:r>
            <a:endParaRPr lang="en-GB" sz="42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Nordmann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P., Nass,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Poirel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(2011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spread 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carbapenemase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- producing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Enterobacteriaceae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Emerging Infectious Diseases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17, pp. 1791-1798.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Papp-Wallace, K.,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Endimiani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A.,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Taracila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M.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Bonomo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R. (2011).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Carbapenems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: Past, Present, and Future.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Journal of Antimicrobial Chemotherapy.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55(11), pp.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4943-4960.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Health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England (2016).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UK standards for Microbiology Investigations: Laboratory detection and reporting of bacteria with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carbapenem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-hydrolysing β-lactamases (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carbapenemases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Protocol B60, issue 2.1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Public Health England (2015)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English surveillance programme for antimicrobial utilisation and resistance (ESPAUR) 2010 to 2014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Available from www.gov.uk/phe (Accessed 8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July 2016).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Public Health England (2014)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Acute trust toolkit for early detection, management and control of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carbapenemase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-producing </a:t>
            </a:r>
            <a:r>
              <a:rPr lang="en-GB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Enterobacteriaceae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Available from www.gov.uk/phe (Accessed 1</a:t>
            </a:r>
            <a:r>
              <a:rPr lang="en-GB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June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2018).</a:t>
            </a:r>
          </a:p>
          <a:p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Vasoo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S.,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Barreto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and Tosh,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(2015). Emerging issues in Gram-negative bacterial resistance: An update for the practising clinician.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Mayo Clinical Proceedings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. 90(3),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pp.395-403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Zee, A,.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Roorda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L., Bosman, G.,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Fluit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A.,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Hermnas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M., Smits, P.,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Zanden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A., Witt, R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Ossewaarde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(2014).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Multi-centre evaluation of real-time multiplex PCR for detection 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carbapenemase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genes OXA-48, VIM, IMP, NDM and KPC. 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BMC Infectious Diseases.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10, pp. 14- 27.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0435" y="24356590"/>
            <a:ext cx="13971464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t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Figure 1: 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Worldwide distribution of KPC, NDM and OXA-48 group 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carbapenemases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  (</a:t>
            </a:r>
            <a:r>
              <a:rPr lang="en-GB" sz="2800" dirty="0" err="1" smtClean="0">
                <a:latin typeface="Arial" pitchFamily="34" charset="0"/>
                <a:cs typeface="Arial" pitchFamily="34" charset="0"/>
              </a:rPr>
              <a:t>Vasoo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et al.,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52128" y="25868758"/>
            <a:ext cx="13987859" cy="36317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t">
              <a:lnSpc>
                <a:spcPts val="4400"/>
              </a:lnSpc>
              <a:spcAft>
                <a:spcPts val="600"/>
              </a:spcAft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Objectives</a:t>
            </a:r>
          </a:p>
          <a:p>
            <a:pPr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To determine the prevalence of CPOs within the community serving 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Barts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Health Trust: Screen 200 non-duplicate samples using boil extraction followed by a modified version of a published RT-PCR assay (Zee </a:t>
            </a:r>
            <a:r>
              <a:rPr lang="en-GB" sz="3200" i="1" dirty="0" smtClean="0">
                <a:latin typeface="Arial" pitchFamily="34" charset="0"/>
                <a:cs typeface="Arial" pitchFamily="34" charset="0"/>
              </a:rPr>
              <a:t>et al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., 2014</a:t>
            </a:r>
            <a:r>
              <a:rPr lang="en-GB" sz="3200" i="1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fontAlgn="t">
              <a:lnSpc>
                <a:spcPts val="4400"/>
              </a:lnSpc>
              <a:spcAft>
                <a:spcPts val="600"/>
              </a:spcAft>
            </a:pPr>
            <a:endParaRPr lang="en-GB" sz="40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3" name="Picture 11" descr="Image result for oxa-48, ndm, prevalence 20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4332" y="15067558"/>
            <a:ext cx="14907568" cy="8568952"/>
          </a:xfrm>
          <a:prstGeom prst="rect">
            <a:avLst/>
          </a:prstGeom>
          <a:noFill/>
        </p:spPr>
      </p:pic>
      <p:pic>
        <p:nvPicPr>
          <p:cNvPr id="20" name="Picture 3" descr="http://www.eolabs.com/wp-content/uploads/2016/04/PP3095-image-for-news-article-600x6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24163" y="14225965"/>
            <a:ext cx="3289865" cy="3289865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1080647" y="17686848"/>
            <a:ext cx="1065718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http://www.eolabs.com/product/pp3095-colorex-msupercarba</a:t>
            </a:r>
            <a:r>
              <a:rPr lang="en-GB" sz="2500" dirty="0" smtClean="0"/>
              <a:t>/</a:t>
            </a:r>
            <a:endParaRPr lang="en-GB" sz="2500" dirty="0"/>
          </a:p>
        </p:txBody>
      </p:sp>
      <p:pic>
        <p:nvPicPr>
          <p:cNvPr id="19" name="Picture 5" descr="http://www.eolabs.com/wp-content/uploads/2016/03/8-PP3095-K.pneumoniae-KPC-copy-WEB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116651" y="14211815"/>
            <a:ext cx="3350364" cy="330401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108299" y="29534953"/>
            <a:ext cx="13987859" cy="12967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ts val="4400"/>
              </a:lnSpc>
              <a:spcAft>
                <a:spcPts val="600"/>
              </a:spcAft>
            </a:pPr>
            <a:r>
              <a:rPr lang="en-GB" sz="4200" b="1" dirty="0" smtClean="0">
                <a:latin typeface="Arial" pitchFamily="34" charset="0"/>
                <a:cs typeface="Arial" pitchFamily="34" charset="0"/>
              </a:rPr>
              <a:t>Methods</a:t>
            </a:r>
          </a:p>
          <a:p>
            <a:pPr fontAlgn="t">
              <a:lnSpc>
                <a:spcPts val="4400"/>
              </a:lnSpc>
              <a:spcAft>
                <a:spcPts val="600"/>
              </a:spcAf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Sources of samples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This study was performed at </a:t>
            </a:r>
            <a:r>
              <a:rPr lang="en-GB" sz="3200" dirty="0" err="1">
                <a:latin typeface="Arial" pitchFamily="34" charset="0"/>
                <a:cs typeface="Arial" pitchFamily="34" charset="0"/>
              </a:rPr>
              <a:t>Barts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 Health NHS Trust (BHT), the largest trust in the UK, which serves 2.5 million patients across three London boroughs: Tower Hamlets, Newham and Waltham Forest. A total of 200 non-duplicate community stool samples, received sequentially by the Microbiology Laboratory at BHT, were 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included.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Patient age, sex and foreign travel history were extracted from the laboratory information management system (LIMS), enabling the identification of potential risk factors for CPO carriage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endParaRPr lang="en-GB" sz="3200" dirty="0" smtClean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Screening method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>
                <a:latin typeface="Arial" pitchFamily="34" charset="0"/>
                <a:cs typeface="Arial" pitchFamily="34" charset="0"/>
              </a:rPr>
              <a:t>Screening was performed by transferring a pea-sized portion of stool into nutrient broth and enriching overnight at 37°C. The broth was sub-cultured onto </a:t>
            </a:r>
            <a:r>
              <a:rPr lang="en-GB" sz="3200" dirty="0" err="1" smtClean="0">
                <a:latin typeface="Arial" pitchFamily="34" charset="0"/>
                <a:cs typeface="Arial" pitchFamily="34" charset="0"/>
              </a:rPr>
              <a:t>mSuperCARBA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GB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EOlabs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UK) selective </a:t>
            </a:r>
            <a:r>
              <a:rPr lang="en-GB" sz="3200" dirty="0">
                <a:latin typeface="Arial" pitchFamily="34" charset="0"/>
                <a:cs typeface="Arial" pitchFamily="34" charset="0"/>
              </a:rPr>
              <a:t>medium and incubated for a further 18 - 24 hours at 37°C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3200" dirty="0">
              <a:latin typeface="Arial" pitchFamily="34" charset="0"/>
              <a:cs typeface="Arial" pitchFamily="34" charset="0"/>
            </a:endParaRPr>
          </a:p>
          <a:p>
            <a:pPr algn="just" fontAlgn="t">
              <a:lnSpc>
                <a:spcPts val="4400"/>
              </a:lnSpc>
              <a:spcAft>
                <a:spcPts val="600"/>
              </a:spcAft>
            </a:pPr>
            <a:r>
              <a:rPr lang="en-GB" sz="3200" dirty="0" smtClean="0">
                <a:latin typeface="Arial" pitchFamily="34" charset="0"/>
                <a:cs typeface="Arial" pitchFamily="34" charset="0"/>
              </a:rPr>
              <a:t>Colonies were identified by MALDI-TOF. All identified </a:t>
            </a:r>
            <a:r>
              <a:rPr lang="en-GB" sz="3200" i="1" dirty="0" err="1" smtClean="0">
                <a:latin typeface="Arial" pitchFamily="34" charset="0"/>
                <a:cs typeface="Arial" pitchFamily="34" charset="0"/>
              </a:rPr>
              <a:t>Enterobacteriaceae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GB" sz="3200" i="1" dirty="0" err="1" smtClean="0">
                <a:latin typeface="Arial" pitchFamily="34" charset="0"/>
                <a:cs typeface="Arial" pitchFamily="34" charset="0"/>
              </a:rPr>
              <a:t>Acinetobacter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GB" sz="3200" i="1" dirty="0" smtClean="0">
                <a:latin typeface="Arial" pitchFamily="34" charset="0"/>
                <a:cs typeface="Arial" pitchFamily="34" charset="0"/>
              </a:rPr>
              <a:t>Pseudomonas</a:t>
            </a:r>
            <a:r>
              <a:rPr lang="en-GB" sz="3200" dirty="0" smtClean="0">
                <a:latin typeface="Arial" pitchFamily="34" charset="0"/>
                <a:cs typeface="Arial" pitchFamily="34" charset="0"/>
              </a:rPr>
              <a:t> species underwent antibiotic susceptibility testing (AST)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by disk diffusion, according to EUCAST guidelines, against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meropenem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ertapenem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fosfomycin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mecillinam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, amikacin,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temocillin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and piperacillin-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tazobactam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 All isolates, regardless of the AST results, were tested for possession of </a:t>
            </a:r>
            <a:r>
              <a:rPr lang="en-GB" sz="3200" dirty="0" err="1">
                <a:latin typeface="Arial" panose="020B0604020202020204" pitchFamily="34" charset="0"/>
                <a:cs typeface="Arial" panose="020B0604020202020204" pitchFamily="34" charset="0"/>
              </a:rPr>
              <a:t>carbapenemase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genes using a modified version of a published RT-PCR assay (Zee </a:t>
            </a:r>
            <a:r>
              <a:rPr lang="en-GB" sz="3200" i="1" dirty="0"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., 2014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Image result for  ertapenem disc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5653155" y="14225966"/>
            <a:ext cx="3160561" cy="3289864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accent1"/>
          </a:solidFill>
        </a:ln>
      </a:spPr>
      <a:bodyPr wrap="square" rtlCol="0">
        <a:spAutoFit/>
      </a:bodyPr>
      <a:lstStyle>
        <a:defPPr fontAlgn="t">
          <a:defRPr sz="4000" b="1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1074</Words>
  <Application>Microsoft Office PowerPoint</Application>
  <PresentationFormat>Custom</PresentationFormat>
  <Paragraphs>42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</dc:creator>
  <cp:lastModifiedBy>Henderson Jennifer (Specialist Biomedical Scientist)</cp:lastModifiedBy>
  <cp:revision>53</cp:revision>
  <cp:lastPrinted>2018-10-30T09:20:35Z</cp:lastPrinted>
  <dcterms:created xsi:type="dcterms:W3CDTF">2018-10-23T11:16:02Z</dcterms:created>
  <dcterms:modified xsi:type="dcterms:W3CDTF">2018-11-07T11:37:46Z</dcterms:modified>
</cp:coreProperties>
</file>