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8245713" cy="32404050"/>
  <p:notesSz cx="6858000" cy="9144000"/>
  <p:defaultTextStyle>
    <a:defPPr>
      <a:defRPr lang="en-US"/>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06">
          <p15:clr>
            <a:srgbClr val="A4A3A4"/>
          </p15:clr>
        </p15:guide>
        <p15:guide id="2" pos="13608">
          <p15:clr>
            <a:srgbClr val="A4A3A4"/>
          </p15:clr>
        </p15:guide>
        <p15:guide id="3" pos="151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DEF"/>
    <a:srgbClr val="54B547"/>
    <a:srgbClr val="707175"/>
    <a:srgbClr val="3E5366"/>
    <a:srgbClr val="57748E"/>
    <a:srgbClr val="57778E"/>
    <a:srgbClr val="8ACDE2"/>
    <a:srgbClr val="2074B7"/>
    <a:srgbClr val="EE3F22"/>
    <a:srgbClr val="FFE6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82"/>
    <p:restoredTop sz="93482"/>
  </p:normalViewPr>
  <p:slideViewPr>
    <p:cSldViewPr>
      <p:cViewPr>
        <p:scale>
          <a:sx n="28" d="100"/>
          <a:sy n="28" d="100"/>
        </p:scale>
        <p:origin x="480" y="-152"/>
      </p:cViewPr>
      <p:guideLst>
        <p:guide orient="horz" pos="10206"/>
        <p:guide pos="13608"/>
        <p:guide pos="151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3B77F7-F58F-4D09-8529-443ABF450E7F}" type="datetimeFigureOut">
              <a:rPr lang="en-US" smtClean="0"/>
              <a:t>9/24/18</a:t>
            </a:fld>
            <a:endParaRPr lang="en-US"/>
          </a:p>
        </p:txBody>
      </p:sp>
      <p:sp>
        <p:nvSpPr>
          <p:cNvPr id="4" name="Slide Image Placeholder 3"/>
          <p:cNvSpPr>
            <a:spLocks noGrp="1" noRot="1" noChangeAspect="1"/>
          </p:cNvSpPr>
          <p:nvPr>
            <p:ph type="sldImg" idx="2"/>
          </p:nvPr>
        </p:nvSpPr>
        <p:spPr>
          <a:xfrm>
            <a:off x="1131888" y="1143000"/>
            <a:ext cx="4594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2F1B29-488F-4C4E-9C1F-3D5EF915494C}" type="slidenum">
              <a:rPr lang="en-US" smtClean="0"/>
              <a:t>‹#›</a:t>
            </a:fld>
            <a:endParaRPr lang="en-US"/>
          </a:p>
        </p:txBody>
      </p:sp>
    </p:spTree>
    <p:extLst>
      <p:ext uri="{BB962C8B-B14F-4D97-AF65-F5344CB8AC3E}">
        <p14:creationId xmlns:p14="http://schemas.microsoft.com/office/powerpoint/2010/main" val="1121434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2F1B29-488F-4C4E-9C1F-3D5EF915494C}" type="slidenum">
              <a:rPr lang="en-US" smtClean="0"/>
              <a:t>1</a:t>
            </a:fld>
            <a:endParaRPr lang="en-US"/>
          </a:p>
        </p:txBody>
      </p:sp>
    </p:spTree>
    <p:extLst>
      <p:ext uri="{BB962C8B-B14F-4D97-AF65-F5344CB8AC3E}">
        <p14:creationId xmlns:p14="http://schemas.microsoft.com/office/powerpoint/2010/main" val="2220691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18429" y="10066261"/>
            <a:ext cx="41008856" cy="6945868"/>
          </a:xfrm>
          <a:prstGeom prst="rect">
            <a:avLst/>
          </a:prstGeom>
        </p:spPr>
        <p:txBody>
          <a:bodyPr/>
          <a:lstStyle/>
          <a:p>
            <a:r>
              <a:rPr lang="en-US" dirty="0"/>
              <a:t>Click to edit Master title style</a:t>
            </a:r>
            <a:endParaRPr lang="en-CA" dirty="0"/>
          </a:p>
        </p:txBody>
      </p:sp>
      <p:sp>
        <p:nvSpPr>
          <p:cNvPr id="3" name="Subtitle 2"/>
          <p:cNvSpPr>
            <a:spLocks noGrp="1"/>
          </p:cNvSpPr>
          <p:nvPr>
            <p:ph type="subTitle" idx="1"/>
          </p:nvPr>
        </p:nvSpPr>
        <p:spPr>
          <a:xfrm>
            <a:off x="7236857" y="18362296"/>
            <a:ext cx="33771999" cy="8281035"/>
          </a:xfrm>
          <a:prstGeom prst="rect">
            <a:avLst/>
          </a:prstGeo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a:xfrm>
            <a:off x="2412286" y="30033756"/>
            <a:ext cx="11257333" cy="1725216"/>
          </a:xfrm>
          <a:prstGeom prst="rect">
            <a:avLst/>
          </a:prstGeom>
        </p:spPr>
        <p:txBody>
          <a:bodyPr/>
          <a:lstStyle/>
          <a:p>
            <a:fld id="{E4AC31E2-841C-489D-8746-15E1FE07E5DB}" type="datetimeFigureOut">
              <a:rPr lang="en-CA" smtClean="0"/>
              <a:t>2018-09-24</a:t>
            </a:fld>
            <a:endParaRPr lang="en-CA"/>
          </a:p>
        </p:txBody>
      </p:sp>
      <p:sp>
        <p:nvSpPr>
          <p:cNvPr id="5" name="Footer Placeholder 4"/>
          <p:cNvSpPr>
            <a:spLocks noGrp="1"/>
          </p:cNvSpPr>
          <p:nvPr>
            <p:ph type="ftr" sz="quarter" idx="11"/>
          </p:nvPr>
        </p:nvSpPr>
        <p:spPr>
          <a:xfrm>
            <a:off x="16483952" y="30033756"/>
            <a:ext cx="15277809" cy="1725216"/>
          </a:xfrm>
          <a:prstGeom prst="rect">
            <a:avLst/>
          </a:prstGeom>
        </p:spPr>
        <p:txBody>
          <a:bodyPr/>
          <a:lstStyle/>
          <a:p>
            <a:endParaRPr lang="en-CA" dirty="0"/>
          </a:p>
        </p:txBody>
      </p:sp>
      <p:sp>
        <p:nvSpPr>
          <p:cNvPr id="6" name="Slide Number Placeholder 5"/>
          <p:cNvSpPr>
            <a:spLocks noGrp="1"/>
          </p:cNvSpPr>
          <p:nvPr>
            <p:ph type="sldNum" sz="quarter" idx="12"/>
          </p:nvPr>
        </p:nvSpPr>
        <p:spPr>
          <a:xfrm>
            <a:off x="34576094" y="30033756"/>
            <a:ext cx="11257333" cy="1725216"/>
          </a:xfrm>
          <a:prstGeom prst="rect">
            <a:avLst/>
          </a:prstGeom>
        </p:spPr>
        <p:txBody>
          <a:bodyPr/>
          <a:lstStyle/>
          <a:p>
            <a:fld id="{814F7E1A-0356-4569-9AC6-1156243B0B83}" type="slidenum">
              <a:rPr lang="en-CA" smtClean="0"/>
              <a:t>‹#›</a:t>
            </a:fld>
            <a:endParaRPr lang="en-CA"/>
          </a:p>
        </p:txBody>
      </p:sp>
    </p:spTree>
    <p:extLst>
      <p:ext uri="{BB962C8B-B14F-4D97-AF65-F5344CB8AC3E}">
        <p14:creationId xmlns:p14="http://schemas.microsoft.com/office/powerpoint/2010/main" val="2236259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ADEF">
            <a:alpha val="20000"/>
          </a:srgbClr>
        </a:solidFill>
        <a:effectLst/>
      </p:bgPr>
    </p:bg>
    <p:spTree>
      <p:nvGrpSpPr>
        <p:cNvPr id="1" name=""/>
        <p:cNvGrpSpPr/>
        <p:nvPr/>
      </p:nvGrpSpPr>
      <p:grpSpPr>
        <a:xfrm>
          <a:off x="0" y="0"/>
          <a:ext cx="0" cy="0"/>
          <a:chOff x="0" y="0"/>
          <a:chExt cx="0" cy="0"/>
        </a:xfrm>
      </p:grpSpPr>
      <p:sp>
        <p:nvSpPr>
          <p:cNvPr id="2" name="Rounded Rectangle 1"/>
          <p:cNvSpPr/>
          <p:nvPr userDrawn="1"/>
        </p:nvSpPr>
        <p:spPr>
          <a:xfrm>
            <a:off x="432224" y="504281"/>
            <a:ext cx="47309256" cy="7272808"/>
          </a:xfrm>
          <a:prstGeom prst="roundRect">
            <a:avLst/>
          </a:prstGeom>
          <a:solidFill>
            <a:srgbClr val="7071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48245713" cy="32404050"/>
          </a:xfrm>
          <a:prstGeom prst="rect">
            <a:avLst/>
          </a:prstGeom>
          <a:noFill/>
          <a:ln>
            <a:solidFill>
              <a:srgbClr val="2074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24312" y="1872433"/>
            <a:ext cx="10836614" cy="453650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575115259"/>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4320540" rtl="0" eaLnBrk="1" latinLnBrk="0" hangingPunct="1">
        <a:spcBef>
          <a:spcPct val="0"/>
        </a:spcBef>
        <a:buNone/>
        <a:defRPr sz="20800" kern="1200">
          <a:solidFill>
            <a:schemeClr val="tx1"/>
          </a:solidFill>
          <a:latin typeface="+mj-lt"/>
          <a:ea typeface="+mj-ea"/>
          <a:cs typeface="+mj-cs"/>
        </a:defRPr>
      </a:lvl1pPr>
    </p:titleStyle>
    <p:bodyStyle>
      <a:lvl1pPr marL="1620203" indent="-1620203" algn="l" defTabSz="4320540"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510439" indent="-1350169" algn="l" defTabSz="4320540"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9pPr>
    </p:bodyStyle>
    <p:otherStyle>
      <a:defPPr>
        <a:defRPr lang="en-US"/>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hyperlink" Target="http://www.revaluation.org.uk/"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mailto:fiona.spotswood@bristol.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40"/>
          <p:cNvSpPr txBox="1">
            <a:spLocks noChangeArrowheads="1"/>
          </p:cNvSpPr>
          <p:nvPr/>
        </p:nvSpPr>
        <p:spPr bwMode="auto">
          <a:xfrm>
            <a:off x="12573612" y="3621770"/>
            <a:ext cx="24952064" cy="3315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430266" tIns="430266" rIns="430266" bIns="430266"/>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a:spcBef>
                <a:spcPct val="20000"/>
              </a:spcBef>
            </a:pPr>
            <a:r>
              <a:rPr lang="en-AU" sz="3500" dirty="0">
                <a:solidFill>
                  <a:schemeClr val="bg1"/>
                </a:solidFill>
                <a:latin typeface="+mj-lt"/>
                <a:cs typeface="Times New Roman" panose="02020603050405020304" pitchFamily="18" charset="0"/>
              </a:rPr>
              <a:t> </a:t>
            </a:r>
            <a:r>
              <a:rPr lang="en-AU" sz="3500" u="sng" dirty="0">
                <a:solidFill>
                  <a:schemeClr val="bg1"/>
                </a:solidFill>
                <a:latin typeface="+mj-lt"/>
                <a:cs typeface="Times New Roman" panose="02020603050405020304" pitchFamily="18" charset="0"/>
              </a:rPr>
              <a:t>F SPOTSWOOD</a:t>
            </a:r>
            <a:r>
              <a:rPr lang="en-US" sz="3500" u="sng" baseline="30000" dirty="0">
                <a:solidFill>
                  <a:schemeClr val="bg1"/>
                </a:solidFill>
                <a:latin typeface="+mj-lt"/>
                <a:ea typeface="Times New Roman"/>
              </a:rPr>
              <a:t> </a:t>
            </a:r>
            <a:r>
              <a:rPr lang="en-US" sz="3500" baseline="30000" dirty="0">
                <a:solidFill>
                  <a:schemeClr val="bg1"/>
                </a:solidFill>
                <a:latin typeface="+mj-lt"/>
                <a:ea typeface="Times New Roman"/>
              </a:rPr>
              <a:t>1</a:t>
            </a:r>
            <a:r>
              <a:rPr lang="en-AU" sz="3500" dirty="0">
                <a:solidFill>
                  <a:schemeClr val="bg1"/>
                </a:solidFill>
                <a:latin typeface="+mj-lt"/>
                <a:cs typeface="Times New Roman" panose="02020603050405020304" pitchFamily="18" charset="0"/>
              </a:rPr>
              <a:t>, S SPEAR </a:t>
            </a:r>
            <a:r>
              <a:rPr lang="en-US" sz="3500" baseline="30000" dirty="0">
                <a:solidFill>
                  <a:schemeClr val="bg1"/>
                </a:solidFill>
                <a:latin typeface="+mj-lt"/>
                <a:ea typeface="Times New Roman"/>
              </a:rPr>
              <a:t>2</a:t>
            </a:r>
            <a:r>
              <a:rPr lang="en-AU" sz="3500" dirty="0">
                <a:solidFill>
                  <a:schemeClr val="bg1"/>
                </a:solidFill>
                <a:latin typeface="+mj-lt"/>
                <a:cs typeface="Times New Roman" panose="02020603050405020304" pitchFamily="18" charset="0"/>
              </a:rPr>
              <a:t>, G WILTSHIRE </a:t>
            </a:r>
            <a:r>
              <a:rPr lang="en-US" sz="3500" baseline="30000" dirty="0">
                <a:solidFill>
                  <a:schemeClr val="bg1"/>
                </a:solidFill>
                <a:latin typeface="+mj-lt"/>
              </a:rPr>
              <a:t>3</a:t>
            </a:r>
            <a:r>
              <a:rPr lang="en-AU" sz="3500" dirty="0">
                <a:solidFill>
                  <a:schemeClr val="bg1"/>
                </a:solidFill>
                <a:latin typeface="+mj-lt"/>
                <a:cs typeface="Times New Roman" panose="02020603050405020304" pitchFamily="18" charset="0"/>
              </a:rPr>
              <a:t>, A L DARNTON</a:t>
            </a:r>
            <a:r>
              <a:rPr lang="en-US" sz="3500" baseline="30000" dirty="0">
                <a:solidFill>
                  <a:schemeClr val="bg1"/>
                </a:solidFill>
                <a:latin typeface="+mj-lt"/>
              </a:rPr>
              <a:t> 4 </a:t>
            </a:r>
            <a:r>
              <a:rPr lang="en-US" sz="3500" dirty="0">
                <a:solidFill>
                  <a:schemeClr val="bg1"/>
                </a:solidFill>
                <a:latin typeface="+mj-lt"/>
              </a:rPr>
              <a:t>,</a:t>
            </a:r>
            <a:r>
              <a:rPr lang="en-US" sz="3500" baseline="30000" dirty="0">
                <a:solidFill>
                  <a:schemeClr val="bg1"/>
                </a:solidFill>
                <a:latin typeface="+mj-lt"/>
              </a:rPr>
              <a:t> </a:t>
            </a:r>
            <a:r>
              <a:rPr lang="en-AU" sz="3500" dirty="0">
                <a:solidFill>
                  <a:schemeClr val="bg1"/>
                </a:solidFill>
                <a:latin typeface="+mj-lt"/>
                <a:cs typeface="Times New Roman" panose="02020603050405020304" pitchFamily="18" charset="0"/>
              </a:rPr>
              <a:t>L LIEW</a:t>
            </a:r>
            <a:r>
              <a:rPr lang="en-US" sz="3500" baseline="30000">
                <a:solidFill>
                  <a:schemeClr val="bg1"/>
                </a:solidFill>
                <a:latin typeface="+mj-lt"/>
              </a:rPr>
              <a:t> 3,4</a:t>
            </a:r>
            <a:r>
              <a:rPr lang="en-AU" sz="3500">
                <a:solidFill>
                  <a:schemeClr val="bg1"/>
                </a:solidFill>
                <a:latin typeface="+mj-lt"/>
                <a:cs typeface="Times New Roman" panose="02020603050405020304" pitchFamily="18" charset="0"/>
              </a:rPr>
              <a:t>, </a:t>
            </a:r>
            <a:endParaRPr lang="en-AU" sz="3500" dirty="0">
              <a:solidFill>
                <a:schemeClr val="bg1"/>
              </a:solidFill>
              <a:latin typeface="+mj-lt"/>
              <a:cs typeface="Times New Roman" panose="02020603050405020304" pitchFamily="18" charset="0"/>
            </a:endParaRPr>
          </a:p>
          <a:p>
            <a:pPr>
              <a:spcBef>
                <a:spcPct val="20000"/>
              </a:spcBef>
            </a:pPr>
            <a:r>
              <a:rPr lang="en-AU" sz="3500" dirty="0">
                <a:solidFill>
                  <a:schemeClr val="bg1"/>
                </a:solidFill>
                <a:latin typeface="+mj-lt"/>
                <a:cs typeface="Times New Roman" panose="02020603050405020304" pitchFamily="18" charset="0"/>
              </a:rPr>
              <a:t>1University of Bristol</a:t>
            </a:r>
          </a:p>
          <a:p>
            <a:pPr>
              <a:spcBef>
                <a:spcPct val="20000"/>
              </a:spcBef>
            </a:pPr>
            <a:r>
              <a:rPr lang="en-AU" sz="3500" dirty="0">
                <a:solidFill>
                  <a:schemeClr val="bg1"/>
                </a:solidFill>
                <a:latin typeface="+mj-lt"/>
                <a:cs typeface="Times New Roman" panose="02020603050405020304" pitchFamily="18" charset="0"/>
              </a:rPr>
              <a:t>2UWE Bristol</a:t>
            </a:r>
          </a:p>
          <a:p>
            <a:pPr>
              <a:spcBef>
                <a:spcPct val="20000"/>
              </a:spcBef>
            </a:pPr>
            <a:r>
              <a:rPr lang="en-AU" sz="3500" dirty="0">
                <a:solidFill>
                  <a:schemeClr val="bg1"/>
                </a:solidFill>
                <a:latin typeface="+mj-lt"/>
                <a:cs typeface="Times New Roman" panose="02020603050405020304" pitchFamily="18" charset="0"/>
              </a:rPr>
              <a:t>3 University of Bath</a:t>
            </a:r>
          </a:p>
          <a:p>
            <a:pPr>
              <a:spcBef>
                <a:spcPct val="20000"/>
              </a:spcBef>
            </a:pPr>
            <a:r>
              <a:rPr lang="en-AU" sz="3500" dirty="0">
                <a:solidFill>
                  <a:schemeClr val="bg1"/>
                </a:solidFill>
                <a:latin typeface="+mj-lt"/>
                <a:cs typeface="Times New Roman" panose="02020603050405020304" pitchFamily="18" charset="0"/>
              </a:rPr>
              <a:t>4 AD Research and Analysis</a:t>
            </a:r>
          </a:p>
          <a:p>
            <a:pPr>
              <a:spcBef>
                <a:spcPct val="20000"/>
              </a:spcBef>
            </a:pPr>
            <a:endParaRPr lang="en-AU" sz="3500" dirty="0">
              <a:solidFill>
                <a:schemeClr val="bg1"/>
              </a:solidFill>
              <a:latin typeface="+mj-lt"/>
              <a:cs typeface="Times New Roman" panose="02020603050405020304" pitchFamily="18" charset="0"/>
            </a:endParaRPr>
          </a:p>
          <a:p>
            <a:pPr>
              <a:spcBef>
                <a:spcPct val="20000"/>
              </a:spcBef>
            </a:pPr>
            <a:endParaRPr lang="en-AU" sz="3500" dirty="0">
              <a:solidFill>
                <a:schemeClr val="bg1"/>
              </a:solidFill>
              <a:latin typeface="+mj-lt"/>
              <a:cs typeface="Times New Roman" panose="02020603050405020304" pitchFamily="18" charset="0"/>
            </a:endParaRPr>
          </a:p>
        </p:txBody>
      </p:sp>
      <p:sp>
        <p:nvSpPr>
          <p:cNvPr id="29" name="Rectangle 28"/>
          <p:cNvSpPr>
            <a:spLocks noChangeArrowheads="1"/>
          </p:cNvSpPr>
          <p:nvPr/>
        </p:nvSpPr>
        <p:spPr bwMode="auto">
          <a:xfrm>
            <a:off x="563195" y="8425161"/>
            <a:ext cx="15467059" cy="10585176"/>
          </a:xfrm>
          <a:prstGeom prst="rect">
            <a:avLst/>
          </a:prstGeom>
          <a:solidFill>
            <a:schemeClr val="bg1"/>
          </a:solidFill>
          <a:ln w="12700">
            <a:solidFill>
              <a:srgbClr val="707175"/>
            </a:solidFill>
          </a:ln>
          <a:effectLst/>
          <a:extLst/>
        </p:spPr>
        <p:txBody>
          <a:bodyPr lIns="375509" tIns="375509" rIns="375509" bIns="375509"/>
          <a:lstStyle/>
          <a:p>
            <a:pPr defTabSz="952097" eaLnBrk="0" hangingPunct="0">
              <a:spcBef>
                <a:spcPct val="50000"/>
              </a:spcBef>
            </a:pPr>
            <a:r>
              <a:rPr lang="en-US" sz="5500" b="1" cap="all" dirty="0">
                <a:solidFill>
                  <a:srgbClr val="00ADEF"/>
                </a:solidFill>
              </a:rPr>
              <a:t>Introduction</a:t>
            </a:r>
          </a:p>
          <a:p>
            <a:pPr>
              <a:spcBef>
                <a:spcPct val="25000"/>
              </a:spcBef>
              <a:spcAft>
                <a:spcPts val="1200"/>
              </a:spcAft>
            </a:pPr>
            <a:r>
              <a:rPr lang="en-US" altLang="en-US" sz="3800" dirty="0">
                <a:latin typeface="Calibri" panose="020F0502020204030204" pitchFamily="34" charset="0"/>
                <a:cs typeface="Calibri" panose="020F0502020204030204" pitchFamily="34" charset="0"/>
              </a:rPr>
              <a:t>Developed in 2015 for NHS Change Day, Revaluation is an innovative, participative process for evaluating change in complex systems by exploring different types of value, both present and emergent. It has been used to evaluate largescale movements such as GM Moving (Greater Manchester) and the Family Nurse Partnership in Northern Ireland and Scotland, as well as place-based culture change projects led by community </a:t>
            </a:r>
            <a:r>
              <a:rPr lang="en-US" altLang="en-US" sz="3800" dirty="0" err="1">
                <a:latin typeface="Calibri" panose="020F0502020204030204" pitchFamily="34" charset="0"/>
                <a:cs typeface="Calibri" panose="020F0502020204030204" pitchFamily="34" charset="0"/>
              </a:rPr>
              <a:t>organisations</a:t>
            </a:r>
            <a:r>
              <a:rPr lang="en-US" altLang="en-US" sz="3800" dirty="0">
                <a:latin typeface="Calibri" panose="020F0502020204030204" pitchFamily="34" charset="0"/>
                <a:cs typeface="Calibri" panose="020F0502020204030204" pitchFamily="34" charset="0"/>
              </a:rPr>
              <a:t>. It captures the ‘full value’ of a </a:t>
            </a:r>
            <a:r>
              <a:rPr lang="en-US" altLang="en-US" sz="3800" dirty="0" err="1">
                <a:latin typeface="Calibri" panose="020F0502020204030204" pitchFamily="34" charset="0"/>
                <a:cs typeface="Calibri" panose="020F0502020204030204" pitchFamily="34" charset="0"/>
              </a:rPr>
              <a:t>programme</a:t>
            </a:r>
            <a:r>
              <a:rPr lang="en-US" altLang="en-US" sz="3800" dirty="0">
                <a:latin typeface="Calibri" panose="020F0502020204030204" pitchFamily="34" charset="0"/>
                <a:cs typeface="Calibri" panose="020F0502020204030204" pitchFamily="34" charset="0"/>
              </a:rPr>
              <a:t> of change, not solely quantitative outcomes. It is a strength-based tool because it invites actors in a system to identify the value they see in a system, but which traditional evaluations often miss.</a:t>
            </a:r>
          </a:p>
          <a:p>
            <a:pPr>
              <a:spcBef>
                <a:spcPct val="25000"/>
              </a:spcBef>
              <a:spcAft>
                <a:spcPts val="1200"/>
              </a:spcAft>
            </a:pPr>
            <a:r>
              <a:rPr lang="en-US" altLang="en-US" sz="3800" dirty="0">
                <a:latin typeface="Calibri" panose="020F0502020204030204" pitchFamily="34" charset="0"/>
                <a:cs typeface="Calibri" panose="020F0502020204030204" pitchFamily="34" charset="0"/>
              </a:rPr>
              <a:t>Revaluation is a paradigm shift in evaluation because it simultaneously generates and evaluates change in a complex system. The act of revealing value makes change, and creates further value. Present and future outcomes are captured using the ‘6 Box’ Revaluation framework, which in turn shapes the change that is ongoing and emergent.</a:t>
            </a:r>
          </a:p>
          <a:p>
            <a:pPr defTabSz="952097"/>
            <a:endParaRPr lang="en-AU" sz="3000" dirty="0">
              <a:solidFill>
                <a:srgbClr val="707175"/>
              </a:solidFill>
              <a:latin typeface="Arial" charset="0"/>
            </a:endParaRPr>
          </a:p>
        </p:txBody>
      </p:sp>
      <p:sp>
        <p:nvSpPr>
          <p:cNvPr id="30" name="Rectangle 29"/>
          <p:cNvSpPr>
            <a:spLocks noChangeArrowheads="1"/>
          </p:cNvSpPr>
          <p:nvPr/>
        </p:nvSpPr>
        <p:spPr bwMode="auto">
          <a:xfrm>
            <a:off x="32272572" y="21890657"/>
            <a:ext cx="15385554" cy="3842536"/>
          </a:xfrm>
          <a:prstGeom prst="rect">
            <a:avLst/>
          </a:prstGeom>
          <a:solidFill>
            <a:schemeClr val="bg1"/>
          </a:solidFill>
          <a:ln w="12700">
            <a:solidFill>
              <a:srgbClr val="707175"/>
            </a:solidFill>
            <a:miter lim="800000"/>
            <a:headEnd/>
            <a:tailEnd/>
          </a:ln>
          <a:effectLst/>
          <a:extLst/>
        </p:spPr>
        <p:txBody>
          <a:bodyPr lIns="375509" tIns="375509" rIns="375509" bIns="375509"/>
          <a:lstStyle/>
          <a:p>
            <a:pPr defTabSz="952097" eaLnBrk="0" hangingPunct="0">
              <a:spcBef>
                <a:spcPct val="50000"/>
              </a:spcBef>
            </a:pPr>
            <a:r>
              <a:rPr lang="en-US" sz="5500" b="1" cap="all" dirty="0">
                <a:solidFill>
                  <a:srgbClr val="00ADEF"/>
                </a:solidFill>
              </a:rPr>
              <a:t>RESULTS AND NEXT STEPS</a:t>
            </a:r>
          </a:p>
          <a:p>
            <a:r>
              <a:rPr lang="en-US" altLang="en-US" sz="3800" dirty="0">
                <a:latin typeface="Calibri" panose="020F0502020204030204" pitchFamily="34" charset="0"/>
                <a:cs typeface="Calibri" panose="020F0502020204030204" pitchFamily="34" charset="0"/>
              </a:rPr>
              <a:t>The pilot projects will last for one school year, and are ongoing (as of Sept/Oct 2018). Revaluation will be used again in an-end-of year process which will bring the system actors together to reach a shared account of the value of the work. Findings will be reported in late 2019.</a:t>
            </a:r>
          </a:p>
          <a:p>
            <a:pPr algn="just">
              <a:spcBef>
                <a:spcPct val="25000"/>
              </a:spcBef>
            </a:pPr>
            <a:r>
              <a:rPr lang="en-US" altLang="en-US" sz="3200" dirty="0">
                <a:latin typeface="Calibri" panose="020F0502020204030204" pitchFamily="34" charset="0"/>
                <a:cs typeface="Calibri" panose="020F0502020204030204" pitchFamily="34" charset="0"/>
              </a:rPr>
              <a:t>	</a:t>
            </a:r>
            <a:r>
              <a:rPr lang="en-CA" sz="3000" dirty="0">
                <a:solidFill>
                  <a:srgbClr val="707175"/>
                </a:solidFill>
                <a:cs typeface="Arial" charset="0"/>
              </a:rPr>
              <a:t>. </a:t>
            </a:r>
          </a:p>
          <a:p>
            <a:pPr defTabSz="952097"/>
            <a:endParaRPr lang="en-US" sz="3993" b="1" dirty="0">
              <a:solidFill>
                <a:srgbClr val="707175"/>
              </a:solidFill>
              <a:cs typeface="Arial" charset="0"/>
            </a:endParaRPr>
          </a:p>
          <a:p>
            <a:pPr defTabSz="952097"/>
            <a:endParaRPr lang="en-US" sz="3993" b="1" dirty="0">
              <a:solidFill>
                <a:srgbClr val="707175"/>
              </a:solidFill>
              <a:cs typeface="Arial" charset="0"/>
            </a:endParaRPr>
          </a:p>
        </p:txBody>
      </p:sp>
      <p:sp>
        <p:nvSpPr>
          <p:cNvPr id="31" name="Rectangle 30"/>
          <p:cNvSpPr>
            <a:spLocks noChangeArrowheads="1"/>
          </p:cNvSpPr>
          <p:nvPr/>
        </p:nvSpPr>
        <p:spPr bwMode="auto">
          <a:xfrm>
            <a:off x="16919692" y="7849097"/>
            <a:ext cx="14616657" cy="12889432"/>
          </a:xfrm>
          <a:prstGeom prst="rect">
            <a:avLst/>
          </a:prstGeom>
          <a:solidFill>
            <a:schemeClr val="bg1"/>
          </a:solidFill>
          <a:ln w="12700">
            <a:solidFill>
              <a:srgbClr val="707175"/>
            </a:solidFill>
            <a:miter lim="800000"/>
            <a:headEnd/>
            <a:tailEnd/>
          </a:ln>
          <a:effectLst/>
          <a:extLst/>
        </p:spPr>
        <p:txBody>
          <a:bodyPr lIns="375509" tIns="375509" rIns="375509" bIns="375509" numCol="1" spcCol="720685"/>
          <a:lstStyle/>
          <a:p>
            <a:pPr defTabSz="952097" eaLnBrk="0" hangingPunct="0">
              <a:spcBef>
                <a:spcPct val="50000"/>
              </a:spcBef>
            </a:pPr>
            <a:r>
              <a:rPr lang="en-GB" sz="5500" b="1" cap="all" dirty="0">
                <a:solidFill>
                  <a:srgbClr val="00ADEF"/>
                </a:solidFill>
              </a:rPr>
              <a:t>THE 6 BOXES</a:t>
            </a:r>
            <a:endParaRPr lang="en-AU" sz="3000" dirty="0">
              <a:solidFill>
                <a:srgbClr val="707175"/>
              </a:solidFill>
              <a:latin typeface="+mj-lt"/>
            </a:endParaRPr>
          </a:p>
          <a:p>
            <a:pPr defTabSz="952097" eaLnBrk="0" hangingPunct="0">
              <a:spcBef>
                <a:spcPct val="50000"/>
              </a:spcBef>
            </a:pPr>
            <a:endParaRPr lang="en-AU" sz="3000" dirty="0">
              <a:solidFill>
                <a:srgbClr val="707175"/>
              </a:solidFill>
              <a:latin typeface="+mj-lt"/>
            </a:endParaRPr>
          </a:p>
          <a:p>
            <a:pPr defTabSz="952097" eaLnBrk="0" hangingPunct="0">
              <a:spcBef>
                <a:spcPct val="50000"/>
              </a:spcBef>
            </a:pPr>
            <a:endParaRPr lang="en-AU" sz="3000" dirty="0">
              <a:solidFill>
                <a:srgbClr val="707175"/>
              </a:solidFill>
              <a:latin typeface="+mj-lt"/>
            </a:endParaRPr>
          </a:p>
          <a:p>
            <a:pPr defTabSz="952097" eaLnBrk="0" hangingPunct="0">
              <a:spcBef>
                <a:spcPct val="50000"/>
              </a:spcBef>
            </a:pPr>
            <a:endParaRPr lang="en-AU" sz="3000" dirty="0">
              <a:solidFill>
                <a:srgbClr val="707175"/>
              </a:solidFill>
              <a:latin typeface="+mj-lt"/>
            </a:endParaRPr>
          </a:p>
          <a:p>
            <a:pPr defTabSz="952097" eaLnBrk="0" hangingPunct="0">
              <a:spcBef>
                <a:spcPct val="50000"/>
              </a:spcBef>
            </a:pPr>
            <a:endParaRPr lang="en-AU" sz="3000" dirty="0">
              <a:solidFill>
                <a:srgbClr val="707175"/>
              </a:solidFill>
              <a:latin typeface="+mj-lt"/>
            </a:endParaRPr>
          </a:p>
          <a:p>
            <a:pPr defTabSz="952097" eaLnBrk="0" hangingPunct="0">
              <a:spcBef>
                <a:spcPct val="50000"/>
              </a:spcBef>
            </a:pPr>
            <a:endParaRPr lang="en-AU" sz="3000" dirty="0">
              <a:solidFill>
                <a:srgbClr val="707175"/>
              </a:solidFill>
              <a:latin typeface="+mj-lt"/>
            </a:endParaRPr>
          </a:p>
          <a:p>
            <a:pPr defTabSz="952097" eaLnBrk="0" hangingPunct="0">
              <a:spcBef>
                <a:spcPct val="50000"/>
              </a:spcBef>
            </a:pPr>
            <a:endParaRPr lang="en-AU" sz="3000" dirty="0">
              <a:solidFill>
                <a:srgbClr val="707175"/>
              </a:solidFill>
              <a:latin typeface="+mj-lt"/>
            </a:endParaRPr>
          </a:p>
          <a:p>
            <a:pPr defTabSz="952097" eaLnBrk="0" hangingPunct="0">
              <a:spcBef>
                <a:spcPct val="50000"/>
              </a:spcBef>
            </a:pPr>
            <a:endParaRPr lang="en-AU" sz="3000" dirty="0">
              <a:solidFill>
                <a:srgbClr val="707175"/>
              </a:solidFill>
              <a:latin typeface="+mj-lt"/>
            </a:endParaRPr>
          </a:p>
          <a:p>
            <a:pPr defTabSz="952097" eaLnBrk="0" hangingPunct="0">
              <a:spcBef>
                <a:spcPct val="50000"/>
              </a:spcBef>
            </a:pPr>
            <a:endParaRPr lang="en-AU" sz="3000" dirty="0">
              <a:solidFill>
                <a:srgbClr val="707175"/>
              </a:solidFill>
              <a:latin typeface="+mj-lt"/>
            </a:endParaRPr>
          </a:p>
          <a:p>
            <a:pPr defTabSz="952097" eaLnBrk="0" hangingPunct="0">
              <a:spcBef>
                <a:spcPct val="50000"/>
              </a:spcBef>
            </a:pPr>
            <a:endParaRPr lang="en-AU" sz="3000" dirty="0">
              <a:solidFill>
                <a:srgbClr val="707175"/>
              </a:solidFill>
              <a:latin typeface="+mj-lt"/>
            </a:endParaRPr>
          </a:p>
          <a:p>
            <a:pPr defTabSz="952097" eaLnBrk="0" hangingPunct="0">
              <a:spcBef>
                <a:spcPct val="50000"/>
              </a:spcBef>
            </a:pPr>
            <a:endParaRPr lang="en-AU" sz="3000" dirty="0">
              <a:solidFill>
                <a:srgbClr val="707175"/>
              </a:solidFill>
              <a:latin typeface="+mj-lt"/>
            </a:endParaRPr>
          </a:p>
          <a:p>
            <a:pPr defTabSz="952097" eaLnBrk="0" hangingPunct="0">
              <a:spcBef>
                <a:spcPct val="50000"/>
              </a:spcBef>
            </a:pPr>
            <a:endParaRPr lang="en-AU" sz="3000" dirty="0">
              <a:solidFill>
                <a:srgbClr val="707175"/>
              </a:solidFill>
              <a:latin typeface="+mj-lt"/>
            </a:endParaRPr>
          </a:p>
        </p:txBody>
      </p:sp>
      <p:sp>
        <p:nvSpPr>
          <p:cNvPr id="34" name="Text Box 10"/>
          <p:cNvSpPr txBox="1">
            <a:spLocks noChangeArrowheads="1"/>
          </p:cNvSpPr>
          <p:nvPr/>
        </p:nvSpPr>
        <p:spPr bwMode="auto">
          <a:xfrm>
            <a:off x="511738" y="19728009"/>
            <a:ext cx="15467059" cy="12315776"/>
          </a:xfrm>
          <a:prstGeom prst="rect">
            <a:avLst/>
          </a:prstGeom>
          <a:solidFill>
            <a:schemeClr val="bg1"/>
          </a:solidFill>
          <a:ln w="12700">
            <a:solidFill>
              <a:srgbClr val="707175"/>
            </a:solidFill>
            <a:miter lim="800000"/>
            <a:headEnd/>
            <a:tailEnd/>
          </a:ln>
          <a:effectLst/>
          <a:extLst/>
        </p:spPr>
        <p:txBody>
          <a:bodyPr lIns="375509" tIns="375509" rIns="375509" bIns="375509"/>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a:spcBef>
                <a:spcPct val="50000"/>
              </a:spcBef>
            </a:pPr>
            <a:r>
              <a:rPr lang="en-GB" sz="5500" b="1" cap="all" dirty="0">
                <a:solidFill>
                  <a:srgbClr val="00ADEF"/>
                </a:solidFill>
                <a:latin typeface="+mn-lt"/>
              </a:rPr>
              <a:t>THE 6 BOX PROCESS</a:t>
            </a:r>
          </a:p>
          <a:p>
            <a:pPr>
              <a:spcBef>
                <a:spcPct val="25000"/>
              </a:spcBef>
            </a:pPr>
            <a:r>
              <a:rPr lang="en-US" altLang="en-US" sz="3800" dirty="0">
                <a:latin typeface="Calibri" panose="020F0502020204030204" pitchFamily="34" charset="0"/>
                <a:cs typeface="Calibri" panose="020F0502020204030204" pitchFamily="34" charset="0"/>
              </a:rPr>
              <a:t>The full value of a </a:t>
            </a:r>
            <a:r>
              <a:rPr lang="en-US" altLang="en-US" sz="3800" dirty="0" err="1">
                <a:latin typeface="Calibri" panose="020F0502020204030204" pitchFamily="34" charset="0"/>
                <a:cs typeface="Calibri" panose="020F0502020204030204" pitchFamily="34" charset="0"/>
              </a:rPr>
              <a:t>programme</a:t>
            </a:r>
            <a:r>
              <a:rPr lang="en-US" altLang="en-US" sz="3800" dirty="0">
                <a:latin typeface="Calibri" panose="020F0502020204030204" pitchFamily="34" charset="0"/>
                <a:cs typeface="Calibri" panose="020F0502020204030204" pitchFamily="34" charset="0"/>
              </a:rPr>
              <a:t> of culture change is revealed by listening to the stories of people at every level of the system. At the start of the process of change, facilitators ask groups of actors about the value they see and experience. Value is conceptualized and captured through three different dimensions: (1) Calculate: quantitative value (2) Calibrate: qualitative achievements, judgements and learnings (3) Capacitate: system changes – new networks, innovations, and transformations. The three dimensions are divided into two types of value: visible and invisible. Visible value is present and may already be evidenced; invisible value needs analytical work to reveal it, or time for it to emerge. [See Figure]</a:t>
            </a:r>
          </a:p>
          <a:p>
            <a:pPr>
              <a:spcBef>
                <a:spcPct val="25000"/>
              </a:spcBef>
            </a:pPr>
            <a:r>
              <a:rPr lang="en-US" altLang="en-US" sz="3800" dirty="0">
                <a:latin typeface="Calibri" panose="020F0502020204030204" pitchFamily="34" charset="0"/>
                <a:cs typeface="Calibri" panose="020F0502020204030204" pitchFamily="34" charset="0"/>
              </a:rPr>
              <a:t>The stories from actors across the system are folded into a single account of the full value of the </a:t>
            </a:r>
            <a:r>
              <a:rPr lang="en-US" altLang="en-US" sz="3800" dirty="0" err="1">
                <a:latin typeface="Calibri" panose="020F0502020204030204" pitchFamily="34" charset="0"/>
                <a:cs typeface="Calibri" panose="020F0502020204030204" pitchFamily="34" charset="0"/>
              </a:rPr>
              <a:t>programme</a:t>
            </a:r>
            <a:r>
              <a:rPr lang="en-US" altLang="en-US" sz="3800" dirty="0">
                <a:latin typeface="Calibri" panose="020F0502020204030204" pitchFamily="34" charset="0"/>
                <a:cs typeface="Calibri" panose="020F0502020204030204" pitchFamily="34" charset="0"/>
              </a:rPr>
              <a:t> of change. Different types of value will be more important in different parts of the system, but all are relevant and important. This starting process informs the project evaluation: actors themselves identify what matters, set measures they want tracked, and design methods which fit best with their ways of working. Through a process of iteration, the evaluation emerges over time as actors engage with the Revaluation, as part of a shared conversation about value</a:t>
            </a:r>
            <a:r>
              <a:rPr lang="en-US" altLang="en-US" sz="4000" dirty="0">
                <a:latin typeface="Calibri" panose="020F0502020204030204" pitchFamily="34" charset="0"/>
                <a:cs typeface="Calibri" panose="020F0502020204030204" pitchFamily="34" charset="0"/>
              </a:rPr>
              <a:t>.</a:t>
            </a:r>
          </a:p>
        </p:txBody>
      </p:sp>
      <p:sp>
        <p:nvSpPr>
          <p:cNvPr id="35" name="Rectangle 28"/>
          <p:cNvSpPr>
            <a:spLocks noChangeArrowheads="1"/>
          </p:cNvSpPr>
          <p:nvPr/>
        </p:nvSpPr>
        <p:spPr bwMode="auto">
          <a:xfrm>
            <a:off x="32259760" y="26067121"/>
            <a:ext cx="15325273" cy="3384376"/>
          </a:xfrm>
          <a:prstGeom prst="rect">
            <a:avLst/>
          </a:prstGeom>
          <a:solidFill>
            <a:schemeClr val="bg1"/>
          </a:solidFill>
          <a:ln w="12700">
            <a:solidFill>
              <a:srgbClr val="707175"/>
            </a:solidFill>
            <a:miter lim="800000"/>
            <a:headEnd/>
            <a:tailEnd/>
          </a:ln>
          <a:effectLst/>
          <a:extLst/>
        </p:spPr>
        <p:txBody>
          <a:bodyPr lIns="375509" tIns="375509" rIns="375509" bIns="375509"/>
          <a:lstStyle/>
          <a:p>
            <a:pPr defTabSz="952097" eaLnBrk="0" hangingPunct="0">
              <a:spcBef>
                <a:spcPct val="50000"/>
              </a:spcBef>
            </a:pPr>
            <a:r>
              <a:rPr lang="en-US" sz="5500" b="1" cap="all" dirty="0">
                <a:solidFill>
                  <a:srgbClr val="00ADEF"/>
                </a:solidFill>
              </a:rPr>
              <a:t>References</a:t>
            </a:r>
          </a:p>
          <a:p>
            <a:r>
              <a:rPr lang="en-US" sz="3200" dirty="0">
                <a:latin typeface="Calibri" panose="020F0502020204030204" pitchFamily="34" charset="0"/>
              </a:rPr>
              <a:t>Darnton, A. (2018) </a:t>
            </a:r>
            <a:r>
              <a:rPr lang="en-GB" sz="3200" i="1" dirty="0">
                <a:latin typeface="Calibri" panose="020F0502020204030204" pitchFamily="34" charset="0"/>
              </a:rPr>
              <a:t>Revaluation: a participative approach to measuring and</a:t>
            </a:r>
          </a:p>
          <a:p>
            <a:r>
              <a:rPr lang="en-GB" sz="3200" i="1" dirty="0">
                <a:latin typeface="Calibri" panose="020F0502020204030204" pitchFamily="34" charset="0"/>
              </a:rPr>
              <a:t>making change.</a:t>
            </a:r>
            <a:r>
              <a:rPr lang="en-GB" sz="3200" dirty="0">
                <a:latin typeface="Calibri" panose="020F0502020204030204" pitchFamily="34" charset="0"/>
              </a:rPr>
              <a:t> Evaluation and Policy Practice Note No.7 (University of Surrey: CECAN)</a:t>
            </a:r>
            <a:endParaRPr lang="en-US" sz="3200" dirty="0">
              <a:latin typeface="Calibri" panose="020F0502020204030204" pitchFamily="34" charset="0"/>
            </a:endParaRPr>
          </a:p>
          <a:p>
            <a:r>
              <a:rPr lang="en-US" sz="3200" dirty="0">
                <a:latin typeface="Calibri" panose="020F0502020204030204" pitchFamily="34" charset="0"/>
              </a:rPr>
              <a:t>Darnton, A. and Harrison, A. (2015) </a:t>
            </a:r>
            <a:r>
              <a:rPr lang="en-US" sz="3200" i="1" dirty="0">
                <a:latin typeface="Calibri" panose="020F0502020204030204" pitchFamily="34" charset="0"/>
              </a:rPr>
              <a:t>Revaluation.</a:t>
            </a:r>
            <a:r>
              <a:rPr lang="en-US" sz="3200" dirty="0">
                <a:latin typeface="Calibri" panose="020F0502020204030204" pitchFamily="34" charset="0"/>
              </a:rPr>
              <a:t> Available online: </a:t>
            </a:r>
            <a:r>
              <a:rPr lang="en-US" sz="3200" dirty="0">
                <a:latin typeface="Calibri" panose="020F0502020204030204" pitchFamily="34" charset="0"/>
                <a:hlinkClick r:id="rId3"/>
              </a:rPr>
              <a:t>http://www.revaluation.org.uk/</a:t>
            </a:r>
            <a:r>
              <a:rPr lang="en-US" sz="3200" dirty="0">
                <a:latin typeface="Calibri" panose="020F0502020204030204" pitchFamily="34" charset="0"/>
              </a:rPr>
              <a:t> [Accessed at 1/5/2018]</a:t>
            </a:r>
            <a:endParaRPr lang="en-US" sz="2500" dirty="0">
              <a:solidFill>
                <a:srgbClr val="707175"/>
              </a:solidFill>
              <a:latin typeface="Arial" charset="0"/>
              <a:cs typeface="Arial" charset="0"/>
            </a:endParaRPr>
          </a:p>
        </p:txBody>
      </p:sp>
      <p:sp>
        <p:nvSpPr>
          <p:cNvPr id="40" name="Text Box 2"/>
          <p:cNvSpPr txBox="1">
            <a:spLocks noChangeArrowheads="1"/>
          </p:cNvSpPr>
          <p:nvPr/>
        </p:nvSpPr>
        <p:spPr bwMode="auto">
          <a:xfrm>
            <a:off x="12554612" y="636980"/>
            <a:ext cx="27355753" cy="236380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637485" tIns="637485" rIns="637485" bIns="637485"/>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r>
              <a:rPr lang="en-GB" sz="8000" b="1" dirty="0">
                <a:solidFill>
                  <a:schemeClr val="bg1"/>
                </a:solidFill>
                <a:latin typeface="Calibri"/>
                <a:cs typeface="Times New Roman" panose="02020603050405020304" pitchFamily="18" charset="0"/>
              </a:rPr>
              <a:t>Exploring Revaluation as a strengths-based approach to changing school physical activity cultures</a:t>
            </a:r>
            <a:endParaRPr lang="en-AU" sz="8000" dirty="0">
              <a:solidFill>
                <a:schemeClr val="bg1"/>
              </a:solidFill>
              <a:latin typeface="+mj-lt"/>
              <a:cs typeface="Times New Roman" panose="02020603050405020304" pitchFamily="18" charset="0"/>
            </a:endParaRPr>
          </a:p>
        </p:txBody>
      </p:sp>
      <p:sp>
        <p:nvSpPr>
          <p:cNvPr id="46" name="Rectangle 28"/>
          <p:cNvSpPr>
            <a:spLocks noChangeArrowheads="1"/>
          </p:cNvSpPr>
          <p:nvPr/>
        </p:nvSpPr>
        <p:spPr bwMode="auto">
          <a:xfrm>
            <a:off x="32209621" y="29811537"/>
            <a:ext cx="15392488" cy="2232248"/>
          </a:xfrm>
          <a:prstGeom prst="rect">
            <a:avLst/>
          </a:prstGeom>
          <a:solidFill>
            <a:schemeClr val="bg1"/>
          </a:solidFill>
          <a:ln w="12700">
            <a:solidFill>
              <a:srgbClr val="707175"/>
            </a:solidFill>
            <a:miter lim="800000"/>
            <a:headEnd/>
            <a:tailEnd/>
          </a:ln>
          <a:effectLst/>
          <a:extLst/>
        </p:spPr>
        <p:txBody>
          <a:bodyPr lIns="375509" tIns="375509" rIns="375509" bIns="375509"/>
          <a:lstStyle/>
          <a:p>
            <a:pPr defTabSz="952097" eaLnBrk="0" hangingPunct="0">
              <a:spcBef>
                <a:spcPct val="50000"/>
              </a:spcBef>
            </a:pPr>
            <a:r>
              <a:rPr lang="en-US" sz="5500" b="1" cap="all" dirty="0">
                <a:solidFill>
                  <a:srgbClr val="00ADEF"/>
                </a:solidFill>
              </a:rPr>
              <a:t>CONTACT INFORMATION</a:t>
            </a:r>
          </a:p>
          <a:p>
            <a:r>
              <a:rPr lang="en-AU" sz="2800" dirty="0">
                <a:solidFill>
                  <a:srgbClr val="707175"/>
                </a:solidFill>
                <a:cs typeface="Arial" charset="0"/>
                <a:hlinkClick r:id="rId4"/>
              </a:rPr>
              <a:t>fiona</a:t>
            </a:r>
            <a:r>
              <a:rPr lang="en-AU" sz="2800" dirty="0">
                <a:solidFill>
                  <a:srgbClr val="707175"/>
                </a:solidFill>
                <a:latin typeface="Arial" charset="0"/>
                <a:cs typeface="Arial" charset="0"/>
                <a:hlinkClick r:id="rId4"/>
              </a:rPr>
              <a:t>.spotswood@bristol.ac.uk</a:t>
            </a:r>
            <a:r>
              <a:rPr lang="en-AU" sz="2800" dirty="0">
                <a:solidFill>
                  <a:srgbClr val="707175"/>
                </a:solidFill>
                <a:latin typeface="Arial" charset="0"/>
                <a:cs typeface="Arial" charset="0"/>
              </a:rPr>
              <a:t> </a:t>
            </a:r>
            <a:endParaRPr lang="en-US" sz="2800" dirty="0">
              <a:solidFill>
                <a:srgbClr val="707175"/>
              </a:solidFill>
              <a:latin typeface="Arial" charset="0"/>
              <a:cs typeface="Arial" charset="0"/>
            </a:endParaRPr>
          </a:p>
        </p:txBody>
      </p:sp>
      <p:pic>
        <p:nvPicPr>
          <p:cNvPr id="24" name="Picture 20" descr="http://www.bristol.ac.uk/media-library/protected/images/uob-logo-full-colour-largest-2.png">
            <a:extLst>
              <a:ext uri="{FF2B5EF4-FFF2-40B4-BE49-F238E27FC236}">
                <a16:creationId xmlns:a16="http://schemas.microsoft.com/office/drawing/2014/main" id="{BB007E55-AA03-9F41-8A1B-CF406527856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953906" y="3325310"/>
            <a:ext cx="6180932" cy="1677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4">
            <a:extLst>
              <a:ext uri="{FF2B5EF4-FFF2-40B4-BE49-F238E27FC236}">
                <a16:creationId xmlns:a16="http://schemas.microsoft.com/office/drawing/2014/main" id="{FA66E453-0153-8D4E-BC8D-5349180D1F1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01787" y="5397014"/>
            <a:ext cx="4690250" cy="1752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2D95F9A8-767F-E94D-8606-E55E1603CAFE}"/>
              </a:ext>
            </a:extLst>
          </p:cNvPr>
          <p:cNvPicPr>
            <a:picLocks noChangeAspect="1"/>
          </p:cNvPicPr>
          <p:nvPr/>
        </p:nvPicPr>
        <p:blipFill>
          <a:blip r:embed="rId7"/>
          <a:stretch>
            <a:fillRect/>
          </a:stretch>
        </p:blipFill>
        <p:spPr>
          <a:xfrm>
            <a:off x="41672515" y="2905632"/>
            <a:ext cx="4428459" cy="2157454"/>
          </a:xfrm>
          <a:prstGeom prst="rect">
            <a:avLst/>
          </a:prstGeom>
        </p:spPr>
      </p:pic>
      <p:sp>
        <p:nvSpPr>
          <p:cNvPr id="41" name="Rectangle 40">
            <a:extLst>
              <a:ext uri="{FF2B5EF4-FFF2-40B4-BE49-F238E27FC236}">
                <a16:creationId xmlns:a16="http://schemas.microsoft.com/office/drawing/2014/main" id="{67528639-1045-3946-B89A-DD20B1FAE503}"/>
              </a:ext>
            </a:extLst>
          </p:cNvPr>
          <p:cNvSpPr>
            <a:spLocks noChangeArrowheads="1"/>
          </p:cNvSpPr>
          <p:nvPr/>
        </p:nvSpPr>
        <p:spPr bwMode="auto">
          <a:xfrm>
            <a:off x="32261430" y="8425161"/>
            <a:ext cx="15325273" cy="13140514"/>
          </a:xfrm>
          <a:prstGeom prst="rect">
            <a:avLst/>
          </a:prstGeom>
          <a:solidFill>
            <a:schemeClr val="bg1"/>
          </a:solidFill>
          <a:ln w="12700">
            <a:solidFill>
              <a:srgbClr val="707175"/>
            </a:solidFill>
            <a:miter lim="800000"/>
            <a:headEnd/>
            <a:tailEnd/>
          </a:ln>
          <a:effectLst/>
          <a:extLst/>
        </p:spPr>
        <p:txBody>
          <a:bodyPr lIns="375509" tIns="375509" rIns="375509" bIns="375509" numCol="1" spcCol="720685"/>
          <a:lstStyle/>
          <a:p>
            <a:pPr defTabSz="952097" eaLnBrk="0" hangingPunct="0">
              <a:spcBef>
                <a:spcPct val="50000"/>
              </a:spcBef>
            </a:pPr>
            <a:r>
              <a:rPr lang="en-US" sz="5500" b="1" cap="all" dirty="0">
                <a:solidFill>
                  <a:srgbClr val="00ADEF"/>
                </a:solidFill>
              </a:rPr>
              <a:t>METHOD</a:t>
            </a:r>
          </a:p>
          <a:p>
            <a:pPr>
              <a:spcAft>
                <a:spcPts val="1200"/>
              </a:spcAft>
              <a:defRPr/>
            </a:pPr>
            <a:r>
              <a:rPr lang="en-US" altLang="en-US" sz="3800" dirty="0">
                <a:latin typeface="Calibri" panose="020F0502020204030204" pitchFamily="34" charset="0"/>
                <a:ea typeface="Calibri" panose="020F0502020204030204" pitchFamily="34" charset="0"/>
                <a:cs typeface="Calibri" panose="020F0502020204030204" pitchFamily="34" charset="0"/>
              </a:rPr>
              <a:t>After a brief introduction, small groups targeted one of seven or eight physical activity ‘practices’ that happen in the school, e.g. walking/cycling to and from school, The Daily Mile, PE, school sports, playground play. Each group spent 45-60 minutes telling stories and filling up the 6 boxes with items of value. Next, a gallery session was facilitated to share each ‘6 box account’ with the whole group. Reflections and discussions were recorded, but most importantly the full value account of each area of practice was illuminated and visible across the school system. </a:t>
            </a:r>
          </a:p>
          <a:p>
            <a:pPr>
              <a:spcAft>
                <a:spcPts val="1200"/>
              </a:spcAft>
              <a:defRPr/>
            </a:pPr>
            <a:r>
              <a:rPr lang="en-US" altLang="en-US" sz="3800" dirty="0">
                <a:latin typeface="Calibri" panose="020F0502020204030204" pitchFamily="34" charset="0"/>
                <a:ea typeface="Calibri" panose="020F0502020204030204" pitchFamily="34" charset="0"/>
                <a:cs typeface="Calibri" panose="020F0502020204030204" pitchFamily="34" charset="0"/>
              </a:rPr>
              <a:t>After the workshop, three important actions were taken:</a:t>
            </a:r>
          </a:p>
          <a:p>
            <a:pPr marL="571500" indent="-571500">
              <a:spcAft>
                <a:spcPts val="1200"/>
              </a:spcAft>
              <a:buFontTx/>
              <a:buChar char="-"/>
              <a:defRPr/>
            </a:pPr>
            <a:r>
              <a:rPr lang="en-US" altLang="en-US" sz="3800" dirty="0">
                <a:latin typeface="Calibri" panose="020F0502020204030204" pitchFamily="34" charset="0"/>
                <a:ea typeface="Calibri" panose="020F0502020204030204" pitchFamily="34" charset="0"/>
                <a:cs typeface="Calibri" panose="020F0502020204030204" pitchFamily="34" charset="0"/>
              </a:rPr>
              <a:t>Culture change champions were identified for each of the practice areas, tasked with keeping conversations about the value of PA going throughout the school, e.g. via noticeboards, assemblies and newsletters.</a:t>
            </a:r>
          </a:p>
          <a:p>
            <a:pPr marL="571500" indent="-571500">
              <a:spcAft>
                <a:spcPts val="1200"/>
              </a:spcAft>
              <a:buFontTx/>
              <a:buChar char="-"/>
              <a:defRPr/>
            </a:pPr>
            <a:r>
              <a:rPr lang="en-US" altLang="en-US" sz="3800" dirty="0">
                <a:latin typeface="Calibri" panose="020F0502020204030204" pitchFamily="34" charset="0"/>
                <a:ea typeface="Calibri" panose="020F0502020204030204" pitchFamily="34" charset="0"/>
                <a:cs typeface="Calibri" panose="020F0502020204030204" pitchFamily="34" charset="0"/>
              </a:rPr>
              <a:t>A full value (6 Box) report was distributed in easily accessible form.</a:t>
            </a:r>
          </a:p>
          <a:p>
            <a:pPr marL="571500" indent="-571500">
              <a:spcAft>
                <a:spcPts val="1200"/>
              </a:spcAft>
              <a:buFontTx/>
              <a:buChar char="-"/>
              <a:defRPr/>
            </a:pPr>
            <a:r>
              <a:rPr lang="en-US" altLang="en-US" sz="3800" dirty="0">
                <a:latin typeface="Calibri" panose="020F0502020204030204" pitchFamily="34" charset="0"/>
                <a:ea typeface="Calibri" panose="020F0502020204030204" pitchFamily="34" charset="0"/>
                <a:cs typeface="Calibri" panose="020F0502020204030204" pitchFamily="34" charset="0"/>
              </a:rPr>
              <a:t>The SCIP team and school physical activity coordinator used the report and ongoing iterations of value from the champions to shape an emerging culture change </a:t>
            </a:r>
            <a:r>
              <a:rPr lang="en-US" altLang="en-US" sz="3800" dirty="0" err="1">
                <a:latin typeface="Calibri" panose="020F0502020204030204" pitchFamily="34" charset="0"/>
                <a:ea typeface="Calibri" panose="020F0502020204030204" pitchFamily="34" charset="0"/>
                <a:cs typeface="Calibri" panose="020F0502020204030204" pitchFamily="34" charset="0"/>
              </a:rPr>
              <a:t>programme</a:t>
            </a:r>
            <a:r>
              <a:rPr lang="en-US" altLang="en-US" sz="3800" dirty="0">
                <a:latin typeface="Calibri" panose="020F0502020204030204" pitchFamily="34" charset="0"/>
                <a:ea typeface="Calibri" panose="020F0502020204030204" pitchFamily="34" charset="0"/>
                <a:cs typeface="Calibri" panose="020F0502020204030204" pitchFamily="34" charset="0"/>
              </a:rPr>
              <a:t>. This programme is based on an understanding of social change as being materially and culturally situated.</a:t>
            </a:r>
            <a:endParaRPr lang="en-AU" sz="3800" dirty="0">
              <a:solidFill>
                <a:srgbClr val="707175"/>
              </a:solidFill>
              <a:latin typeface="+mj-lt"/>
            </a:endParaRPr>
          </a:p>
        </p:txBody>
      </p:sp>
      <p:sp>
        <p:nvSpPr>
          <p:cNvPr id="43" name="Rectangle 42">
            <a:extLst>
              <a:ext uri="{FF2B5EF4-FFF2-40B4-BE49-F238E27FC236}">
                <a16:creationId xmlns:a16="http://schemas.microsoft.com/office/drawing/2014/main" id="{85EF901D-1585-8A4C-B059-A20E045F6862}"/>
              </a:ext>
            </a:extLst>
          </p:cNvPr>
          <p:cNvSpPr>
            <a:spLocks noChangeArrowheads="1"/>
          </p:cNvSpPr>
          <p:nvPr/>
        </p:nvSpPr>
        <p:spPr bwMode="auto">
          <a:xfrm>
            <a:off x="16579187" y="21379329"/>
            <a:ext cx="15325273" cy="10664456"/>
          </a:xfrm>
          <a:prstGeom prst="rect">
            <a:avLst/>
          </a:prstGeom>
          <a:solidFill>
            <a:schemeClr val="bg1"/>
          </a:solidFill>
          <a:ln w="12700">
            <a:solidFill>
              <a:srgbClr val="707175"/>
            </a:solidFill>
            <a:miter lim="800000"/>
            <a:headEnd/>
            <a:tailEnd/>
          </a:ln>
          <a:effectLst/>
          <a:extLst/>
        </p:spPr>
        <p:txBody>
          <a:bodyPr lIns="375509" tIns="375509" rIns="375509" bIns="375509" numCol="1" spcCol="720685"/>
          <a:lstStyle/>
          <a:p>
            <a:pPr defTabSz="952097" eaLnBrk="0" hangingPunct="0">
              <a:spcBef>
                <a:spcPct val="50000"/>
              </a:spcBef>
            </a:pPr>
            <a:r>
              <a:rPr lang="en-US" sz="5500" b="1" cap="all" dirty="0">
                <a:solidFill>
                  <a:srgbClr val="00ADEF"/>
                </a:solidFill>
              </a:rPr>
              <a:t>REVALUATION IN A PHYSICAL ACTIVITY CONTEXT</a:t>
            </a:r>
          </a:p>
          <a:p>
            <a:pPr>
              <a:spcBef>
                <a:spcPct val="25000"/>
              </a:spcBef>
              <a:defRPr/>
            </a:pPr>
            <a:r>
              <a:rPr lang="en-US" altLang="en-US" sz="3800" dirty="0">
                <a:latin typeface="Calibri" panose="020F0502020204030204" pitchFamily="34" charset="0"/>
                <a:ea typeface="Calibri" panose="020F0502020204030204" pitchFamily="34" charset="0"/>
                <a:cs typeface="Calibri" panose="020F0502020204030204" pitchFamily="34" charset="0"/>
              </a:rPr>
              <a:t>SCIP (School Culture Intervention Project) applied Revaluation in a series of primary schools as the basis for a transformational change programme designed to shape and improve school physical activity culture. Revaluation was used to:</a:t>
            </a:r>
          </a:p>
          <a:p>
            <a:pPr marL="571500" indent="-571500">
              <a:spcBef>
                <a:spcPct val="25000"/>
              </a:spcBef>
              <a:buFontTx/>
              <a:buChar char="-"/>
              <a:defRPr/>
            </a:pPr>
            <a:r>
              <a:rPr lang="en-US" altLang="en-US" sz="3800" dirty="0">
                <a:latin typeface="Calibri" panose="020F0502020204030204" pitchFamily="34" charset="0"/>
                <a:ea typeface="Calibri" panose="020F0502020204030204" pitchFamily="34" charset="0"/>
                <a:cs typeface="Calibri" panose="020F0502020204030204" pitchFamily="34" charset="0"/>
              </a:rPr>
              <a:t>Engage actors across the school system in a conversation about the value of physical activity, in all its forms</a:t>
            </a:r>
          </a:p>
          <a:p>
            <a:pPr marL="571500" indent="-571500">
              <a:spcBef>
                <a:spcPct val="25000"/>
              </a:spcBef>
              <a:buFontTx/>
              <a:buChar char="-"/>
              <a:defRPr/>
            </a:pPr>
            <a:r>
              <a:rPr lang="en-US" altLang="en-US" sz="3800" dirty="0">
                <a:latin typeface="Calibri" panose="020F0502020204030204" pitchFamily="34" charset="0"/>
                <a:ea typeface="Calibri" panose="020F0502020204030204" pitchFamily="34" charset="0"/>
                <a:cs typeface="Calibri" panose="020F0502020204030204" pitchFamily="34" charset="0"/>
              </a:rPr>
              <a:t>Form a coalition for culture change, powered by the strength-based qualities of the storytelling process</a:t>
            </a:r>
          </a:p>
          <a:p>
            <a:pPr marL="571500" indent="-571500">
              <a:spcBef>
                <a:spcPct val="25000"/>
              </a:spcBef>
              <a:spcAft>
                <a:spcPts val="1200"/>
              </a:spcAft>
              <a:buFontTx/>
              <a:buChar char="-"/>
              <a:defRPr/>
            </a:pPr>
            <a:r>
              <a:rPr lang="en-US" altLang="en-US" sz="3800" dirty="0">
                <a:latin typeface="Calibri" panose="020F0502020204030204" pitchFamily="34" charset="0"/>
                <a:ea typeface="Calibri" panose="020F0502020204030204" pitchFamily="34" charset="0"/>
                <a:cs typeface="Calibri" panose="020F0502020204030204" pitchFamily="34" charset="0"/>
              </a:rPr>
              <a:t>Co-design interventions to increase the value of physical activity across the school</a:t>
            </a:r>
          </a:p>
          <a:p>
            <a:pPr>
              <a:spcBef>
                <a:spcPct val="25000"/>
              </a:spcBef>
              <a:defRPr/>
            </a:pPr>
            <a:r>
              <a:rPr lang="en-US" altLang="en-US" sz="3800" dirty="0">
                <a:latin typeface="Calibri" panose="020F0502020204030204" pitchFamily="34" charset="0"/>
                <a:ea typeface="Calibri" panose="020F0502020204030204" pitchFamily="34" charset="0"/>
                <a:cs typeface="Calibri" panose="020F0502020204030204" pitchFamily="34" charset="0"/>
              </a:rPr>
              <a:t>The Revaluation (6 Box) workshops convened actors from across the school community, and representing all levels of the system, including: headteacher, senior management, sports/PA </a:t>
            </a:r>
            <a:r>
              <a:rPr lang="en-US" altLang="en-US" sz="3800" dirty="0" err="1">
                <a:latin typeface="Calibri" panose="020F0502020204030204" pitchFamily="34" charset="0"/>
                <a:ea typeface="Calibri" panose="020F0502020204030204" pitchFamily="34" charset="0"/>
                <a:cs typeface="Calibri" panose="020F0502020204030204" pitchFamily="34" charset="0"/>
              </a:rPr>
              <a:t>co-ordinator</a:t>
            </a:r>
            <a:r>
              <a:rPr lang="en-US" altLang="en-US" sz="3800" dirty="0">
                <a:latin typeface="Calibri" panose="020F0502020204030204" pitchFamily="34" charset="0"/>
                <a:ea typeface="Calibri" panose="020F0502020204030204" pitchFamily="34" charset="0"/>
                <a:cs typeface="Calibri" panose="020F0502020204030204" pitchFamily="34" charset="0"/>
              </a:rPr>
              <a:t>, teachers, TAs and supervisors, school council, children, parents…</a:t>
            </a:r>
          </a:p>
        </p:txBody>
      </p:sp>
      <p:sp>
        <p:nvSpPr>
          <p:cNvPr id="5" name="TextBox 4">
            <a:extLst>
              <a:ext uri="{FF2B5EF4-FFF2-40B4-BE49-F238E27FC236}">
                <a16:creationId xmlns:a16="http://schemas.microsoft.com/office/drawing/2014/main" id="{837EA054-0E4C-6741-B171-06426EA58443}"/>
              </a:ext>
            </a:extLst>
          </p:cNvPr>
          <p:cNvSpPr txBox="1"/>
          <p:nvPr/>
        </p:nvSpPr>
        <p:spPr>
          <a:xfrm>
            <a:off x="20666472" y="9691214"/>
            <a:ext cx="8280920" cy="646331"/>
          </a:xfrm>
          <a:prstGeom prst="rect">
            <a:avLst/>
          </a:prstGeom>
          <a:noFill/>
        </p:spPr>
        <p:txBody>
          <a:bodyPr wrap="square" rtlCol="0">
            <a:spAutoFit/>
          </a:bodyPr>
          <a:lstStyle/>
          <a:p>
            <a:r>
              <a:rPr lang="en-US" sz="3600" b="1" dirty="0"/>
              <a:t>VISIBLE                                 INVISIBLE</a:t>
            </a:r>
          </a:p>
        </p:txBody>
      </p:sp>
      <p:sp>
        <p:nvSpPr>
          <p:cNvPr id="19" name="TextBox 18">
            <a:extLst>
              <a:ext uri="{FF2B5EF4-FFF2-40B4-BE49-F238E27FC236}">
                <a16:creationId xmlns:a16="http://schemas.microsoft.com/office/drawing/2014/main" id="{CD164E85-E764-1F48-87A5-D56D412CFE2B}"/>
              </a:ext>
            </a:extLst>
          </p:cNvPr>
          <p:cNvSpPr txBox="1"/>
          <p:nvPr/>
        </p:nvSpPr>
        <p:spPr>
          <a:xfrm rot="16200000">
            <a:off x="12743507" y="13658021"/>
            <a:ext cx="11112051" cy="646331"/>
          </a:xfrm>
          <a:prstGeom prst="rect">
            <a:avLst/>
          </a:prstGeom>
          <a:noFill/>
        </p:spPr>
        <p:txBody>
          <a:bodyPr wrap="square" rtlCol="0">
            <a:spAutoFit/>
          </a:bodyPr>
          <a:lstStyle/>
          <a:p>
            <a:r>
              <a:rPr lang="en-US" sz="3600" b="1" dirty="0"/>
              <a:t>CAPACITATE         CALIBRATE           CALCULATE</a:t>
            </a:r>
          </a:p>
        </p:txBody>
      </p:sp>
      <p:graphicFrame>
        <p:nvGraphicFramePr>
          <p:cNvPr id="17" name="Table 16">
            <a:extLst>
              <a:ext uri="{FF2B5EF4-FFF2-40B4-BE49-F238E27FC236}">
                <a16:creationId xmlns:a16="http://schemas.microsoft.com/office/drawing/2014/main" id="{9B879E74-A857-8940-AF9E-9ABC53109634}"/>
              </a:ext>
            </a:extLst>
          </p:cNvPr>
          <p:cNvGraphicFramePr>
            <a:graphicFrameLocks noGrp="1"/>
          </p:cNvGraphicFramePr>
          <p:nvPr>
            <p:extLst>
              <p:ext uri="{D42A27DB-BD31-4B8C-83A1-F6EECF244321}">
                <p14:modId xmlns:p14="http://schemas.microsoft.com/office/powerpoint/2010/main" val="1056094797"/>
              </p:ext>
            </p:extLst>
          </p:nvPr>
        </p:nvGraphicFramePr>
        <p:xfrm>
          <a:off x="19512136" y="10433810"/>
          <a:ext cx="10513168" cy="9353118"/>
        </p:xfrm>
        <a:graphic>
          <a:graphicData uri="http://schemas.openxmlformats.org/drawingml/2006/table">
            <a:tbl>
              <a:tblPr firstRow="1" bandRow="1">
                <a:tableStyleId>{D113A9D2-9D6B-4929-AA2D-F23B5EE8CBE7}</a:tableStyleId>
              </a:tblPr>
              <a:tblGrid>
                <a:gridCol w="5256584">
                  <a:extLst>
                    <a:ext uri="{9D8B030D-6E8A-4147-A177-3AD203B41FA5}">
                      <a16:colId xmlns:a16="http://schemas.microsoft.com/office/drawing/2014/main" val="2193489434"/>
                    </a:ext>
                  </a:extLst>
                </a:gridCol>
                <a:gridCol w="5256584">
                  <a:extLst>
                    <a:ext uri="{9D8B030D-6E8A-4147-A177-3AD203B41FA5}">
                      <a16:colId xmlns:a16="http://schemas.microsoft.com/office/drawing/2014/main" val="2063596188"/>
                    </a:ext>
                  </a:extLst>
                </a:gridCol>
              </a:tblGrid>
              <a:tr h="3117706">
                <a:tc>
                  <a:txBody>
                    <a:bodyPr/>
                    <a:lstStyle/>
                    <a:p>
                      <a:r>
                        <a:rPr lang="en-US" sz="3000" b="0" dirty="0"/>
                        <a:t>‘Quantitative value: direct and on the surface’</a:t>
                      </a:r>
                    </a:p>
                    <a:p>
                      <a:r>
                        <a:rPr lang="en-US" sz="3000" b="0" dirty="0"/>
                        <a:t>-Monitoring</a:t>
                      </a:r>
                    </a:p>
                    <a:p>
                      <a:r>
                        <a:rPr lang="en-US" sz="3000" b="0" dirty="0"/>
                        <a:t>-Metrics, KPIs…</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r>
                        <a:rPr lang="en-US" sz="3000" b="0" dirty="0"/>
                        <a:t>‘Hidden quantitative value </a:t>
                      </a:r>
                      <a:r>
                        <a:rPr lang="en-US" sz="3000" b="0" dirty="0" err="1"/>
                        <a:t>inc.</a:t>
                      </a:r>
                      <a:r>
                        <a:rPr lang="en-US" sz="3000" b="0" dirty="0"/>
                        <a:t> future value and proxy calculations’</a:t>
                      </a:r>
                    </a:p>
                    <a:p>
                      <a:r>
                        <a:rPr lang="en-US" sz="3000" b="0" dirty="0"/>
                        <a:t>-Social return on investment</a:t>
                      </a:r>
                    </a:p>
                    <a:p>
                      <a:r>
                        <a:rPr lang="en-US" sz="3000" b="0" dirty="0"/>
                        <a:t>-Health metrics: BMI, </a:t>
                      </a:r>
                      <a:r>
                        <a:rPr lang="en-US" sz="3000" b="0" dirty="0" err="1"/>
                        <a:t>Qalys</a:t>
                      </a:r>
                      <a:endParaRPr lang="en-US" sz="3000" b="0" dirty="0"/>
                    </a:p>
                    <a:p>
                      <a:r>
                        <a:rPr lang="en-US" sz="3000" b="0" dirty="0"/>
                        <a:t>-Wellbeing…</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1462564858"/>
                  </a:ext>
                </a:extLst>
              </a:tr>
              <a:tr h="3117706">
                <a:tc>
                  <a:txBody>
                    <a:bodyPr/>
                    <a:lstStyle/>
                    <a:p>
                      <a:r>
                        <a:rPr lang="en-US" sz="3000" dirty="0"/>
                        <a:t>‘Reported benefits: qualitative outcomes’</a:t>
                      </a:r>
                    </a:p>
                    <a:p>
                      <a:r>
                        <a:rPr lang="en-US" sz="3000" dirty="0"/>
                        <a:t>-Interviews</a:t>
                      </a:r>
                    </a:p>
                    <a:p>
                      <a:r>
                        <a:rPr lang="en-US" sz="3000" dirty="0"/>
                        <a:t>-Stories</a:t>
                      </a:r>
                    </a:p>
                    <a:p>
                      <a:r>
                        <a:rPr lang="en-US" sz="3000" dirty="0"/>
                        <a:t>-Surveys…</a:t>
                      </a:r>
                    </a:p>
                  </a:txBody>
                  <a:tcPr/>
                </a:tc>
                <a:tc>
                  <a:txBody>
                    <a:bodyPr/>
                    <a:lstStyle/>
                    <a:p>
                      <a:r>
                        <a:rPr lang="en-US" sz="3000" dirty="0"/>
                        <a:t>‘Shared benefits and learnings: principles, processes, ways of working’</a:t>
                      </a:r>
                    </a:p>
                    <a:p>
                      <a:r>
                        <a:rPr lang="en-US" sz="3000" dirty="0"/>
                        <a:t>-Reflections</a:t>
                      </a:r>
                    </a:p>
                    <a:p>
                      <a:r>
                        <a:rPr lang="en-US" sz="3000" dirty="0"/>
                        <a:t>-Theories of change</a:t>
                      </a:r>
                    </a:p>
                    <a:p>
                      <a:r>
                        <a:rPr lang="en-US" sz="3000" dirty="0"/>
                        <a:t>-Thematic analyses…</a:t>
                      </a:r>
                    </a:p>
                  </a:txBody>
                  <a:tcPr/>
                </a:tc>
                <a:extLst>
                  <a:ext uri="{0D108BD9-81ED-4DB2-BD59-A6C34878D82A}">
                    <a16:rowId xmlns:a16="http://schemas.microsoft.com/office/drawing/2014/main" val="4141168659"/>
                  </a:ext>
                </a:extLst>
              </a:tr>
              <a:tr h="3117706">
                <a:tc>
                  <a:txBody>
                    <a:bodyPr/>
                    <a:lstStyle/>
                    <a:p>
                      <a:r>
                        <a:rPr lang="en-US" sz="3000" dirty="0"/>
                        <a:t>‘Networks and relationships: of people and of ideas’</a:t>
                      </a:r>
                    </a:p>
                    <a:p>
                      <a:r>
                        <a:rPr lang="en-US" sz="3000" dirty="0"/>
                        <a:t>-Discourse analysis</a:t>
                      </a:r>
                    </a:p>
                    <a:p>
                      <a:r>
                        <a:rPr lang="en-US" sz="3000" dirty="0"/>
                        <a:t>-Social listening</a:t>
                      </a:r>
                    </a:p>
                    <a:p>
                      <a:r>
                        <a:rPr lang="en-US" sz="3000" dirty="0"/>
                        <a:t>-Network maps…</a:t>
                      </a:r>
                    </a:p>
                  </a:txBody>
                  <a:tcPr/>
                </a:tc>
                <a:tc>
                  <a:txBody>
                    <a:bodyPr/>
                    <a:lstStyle/>
                    <a:p>
                      <a:r>
                        <a:rPr lang="en-US" sz="3000" dirty="0"/>
                        <a:t>‘Transformations and trajectories: cycles broken, emergent properties’</a:t>
                      </a:r>
                    </a:p>
                    <a:p>
                      <a:r>
                        <a:rPr lang="en-US" sz="3000" dirty="0"/>
                        <a:t>-Lives changing/changed</a:t>
                      </a:r>
                    </a:p>
                    <a:p>
                      <a:r>
                        <a:rPr lang="en-US" sz="3000" dirty="0"/>
                        <a:t>-Roads not taken</a:t>
                      </a:r>
                    </a:p>
                    <a:p>
                      <a:r>
                        <a:rPr lang="en-US" sz="3000" dirty="0"/>
                        <a:t>-Systems tipping/tipped…</a:t>
                      </a:r>
                    </a:p>
                  </a:txBody>
                  <a:tcPr/>
                </a:tc>
                <a:extLst>
                  <a:ext uri="{0D108BD9-81ED-4DB2-BD59-A6C34878D82A}">
                    <a16:rowId xmlns:a16="http://schemas.microsoft.com/office/drawing/2014/main" val="3081805789"/>
                  </a:ext>
                </a:extLst>
              </a:tr>
            </a:tbl>
          </a:graphicData>
        </a:graphic>
      </p:graphicFrame>
      <p:pic>
        <p:nvPicPr>
          <p:cNvPr id="4" name="Picture 3">
            <a:extLst>
              <a:ext uri="{FF2B5EF4-FFF2-40B4-BE49-F238E27FC236}">
                <a16:creationId xmlns:a16="http://schemas.microsoft.com/office/drawing/2014/main" id="{E970D6B0-4374-4E41-AD4A-D3D3668D4755}"/>
              </a:ext>
            </a:extLst>
          </p:cNvPr>
          <p:cNvPicPr>
            <a:picLocks noChangeAspect="1"/>
          </p:cNvPicPr>
          <p:nvPr/>
        </p:nvPicPr>
        <p:blipFill>
          <a:blip r:embed="rId8"/>
          <a:stretch>
            <a:fillRect/>
          </a:stretch>
        </p:blipFill>
        <p:spPr>
          <a:xfrm>
            <a:off x="33555903" y="5916762"/>
            <a:ext cx="6894329" cy="984904"/>
          </a:xfrm>
          <a:prstGeom prst="rect">
            <a:avLst/>
          </a:prstGeom>
        </p:spPr>
      </p:pic>
    </p:spTree>
    <p:extLst>
      <p:ext uri="{BB962C8B-B14F-4D97-AF65-F5344CB8AC3E}">
        <p14:creationId xmlns:p14="http://schemas.microsoft.com/office/powerpoint/2010/main" val="326673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465</TotalTime>
  <Words>1107</Words>
  <Application>Microsoft Macintosh PowerPoint</Application>
  <PresentationFormat>Custom</PresentationFormat>
  <Paragraphs>69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dc:creator>
  <cp:lastModifiedBy>Sara Spear</cp:lastModifiedBy>
  <cp:revision>37</cp:revision>
  <dcterms:created xsi:type="dcterms:W3CDTF">2016-04-12T23:37:13Z</dcterms:created>
  <dcterms:modified xsi:type="dcterms:W3CDTF">2018-09-24T17:06:32Z</dcterms:modified>
</cp:coreProperties>
</file>