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93" r:id="rId2"/>
    <p:sldId id="296" r:id="rId3"/>
    <p:sldId id="280" r:id="rId4"/>
    <p:sldId id="274" r:id="rId5"/>
    <p:sldId id="283" r:id="rId6"/>
    <p:sldId id="285" r:id="rId7"/>
    <p:sldId id="286" r:id="rId8"/>
    <p:sldId id="287" r:id="rId9"/>
    <p:sldId id="281" r:id="rId10"/>
    <p:sldId id="292" r:id="rId11"/>
    <p:sldId id="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8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CC224-7CC3-40C5-879E-EDF267BFFBEA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D488B-1FD8-40E4-96A7-501FD370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745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D488B-1FD8-40E4-96A7-501FD370B91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578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1200" dirty="0" smtClean="0">
                <a:latin typeface="Garamond" panose="02020404030301010803" pitchFamily="18" charset="0"/>
              </a:rPr>
              <a:t>To investigate the barriers and opportunities for physical activity among of BME adults and older adults in the UK.</a:t>
            </a:r>
          </a:p>
          <a:p>
            <a:pPr lvl="0">
              <a:lnSpc>
                <a:spcPct val="150000"/>
              </a:lnSpc>
            </a:pPr>
            <a:r>
              <a:rPr lang="en-GB" sz="1200" dirty="0" smtClean="0">
                <a:latin typeface="Garamond" panose="02020404030301010803" pitchFamily="18" charset="0"/>
              </a:rPr>
              <a:t>To investigate the barriers and opportunities for physical activity among the Somali community aged 50 and above in Bristol</a:t>
            </a:r>
          </a:p>
          <a:p>
            <a:pPr lvl="0">
              <a:lnSpc>
                <a:spcPct val="150000"/>
              </a:lnSpc>
            </a:pPr>
            <a:r>
              <a:rPr lang="en-GB" sz="1200" dirty="0" smtClean="0">
                <a:latin typeface="Garamond" panose="02020404030301010803" pitchFamily="18" charset="0"/>
              </a:rPr>
              <a:t>To develop an intervention (framework) to promote engagement in physical activity among older adults of minority ethnic groups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D488B-1FD8-40E4-96A7-501FD370B91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70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Critical appraisal conducted</a:t>
            </a:r>
            <a:r>
              <a:rPr lang="en-GB" baseline="0" dirty="0" smtClean="0"/>
              <a:t> using the CASP checklist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D488B-1FD8-40E4-96A7-501FD370B91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438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Chronic </a:t>
            </a:r>
            <a:r>
              <a:rPr lang="en-GB" dirty="0" err="1" smtClean="0"/>
              <a:t>condictions</a:t>
            </a:r>
            <a:r>
              <a:rPr lang="en-GB" dirty="0" smtClean="0"/>
              <a:t>- type II diabetes, CHD and osteoporosis </a:t>
            </a:r>
          </a:p>
          <a:p>
            <a:r>
              <a:rPr lang="en-GB" dirty="0" smtClean="0"/>
              <a:t>6 key themes emerged from the synthesis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Studies were published between 2007 and 2015. 9 out of 10 studies were of moderate quality while the remaining one was deemed to be of low quality.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D488B-1FD8-40E4-96A7-501FD370B91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192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 smtClean="0">
                <a:latin typeface="Garamond" panose="02020404030301010803" pitchFamily="18" charset="0"/>
              </a:rPr>
              <a:t>Others- religion and</a:t>
            </a:r>
            <a:r>
              <a:rPr lang="en-GB" sz="2800" baseline="0" dirty="0" smtClean="0">
                <a:latin typeface="Garamond" panose="02020404030301010803" pitchFamily="18" charset="0"/>
              </a:rPr>
              <a:t> religious fatalism</a:t>
            </a:r>
            <a:endParaRPr lang="en-GB" sz="2800" dirty="0" smtClean="0">
              <a:latin typeface="Garamond" panose="02020404030301010803" pitchFamily="18" charset="0"/>
            </a:endParaRPr>
          </a:p>
          <a:p>
            <a:r>
              <a:rPr lang="en-GB" sz="2800" dirty="0" smtClean="0">
                <a:latin typeface="Garamond" panose="02020404030301010803" pitchFamily="18" charset="0"/>
              </a:rPr>
              <a:t>Practical challenges</a:t>
            </a:r>
          </a:p>
          <a:p>
            <a:pPr marL="0" indent="0">
              <a:buNone/>
            </a:pPr>
            <a:endParaRPr lang="en-GB" sz="2800" dirty="0" smtClean="0">
              <a:latin typeface="Garamond" panose="02020404030301010803" pitchFamily="18" charset="0"/>
            </a:endParaRPr>
          </a:p>
          <a:p>
            <a:pPr lvl="1"/>
            <a:r>
              <a:rPr lang="en-GB" sz="2800" dirty="0" err="1" smtClean="0">
                <a:latin typeface="Garamond" panose="02020404030301010803" pitchFamily="18" charset="0"/>
              </a:rPr>
              <a:t>Variablity</a:t>
            </a:r>
            <a:r>
              <a:rPr lang="en-GB" sz="2800" dirty="0" smtClean="0">
                <a:latin typeface="Garamond" panose="02020404030301010803" pitchFamily="18" charset="0"/>
              </a:rPr>
              <a:t> in weather conditions; Lack of time (</a:t>
            </a:r>
            <a:r>
              <a:rPr lang="en-GB" sz="2800" dirty="0" err="1" smtClean="0">
                <a:latin typeface="Garamond" panose="02020404030301010803" pitchFamily="18" charset="0"/>
              </a:rPr>
              <a:t>Daar</a:t>
            </a:r>
            <a:r>
              <a:rPr lang="en-GB" sz="2800" dirty="0" smtClean="0">
                <a:latin typeface="Garamond" panose="02020404030301010803" pitchFamily="18" charset="0"/>
              </a:rPr>
              <a:t> et al., 2008)</a:t>
            </a:r>
          </a:p>
          <a:p>
            <a:pPr lvl="1"/>
            <a:r>
              <a:rPr lang="en-GB" sz="2800" dirty="0" smtClean="0">
                <a:latin typeface="Garamond" panose="02020404030301010803" pitchFamily="18" charset="0"/>
              </a:rPr>
              <a:t>Constrained by not being able to speak English (</a:t>
            </a:r>
            <a:r>
              <a:rPr lang="en-GB" sz="2800" dirty="0" err="1" smtClean="0">
                <a:latin typeface="Garamond" panose="02020404030301010803" pitchFamily="18" charset="0"/>
              </a:rPr>
              <a:t>Sriskantharajah</a:t>
            </a:r>
            <a:r>
              <a:rPr lang="en-GB" sz="2800" dirty="0" smtClean="0">
                <a:latin typeface="Garamond" panose="02020404030301010803" pitchFamily="18" charset="0"/>
              </a:rPr>
              <a:t> and Kia, 2006)</a:t>
            </a:r>
          </a:p>
          <a:p>
            <a:pPr lvl="1"/>
            <a:r>
              <a:rPr lang="en-GB" sz="2800" dirty="0" smtClean="0">
                <a:latin typeface="Garamond" panose="02020404030301010803" pitchFamily="18" charset="0"/>
              </a:rPr>
              <a:t>Inability to speak English (</a:t>
            </a:r>
            <a:r>
              <a:rPr lang="en-GB" sz="2800" dirty="0" err="1" smtClean="0">
                <a:latin typeface="Garamond" panose="02020404030301010803" pitchFamily="18" charset="0"/>
              </a:rPr>
              <a:t>Khanam</a:t>
            </a:r>
            <a:r>
              <a:rPr lang="en-GB" sz="2800" dirty="0" smtClean="0">
                <a:latin typeface="Garamond" panose="02020404030301010803" pitchFamily="18" charset="0"/>
              </a:rPr>
              <a:t> and </a:t>
            </a:r>
            <a:r>
              <a:rPr lang="en-GB" sz="2800" dirty="0" err="1" smtClean="0">
                <a:latin typeface="Garamond" panose="02020404030301010803" pitchFamily="18" charset="0"/>
              </a:rPr>
              <a:t>Costarelli</a:t>
            </a:r>
            <a:r>
              <a:rPr lang="en-GB" sz="2800" dirty="0" smtClean="0">
                <a:latin typeface="Garamond" panose="02020404030301010803" pitchFamily="18" charset="0"/>
              </a:rPr>
              <a:t>, 2007)</a:t>
            </a:r>
          </a:p>
          <a:p>
            <a:pPr lvl="1"/>
            <a:r>
              <a:rPr lang="en-GB" sz="2800" dirty="0" smtClean="0">
                <a:latin typeface="Garamond" panose="02020404030301010803" pitchFamily="18" charset="0"/>
              </a:rPr>
              <a:t>Structural and practical challenges to healthy lifestyles; Health and English literacy  (Grace et al., 2008)</a:t>
            </a:r>
          </a:p>
          <a:p>
            <a:pPr lvl="1"/>
            <a:r>
              <a:rPr lang="en-GB" sz="2800" dirty="0" smtClean="0">
                <a:latin typeface="Garamond" panose="02020404030301010803" pitchFamily="18" charset="0"/>
              </a:rPr>
              <a:t>Exercise seen as part of job (Victor, 2014)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D488B-1FD8-40E4-96A7-501FD370B91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386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resentation title slide">
    <p:bg>
      <p:bgPr>
        <a:solidFill>
          <a:srgbClr val="6DA4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367128" y="2157157"/>
            <a:ext cx="0" cy="36576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2908877" y="2054419"/>
            <a:ext cx="8083667" cy="377484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6400"/>
              </a:lnSpc>
              <a:spcBef>
                <a:spcPts val="0"/>
              </a:spcBef>
              <a:buFontTx/>
              <a:buNone/>
              <a:defRPr sz="5867" b="0" i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62482" y="2140822"/>
            <a:ext cx="1625519" cy="3587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467" b="0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662482" y="2500819"/>
            <a:ext cx="1625519" cy="536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467"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662482" y="3044419"/>
            <a:ext cx="1625519" cy="6953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467"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85" y="1"/>
            <a:ext cx="2889249" cy="144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662482" y="5628512"/>
            <a:ext cx="1625519" cy="3063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467" b="0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7663710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52" y="0"/>
            <a:ext cx="1441449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1028733"/>
            <a:ext cx="12192000" cy="582926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77328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3394" y="409667"/>
            <a:ext cx="8736969" cy="8110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5600"/>
              </a:lnSpc>
              <a:buFontTx/>
              <a:buNone/>
              <a:defRPr sz="4267" b="0" i="0" baseline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8157634" y="1412776"/>
            <a:ext cx="4034367" cy="54452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0" y="1412776"/>
            <a:ext cx="4032251" cy="54452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078817" y="1412778"/>
            <a:ext cx="4027088" cy="26364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078817" y="4102101"/>
            <a:ext cx="4027088" cy="27559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52" y="0"/>
            <a:ext cx="1441449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21957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3394" y="409667"/>
            <a:ext cx="8736969" cy="8110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5600"/>
              </a:lnSpc>
              <a:buFontTx/>
              <a:buNone/>
              <a:defRPr sz="4267" b="0" i="0" baseline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8157634" y="1412776"/>
            <a:ext cx="4034367" cy="54452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078817" y="1412778"/>
            <a:ext cx="4027088" cy="26364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078817" y="4102101"/>
            <a:ext cx="4027088" cy="27559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10754" y="1412776"/>
            <a:ext cx="3180991" cy="4800533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380990" marR="0" indent="-380990" algn="l" defTabSz="808546" rtl="0" eaLnBrk="1" fontAlgn="base" latinLnBrk="0" hangingPunct="1">
              <a:lnSpc>
                <a:spcPts val="2667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Arial" panose="020B0604020202020204" pitchFamily="34" charset="0"/>
              <a:buChar char="•"/>
              <a:tabLst/>
              <a:defRPr sz="1867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21766" indent="-366175">
              <a:buClr>
                <a:srgbClr val="598752"/>
              </a:buClr>
              <a:buFont typeface="Courier New" panose="02070309020205020404" pitchFamily="49" charset="0"/>
              <a:buChar char="o"/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077357" indent="-237061">
              <a:buClr>
                <a:srgbClr val="598752"/>
              </a:buClr>
              <a:buFont typeface="Arial" panose="020B0604020202020204" pitchFamily="34" charset="0"/>
              <a:buChar char="̶"/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551479" indent="-402157"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Second Bullet Point</a:t>
            </a:r>
          </a:p>
          <a:p>
            <a:pPr lvl="2"/>
            <a:r>
              <a:rPr lang="en-GB"/>
              <a:t>Third Bullet Point</a:t>
            </a:r>
          </a:p>
          <a:p>
            <a:pPr lvl="3"/>
            <a:endParaRPr lang="en-GB"/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52" y="0"/>
            <a:ext cx="1441449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8041061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390651" y="1508787"/>
            <a:ext cx="9410700" cy="384042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4800"/>
              </a:lnSpc>
              <a:buNone/>
              <a:defRPr sz="3733" b="0" i="1" baseline="0">
                <a:solidFill>
                  <a:srgbClr val="598752"/>
                </a:solidFill>
                <a:latin typeface="Tahoma" charset="0"/>
              </a:defRPr>
            </a:lvl1pPr>
            <a:lvl2pPr marL="812780" indent="0">
              <a:lnSpc>
                <a:spcPts val="4800"/>
              </a:lnSpc>
              <a:buNone/>
              <a:defRPr sz="3733" b="0" i="1" baseline="0">
                <a:solidFill>
                  <a:srgbClr val="598752"/>
                </a:solidFill>
                <a:latin typeface="Tahoma" charset="0"/>
              </a:defRPr>
            </a:lvl2pPr>
            <a:lvl3pPr marL="1625559" indent="0">
              <a:lnSpc>
                <a:spcPts val="4800"/>
              </a:lnSpc>
              <a:buNone/>
              <a:defRPr sz="3733" b="0" i="1" baseline="0">
                <a:solidFill>
                  <a:srgbClr val="598752"/>
                </a:solidFill>
                <a:latin typeface="Tahoma" charset="0"/>
              </a:defRPr>
            </a:lvl3pPr>
            <a:lvl4pPr marL="2438339" indent="0">
              <a:lnSpc>
                <a:spcPts val="4800"/>
              </a:lnSpc>
              <a:buNone/>
              <a:defRPr sz="3733" b="0" i="1" baseline="0">
                <a:solidFill>
                  <a:srgbClr val="598752"/>
                </a:solidFill>
                <a:latin typeface="Tahoma" charset="0"/>
              </a:defRPr>
            </a:lvl4pPr>
            <a:lvl5pPr marL="3251119" indent="0">
              <a:lnSpc>
                <a:spcPts val="4800"/>
              </a:lnSpc>
              <a:buNone/>
              <a:defRPr sz="3733" b="0" i="1" baseline="0">
                <a:solidFill>
                  <a:srgbClr val="598752"/>
                </a:solidFill>
                <a:latin typeface="Tahoma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390651" y="5769472"/>
            <a:ext cx="9410700" cy="827881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2400"/>
              </a:lnSpc>
              <a:buNone/>
              <a:defRPr sz="1600" baseline="0">
                <a:solidFill>
                  <a:schemeClr val="tx1"/>
                </a:solidFill>
                <a:latin typeface="Tahoma" charset="0"/>
              </a:defRPr>
            </a:lvl1pPr>
            <a:lvl2pPr marL="812780" indent="0" algn="r">
              <a:lnSpc>
                <a:spcPts val="2400"/>
              </a:lnSpc>
              <a:buNone/>
              <a:defRPr sz="1600" baseline="0">
                <a:solidFill>
                  <a:schemeClr val="tx1"/>
                </a:solidFill>
                <a:latin typeface="Tahoma" charset="0"/>
              </a:defRPr>
            </a:lvl2pPr>
            <a:lvl3pPr marL="1625559" indent="0" algn="r">
              <a:lnSpc>
                <a:spcPts val="2400"/>
              </a:lnSpc>
              <a:buNone/>
              <a:defRPr sz="1600" baseline="0">
                <a:solidFill>
                  <a:schemeClr val="tx1"/>
                </a:solidFill>
                <a:latin typeface="Tahoma" charset="0"/>
              </a:defRPr>
            </a:lvl3pPr>
            <a:lvl4pPr marL="2438339" indent="0" algn="r">
              <a:lnSpc>
                <a:spcPts val="2400"/>
              </a:lnSpc>
              <a:buNone/>
              <a:defRPr sz="1600" baseline="0">
                <a:solidFill>
                  <a:schemeClr val="tx1"/>
                </a:solidFill>
                <a:latin typeface="Tahoma" charset="0"/>
              </a:defRPr>
            </a:lvl4pPr>
            <a:lvl5pPr marL="3251119" indent="0" algn="r">
              <a:lnSpc>
                <a:spcPts val="2400"/>
              </a:lnSpc>
              <a:buNone/>
              <a:defRPr sz="1600" baseline="0">
                <a:solidFill>
                  <a:schemeClr val="tx1"/>
                </a:solidFill>
                <a:latin typeface="Tahoma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5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52" y="0"/>
            <a:ext cx="1441449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6859994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287205" y="2660915"/>
            <a:ext cx="5711959" cy="2496277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2800"/>
              </a:lnSpc>
              <a:buNone/>
              <a:defRPr sz="17333" b="0" i="0" baseline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812780" indent="0" algn="r">
              <a:lnSpc>
                <a:spcPts val="4800"/>
              </a:lnSpc>
              <a:buNone/>
              <a:defRPr sz="128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2pPr>
            <a:lvl3pPr marL="1625559" indent="0" algn="r">
              <a:lnSpc>
                <a:spcPts val="4800"/>
              </a:lnSpc>
              <a:buNone/>
              <a:defRPr sz="128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3pPr>
            <a:lvl4pPr marL="2438339" indent="0" algn="r">
              <a:lnSpc>
                <a:spcPts val="4800"/>
              </a:lnSpc>
              <a:buNone/>
              <a:defRPr sz="128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4pPr>
            <a:lvl5pPr marL="3251119" indent="0" algn="r">
              <a:lnSpc>
                <a:spcPts val="4800"/>
              </a:lnSpc>
              <a:buNone/>
              <a:defRPr sz="128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GB"/>
              <a:t>100%</a:t>
            </a:r>
          </a:p>
        </p:txBody>
      </p:sp>
      <p:sp>
        <p:nvSpPr>
          <p:cNvPr id="4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287194" y="2683688"/>
            <a:ext cx="4801361" cy="2473505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933"/>
              </a:lnSpc>
              <a:buNone/>
              <a:defRPr sz="2400" baseline="0">
                <a:solidFill>
                  <a:srgbClr val="598752"/>
                </a:solidFill>
                <a:latin typeface="Georgia" charset="0"/>
              </a:defRPr>
            </a:lvl1pPr>
            <a:lvl2pPr marL="812780" indent="0" algn="l">
              <a:lnSpc>
                <a:spcPts val="2933"/>
              </a:lnSpc>
              <a:buNone/>
              <a:defRPr sz="2400" baseline="0">
                <a:solidFill>
                  <a:srgbClr val="598752"/>
                </a:solidFill>
                <a:latin typeface="Georgia" charset="0"/>
              </a:defRPr>
            </a:lvl2pPr>
            <a:lvl3pPr marL="1625559" indent="0" algn="l">
              <a:lnSpc>
                <a:spcPts val="2933"/>
              </a:lnSpc>
              <a:buNone/>
              <a:defRPr sz="2400" baseline="0">
                <a:solidFill>
                  <a:srgbClr val="598752"/>
                </a:solidFill>
                <a:latin typeface="Georgia" charset="0"/>
              </a:defRPr>
            </a:lvl3pPr>
            <a:lvl4pPr marL="2438339" indent="0" algn="l">
              <a:lnSpc>
                <a:spcPts val="2933"/>
              </a:lnSpc>
              <a:buNone/>
              <a:defRPr sz="2400" baseline="0">
                <a:solidFill>
                  <a:srgbClr val="598752"/>
                </a:solidFill>
                <a:latin typeface="Georgia" charset="0"/>
              </a:defRPr>
            </a:lvl4pPr>
            <a:lvl5pPr marL="3251119" indent="0" algn="l">
              <a:lnSpc>
                <a:spcPts val="2933"/>
              </a:lnSpc>
              <a:buNone/>
              <a:defRPr sz="2400" baseline="0">
                <a:solidFill>
                  <a:srgbClr val="598752"/>
                </a:solidFill>
                <a:latin typeface="Georgia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1294640" y="5541236"/>
            <a:ext cx="9505883" cy="86439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867"/>
              </a:lnSpc>
              <a:buNone/>
              <a:defRPr sz="1333" baseline="0">
                <a:solidFill>
                  <a:schemeClr val="tx1"/>
                </a:solidFill>
                <a:latin typeface="Tahoma" charset="0"/>
              </a:defRPr>
            </a:lvl1pPr>
            <a:lvl2pPr marL="812780" indent="0" algn="r">
              <a:lnSpc>
                <a:spcPts val="1867"/>
              </a:lnSpc>
              <a:buNone/>
              <a:defRPr sz="1333" baseline="0">
                <a:solidFill>
                  <a:schemeClr val="tx1"/>
                </a:solidFill>
                <a:latin typeface="Tahoma" charset="0"/>
              </a:defRPr>
            </a:lvl2pPr>
            <a:lvl3pPr marL="1625559" indent="0" algn="r">
              <a:lnSpc>
                <a:spcPts val="1867"/>
              </a:lnSpc>
              <a:buNone/>
              <a:defRPr sz="1333" baseline="0">
                <a:solidFill>
                  <a:schemeClr val="tx1"/>
                </a:solidFill>
                <a:latin typeface="Tahoma" charset="0"/>
              </a:defRPr>
            </a:lvl3pPr>
            <a:lvl4pPr marL="2438339" indent="0" algn="r">
              <a:lnSpc>
                <a:spcPts val="1867"/>
              </a:lnSpc>
              <a:buNone/>
              <a:defRPr sz="1333" baseline="0">
                <a:solidFill>
                  <a:schemeClr val="tx1"/>
                </a:solidFill>
                <a:latin typeface="Tahoma" charset="0"/>
              </a:defRPr>
            </a:lvl4pPr>
            <a:lvl5pPr marL="3251119" indent="0" algn="r">
              <a:lnSpc>
                <a:spcPts val="1867"/>
              </a:lnSpc>
              <a:buNone/>
              <a:defRPr sz="1333" baseline="0">
                <a:solidFill>
                  <a:schemeClr val="tx1"/>
                </a:solidFill>
                <a:latin typeface="Tahoma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52" y="0"/>
            <a:ext cx="1441449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999856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99459" y="1890713"/>
            <a:ext cx="8890692" cy="1366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6400"/>
              </a:lnSpc>
              <a:spcBef>
                <a:spcPts val="0"/>
              </a:spcBef>
              <a:buFontTx/>
              <a:buNone/>
              <a:defRPr sz="5867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455" y="4221163"/>
            <a:ext cx="8890695" cy="6031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2133" b="0" i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5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52" y="0"/>
            <a:ext cx="1441449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9884907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pos="56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99459" y="932723"/>
            <a:ext cx="8890692" cy="65106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5600"/>
              </a:lnSpc>
              <a:buFontTx/>
              <a:buNone/>
              <a:defRPr sz="5333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52" y="0"/>
            <a:ext cx="1441449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03444" y="1796847"/>
            <a:ext cx="8986707" cy="4539471"/>
          </a:xfrm>
          <a:prstGeom prst="rect">
            <a:avLst/>
          </a:prstGeom>
        </p:spPr>
        <p:txBody>
          <a:bodyPr/>
          <a:lstStyle>
            <a:lvl1pPr marL="355591" indent="-355591">
              <a:buClr>
                <a:srgbClr val="598752"/>
              </a:buClr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21766" indent="-366175">
              <a:buClr>
                <a:srgbClr val="598752"/>
              </a:buClr>
              <a:buFont typeface="Courier New" panose="02070309020205020404" pitchFamily="49" charset="0"/>
              <a:buChar char="o"/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077357" indent="-355591">
              <a:buClr>
                <a:srgbClr val="598752"/>
              </a:buClr>
              <a:buFont typeface="Arial" panose="020B0604020202020204" pitchFamily="34" charset="0"/>
              <a:buChar char="̶"/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32697994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orient="horz" pos="441">
          <p15:clr>
            <a:srgbClr val="FBAE40"/>
          </p15:clr>
        </p15:guide>
        <p15:guide id="2" pos="4768">
          <p15:clr>
            <a:srgbClr val="FBAE40"/>
          </p15:clr>
        </p15:guide>
        <p15:guide id="3" pos="56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99459" y="930591"/>
            <a:ext cx="8890692" cy="63466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5600"/>
              </a:lnSpc>
              <a:buFontTx/>
              <a:buNone/>
              <a:defRPr sz="5333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52" y="0"/>
            <a:ext cx="1441449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21026" y="1795200"/>
            <a:ext cx="8969125" cy="4680099"/>
          </a:xfrm>
          <a:prstGeom prst="rect">
            <a:avLst/>
          </a:prstGeom>
        </p:spPr>
        <p:txBody>
          <a:bodyPr/>
          <a:lstStyle>
            <a:lvl1pPr marL="355591" indent="-355591">
              <a:buClr>
                <a:srgbClr val="598752"/>
              </a:buClr>
              <a:buFont typeface="+mj-lt"/>
              <a:buAutoNum type="arabicPeriod"/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21766" indent="-366175">
              <a:buClr>
                <a:srgbClr val="598752"/>
              </a:buClr>
              <a:buFont typeface="+mj-lt"/>
              <a:buAutoNum type="romanLcPeriod"/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95887" indent="-355591">
              <a:buClr>
                <a:srgbClr val="598752"/>
              </a:buClr>
              <a:buFont typeface="Arial" panose="020B0604020202020204" pitchFamily="34" charset="0"/>
              <a:buChar char="̶"/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3124122" indent="-685783">
              <a:buFont typeface="+mj-lt"/>
              <a:buAutoNum type="arabicPeriod"/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3936902" indent="-685783">
              <a:buFont typeface="+mj-lt"/>
              <a:buAutoNum type="arabicPeriod"/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3646356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pos="567">
          <p15:clr>
            <a:srgbClr val="FBAE40"/>
          </p15:clr>
        </p15:guide>
        <p15:guide id="2" orient="horz" pos="44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555" y="1824000"/>
            <a:ext cx="422344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808526" rtl="0" eaLnBrk="1" fontAlgn="base" latinLnBrk="0" hangingPunct="1">
              <a:lnSpc>
                <a:spcPts val="2667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67" b="0" i="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99554" y="933451"/>
            <a:ext cx="8736873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5600"/>
              </a:lnSpc>
              <a:buFontTx/>
              <a:buNone/>
              <a:defRPr sz="5333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615948" y="1824000"/>
            <a:ext cx="4320480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808526" rtl="0" eaLnBrk="1" fontAlgn="base" latinLnBrk="0" hangingPunct="1">
              <a:lnSpc>
                <a:spcPts val="2667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67" b="0" i="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9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52" y="0"/>
            <a:ext cx="1441449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538865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pos="567">
          <p15:clr>
            <a:srgbClr val="FBAE40"/>
          </p15:clr>
        </p15:guide>
        <p15:guide id="2" orient="horz" pos="441">
          <p15:clr>
            <a:srgbClr val="FBAE40"/>
          </p15:clr>
        </p15:guide>
        <p15:guide id="3" pos="2517">
          <p15:clr>
            <a:srgbClr val="FBAE40"/>
          </p15:clr>
        </p15:guide>
        <p15:guide id="4" pos="2653">
          <p15:clr>
            <a:srgbClr val="FBAE40"/>
          </p15:clr>
        </p15:guide>
        <p15:guide id="5" pos="4649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200151" y="933451"/>
            <a:ext cx="8737600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5600"/>
              </a:lnSpc>
              <a:buFontTx/>
              <a:buNone/>
              <a:defRPr sz="5333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52" y="0"/>
            <a:ext cx="1441449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200151" y="1824756"/>
            <a:ext cx="4223444" cy="4522209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380990" marR="0" indent="-380990" algn="l" defTabSz="808546" rtl="0" eaLnBrk="1" fontAlgn="base" latinLnBrk="0" hangingPunct="1">
              <a:lnSpc>
                <a:spcPts val="2667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Arial" panose="020B0604020202020204" pitchFamily="34" charset="0"/>
              <a:buChar char="•"/>
              <a:tabLst/>
              <a:defRPr sz="1867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21766" indent="-366175">
              <a:buClr>
                <a:srgbClr val="598752"/>
              </a:buClr>
              <a:buFont typeface="Courier New" panose="02070309020205020404" pitchFamily="49" charset="0"/>
              <a:buChar char="o"/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077357" indent="-237061">
              <a:buClr>
                <a:srgbClr val="598752"/>
              </a:buClr>
              <a:buFont typeface="Arial" panose="020B0604020202020204" pitchFamily="34" charset="0"/>
              <a:buChar char="̶"/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551479" indent="-402157"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Second Bullet Point</a:t>
            </a:r>
          </a:p>
          <a:p>
            <a:pPr lvl="2"/>
            <a:r>
              <a:rPr lang="en-GB"/>
              <a:t>Third Bullet Point</a:t>
            </a:r>
          </a:p>
          <a:p>
            <a:pPr lvl="3"/>
            <a:endParaRPr lang="en-GB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618926" y="1824756"/>
            <a:ext cx="4318825" cy="4522209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380990" marR="0" indent="-380990" algn="l" defTabSz="808546" rtl="0" eaLnBrk="1" fontAlgn="base" latinLnBrk="0" hangingPunct="1">
              <a:lnSpc>
                <a:spcPts val="2667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Arial" panose="020B0604020202020204" pitchFamily="34" charset="0"/>
              <a:buChar char="•"/>
              <a:tabLst/>
              <a:defRPr sz="1867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21766" indent="-366175">
              <a:buClr>
                <a:srgbClr val="598752"/>
              </a:buClr>
              <a:buFont typeface="Courier New" panose="02070309020205020404" pitchFamily="49" charset="0"/>
              <a:buChar char="o"/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077357" indent="-237061">
              <a:buClr>
                <a:srgbClr val="598752"/>
              </a:buClr>
              <a:buFont typeface="Arial" panose="020B0604020202020204" pitchFamily="34" charset="0"/>
              <a:buChar char="̶"/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551479" indent="-402157"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Bullet Point</a:t>
            </a:r>
          </a:p>
          <a:p>
            <a:pPr lvl="2"/>
            <a:r>
              <a:rPr lang="en-US"/>
              <a:t>Third Bullet Point</a:t>
            </a:r>
          </a:p>
          <a:p>
            <a:pPr lvl="3"/>
            <a:endParaRPr lang="en-US"/>
          </a:p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647941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pos="567">
          <p15:clr>
            <a:srgbClr val="FBAE40"/>
          </p15:clr>
        </p15:guide>
        <p15:guide id="2" orient="horz" pos="441">
          <p15:clr>
            <a:srgbClr val="FBAE40"/>
          </p15:clr>
        </p15:guide>
        <p15:guide id="3" pos="2517">
          <p15:clr>
            <a:srgbClr val="FBAE40"/>
          </p15:clr>
        </p15:guide>
        <p15:guide id="4" pos="2653">
          <p15:clr>
            <a:srgbClr val="FBAE40"/>
          </p15:clr>
        </p15:guide>
        <p15:guide id="5" pos="464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98827" y="933451"/>
            <a:ext cx="8737600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5600"/>
              </a:lnSpc>
              <a:buFontTx/>
              <a:buNone/>
              <a:defRPr sz="5333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52" y="0"/>
            <a:ext cx="1441449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8827" y="1824905"/>
            <a:ext cx="4223444" cy="4581156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355591" marR="0" indent="-355591" algn="l" defTabSz="808546" rtl="0" eaLnBrk="1" fontAlgn="base" latinLnBrk="0" hangingPunct="1">
              <a:lnSpc>
                <a:spcPts val="2667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+mj-lt"/>
              <a:buAutoNum type="arabicPeriod"/>
              <a:tabLst/>
              <a:defRPr sz="1867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  <a:lvl2pPr marL="721766" indent="-366175">
              <a:buClr>
                <a:srgbClr val="598752"/>
              </a:buClr>
              <a:buFont typeface="+mj-lt"/>
              <a:buAutoNum type="romanLcPeriod"/>
              <a:defRPr sz="1867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95887" indent="-355591">
              <a:buClr>
                <a:srgbClr val="598752"/>
              </a:buClr>
              <a:buFont typeface="Arial" panose="020B0604020202020204" pitchFamily="34" charset="0"/>
              <a:buChar char="̶"/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70009" indent="-380990">
              <a:buFont typeface="Arial" panose="020B0604020202020204" pitchFamily="34" charset="0"/>
              <a:buChar char="̶"/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Number Position Number 2</a:t>
            </a:r>
          </a:p>
          <a:p>
            <a:pPr lvl="2"/>
            <a:r>
              <a:rPr lang="en-GB"/>
              <a:t>Number Position Number 3</a:t>
            </a:r>
          </a:p>
          <a:p>
            <a:pPr lvl="3"/>
            <a:endParaRPr lang="en-GB"/>
          </a:p>
          <a:p>
            <a:pPr lvl="3"/>
            <a:endParaRPr lang="en-GB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618926" y="1824905"/>
            <a:ext cx="4317501" cy="4581156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355591" marR="0" indent="-355591" algn="l" defTabSz="808546" rtl="0" eaLnBrk="1" fontAlgn="base" latinLnBrk="0" hangingPunct="1">
              <a:lnSpc>
                <a:spcPts val="2667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+mj-lt"/>
              <a:buAutoNum type="arabicPeriod"/>
              <a:tabLst/>
              <a:defRPr sz="1867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  <a:lvl2pPr marL="721766" indent="-366175">
              <a:buClr>
                <a:srgbClr val="598752"/>
              </a:buClr>
              <a:buFont typeface="+mj-lt"/>
              <a:buAutoNum type="romanLcPeriod"/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95887" indent="-355591">
              <a:buClr>
                <a:srgbClr val="598752"/>
              </a:buClr>
              <a:buFont typeface="Arial" panose="020B0604020202020204" pitchFamily="34" charset="0"/>
              <a:buChar char="̶"/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70009" indent="-380990">
              <a:buFont typeface="Arial" panose="020B0604020202020204" pitchFamily="34" charset="0"/>
              <a:buChar char="̶"/>
              <a:defRPr sz="18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Number Position Number 2</a:t>
            </a:r>
          </a:p>
          <a:p>
            <a:pPr lvl="2"/>
            <a:r>
              <a:rPr lang="en-GB"/>
              <a:t>Number Position Number 3</a:t>
            </a:r>
          </a:p>
          <a:p>
            <a:pPr lvl="3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270573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pos="567">
          <p15:clr>
            <a:srgbClr val="FBAE40"/>
          </p15:clr>
        </p15:guide>
        <p15:guide id="2" orient="horz" pos="441">
          <p15:clr>
            <a:srgbClr val="FBAE40"/>
          </p15:clr>
        </p15:guide>
        <p15:guide id="3" pos="2653">
          <p15:clr>
            <a:srgbClr val="FBAE40"/>
          </p15:clr>
        </p15:guide>
        <p15:guide id="4" pos="2517">
          <p15:clr>
            <a:srgbClr val="FBAE40"/>
          </p15:clr>
        </p15:guide>
        <p15:guide id="5" pos="464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graph 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99459" y="933451"/>
            <a:ext cx="8687495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5600"/>
              </a:lnSpc>
              <a:buFontTx/>
              <a:buNone/>
              <a:defRPr sz="5333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>
          <a:xfrm>
            <a:off x="1199456" y="1795517"/>
            <a:ext cx="8687493" cy="453806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52" y="0"/>
            <a:ext cx="1441449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6576505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pos="567">
          <p15:clr>
            <a:srgbClr val="FBAE40"/>
          </p15:clr>
        </p15:guide>
        <p15:guide id="2" orient="horz" pos="44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lumn text style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8633" y="1869555"/>
            <a:ext cx="422344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808526" rtl="0" eaLnBrk="1" fontAlgn="base" latinLnBrk="0" hangingPunct="1">
              <a:lnSpc>
                <a:spcPts val="2667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67" b="0" i="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98631" y="933451"/>
            <a:ext cx="8687495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5600"/>
              </a:lnSpc>
              <a:buFontTx/>
              <a:buNone/>
              <a:defRPr sz="5333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2"/>
          </p:nvPr>
        </p:nvSpPr>
        <p:spPr>
          <a:xfrm>
            <a:off x="5712056" y="1869557"/>
            <a:ext cx="5088467" cy="446402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52" y="0"/>
            <a:ext cx="1441449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989225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pos="567">
          <p15:clr>
            <a:srgbClr val="FBAE40"/>
          </p15:clr>
        </p15:guide>
        <p15:guide id="2" orient="horz" pos="44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5799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ransition spd="slow">
    <p:fade/>
  </p:transition>
  <p:txStyles>
    <p:titleStyle>
      <a:lvl1pPr algn="ctr" defTabSz="808526" rtl="0" eaLnBrk="0" fontAlgn="base" hangingPunct="0">
        <a:spcBef>
          <a:spcPct val="0"/>
        </a:spcBef>
        <a:spcAft>
          <a:spcPct val="0"/>
        </a:spcAft>
        <a:defRPr sz="7733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808526" rtl="0" eaLnBrk="0" fontAlgn="base" hangingPunct="0">
        <a:spcBef>
          <a:spcPct val="0"/>
        </a:spcBef>
        <a:spcAft>
          <a:spcPct val="0"/>
        </a:spcAft>
        <a:defRPr sz="7733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808526" rtl="0" eaLnBrk="0" fontAlgn="base" hangingPunct="0">
        <a:spcBef>
          <a:spcPct val="0"/>
        </a:spcBef>
        <a:spcAft>
          <a:spcPct val="0"/>
        </a:spcAft>
        <a:defRPr sz="7733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808526" rtl="0" eaLnBrk="0" fontAlgn="base" hangingPunct="0">
        <a:spcBef>
          <a:spcPct val="0"/>
        </a:spcBef>
        <a:spcAft>
          <a:spcPct val="0"/>
        </a:spcAft>
        <a:defRPr sz="7733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808526" rtl="0" eaLnBrk="0" fontAlgn="base" hangingPunct="0">
        <a:spcBef>
          <a:spcPct val="0"/>
        </a:spcBef>
        <a:spcAft>
          <a:spcPct val="0"/>
        </a:spcAft>
        <a:defRPr sz="7733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812698" algn="ctr" defTabSz="812698" rtl="0" eaLnBrk="1" fontAlgn="base" hangingPunct="1">
        <a:spcBef>
          <a:spcPct val="0"/>
        </a:spcBef>
        <a:spcAft>
          <a:spcPct val="0"/>
        </a:spcAft>
        <a:defRPr sz="7822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625399" algn="ctr" defTabSz="812698" rtl="0" eaLnBrk="1" fontAlgn="base" hangingPunct="1">
        <a:spcBef>
          <a:spcPct val="0"/>
        </a:spcBef>
        <a:spcAft>
          <a:spcPct val="0"/>
        </a:spcAft>
        <a:defRPr sz="7822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438096" algn="ctr" defTabSz="812698" rtl="0" eaLnBrk="1" fontAlgn="base" hangingPunct="1">
        <a:spcBef>
          <a:spcPct val="0"/>
        </a:spcBef>
        <a:spcAft>
          <a:spcPct val="0"/>
        </a:spcAft>
        <a:defRPr sz="7822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250796" algn="ctr" defTabSz="812698" rtl="0" eaLnBrk="1" fontAlgn="base" hangingPunct="1">
        <a:spcBef>
          <a:spcPct val="0"/>
        </a:spcBef>
        <a:spcAft>
          <a:spcPct val="0"/>
        </a:spcAft>
        <a:defRPr sz="7822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605337" indent="-605337" algn="l" defTabSz="808526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1316502" indent="-503742" algn="l" defTabSz="808526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933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027665" indent="-402147" algn="l" defTabSz="808526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267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840425" indent="-402147" algn="l" defTabSz="808526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467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3653185" indent="-402147" algn="l" defTabSz="808526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467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4469840" indent="-406347" algn="l" defTabSz="812698" rtl="0" eaLnBrk="1" latinLnBrk="0" hangingPunct="1">
        <a:spcBef>
          <a:spcPct val="20000"/>
        </a:spcBef>
        <a:buFont typeface="Arial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6pPr>
      <a:lvl7pPr marL="5282541" indent="-406347" algn="l" defTabSz="812698" rtl="0" eaLnBrk="1" latinLnBrk="0" hangingPunct="1">
        <a:spcBef>
          <a:spcPct val="20000"/>
        </a:spcBef>
        <a:buFont typeface="Arial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7pPr>
      <a:lvl8pPr marL="6095240" indent="-406347" algn="l" defTabSz="812698" rtl="0" eaLnBrk="1" latinLnBrk="0" hangingPunct="1">
        <a:spcBef>
          <a:spcPct val="20000"/>
        </a:spcBef>
        <a:buFont typeface="Arial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8pPr>
      <a:lvl9pPr marL="6907937" indent="-406347" algn="l" defTabSz="812698" rtl="0" eaLnBrk="1" latinLnBrk="0" hangingPunct="1">
        <a:spcBef>
          <a:spcPct val="20000"/>
        </a:spcBef>
        <a:buFont typeface="Arial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69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698" algn="l" defTabSz="81269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399" algn="l" defTabSz="81269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096" algn="l" defTabSz="81269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0796" algn="l" defTabSz="81269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493" algn="l" defTabSz="81269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191" algn="l" defTabSz="81269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8888" algn="l" defTabSz="81269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1588" algn="l" defTabSz="81269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Placeholder 1"/>
          <p:cNvSpPr>
            <a:spLocks noGrp="1"/>
          </p:cNvSpPr>
          <p:nvPr>
            <p:ph type="body" sz="quarter" idx="14"/>
          </p:nvPr>
        </p:nvSpPr>
        <p:spPr bwMode="auto">
          <a:xfrm>
            <a:off x="2908877" y="1229032"/>
            <a:ext cx="8585033" cy="2861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GB" sz="3200" b="1" dirty="0">
                <a:latin typeface="Garamond" panose="02020404030301010803" pitchFamily="18" charset="0"/>
              </a:rPr>
              <a:t>Barriers and facilitators of physical activity among </a:t>
            </a:r>
            <a:r>
              <a:rPr lang="en-GB" sz="3200" b="1" dirty="0" smtClean="0">
                <a:latin typeface="Garamond" panose="02020404030301010803" pitchFamily="18" charset="0"/>
              </a:rPr>
              <a:t>Black </a:t>
            </a:r>
            <a:r>
              <a:rPr lang="en-GB" sz="3200" b="1" dirty="0">
                <a:latin typeface="Garamond" panose="02020404030301010803" pitchFamily="18" charset="0"/>
              </a:rPr>
              <a:t>and </a:t>
            </a:r>
            <a:r>
              <a:rPr lang="en-GB" sz="3200" b="1" dirty="0" smtClean="0">
                <a:latin typeface="Garamond" panose="02020404030301010803" pitchFamily="18" charset="0"/>
              </a:rPr>
              <a:t>Minority </a:t>
            </a:r>
            <a:r>
              <a:rPr lang="en-GB" sz="3200" b="1" dirty="0">
                <a:latin typeface="Garamond" panose="02020404030301010803" pitchFamily="18" charset="0"/>
              </a:rPr>
              <a:t>E</a:t>
            </a:r>
            <a:r>
              <a:rPr lang="en-GB" sz="3200" b="1" dirty="0" smtClean="0">
                <a:latin typeface="Garamond" panose="02020404030301010803" pitchFamily="18" charset="0"/>
              </a:rPr>
              <a:t>thnic </a:t>
            </a:r>
            <a:r>
              <a:rPr lang="en-GB" sz="3200" b="1" dirty="0">
                <a:latin typeface="Garamond" panose="02020404030301010803" pitchFamily="18" charset="0"/>
              </a:rPr>
              <a:t>adults and older adults in the </a:t>
            </a:r>
            <a:r>
              <a:rPr lang="en-GB" sz="3200" b="1" dirty="0" smtClean="0">
                <a:latin typeface="Garamond" panose="02020404030301010803" pitchFamily="18" charset="0"/>
              </a:rPr>
              <a:t>United Kingdom: A meta-ethnographic study</a:t>
            </a:r>
          </a:p>
          <a:p>
            <a:pPr algn="ctr" eaLnBrk="1" hangingPunct="1">
              <a:spcBef>
                <a:spcPct val="0"/>
              </a:spcBef>
            </a:pPr>
            <a:endParaRPr lang="en-GB" sz="3200" dirty="0" smtClean="0">
              <a:latin typeface="Garamond" panose="02020404030301010803" pitchFamily="18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sz="3200" smtClean="0">
                <a:latin typeface="Garamond" panose="02020404030301010803" pitchFamily="18" charset="0"/>
              </a:rPr>
              <a:t> </a:t>
            </a:r>
            <a:endParaRPr lang="en-GB" altLang="en-US" sz="3200" dirty="0">
              <a:ea typeface="ＭＳ Ｐゴシック" charset="-128"/>
            </a:endParaRPr>
          </a:p>
        </p:txBody>
      </p:sp>
      <p:sp>
        <p:nvSpPr>
          <p:cNvPr id="13315" name="Text Placeholder 3"/>
          <p:cNvSpPr>
            <a:spLocks noGrp="1"/>
          </p:cNvSpPr>
          <p:nvPr>
            <p:ph type="body" sz="quarter" idx="16"/>
          </p:nvPr>
        </p:nvSpPr>
        <p:spPr bwMode="auto">
          <a:xfrm>
            <a:off x="265471" y="2180861"/>
            <a:ext cx="1983441" cy="190935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>
                <a:latin typeface="Garamond" panose="02020404030301010803" pitchFamily="18" charset="0"/>
                <a:ea typeface="ＭＳ Ｐゴシック" charset="-128"/>
              </a:rPr>
              <a:t>Janet </a:t>
            </a:r>
            <a:r>
              <a:rPr lang="en-US" altLang="en-US" dirty="0">
                <a:latin typeface="Garamond" panose="02020404030301010803" pitchFamily="18" charset="0"/>
                <a:ea typeface="ＭＳ Ｐゴシック" charset="-128"/>
              </a:rPr>
              <a:t>Ige</a:t>
            </a:r>
          </a:p>
          <a:p>
            <a:pPr>
              <a:spcBef>
                <a:spcPct val="0"/>
              </a:spcBef>
            </a:pPr>
            <a:r>
              <a:rPr lang="en-US" altLang="en-US" b="0" dirty="0">
                <a:latin typeface="Garamond" panose="02020404030301010803" pitchFamily="18" charset="0"/>
                <a:ea typeface="ＭＳ Ｐゴシック" charset="-128"/>
              </a:rPr>
              <a:t>Research </a:t>
            </a:r>
            <a:r>
              <a:rPr lang="en-US" altLang="en-US" b="0" dirty="0" smtClean="0">
                <a:latin typeface="Garamond" panose="02020404030301010803" pitchFamily="18" charset="0"/>
                <a:ea typeface="ＭＳ Ｐゴシック" charset="-128"/>
              </a:rPr>
              <a:t>Associate /Doctoral Researcher  </a:t>
            </a:r>
            <a:r>
              <a:rPr lang="en-US" altLang="en-US" b="0" dirty="0">
                <a:latin typeface="Garamond" panose="02020404030301010803" pitchFamily="18" charset="0"/>
                <a:ea typeface="ＭＳ Ｐゴシック" charset="-128"/>
              </a:rPr>
              <a:t>in Public </a:t>
            </a:r>
            <a:r>
              <a:rPr lang="en-US" altLang="en-US" b="0" dirty="0" smtClean="0">
                <a:latin typeface="Garamond" panose="02020404030301010803" pitchFamily="18" charset="0"/>
                <a:ea typeface="ＭＳ Ｐゴシック" charset="-128"/>
              </a:rPr>
              <a:t>Health</a:t>
            </a:r>
          </a:p>
          <a:p>
            <a:pPr>
              <a:spcBef>
                <a:spcPct val="0"/>
              </a:spcBef>
            </a:pPr>
            <a:endParaRPr lang="en-US" altLang="en-US" b="0" dirty="0">
              <a:latin typeface="Garamond" panose="02020404030301010803" pitchFamily="18" charset="0"/>
              <a:ea typeface="ＭＳ Ｐゴシック" charset="-128"/>
            </a:endParaRPr>
          </a:p>
          <a:p>
            <a:pPr>
              <a:spcBef>
                <a:spcPct val="0"/>
              </a:spcBef>
            </a:pPr>
            <a:r>
              <a:rPr lang="en-US" altLang="en-US" b="0" dirty="0" smtClean="0">
                <a:latin typeface="Garamond" panose="02020404030301010803" pitchFamily="18" charset="0"/>
                <a:ea typeface="ＭＳ Ｐゴシック" charset="-128"/>
              </a:rPr>
              <a:t>Centre for Public Health and Wellbeing</a:t>
            </a:r>
          </a:p>
          <a:p>
            <a:pPr>
              <a:spcBef>
                <a:spcPct val="0"/>
              </a:spcBef>
            </a:pPr>
            <a:endParaRPr lang="en-US" altLang="en-US" b="0" dirty="0">
              <a:latin typeface="Garamond" panose="02020404030301010803" pitchFamily="18" charset="0"/>
              <a:ea typeface="ＭＳ Ｐゴシック" charset="-128"/>
            </a:endParaRPr>
          </a:p>
          <a:p>
            <a:pPr>
              <a:spcBef>
                <a:spcPct val="0"/>
              </a:spcBef>
            </a:pPr>
            <a:r>
              <a:rPr lang="en-US" altLang="en-US" b="0" dirty="0" smtClean="0">
                <a:latin typeface="Garamond" panose="02020404030301010803" pitchFamily="18" charset="0"/>
                <a:ea typeface="ＭＳ Ｐゴシック" charset="-128"/>
              </a:rPr>
              <a:t>University of the West of England</a:t>
            </a:r>
            <a:endParaRPr lang="en-US" altLang="en-US" b="0" dirty="0">
              <a:latin typeface="Garamond" panose="02020404030301010803" pitchFamily="18" charset="0"/>
              <a:ea typeface="ＭＳ Ｐゴシック" charset="-128"/>
            </a:endParaRPr>
          </a:p>
          <a:p>
            <a:pPr>
              <a:spcBef>
                <a:spcPct val="0"/>
              </a:spcBef>
            </a:pPr>
            <a:endParaRPr lang="en-US" altLang="en-US" b="0" dirty="0">
              <a:latin typeface="Garamond" panose="02020404030301010803" pitchFamily="18" charset="0"/>
              <a:ea typeface="ＭＳ Ｐゴシック" charset="-128"/>
            </a:endParaRPr>
          </a:p>
          <a:p>
            <a:pPr>
              <a:spcBef>
                <a:spcPct val="0"/>
              </a:spcBef>
            </a:pPr>
            <a:endParaRPr lang="en-US" altLang="en-US" b="0" dirty="0">
              <a:latin typeface="Garamond" panose="02020404030301010803" pitchFamily="18" charset="0"/>
              <a:ea typeface="ＭＳ Ｐゴシック" charset="-128"/>
            </a:endParaRPr>
          </a:p>
          <a:p>
            <a:pPr>
              <a:spcBef>
                <a:spcPct val="0"/>
              </a:spcBef>
            </a:pPr>
            <a:endParaRPr lang="en-US" altLang="en-US" b="0" dirty="0">
              <a:latin typeface="Garamond" panose="02020404030301010803" pitchFamily="18" charset="0"/>
              <a:ea typeface="ＭＳ Ｐゴシック" charset="-128"/>
            </a:endParaRPr>
          </a:p>
          <a:p>
            <a:pPr>
              <a:spcBef>
                <a:spcPct val="0"/>
              </a:spcBef>
            </a:pPr>
            <a:endParaRPr lang="en-US" altLang="en-US" b="0" dirty="0">
              <a:latin typeface="Garamond" panose="02020404030301010803" pitchFamily="18" charset="0"/>
              <a:ea typeface="ＭＳ Ｐゴシック" charset="-128"/>
            </a:endParaRPr>
          </a:p>
          <a:p>
            <a:pPr>
              <a:spcBef>
                <a:spcPct val="0"/>
              </a:spcBef>
            </a:pPr>
            <a:endParaRPr lang="en-US" altLang="en-US" b="0" dirty="0">
              <a:latin typeface="Garamond" panose="02020404030301010803" pitchFamily="18" charset="0"/>
              <a:ea typeface="ＭＳ Ｐゴシック" charset="-128"/>
            </a:endParaRPr>
          </a:p>
          <a:p>
            <a:pPr>
              <a:spcBef>
                <a:spcPct val="0"/>
              </a:spcBef>
            </a:pPr>
            <a:endParaRPr lang="en-US" altLang="en-US" b="0" dirty="0">
              <a:latin typeface="Garamond" panose="02020404030301010803" pitchFamily="18" charset="0"/>
              <a:ea typeface="ＭＳ Ｐゴシック" charset="-128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17</a:t>
            </a:r>
            <a:r>
              <a:rPr lang="en-US" baseline="30000" dirty="0" smtClean="0">
                <a:latin typeface="Garamond" panose="02020404030301010803" pitchFamily="18" charset="0"/>
              </a:rPr>
              <a:t>th</a:t>
            </a:r>
            <a:r>
              <a:rPr lang="en-US" dirty="0" smtClean="0">
                <a:latin typeface="Garamond" panose="02020404030301010803" pitchFamily="18" charset="0"/>
              </a:rPr>
              <a:t> October </a:t>
            </a:r>
            <a:r>
              <a:rPr lang="en-US" dirty="0">
                <a:latin typeface="Garamond" panose="02020404030301010803" pitchFamily="18" charset="0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65524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/>
          <p:nvPr/>
        </p:nvSpPr>
        <p:spPr>
          <a:xfrm rot="13500000">
            <a:off x="10089034" y="3215457"/>
            <a:ext cx="411609" cy="4116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FFD479">
              <a:alpha val="71000"/>
            </a:srgbClr>
          </a:solidFill>
          <a:ln w="12700"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sp>
        <p:nvSpPr>
          <p:cNvPr id="496" name="Shape 496"/>
          <p:cNvSpPr/>
          <p:nvPr/>
        </p:nvSpPr>
        <p:spPr>
          <a:xfrm>
            <a:off x="1708757" y="3211982"/>
            <a:ext cx="8485874" cy="418559"/>
          </a:xfrm>
          <a:prstGeom prst="rect">
            <a:avLst/>
          </a:prstGeom>
          <a:gradFill>
            <a:gsLst>
              <a:gs pos="0">
                <a:srgbClr val="FFFFFF">
                  <a:alpha val="71000"/>
                </a:srgbClr>
              </a:gs>
              <a:gs pos="100000">
                <a:srgbClr val="5E8DBA">
                  <a:alpha val="71000"/>
                </a:srgbClr>
              </a:gs>
            </a:gsLst>
          </a:gradFill>
          <a:ln w="12700"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sp>
        <p:nvSpPr>
          <p:cNvPr id="497" name="Shape 497"/>
          <p:cNvSpPr/>
          <p:nvPr/>
        </p:nvSpPr>
        <p:spPr>
          <a:xfrm flipV="1">
            <a:off x="4979867" y="2995310"/>
            <a:ext cx="1" cy="717004"/>
          </a:xfrm>
          <a:prstGeom prst="line">
            <a:avLst/>
          </a:prstGeom>
          <a:ln w="3175">
            <a:solidFill>
              <a:srgbClr val="000000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grpSp>
        <p:nvGrpSpPr>
          <p:cNvPr id="506" name="Group 506"/>
          <p:cNvGrpSpPr/>
          <p:nvPr/>
        </p:nvGrpSpPr>
        <p:grpSpPr>
          <a:xfrm>
            <a:off x="7377829" y="1384851"/>
            <a:ext cx="954987" cy="1736464"/>
            <a:chOff x="70201" y="489051"/>
            <a:chExt cx="954985" cy="1757497"/>
          </a:xfrm>
        </p:grpSpPr>
        <p:sp>
          <p:nvSpPr>
            <p:cNvPr id="501" name="Shape 501"/>
            <p:cNvSpPr/>
            <p:nvPr/>
          </p:nvSpPr>
          <p:spPr>
            <a:xfrm flipV="1">
              <a:off x="547693" y="1529544"/>
              <a:ext cx="1" cy="717004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lvl="0" indent="0" algn="ctr" defTabSz="3214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/>
                <a:sym typeface="Helvetica Light"/>
              </a:endParaRPr>
            </a:p>
          </p:txBody>
        </p:sp>
        <p:sp>
          <p:nvSpPr>
            <p:cNvPr id="503" name="Shape 503"/>
            <p:cNvSpPr/>
            <p:nvPr/>
          </p:nvSpPr>
          <p:spPr>
            <a:xfrm rot="18900000">
              <a:off x="419802" y="857970"/>
              <a:ext cx="255783" cy="255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3175" cap="flat">
              <a:solidFill>
                <a:srgbClr val="53585F">
                  <a:alpha val="71000"/>
                </a:srgbClr>
              </a:solidFill>
              <a:prstDash val="solid"/>
              <a:miter lim="400000"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lvl="0" indent="0" algn="ctr" defTabSz="3214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/>
                <a:sym typeface="Helvetica Light"/>
              </a:endParaRPr>
            </a:p>
          </p:txBody>
        </p:sp>
        <p:pic>
          <p:nvPicPr>
            <p:cNvPr id="504" name="pasted-image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0201" y="489051"/>
              <a:ext cx="954985" cy="3830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12" name="Shape 512"/>
          <p:cNvSpPr/>
          <p:nvPr/>
        </p:nvSpPr>
        <p:spPr>
          <a:xfrm>
            <a:off x="3395795" y="169277"/>
            <a:ext cx="3971061" cy="318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 algn="l" defTabSz="321468">
              <a:defRPr/>
            </a:pPr>
            <a:r>
              <a:rPr lang="en-GB" sz="1400" b="1" dirty="0">
                <a:latin typeface="Garamond" panose="02020404030301010803" pitchFamily="18" charset="0"/>
              </a:rPr>
              <a:t>PROJECT ACTIVITY TIMELINE</a:t>
            </a:r>
          </a:p>
        </p:txBody>
      </p:sp>
      <p:sp>
        <p:nvSpPr>
          <p:cNvPr id="513" name="Shape 513"/>
          <p:cNvSpPr/>
          <p:nvPr/>
        </p:nvSpPr>
        <p:spPr>
          <a:xfrm>
            <a:off x="6846772" y="2083337"/>
            <a:ext cx="1983352" cy="349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ctr" defTabSz="321468">
              <a:defRPr sz="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Helvetica"/>
              </a:rPr>
              <a:t>Focus</a:t>
            </a:r>
            <a:r>
              <a:rPr kumimoji="0" lang="en-GB" sz="9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Helvetica"/>
              </a:rPr>
              <a:t> group discussion to explore the barriers and opportunities </a:t>
            </a:r>
            <a:endParaRPr kumimoji="0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Helvetica"/>
            </a:endParaRPr>
          </a:p>
        </p:txBody>
      </p:sp>
      <p:sp>
        <p:nvSpPr>
          <p:cNvPr id="515" name="Shape 515"/>
          <p:cNvSpPr/>
          <p:nvPr/>
        </p:nvSpPr>
        <p:spPr>
          <a:xfrm>
            <a:off x="7039313" y="3130209"/>
            <a:ext cx="1495973" cy="725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  <a:lnTo>
                  <a:pt x="21600" y="20305"/>
                </a:lnTo>
              </a:path>
            </a:pathLst>
          </a:custGeom>
          <a:ln w="3175">
            <a:solidFill>
              <a:srgbClr val="7F7F7F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grpSp>
        <p:nvGrpSpPr>
          <p:cNvPr id="521" name="Group 521"/>
          <p:cNvGrpSpPr/>
          <p:nvPr/>
        </p:nvGrpSpPr>
        <p:grpSpPr>
          <a:xfrm>
            <a:off x="4858082" y="3051457"/>
            <a:ext cx="4864566" cy="1272344"/>
            <a:chOff x="-4008108" y="1479195"/>
            <a:chExt cx="4864557" cy="1272343"/>
          </a:xfrm>
        </p:grpSpPr>
        <p:sp>
          <p:nvSpPr>
            <p:cNvPr id="516" name="Shape 516"/>
            <p:cNvSpPr/>
            <p:nvPr/>
          </p:nvSpPr>
          <p:spPr>
            <a:xfrm flipV="1">
              <a:off x="728558" y="1479195"/>
              <a:ext cx="1" cy="717004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lvl="0" indent="0" algn="ctr" defTabSz="3214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/>
                <a:sym typeface="Helvetica Light"/>
              </a:endParaRPr>
            </a:p>
          </p:txBody>
        </p:sp>
        <p:sp>
          <p:nvSpPr>
            <p:cNvPr id="518" name="Shape 518"/>
            <p:cNvSpPr/>
            <p:nvPr/>
          </p:nvSpPr>
          <p:spPr>
            <a:xfrm rot="8140373">
              <a:off x="600666" y="2495755"/>
              <a:ext cx="255783" cy="255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3175" cap="flat">
              <a:solidFill>
                <a:srgbClr val="53585F">
                  <a:alpha val="71000"/>
                </a:srgbClr>
              </a:solidFill>
              <a:prstDash val="solid"/>
              <a:miter lim="400000"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lvl="0" indent="0" algn="ctr" defTabSz="3214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/>
                <a:sym typeface="Helvetica Light"/>
              </a:endParaRPr>
            </a:p>
          </p:txBody>
        </p:sp>
        <p:sp>
          <p:nvSpPr>
            <p:cNvPr id="57" name="Shape 518"/>
            <p:cNvSpPr/>
            <p:nvPr/>
          </p:nvSpPr>
          <p:spPr>
            <a:xfrm rot="8140373">
              <a:off x="-4008108" y="2409936"/>
              <a:ext cx="255783" cy="255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3175" cap="flat">
              <a:solidFill>
                <a:srgbClr val="53585F">
                  <a:alpha val="71000"/>
                </a:srgbClr>
              </a:solidFill>
              <a:prstDash val="solid"/>
              <a:miter lim="400000"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lvl="0" indent="0" algn="ctr" defTabSz="3214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/>
                <a:sym typeface="Helvetica Light"/>
              </a:endParaRPr>
            </a:p>
          </p:txBody>
        </p:sp>
      </p:grpSp>
      <p:pic>
        <p:nvPicPr>
          <p:cNvPr id="523" name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120452" y="2395647"/>
            <a:ext cx="418559" cy="418559"/>
          </a:xfrm>
          <a:prstGeom prst="rect">
            <a:avLst/>
          </a:prstGeom>
          <a:ln w="12700">
            <a:miter lim="400000"/>
          </a:ln>
        </p:spPr>
      </p:pic>
      <p:sp>
        <p:nvSpPr>
          <p:cNvPr id="528" name="Shape 528"/>
          <p:cNvSpPr/>
          <p:nvPr/>
        </p:nvSpPr>
        <p:spPr>
          <a:xfrm>
            <a:off x="4140658" y="5372765"/>
            <a:ext cx="2052338" cy="4876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ctr" defTabSz="321468">
              <a:defRPr sz="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Helvetica"/>
              </a:rPr>
              <a:t>Survey to investigate</a:t>
            </a:r>
            <a:r>
              <a:rPr lang="en-GB" sz="900" b="1" noProof="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en-GB" sz="900" b="1" noProof="0" dirty="0" smtClean="0">
                <a:solidFill>
                  <a:prstClr val="black"/>
                </a:solidFill>
                <a:latin typeface="Garamond" panose="02020404030301010803" pitchFamily="18" charset="0"/>
              </a:rPr>
              <a:t>the </a:t>
            </a:r>
            <a:r>
              <a:rPr lang="en-GB" sz="9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current state of physical activity among adults and older adults from Somali groups</a:t>
            </a:r>
            <a:endParaRPr kumimoji="0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Helvetica"/>
            </a:endParaRPr>
          </a:p>
        </p:txBody>
      </p:sp>
      <p:sp>
        <p:nvSpPr>
          <p:cNvPr id="530" name="Shape 530"/>
          <p:cNvSpPr/>
          <p:nvPr/>
        </p:nvSpPr>
        <p:spPr>
          <a:xfrm>
            <a:off x="4222865" y="3791066"/>
            <a:ext cx="1853739" cy="524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295"/>
                </a:lnTo>
              </a:path>
            </a:pathLst>
          </a:custGeom>
          <a:ln w="3175">
            <a:solidFill>
              <a:srgbClr val="7F7F7F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sp>
        <p:nvSpPr>
          <p:cNvPr id="537" name="Shape 537"/>
          <p:cNvSpPr/>
          <p:nvPr/>
        </p:nvSpPr>
        <p:spPr>
          <a:xfrm>
            <a:off x="1573195" y="3780304"/>
            <a:ext cx="743816" cy="347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8" tIns="35718" rIns="35718" bIns="35718"/>
          <a:lstStyle/>
          <a:p>
            <a:pPr marL="0" marR="0" lvl="0" indent="0" algn="l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+mn-lt"/>
                <a:ea typeface="+mn-ea"/>
                <a:cs typeface="+mn-cs"/>
                <a:sym typeface="Helvetica"/>
              </a:defRPr>
            </a:pPr>
            <a:r>
              <a: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  <a:sym typeface="Helvetica"/>
              </a:rPr>
              <a:t>Project Start</a:t>
            </a:r>
          </a:p>
          <a:p>
            <a:pPr marL="0" marR="0" lvl="0" indent="0" algn="l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1"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800" b="1" noProof="0" dirty="0" smtClean="0">
                <a:solidFill>
                  <a:prstClr val="black"/>
                </a:solidFill>
                <a:latin typeface="Franklin Gothic Book" panose="020B0503020102020204"/>
                <a:sym typeface="Helvetica"/>
              </a:rPr>
              <a:t>Jan</a:t>
            </a:r>
            <a:r>
              <a:rPr kumimoji="0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  <a:sym typeface="Helvetica"/>
              </a:rPr>
              <a:t> 201</a:t>
            </a:r>
            <a:r>
              <a:rPr kumimoji="0" lang="en-GB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  <a:sym typeface="Helvetica"/>
              </a:rPr>
              <a:t>7</a:t>
            </a:r>
            <a:endParaRPr kumimoji="0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  <a:sym typeface="Helvetica"/>
            </a:endParaRPr>
          </a:p>
        </p:txBody>
      </p:sp>
      <p:sp>
        <p:nvSpPr>
          <p:cNvPr id="540" name="Shape 540"/>
          <p:cNvSpPr/>
          <p:nvPr/>
        </p:nvSpPr>
        <p:spPr>
          <a:xfrm>
            <a:off x="2090864" y="3121312"/>
            <a:ext cx="1495974" cy="725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  <a:lnTo>
                  <a:pt x="21600" y="20305"/>
                </a:lnTo>
              </a:path>
            </a:pathLst>
          </a:custGeom>
          <a:ln w="3175">
            <a:solidFill>
              <a:srgbClr val="7F7F7F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sp>
        <p:nvSpPr>
          <p:cNvPr id="544" name="Shape 544"/>
          <p:cNvSpPr/>
          <p:nvPr/>
        </p:nvSpPr>
        <p:spPr>
          <a:xfrm flipV="1">
            <a:off x="1809128" y="2875071"/>
            <a:ext cx="1" cy="864818"/>
          </a:xfrm>
          <a:prstGeom prst="line">
            <a:avLst/>
          </a:prstGeom>
          <a:ln w="6350">
            <a:solidFill>
              <a:srgbClr val="000000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pic>
        <p:nvPicPr>
          <p:cNvPr id="545" name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35825" y="2395647"/>
            <a:ext cx="418559" cy="41855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36" name="Group 536"/>
          <p:cNvGrpSpPr/>
          <p:nvPr/>
        </p:nvGrpSpPr>
        <p:grpSpPr>
          <a:xfrm>
            <a:off x="1989545" y="703985"/>
            <a:ext cx="1794737" cy="1769615"/>
            <a:chOff x="-34536" y="-87763"/>
            <a:chExt cx="1213115" cy="1034082"/>
          </a:xfrm>
        </p:grpSpPr>
        <p:pic>
          <p:nvPicPr>
            <p:cNvPr id="533" name="pasted-image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3651" y="-87763"/>
              <a:ext cx="1154928" cy="7699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34" name="Shape 534"/>
            <p:cNvSpPr/>
            <p:nvPr/>
          </p:nvSpPr>
          <p:spPr>
            <a:xfrm>
              <a:off x="-34536" y="756161"/>
              <a:ext cx="1119519" cy="1901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35718" tIns="35718" rIns="35718" bIns="35718" numCol="1" anchor="ctr">
              <a:spAutoFit/>
            </a:bodyPr>
            <a:lstStyle>
              <a:lvl1pPr algn="ctr" defTabSz="321468">
                <a:defRPr sz="700"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/>
              <a:r>
                <a:rPr lang="en-GB" sz="900" b="1" dirty="0" smtClean="0">
                  <a:solidFill>
                    <a:prstClr val="black"/>
                  </a:solidFill>
                  <a:latin typeface="Garamond" panose="02020404030301010803" pitchFamily="18" charset="0"/>
                </a:rPr>
                <a:t>Review of </a:t>
              </a:r>
              <a:r>
                <a:rPr lang="en-GB" sz="900" b="1" dirty="0" smtClean="0">
                  <a:latin typeface="Garamond" panose="02020404030301010803" pitchFamily="18" charset="0"/>
                </a:rPr>
                <a:t>barriers and opportunities for physical activity among of BME</a:t>
              </a:r>
              <a:endParaRPr kumimoji="0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Helvetica"/>
              </a:endParaRPr>
            </a:p>
          </p:txBody>
        </p:sp>
        <p:sp>
          <p:nvSpPr>
            <p:cNvPr id="535" name="Shape 535"/>
            <p:cNvSpPr/>
            <p:nvPr/>
          </p:nvSpPr>
          <p:spPr>
            <a:xfrm rot="18686177">
              <a:off x="414659" y="414513"/>
              <a:ext cx="221131" cy="29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3175" cap="flat">
              <a:solidFill>
                <a:srgbClr val="53585F">
                  <a:alpha val="71000"/>
                </a:srgbClr>
              </a:solidFill>
              <a:prstDash val="solid"/>
              <a:miter lim="400000"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lvl="0" indent="0" algn="ctr" defTabSz="3214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/>
                <a:sym typeface="Helvetica Light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82" y="4189284"/>
            <a:ext cx="1369576" cy="13695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919778" y="5467659"/>
            <a:ext cx="16192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en-GB" sz="9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Design of framework to </a:t>
            </a:r>
            <a:r>
              <a:rPr lang="en-GB" sz="9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promote engagement in physical activity among older adults</a:t>
            </a:r>
            <a:endParaRPr lang="en-GB" sz="900" b="1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58" name="Shape 497"/>
          <p:cNvSpPr/>
          <p:nvPr/>
        </p:nvSpPr>
        <p:spPr>
          <a:xfrm flipV="1">
            <a:off x="2817678" y="2810337"/>
            <a:ext cx="1" cy="310975"/>
          </a:xfrm>
          <a:prstGeom prst="line">
            <a:avLst/>
          </a:prstGeom>
          <a:ln w="3175">
            <a:solidFill>
              <a:srgbClr val="000000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3283" y="4320615"/>
            <a:ext cx="1488960" cy="997603"/>
          </a:xfrm>
          <a:prstGeom prst="rect">
            <a:avLst/>
          </a:prstGeom>
        </p:spPr>
      </p:pic>
      <p:sp>
        <p:nvSpPr>
          <p:cNvPr id="60" name="Shape 530"/>
          <p:cNvSpPr/>
          <p:nvPr/>
        </p:nvSpPr>
        <p:spPr>
          <a:xfrm>
            <a:off x="8686800" y="3777079"/>
            <a:ext cx="154293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295"/>
                </a:lnTo>
              </a:path>
            </a:pathLst>
          </a:custGeom>
          <a:ln w="3175">
            <a:solidFill>
              <a:srgbClr val="7F7F7F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5400" y="4131757"/>
            <a:ext cx="2390540" cy="227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4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919046" y="4968393"/>
            <a:ext cx="3666392" cy="651068"/>
          </a:xfrm>
        </p:spPr>
        <p:txBody>
          <a:bodyPr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Janet.Ige@uwe.ac.uk</a:t>
            </a:r>
            <a:endParaRPr lang="en-GB" sz="24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327" y="504092"/>
            <a:ext cx="2837826" cy="4260901"/>
          </a:xfrm>
          <a:prstGeom prst="rect">
            <a:avLst/>
          </a:prstGeom>
        </p:spPr>
      </p:pic>
      <p:sp>
        <p:nvSpPr>
          <p:cNvPr id="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432431" y="1322515"/>
            <a:ext cx="3666392" cy="3442478"/>
          </a:xfrm>
        </p:spPr>
        <p:txBody>
          <a:bodyPr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Thanks to</a:t>
            </a:r>
          </a:p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Dr Paul Pilkington</a:t>
            </a:r>
          </a:p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Professor Selena </a:t>
            </a:r>
            <a:r>
              <a:rPr lang="en-GB" sz="2000" b="1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Gray</a:t>
            </a:r>
            <a:endParaRPr lang="en-GB" sz="20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Professor Jane Powell</a:t>
            </a:r>
            <a:endParaRPr lang="en-GB" sz="20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1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/>
          <p:nvPr/>
        </p:nvSpPr>
        <p:spPr>
          <a:xfrm rot="13500000">
            <a:off x="10089034" y="3215457"/>
            <a:ext cx="411609" cy="4116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FFD479">
              <a:alpha val="71000"/>
            </a:srgbClr>
          </a:solidFill>
          <a:ln w="12700"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sp>
        <p:nvSpPr>
          <p:cNvPr id="496" name="Shape 496"/>
          <p:cNvSpPr/>
          <p:nvPr/>
        </p:nvSpPr>
        <p:spPr>
          <a:xfrm>
            <a:off x="1708757" y="3211982"/>
            <a:ext cx="8485874" cy="418559"/>
          </a:xfrm>
          <a:prstGeom prst="rect">
            <a:avLst/>
          </a:prstGeom>
          <a:gradFill>
            <a:gsLst>
              <a:gs pos="0">
                <a:srgbClr val="FFFFFF">
                  <a:alpha val="71000"/>
                </a:srgbClr>
              </a:gs>
              <a:gs pos="100000">
                <a:srgbClr val="5E8DBA">
                  <a:alpha val="71000"/>
                </a:srgbClr>
              </a:gs>
            </a:gsLst>
          </a:gradFill>
          <a:ln w="12700"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sp>
        <p:nvSpPr>
          <p:cNvPr id="497" name="Shape 497"/>
          <p:cNvSpPr/>
          <p:nvPr/>
        </p:nvSpPr>
        <p:spPr>
          <a:xfrm flipV="1">
            <a:off x="4979867" y="2995310"/>
            <a:ext cx="1" cy="717004"/>
          </a:xfrm>
          <a:prstGeom prst="line">
            <a:avLst/>
          </a:prstGeom>
          <a:ln w="3175">
            <a:solidFill>
              <a:srgbClr val="000000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grpSp>
        <p:nvGrpSpPr>
          <p:cNvPr id="506" name="Group 506"/>
          <p:cNvGrpSpPr/>
          <p:nvPr/>
        </p:nvGrpSpPr>
        <p:grpSpPr>
          <a:xfrm>
            <a:off x="7377829" y="1384851"/>
            <a:ext cx="954987" cy="1736464"/>
            <a:chOff x="70201" y="489051"/>
            <a:chExt cx="954985" cy="1757497"/>
          </a:xfrm>
        </p:grpSpPr>
        <p:sp>
          <p:nvSpPr>
            <p:cNvPr id="501" name="Shape 501"/>
            <p:cNvSpPr/>
            <p:nvPr/>
          </p:nvSpPr>
          <p:spPr>
            <a:xfrm flipV="1">
              <a:off x="547693" y="1529544"/>
              <a:ext cx="1" cy="717004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lvl="0" indent="0" algn="ctr" defTabSz="3214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/>
                <a:sym typeface="Helvetica Light"/>
              </a:endParaRPr>
            </a:p>
          </p:txBody>
        </p:sp>
        <p:sp>
          <p:nvSpPr>
            <p:cNvPr id="503" name="Shape 503"/>
            <p:cNvSpPr/>
            <p:nvPr/>
          </p:nvSpPr>
          <p:spPr>
            <a:xfrm rot="18900000">
              <a:off x="419802" y="857970"/>
              <a:ext cx="255783" cy="255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3175" cap="flat">
              <a:solidFill>
                <a:srgbClr val="53585F">
                  <a:alpha val="71000"/>
                </a:srgbClr>
              </a:solidFill>
              <a:prstDash val="solid"/>
              <a:miter lim="400000"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lvl="0" indent="0" algn="ctr" defTabSz="3214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/>
                <a:sym typeface="Helvetica Light"/>
              </a:endParaRPr>
            </a:p>
          </p:txBody>
        </p:sp>
        <p:pic>
          <p:nvPicPr>
            <p:cNvPr id="504" name="pasted-image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0201" y="489051"/>
              <a:ext cx="954985" cy="3830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13" name="Shape 513"/>
          <p:cNvSpPr/>
          <p:nvPr/>
        </p:nvSpPr>
        <p:spPr>
          <a:xfrm>
            <a:off x="6846772" y="2083337"/>
            <a:ext cx="1983352" cy="349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ctr" defTabSz="321468">
              <a:defRPr sz="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Helvetica"/>
              </a:rPr>
              <a:t>Focus</a:t>
            </a:r>
            <a:r>
              <a:rPr kumimoji="0" lang="en-GB" sz="9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Helvetica"/>
              </a:rPr>
              <a:t> group discussion to explore the barriers and opportunities </a:t>
            </a:r>
            <a:endParaRPr kumimoji="0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Helvetica"/>
            </a:endParaRPr>
          </a:p>
        </p:txBody>
      </p:sp>
      <p:sp>
        <p:nvSpPr>
          <p:cNvPr id="515" name="Shape 515"/>
          <p:cNvSpPr/>
          <p:nvPr/>
        </p:nvSpPr>
        <p:spPr>
          <a:xfrm>
            <a:off x="7039313" y="3130209"/>
            <a:ext cx="1495973" cy="725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  <a:lnTo>
                  <a:pt x="21600" y="20305"/>
                </a:lnTo>
              </a:path>
            </a:pathLst>
          </a:custGeom>
          <a:ln w="3175">
            <a:solidFill>
              <a:srgbClr val="7F7F7F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grpSp>
        <p:nvGrpSpPr>
          <p:cNvPr id="521" name="Group 521"/>
          <p:cNvGrpSpPr/>
          <p:nvPr/>
        </p:nvGrpSpPr>
        <p:grpSpPr>
          <a:xfrm>
            <a:off x="4858082" y="3051457"/>
            <a:ext cx="4864566" cy="1272344"/>
            <a:chOff x="-4008108" y="1479195"/>
            <a:chExt cx="4864557" cy="1272343"/>
          </a:xfrm>
        </p:grpSpPr>
        <p:sp>
          <p:nvSpPr>
            <p:cNvPr id="516" name="Shape 516"/>
            <p:cNvSpPr/>
            <p:nvPr/>
          </p:nvSpPr>
          <p:spPr>
            <a:xfrm flipV="1">
              <a:off x="728558" y="1479195"/>
              <a:ext cx="1" cy="717004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lvl="0" indent="0" algn="ctr" defTabSz="3214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/>
                <a:sym typeface="Helvetica Light"/>
              </a:endParaRPr>
            </a:p>
          </p:txBody>
        </p:sp>
        <p:sp>
          <p:nvSpPr>
            <p:cNvPr id="518" name="Shape 518"/>
            <p:cNvSpPr/>
            <p:nvPr/>
          </p:nvSpPr>
          <p:spPr>
            <a:xfrm rot="8140373">
              <a:off x="600666" y="2495755"/>
              <a:ext cx="255783" cy="255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3175" cap="flat">
              <a:solidFill>
                <a:srgbClr val="53585F">
                  <a:alpha val="71000"/>
                </a:srgbClr>
              </a:solidFill>
              <a:prstDash val="solid"/>
              <a:miter lim="400000"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lvl="0" indent="0" algn="ctr" defTabSz="3214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/>
                <a:sym typeface="Helvetica Light"/>
              </a:endParaRPr>
            </a:p>
          </p:txBody>
        </p:sp>
        <p:sp>
          <p:nvSpPr>
            <p:cNvPr id="57" name="Shape 518"/>
            <p:cNvSpPr/>
            <p:nvPr/>
          </p:nvSpPr>
          <p:spPr>
            <a:xfrm rot="8140373">
              <a:off x="-4008108" y="2409936"/>
              <a:ext cx="255783" cy="255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3175" cap="flat">
              <a:solidFill>
                <a:srgbClr val="53585F">
                  <a:alpha val="71000"/>
                </a:srgbClr>
              </a:solidFill>
              <a:prstDash val="solid"/>
              <a:miter lim="400000"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lvl="0" indent="0" algn="ctr" defTabSz="3214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/>
                <a:sym typeface="Helvetica Light"/>
              </a:endParaRPr>
            </a:p>
          </p:txBody>
        </p:sp>
      </p:grpSp>
      <p:pic>
        <p:nvPicPr>
          <p:cNvPr id="523" name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20452" y="2395647"/>
            <a:ext cx="418559" cy="418559"/>
          </a:xfrm>
          <a:prstGeom prst="rect">
            <a:avLst/>
          </a:prstGeom>
          <a:ln w="12700">
            <a:miter lim="400000"/>
          </a:ln>
        </p:spPr>
      </p:pic>
      <p:sp>
        <p:nvSpPr>
          <p:cNvPr id="528" name="Shape 528"/>
          <p:cNvSpPr/>
          <p:nvPr/>
        </p:nvSpPr>
        <p:spPr>
          <a:xfrm>
            <a:off x="4140658" y="5372765"/>
            <a:ext cx="2052338" cy="4876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ctr" defTabSz="321468">
              <a:defRPr sz="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Helvetica"/>
              </a:rPr>
              <a:t>Survey to investigate</a:t>
            </a:r>
            <a:r>
              <a:rPr lang="en-GB" sz="900" b="1" noProof="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en-GB" sz="900" b="1" noProof="0" dirty="0" smtClean="0">
                <a:solidFill>
                  <a:prstClr val="black"/>
                </a:solidFill>
                <a:latin typeface="Garamond" panose="02020404030301010803" pitchFamily="18" charset="0"/>
              </a:rPr>
              <a:t>the </a:t>
            </a:r>
            <a:r>
              <a:rPr lang="en-GB" sz="9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current state of physical activity among adults and older adults from Somali groups</a:t>
            </a:r>
            <a:endParaRPr kumimoji="0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Helvetica"/>
            </a:endParaRPr>
          </a:p>
        </p:txBody>
      </p:sp>
      <p:sp>
        <p:nvSpPr>
          <p:cNvPr id="530" name="Shape 530"/>
          <p:cNvSpPr/>
          <p:nvPr/>
        </p:nvSpPr>
        <p:spPr>
          <a:xfrm>
            <a:off x="4222865" y="3791066"/>
            <a:ext cx="1853739" cy="524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295"/>
                </a:lnTo>
              </a:path>
            </a:pathLst>
          </a:custGeom>
          <a:ln w="3175">
            <a:solidFill>
              <a:srgbClr val="7F7F7F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sp>
        <p:nvSpPr>
          <p:cNvPr id="537" name="Shape 537"/>
          <p:cNvSpPr/>
          <p:nvPr/>
        </p:nvSpPr>
        <p:spPr>
          <a:xfrm>
            <a:off x="1573195" y="3780304"/>
            <a:ext cx="743816" cy="347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8" tIns="35718" rIns="35718" bIns="35718"/>
          <a:lstStyle/>
          <a:p>
            <a:pPr marL="0" marR="0" lvl="0" indent="0" algn="l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+mn-lt"/>
                <a:ea typeface="+mn-ea"/>
                <a:cs typeface="+mn-cs"/>
                <a:sym typeface="Helvetica"/>
              </a:defRPr>
            </a:pPr>
            <a:r>
              <a: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  <a:sym typeface="Helvetica"/>
              </a:rPr>
              <a:t>Project Start</a:t>
            </a:r>
          </a:p>
          <a:p>
            <a:pPr marL="0" marR="0" lvl="0" indent="0" algn="l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1"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800" b="1" noProof="0" dirty="0" smtClean="0">
                <a:solidFill>
                  <a:prstClr val="black"/>
                </a:solidFill>
                <a:latin typeface="Franklin Gothic Book" panose="020B0503020102020204"/>
                <a:sym typeface="Helvetica"/>
              </a:rPr>
              <a:t>Jan</a:t>
            </a:r>
            <a:r>
              <a:rPr kumimoji="0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  <a:sym typeface="Helvetica"/>
              </a:rPr>
              <a:t> 201</a:t>
            </a:r>
            <a:r>
              <a:rPr kumimoji="0" lang="en-GB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  <a:sym typeface="Helvetica"/>
              </a:rPr>
              <a:t>7</a:t>
            </a:r>
            <a:endParaRPr kumimoji="0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  <a:sym typeface="Helvetica"/>
            </a:endParaRPr>
          </a:p>
        </p:txBody>
      </p:sp>
      <p:sp>
        <p:nvSpPr>
          <p:cNvPr id="540" name="Shape 540"/>
          <p:cNvSpPr/>
          <p:nvPr/>
        </p:nvSpPr>
        <p:spPr>
          <a:xfrm>
            <a:off x="2090864" y="3121312"/>
            <a:ext cx="1495974" cy="725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  <a:lnTo>
                  <a:pt x="21600" y="20305"/>
                </a:lnTo>
              </a:path>
            </a:pathLst>
          </a:custGeom>
          <a:ln w="3175">
            <a:solidFill>
              <a:srgbClr val="7F7F7F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sp>
        <p:nvSpPr>
          <p:cNvPr id="544" name="Shape 544"/>
          <p:cNvSpPr/>
          <p:nvPr/>
        </p:nvSpPr>
        <p:spPr>
          <a:xfrm flipV="1">
            <a:off x="1809128" y="2875071"/>
            <a:ext cx="1" cy="864818"/>
          </a:xfrm>
          <a:prstGeom prst="line">
            <a:avLst/>
          </a:prstGeom>
          <a:ln w="6350">
            <a:solidFill>
              <a:srgbClr val="000000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pic>
        <p:nvPicPr>
          <p:cNvPr id="545" name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03944" y="2395647"/>
            <a:ext cx="418559" cy="41855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36" name="Group 536"/>
          <p:cNvGrpSpPr/>
          <p:nvPr/>
        </p:nvGrpSpPr>
        <p:grpSpPr>
          <a:xfrm>
            <a:off x="1989545" y="703985"/>
            <a:ext cx="1794737" cy="1990306"/>
            <a:chOff x="-34536" y="-87763"/>
            <a:chExt cx="1213115" cy="1163043"/>
          </a:xfrm>
        </p:grpSpPr>
        <p:pic>
          <p:nvPicPr>
            <p:cNvPr id="533" name="pasted-image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3651" y="-87763"/>
              <a:ext cx="1154928" cy="7699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34" name="Shape 534"/>
            <p:cNvSpPr/>
            <p:nvPr/>
          </p:nvSpPr>
          <p:spPr>
            <a:xfrm>
              <a:off x="-34536" y="709398"/>
              <a:ext cx="1119519" cy="3658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35718" tIns="35718" rIns="35718" bIns="35718" numCol="1" anchor="ctr">
              <a:spAutoFit/>
            </a:bodyPr>
            <a:lstStyle>
              <a:lvl1pPr algn="ctr" defTabSz="321468">
                <a:defRPr sz="700"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/>
              <a:r>
                <a:rPr lang="en-GB" sz="900" b="1" dirty="0" smtClean="0">
                  <a:solidFill>
                    <a:prstClr val="black"/>
                  </a:solidFill>
                  <a:latin typeface="Garamond" panose="02020404030301010803" pitchFamily="18" charset="0"/>
                </a:rPr>
                <a:t>Review of </a:t>
              </a:r>
              <a:r>
                <a:rPr lang="en-GB" sz="900" b="1" dirty="0" smtClean="0">
                  <a:latin typeface="Garamond" panose="02020404030301010803" pitchFamily="18" charset="0"/>
                </a:rPr>
                <a:t>barriers and opportunities for physical activity among of BME groups in the UK</a:t>
              </a:r>
              <a:endParaRPr kumimoji="0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Helvetica"/>
              </a:endParaRPr>
            </a:p>
          </p:txBody>
        </p:sp>
        <p:sp>
          <p:nvSpPr>
            <p:cNvPr id="535" name="Shape 535"/>
            <p:cNvSpPr/>
            <p:nvPr/>
          </p:nvSpPr>
          <p:spPr>
            <a:xfrm rot="18686177">
              <a:off x="414659" y="414513"/>
              <a:ext cx="221131" cy="29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3175" cap="flat">
              <a:solidFill>
                <a:srgbClr val="53585F">
                  <a:alpha val="71000"/>
                </a:srgbClr>
              </a:solidFill>
              <a:prstDash val="solid"/>
              <a:miter lim="400000"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lvl="0" indent="0" algn="ctr" defTabSz="3214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/>
                <a:sym typeface="Helvetica Light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82" y="4189284"/>
            <a:ext cx="1369576" cy="13695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919778" y="5467659"/>
            <a:ext cx="16192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en-GB" sz="9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Design of framework to </a:t>
            </a:r>
            <a:r>
              <a:rPr lang="en-GB" sz="9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promote engagement in physical activity among older adults</a:t>
            </a:r>
            <a:endParaRPr lang="en-GB" sz="900" b="1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58" name="Shape 497"/>
          <p:cNvSpPr/>
          <p:nvPr/>
        </p:nvSpPr>
        <p:spPr>
          <a:xfrm flipV="1">
            <a:off x="2817678" y="2810337"/>
            <a:ext cx="1" cy="310975"/>
          </a:xfrm>
          <a:prstGeom prst="line">
            <a:avLst/>
          </a:prstGeom>
          <a:ln w="3175">
            <a:solidFill>
              <a:srgbClr val="000000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3283" y="4320615"/>
            <a:ext cx="1488960" cy="997603"/>
          </a:xfrm>
          <a:prstGeom prst="rect">
            <a:avLst/>
          </a:prstGeom>
        </p:spPr>
      </p:pic>
      <p:sp>
        <p:nvSpPr>
          <p:cNvPr id="60" name="Shape 530"/>
          <p:cNvSpPr/>
          <p:nvPr/>
        </p:nvSpPr>
        <p:spPr>
          <a:xfrm>
            <a:off x="8686800" y="3777079"/>
            <a:ext cx="154293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295"/>
                </a:lnTo>
              </a:path>
            </a:pathLst>
          </a:custGeom>
          <a:ln w="3175">
            <a:solidFill>
              <a:srgbClr val="7F7F7F"/>
            </a:solidFill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ctr" defTabSz="3214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Light"/>
              <a:sym typeface="Helvetica Light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08309" y="624829"/>
            <a:ext cx="2390540" cy="2277023"/>
          </a:xfrm>
          <a:prstGeom prst="rect">
            <a:avLst/>
          </a:prstGeom>
        </p:spPr>
      </p:pic>
      <p:sp>
        <p:nvSpPr>
          <p:cNvPr id="38" name="Text Placeholder 3"/>
          <p:cNvSpPr txBox="1">
            <a:spLocks/>
          </p:cNvSpPr>
          <p:nvPr/>
        </p:nvSpPr>
        <p:spPr>
          <a:xfrm>
            <a:off x="290146" y="-19629"/>
            <a:ext cx="9713640" cy="597897"/>
          </a:xfrm>
          <a:prstGeom prst="rect">
            <a:avLst/>
          </a:prstGeom>
        </p:spPr>
        <p:txBody>
          <a:bodyPr/>
          <a:lstStyle>
            <a:lvl1pPr marL="605337" indent="-605337" algn="l" defTabSz="808526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1316502" indent="-503742" algn="l" defTabSz="808526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4933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2027665" indent="-402147" algn="l" defTabSz="808526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2840425" indent="-402147" algn="l" defTabSz="808526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3653185" indent="-402147" algn="l" defTabSz="808526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34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4469840" indent="-406347" algn="l" defTabSz="812698" rtl="0" eaLnBrk="1" latinLnBrk="0" hangingPunct="1">
              <a:spcBef>
                <a:spcPct val="20000"/>
              </a:spcBef>
              <a:buFont typeface="Arial"/>
              <a:buChar char="•"/>
              <a:defRPr sz="3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541" indent="-406347" algn="l" defTabSz="812698" rtl="0" eaLnBrk="1" latinLnBrk="0" hangingPunct="1">
              <a:spcBef>
                <a:spcPct val="20000"/>
              </a:spcBef>
              <a:buFont typeface="Arial"/>
              <a:buChar char="•"/>
              <a:defRPr sz="3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240" indent="-406347" algn="l" defTabSz="812698" rtl="0" eaLnBrk="1" latinLnBrk="0" hangingPunct="1">
              <a:spcBef>
                <a:spcPct val="20000"/>
              </a:spcBef>
              <a:buFont typeface="Arial"/>
              <a:buChar char="•"/>
              <a:defRPr sz="3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7937" indent="-406347" algn="l" defTabSz="812698" rtl="0" eaLnBrk="1" latinLnBrk="0" hangingPunct="1">
              <a:spcBef>
                <a:spcPct val="20000"/>
              </a:spcBef>
              <a:buFont typeface="Arial"/>
              <a:buChar char="•"/>
              <a:defRPr sz="3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4000" b="1" dirty="0">
              <a:solidFill>
                <a:schemeClr val="accent3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9956" y="-18288"/>
            <a:ext cx="7372288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08526" eaLnBrk="0" fontAlgn="base" hangingPunct="0">
              <a:lnSpc>
                <a:spcPts val="56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4400" b="1" dirty="0">
                <a:solidFill>
                  <a:srgbClr val="598752"/>
                </a:solidFill>
                <a:latin typeface="Garamond" panose="02020404030301010803" pitchFamily="18" charset="0"/>
              </a:rPr>
              <a:t>Aims, objectives and methods</a:t>
            </a:r>
          </a:p>
        </p:txBody>
      </p:sp>
    </p:spTree>
    <p:extLst>
      <p:ext uri="{BB962C8B-B14F-4D97-AF65-F5344CB8AC3E}">
        <p14:creationId xmlns:p14="http://schemas.microsoft.com/office/powerpoint/2010/main" val="86373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 dirty="0">
                <a:latin typeface="Garamond" panose="02020404030301010803" pitchFamily="18" charset="0"/>
              </a:rPr>
              <a:t>Meta-ethnographic </a:t>
            </a:r>
            <a:r>
              <a:rPr lang="en-GB" b="1" dirty="0" smtClean="0">
                <a:latin typeface="Garamond" panose="02020404030301010803" pitchFamily="18" charset="0"/>
              </a:rPr>
              <a:t>study</a:t>
            </a:r>
          </a:p>
          <a:p>
            <a:endParaRPr lang="en-GB" b="1" dirty="0" smtClean="0">
              <a:latin typeface="Garamond" panose="02020404030301010803" pitchFamily="18" charset="0"/>
            </a:endParaRPr>
          </a:p>
          <a:p>
            <a:endParaRPr lang="en-GB" b="1" dirty="0" smtClean="0">
              <a:latin typeface="Garamond" panose="02020404030301010803" pitchFamily="18" charset="0"/>
            </a:endParaRPr>
          </a:p>
          <a:p>
            <a:endParaRPr lang="en-GB" b="1" dirty="0">
              <a:latin typeface="Garamond" panose="02020404030301010803" pitchFamily="18" charset="0"/>
            </a:endParaRP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103444" y="1723291"/>
            <a:ext cx="8986707" cy="493248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Garamond" panose="02020404030301010803" pitchFamily="18" charset="0"/>
              </a:rPr>
              <a:t>Structured systematic search for existing qualitative </a:t>
            </a:r>
            <a:r>
              <a:rPr lang="en-US" sz="2400" dirty="0" smtClean="0">
                <a:latin typeface="Garamond" panose="02020404030301010803" pitchFamily="18" charset="0"/>
              </a:rPr>
              <a:t>studies published between </a:t>
            </a:r>
            <a:r>
              <a:rPr lang="en-US" sz="2400" dirty="0">
                <a:latin typeface="Garamond" panose="02020404030301010803" pitchFamily="18" charset="0"/>
              </a:rPr>
              <a:t>January 2007 and July 2017</a:t>
            </a:r>
            <a:endParaRPr lang="en-GB" sz="2400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latin typeface="Garamond" panose="02020404030301010803" pitchFamily="18" charset="0"/>
              </a:rPr>
              <a:t>Hand searching of reference list of publications was performed in addition to search conducted to identify grey literature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Garamond" panose="02020404030301010803" pitchFamily="18" charset="0"/>
              </a:rPr>
              <a:t>Data extraction and quality appraisal- CASP toolkit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Garamond" panose="02020404030301010803" pitchFamily="18" charset="0"/>
              </a:rPr>
              <a:t>718 studies were screened against inclusion criteria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Garamond" panose="02020404030301010803" pitchFamily="18" charset="0"/>
              </a:rPr>
              <a:t>Final selection of 10 studies were considered eligible for synthesis 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Garamond" panose="02020404030301010803" pitchFamily="18" charset="0"/>
              </a:rPr>
              <a:t>Findings synthesized using reciprocal translational analysis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98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 dirty="0">
                <a:latin typeface="Garamond" panose="02020404030301010803" pitchFamily="18" charset="0"/>
              </a:rPr>
              <a:t>Findings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89144" y="2078201"/>
            <a:ext cx="10133125" cy="460395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600" dirty="0" smtClean="0">
                <a:latin typeface="Garamond" panose="02020404030301010803" pitchFamily="18" charset="0"/>
              </a:rPr>
              <a:t>Nine </a:t>
            </a:r>
            <a:r>
              <a:rPr lang="en-GB" sz="2600" dirty="0">
                <a:latin typeface="Garamond" panose="02020404030301010803" pitchFamily="18" charset="0"/>
              </a:rPr>
              <a:t>out of </a:t>
            </a:r>
            <a:r>
              <a:rPr lang="en-GB" sz="2600" dirty="0" smtClean="0">
                <a:latin typeface="Garamond" panose="02020404030301010803" pitchFamily="18" charset="0"/>
              </a:rPr>
              <a:t>ten </a:t>
            </a:r>
            <a:r>
              <a:rPr lang="en-GB" sz="2600" dirty="0">
                <a:latin typeface="Garamond" panose="02020404030301010803" pitchFamily="18" charset="0"/>
              </a:rPr>
              <a:t>studies included South Asian older </a:t>
            </a:r>
            <a:r>
              <a:rPr lang="en-GB" sz="2600" dirty="0" smtClean="0">
                <a:latin typeface="Garamond" panose="02020404030301010803" pitchFamily="18" charset="0"/>
              </a:rPr>
              <a:t>adults- </a:t>
            </a:r>
            <a:r>
              <a:rPr lang="en-GB" sz="2600" dirty="0">
                <a:latin typeface="Garamond" panose="02020404030301010803" pitchFamily="18" charset="0"/>
              </a:rPr>
              <a:t>Bangladeshi, Pakistani, and Indians. </a:t>
            </a:r>
            <a:endParaRPr lang="en-GB" sz="2600" dirty="0" smtClean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600" dirty="0" smtClean="0">
                <a:latin typeface="Garamond" panose="02020404030301010803" pitchFamily="18" charset="0"/>
              </a:rPr>
              <a:t>One </a:t>
            </a:r>
            <a:r>
              <a:rPr lang="en-GB" sz="2600" dirty="0">
                <a:latin typeface="Garamond" panose="02020404030301010803" pitchFamily="18" charset="0"/>
              </a:rPr>
              <a:t>study included Afro Caribbean population</a:t>
            </a:r>
          </a:p>
          <a:p>
            <a:pPr>
              <a:lnSpc>
                <a:spcPct val="150000"/>
              </a:lnSpc>
            </a:pPr>
            <a:r>
              <a:rPr lang="en-GB" sz="2600" dirty="0">
                <a:latin typeface="Garamond" panose="02020404030301010803" pitchFamily="18" charset="0"/>
              </a:rPr>
              <a:t>No study on older adults of African descent</a:t>
            </a:r>
          </a:p>
          <a:p>
            <a:pPr>
              <a:lnSpc>
                <a:spcPct val="150000"/>
              </a:lnSpc>
            </a:pPr>
            <a:r>
              <a:rPr lang="en-GB" sz="2600" dirty="0">
                <a:latin typeface="Garamond" panose="02020404030301010803" pitchFamily="18" charset="0"/>
              </a:rPr>
              <a:t> Three studies investigated physical activity among minority ethnic women</a:t>
            </a:r>
          </a:p>
          <a:p>
            <a:pPr>
              <a:lnSpc>
                <a:spcPct val="150000"/>
              </a:lnSpc>
            </a:pPr>
            <a:r>
              <a:rPr lang="en-GB" sz="2600" dirty="0">
                <a:latin typeface="Garamond" panose="02020404030301010803" pitchFamily="18" charset="0"/>
              </a:rPr>
              <a:t>Five studies investigated knowledge and attitudes towards prevention and management of </a:t>
            </a:r>
            <a:r>
              <a:rPr lang="en-GB" sz="2600" dirty="0" smtClean="0">
                <a:latin typeface="Garamond" panose="02020404030301010803" pitchFamily="18" charset="0"/>
              </a:rPr>
              <a:t>chronic conditions</a:t>
            </a:r>
            <a:endParaRPr lang="en-GB" sz="2600" dirty="0">
              <a:latin typeface="Garamond" panose="02020404030301010803" pitchFamily="18" charset="0"/>
            </a:endParaRPr>
          </a:p>
          <a:p>
            <a:endParaRPr lang="en-GB" sz="2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40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 dirty="0" smtClean="0">
                <a:latin typeface="Garamond" panose="02020404030301010803" pitchFamily="18" charset="0"/>
              </a:rPr>
              <a:t>Themes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>
                <a:latin typeface="Garamond" panose="02020404030301010803" pitchFamily="18" charset="0"/>
              </a:rPr>
              <a:t>Awareness of links between physical activity and health</a:t>
            </a:r>
          </a:p>
          <a:p>
            <a:pPr marL="0" indent="0">
              <a:buNone/>
            </a:pPr>
            <a:endParaRPr lang="en-GB" sz="2400" dirty="0">
              <a:latin typeface="Garamond" panose="02020404030301010803" pitchFamily="18" charset="0"/>
            </a:endParaRPr>
          </a:p>
          <a:p>
            <a:pPr lvl="1"/>
            <a:r>
              <a:rPr lang="en-GB" sz="2400" i="1" dirty="0">
                <a:latin typeface="Garamond" panose="02020404030301010803" pitchFamily="18" charset="0"/>
              </a:rPr>
              <a:t>“I said to myself, I'm not going to be physically incapacitated … I want to, as long as I live, I want to be independent and fit … and don't want to be dependent physically on anybody. I hate that”.</a:t>
            </a:r>
            <a:r>
              <a:rPr lang="en-GB" sz="2400" dirty="0">
                <a:latin typeface="Garamond" panose="02020404030301010803" pitchFamily="18" charset="0"/>
              </a:rPr>
              <a:t> </a:t>
            </a:r>
          </a:p>
          <a:p>
            <a:pPr marL="530352" lvl="1" indent="0">
              <a:buNone/>
            </a:pPr>
            <a:endParaRPr lang="en-GB" sz="2400" dirty="0">
              <a:latin typeface="Garamond" panose="02020404030301010803" pitchFamily="18" charset="0"/>
            </a:endParaRPr>
          </a:p>
          <a:p>
            <a:pPr marL="0" indent="0" algn="r">
              <a:buNone/>
            </a:pPr>
            <a:r>
              <a:rPr lang="en-GB" sz="2400" dirty="0" smtClean="0">
                <a:latin typeface="Garamond" panose="02020404030301010803" pitchFamily="18" charset="0"/>
              </a:rPr>
              <a:t>(</a:t>
            </a:r>
            <a:r>
              <a:rPr lang="en-GB" sz="2400" dirty="0" err="1">
                <a:latin typeface="Garamond" panose="02020404030301010803" pitchFamily="18" charset="0"/>
              </a:rPr>
              <a:t>Sriskantharajah</a:t>
            </a:r>
            <a:r>
              <a:rPr lang="en-GB" sz="2400" dirty="0">
                <a:latin typeface="Garamond" panose="02020404030301010803" pitchFamily="18" charset="0"/>
              </a:rPr>
              <a:t> and Kia, 2006)</a:t>
            </a:r>
          </a:p>
          <a:p>
            <a:endParaRPr lang="en-GB" sz="2400" dirty="0">
              <a:latin typeface="Garamond" panose="02020404030301010803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73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 dirty="0">
                <a:latin typeface="Garamond" panose="02020404030301010803" pitchFamily="18" charset="0"/>
              </a:rPr>
              <a:t>Themes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>
                <a:latin typeface="Garamond" panose="02020404030301010803" pitchFamily="18" charset="0"/>
              </a:rPr>
              <a:t>The role of health professionals</a:t>
            </a:r>
          </a:p>
          <a:p>
            <a:pPr marL="0" indent="0">
              <a:buNone/>
            </a:pPr>
            <a:endParaRPr lang="en-GB" sz="2400" dirty="0">
              <a:latin typeface="Garamond" panose="02020404030301010803" pitchFamily="18" charset="0"/>
            </a:endParaRPr>
          </a:p>
          <a:p>
            <a:pPr lvl="1"/>
            <a:r>
              <a:rPr lang="en-GB" sz="2400" i="1" dirty="0">
                <a:latin typeface="Garamond" panose="02020404030301010803" pitchFamily="18" charset="0"/>
              </a:rPr>
              <a:t>“He [health professional] just says … just do more exercise that's it … the doctors and the health advisors they don't give you the proper information. They don't push you … it would help … if [we] had people telling [us] how to do exercise”</a:t>
            </a:r>
            <a:r>
              <a:rPr lang="en-GB" sz="1800" i="1" dirty="0">
                <a:latin typeface="Garamond" panose="02020404030301010803" pitchFamily="18" charset="0"/>
              </a:rPr>
              <a:t>.</a:t>
            </a:r>
            <a:r>
              <a:rPr lang="en-GB" sz="2400" i="1" dirty="0">
                <a:latin typeface="Garamond" panose="02020404030301010803" pitchFamily="18" charset="0"/>
              </a:rPr>
              <a:t> </a:t>
            </a:r>
          </a:p>
          <a:p>
            <a:pPr marL="530352" lvl="1" indent="0" algn="r">
              <a:buNone/>
            </a:pPr>
            <a:r>
              <a:rPr lang="en-GB" sz="2400" dirty="0">
                <a:latin typeface="Garamond" panose="02020404030301010803" pitchFamily="18" charset="0"/>
              </a:rPr>
              <a:t>(</a:t>
            </a:r>
            <a:r>
              <a:rPr lang="en-GB" sz="2400" dirty="0" err="1">
                <a:latin typeface="Garamond" panose="02020404030301010803" pitchFamily="18" charset="0"/>
              </a:rPr>
              <a:t>Sriskantharajah</a:t>
            </a:r>
            <a:r>
              <a:rPr lang="en-GB" sz="2400" dirty="0">
                <a:latin typeface="Garamond" panose="02020404030301010803" pitchFamily="18" charset="0"/>
              </a:rPr>
              <a:t> and Kia, 2006)</a:t>
            </a:r>
          </a:p>
          <a:p>
            <a:pPr lvl="1"/>
            <a:r>
              <a:rPr lang="en-GB" sz="2400" i="1" dirty="0">
                <a:latin typeface="Garamond" panose="02020404030301010803" pitchFamily="18" charset="0"/>
              </a:rPr>
              <a:t>“There is encouragement if you had a problem to get over it but there is no encouragement if you haven’t had a problem not to get a problem” </a:t>
            </a:r>
            <a:endParaRPr lang="en-GB" sz="2400" dirty="0">
              <a:latin typeface="Garamond" panose="02020404030301010803" pitchFamily="18" charset="0"/>
            </a:endParaRPr>
          </a:p>
          <a:p>
            <a:pPr marL="530352" lvl="1" indent="0" algn="r">
              <a:buNone/>
            </a:pPr>
            <a:r>
              <a:rPr lang="en-GB" sz="2400" dirty="0">
                <a:latin typeface="Garamond" panose="02020404030301010803" pitchFamily="18" charset="0"/>
              </a:rPr>
              <a:t>(Horne et al., 2010)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711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 dirty="0">
                <a:latin typeface="Garamond" panose="02020404030301010803" pitchFamily="18" charset="0"/>
              </a:rPr>
              <a:t>Themes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>
                <a:latin typeface="Garamond" panose="02020404030301010803" pitchFamily="18" charset="0"/>
              </a:rPr>
              <a:t>Cultural barriers and social responsibilities</a:t>
            </a:r>
          </a:p>
          <a:p>
            <a:pPr marL="0" indent="0">
              <a:buNone/>
            </a:pPr>
            <a:endParaRPr lang="en-GB" sz="2400" dirty="0">
              <a:latin typeface="Garamond" panose="02020404030301010803" pitchFamily="18" charset="0"/>
            </a:endParaRPr>
          </a:p>
          <a:p>
            <a:pPr lvl="1"/>
            <a:r>
              <a:rPr lang="en-GB" sz="2400" i="1" dirty="0">
                <a:latin typeface="Garamond" panose="02020404030301010803" pitchFamily="18" charset="0"/>
              </a:rPr>
              <a:t>“They will say look how funny he looks, the old man has already married off his children and now he is riding bicycles and running. Even though some people have a desire to either swim or ride a bicycle they abort the idea due to fear of public scandal”</a:t>
            </a:r>
            <a:endParaRPr lang="en-GB" sz="2400" dirty="0">
              <a:latin typeface="Garamond" panose="02020404030301010803" pitchFamily="18" charset="0"/>
            </a:endParaRPr>
          </a:p>
          <a:p>
            <a:pPr marL="530352" lvl="1" indent="0" algn="r">
              <a:buNone/>
            </a:pPr>
            <a:r>
              <a:rPr lang="en-GB" sz="2400" dirty="0">
                <a:latin typeface="Garamond" panose="02020404030301010803" pitchFamily="18" charset="0"/>
              </a:rPr>
              <a:t>(Grace et al., 2008)</a:t>
            </a:r>
          </a:p>
          <a:p>
            <a:pPr lvl="1"/>
            <a:r>
              <a:rPr lang="en-GB" sz="2400" i="1" dirty="0">
                <a:latin typeface="Garamond" panose="02020404030301010803" pitchFamily="18" charset="0"/>
              </a:rPr>
              <a:t>“It wasn’t my people…when I looked around all I could see is white faces, I was the only black one</a:t>
            </a:r>
            <a:r>
              <a:rPr lang="en-GB" sz="2400" dirty="0">
                <a:latin typeface="Garamond" panose="02020404030301010803" pitchFamily="18" charset="0"/>
              </a:rPr>
              <a:t>”</a:t>
            </a:r>
          </a:p>
          <a:p>
            <a:pPr marL="530352" lvl="1" indent="0" algn="r">
              <a:buNone/>
            </a:pPr>
            <a:r>
              <a:rPr lang="en-GB" sz="2400" dirty="0">
                <a:latin typeface="Garamond" panose="02020404030301010803" pitchFamily="18" charset="0"/>
              </a:rPr>
              <a:t>(Hartley and </a:t>
            </a:r>
            <a:r>
              <a:rPr lang="en-GB" sz="2400" dirty="0" err="1">
                <a:latin typeface="Garamond" panose="02020404030301010803" pitchFamily="18" charset="0"/>
              </a:rPr>
              <a:t>Yeowell</a:t>
            </a:r>
            <a:r>
              <a:rPr lang="en-GB" sz="2400" dirty="0">
                <a:latin typeface="Garamond" panose="02020404030301010803" pitchFamily="18" charset="0"/>
              </a:rPr>
              <a:t>, 2014)</a:t>
            </a:r>
          </a:p>
          <a:p>
            <a:pPr marL="0" indent="0" algn="r">
              <a:buNone/>
            </a:pPr>
            <a:endParaRPr lang="en-GB" sz="2400" dirty="0">
              <a:latin typeface="Garamond" panose="02020404030301010803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26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 dirty="0">
                <a:latin typeface="Garamond" panose="02020404030301010803" pitchFamily="18" charset="0"/>
              </a:rPr>
              <a:t>Themes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800" dirty="0">
                <a:latin typeface="Garamond" panose="02020404030301010803" pitchFamily="18" charset="0"/>
              </a:rPr>
              <a:t>Suitable place for physical activity</a:t>
            </a:r>
          </a:p>
          <a:p>
            <a:pPr marL="0" indent="0">
              <a:buNone/>
            </a:pPr>
            <a:endParaRPr lang="en-GB" sz="2800" dirty="0">
              <a:latin typeface="Garamond" panose="02020404030301010803" pitchFamily="18" charset="0"/>
            </a:endParaRPr>
          </a:p>
          <a:p>
            <a:pPr lvl="1"/>
            <a:r>
              <a:rPr lang="en-GB" sz="2800" i="1" dirty="0">
                <a:latin typeface="Garamond" panose="02020404030301010803" pitchFamily="18" charset="0"/>
              </a:rPr>
              <a:t>“Some women like, but myself I feel shame. I don't want to go swimming because man’s sitting down watching women …, I don't like it at all.”</a:t>
            </a:r>
            <a:r>
              <a:rPr lang="en-GB" sz="2800" dirty="0">
                <a:latin typeface="Garamond" panose="02020404030301010803" pitchFamily="18" charset="0"/>
              </a:rPr>
              <a:t> </a:t>
            </a:r>
          </a:p>
          <a:p>
            <a:pPr marL="530352" lvl="1" indent="0" algn="r">
              <a:buNone/>
            </a:pPr>
            <a:r>
              <a:rPr lang="en-GB" sz="2800" dirty="0">
                <a:latin typeface="Garamond" panose="02020404030301010803" pitchFamily="18" charset="0"/>
              </a:rPr>
              <a:t>(</a:t>
            </a:r>
            <a:r>
              <a:rPr lang="en-GB" sz="2800" dirty="0" err="1">
                <a:latin typeface="Garamond" panose="02020404030301010803" pitchFamily="18" charset="0"/>
              </a:rPr>
              <a:t>Sriskantharajah</a:t>
            </a:r>
            <a:r>
              <a:rPr lang="en-GB" sz="2800" dirty="0">
                <a:latin typeface="Garamond" panose="02020404030301010803" pitchFamily="18" charset="0"/>
              </a:rPr>
              <a:t> and Kia, 2006) </a:t>
            </a:r>
          </a:p>
          <a:p>
            <a:endParaRPr lang="en-GB" sz="2800" i="1" dirty="0">
              <a:latin typeface="Garamond" panose="02020404030301010803" pitchFamily="18" charset="0"/>
            </a:endParaRPr>
          </a:p>
          <a:p>
            <a:pPr marL="0" indent="0" algn="r">
              <a:buNone/>
            </a:pPr>
            <a:endParaRPr lang="en-GB" sz="2800" dirty="0">
              <a:latin typeface="Garamond" panose="02020404030301010803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0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 dirty="0">
                <a:latin typeface="Garamond" panose="02020404030301010803" pitchFamily="18" charset="0"/>
              </a:rPr>
              <a:t>Next steps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200" dirty="0">
                <a:latin typeface="Garamond" panose="02020404030301010803" pitchFamily="18" charset="0"/>
              </a:rPr>
              <a:t>Findings highlights significant gap on the experiences of African adults and older adults</a:t>
            </a:r>
          </a:p>
          <a:p>
            <a:pPr>
              <a:lnSpc>
                <a:spcPct val="150000"/>
              </a:lnSpc>
            </a:pPr>
            <a:r>
              <a:rPr lang="en-GB" sz="2200" dirty="0">
                <a:latin typeface="Garamond" panose="02020404030301010803" pitchFamily="18" charset="0"/>
              </a:rPr>
              <a:t>Black Africans have higher risk of stroke, hypertension and obesity compared to any other ethnic group</a:t>
            </a:r>
          </a:p>
          <a:p>
            <a:pPr>
              <a:lnSpc>
                <a:spcPct val="150000"/>
              </a:lnSpc>
            </a:pPr>
            <a:r>
              <a:rPr lang="en-GB" sz="2200" dirty="0">
                <a:latin typeface="Garamond" panose="02020404030301010803" pitchFamily="18" charset="0"/>
              </a:rPr>
              <a:t>African/ Afro-Caribbean people aged 65 and above have the  lowest level of physical activity and the poorest health status compared to other groups </a:t>
            </a:r>
          </a:p>
          <a:p>
            <a:pPr>
              <a:lnSpc>
                <a:spcPct val="150000"/>
              </a:lnSpc>
            </a:pPr>
            <a:r>
              <a:rPr lang="en-GB" sz="2200" dirty="0">
                <a:latin typeface="Garamond" panose="02020404030301010803" pitchFamily="18" charset="0"/>
              </a:rPr>
              <a:t>Clear argument to conduct further research to investigate physical activity patterns among the African population in the UK.</a:t>
            </a:r>
          </a:p>
          <a:p>
            <a:endParaRPr lang="en-GB" sz="2000" b="1" dirty="0">
              <a:latin typeface="Garamond" panose="02020404030301010803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78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56E99604-B34A-AB45-82E2-A2F6C5EC15CC}" vid="{C3811B3D-AE0C-294C-BC2C-607328485A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875</Words>
  <Application>Microsoft Office PowerPoint</Application>
  <PresentationFormat>Widescreen</PresentationFormat>
  <Paragraphs>99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ＭＳ Ｐゴシック</vt:lpstr>
      <vt:lpstr>Arial</vt:lpstr>
      <vt:lpstr>Calibri</vt:lpstr>
      <vt:lpstr>Courier New</vt:lpstr>
      <vt:lpstr>Franklin Gothic Book</vt:lpstr>
      <vt:lpstr>Garamond</vt:lpstr>
      <vt:lpstr>Georgia</vt:lpstr>
      <vt:lpstr>Helvetica</vt:lpstr>
      <vt:lpstr>Helvetica Light</vt:lpstr>
      <vt:lpstr>Tahoma</vt:lpstr>
      <vt:lpstr>Times New Roman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the West of England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barriers and facilitators of physical activity among black and minority ethnic adults and older adults in the United Kingdom</dc:title>
  <dc:creator>Janet Ige</dc:creator>
  <cp:lastModifiedBy>Janet Ige</cp:lastModifiedBy>
  <cp:revision>45</cp:revision>
  <dcterms:created xsi:type="dcterms:W3CDTF">2018-01-17T12:31:00Z</dcterms:created>
  <dcterms:modified xsi:type="dcterms:W3CDTF">2018-10-19T10:15:53Z</dcterms:modified>
</cp:coreProperties>
</file>