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3"/>
  </p:notesMasterIdLst>
  <p:sldIdLst>
    <p:sldId id="256" r:id="rId5"/>
    <p:sldId id="267" r:id="rId6"/>
    <p:sldId id="275" r:id="rId7"/>
    <p:sldId id="268" r:id="rId8"/>
    <p:sldId id="291" r:id="rId9"/>
    <p:sldId id="276" r:id="rId10"/>
    <p:sldId id="292" r:id="rId11"/>
    <p:sldId id="279" r:id="rId12"/>
    <p:sldId id="281" r:id="rId13"/>
    <p:sldId id="282" r:id="rId14"/>
    <p:sldId id="283" r:id="rId15"/>
    <p:sldId id="284" r:id="rId16"/>
    <p:sldId id="285" r:id="rId17"/>
    <p:sldId id="286" r:id="rId18"/>
    <p:sldId id="287" r:id="rId19"/>
    <p:sldId id="288" r:id="rId20"/>
    <p:sldId id="290" r:id="rId21"/>
    <p:sldId id="289" r:id="rId22"/>
  </p:sldIdLst>
  <p:sldSz cx="9144000" cy="6858000" type="screen4x3"/>
  <p:notesSz cx="9144000" cy="6858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DAC"/>
    <a:srgbClr val="16818D"/>
    <a:srgbClr val="598752"/>
    <a:srgbClr val="6DA463"/>
    <a:srgbClr val="1A9DAC"/>
    <a:srgbClr val="A65C45"/>
    <a:srgbClr val="CC7054"/>
    <a:srgbClr val="FFFFFF"/>
    <a:srgbClr val="D6A700"/>
    <a:srgbClr val="958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40" autoAdjust="0"/>
    <p:restoredTop sz="48000" autoAdjust="0"/>
  </p:normalViewPr>
  <p:slideViewPr>
    <p:cSldViewPr showGuides="1">
      <p:cViewPr varScale="1">
        <p:scale>
          <a:sx n="32" d="100"/>
          <a:sy n="32" d="100"/>
        </p:scale>
        <p:origin x="1212" y="48"/>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engineering%20project\data\Teacher%20self-efficacy%20from%20laura.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D:\engineering%20project\data\Teacher%20self-efficacy%20from%20laura.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F:\Children%20As%20Engineers%20TP%20Results\Copy%20of%20Teacher%20self-efficacy%20and%20my%20b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Pre mean</c:v>
          </c:tx>
          <c:invertIfNegative val="0"/>
          <c:errBars>
            <c:errBarType val="both"/>
            <c:errValType val="cust"/>
            <c:noEndCap val="0"/>
            <c:plus>
              <c:numRef>
                <c:f>'All means and graphs'!$C$2</c:f>
                <c:numCache>
                  <c:formatCode>General</c:formatCode>
                  <c:ptCount val="1"/>
                  <c:pt idx="0">
                    <c:v>1.7864925288272402</c:v>
                  </c:pt>
                </c:numCache>
              </c:numRef>
            </c:plus>
            <c:minus>
              <c:numRef>
                <c:f>'All means and graphs'!$C$2</c:f>
                <c:numCache>
                  <c:formatCode>General</c:formatCode>
                  <c:ptCount val="1"/>
                  <c:pt idx="0">
                    <c:v>1.7864925288272402</c:v>
                  </c:pt>
                </c:numCache>
              </c:numRef>
            </c:minus>
          </c:errBars>
          <c:cat>
            <c:strRef>
              <c:f>'All means and graphs'!$A$2</c:f>
              <c:strCache>
                <c:ptCount val="1"/>
                <c:pt idx="0">
                  <c:v>Science subject knowledge confidence</c:v>
                </c:pt>
              </c:strCache>
            </c:strRef>
          </c:cat>
          <c:val>
            <c:numRef>
              <c:f>'All means and graphs'!$B$2</c:f>
              <c:numCache>
                <c:formatCode>General</c:formatCode>
                <c:ptCount val="1"/>
                <c:pt idx="0">
                  <c:v>5.5400000000000009</c:v>
                </c:pt>
              </c:numCache>
            </c:numRef>
          </c:val>
          <c:extLst>
            <c:ext xmlns:c16="http://schemas.microsoft.com/office/drawing/2014/chart" uri="{C3380CC4-5D6E-409C-BE32-E72D297353CC}">
              <c16:uniqueId val="{00000000-F7E5-4B6C-9605-882E93443686}"/>
            </c:ext>
          </c:extLst>
        </c:ser>
        <c:ser>
          <c:idx val="1"/>
          <c:order val="1"/>
          <c:tx>
            <c:v>Post mean</c:v>
          </c:tx>
          <c:spPr>
            <a:solidFill>
              <a:srgbClr val="FFC000"/>
            </a:solidFill>
          </c:spPr>
          <c:invertIfNegative val="0"/>
          <c:errBars>
            <c:errBarType val="both"/>
            <c:errValType val="cust"/>
            <c:noEndCap val="0"/>
            <c:plus>
              <c:numRef>
                <c:f>'All means and graphs'!$E$2</c:f>
                <c:numCache>
                  <c:formatCode>General</c:formatCode>
                  <c:ptCount val="1"/>
                  <c:pt idx="0">
                    <c:v>1.0834102536794634</c:v>
                  </c:pt>
                </c:numCache>
              </c:numRef>
            </c:plus>
            <c:minus>
              <c:numRef>
                <c:f>'All means and graphs'!$E$2</c:f>
                <c:numCache>
                  <c:formatCode>General</c:formatCode>
                  <c:ptCount val="1"/>
                  <c:pt idx="0">
                    <c:v>1.0834102536794634</c:v>
                  </c:pt>
                </c:numCache>
              </c:numRef>
            </c:minus>
          </c:errBars>
          <c:cat>
            <c:strRef>
              <c:f>'All means and graphs'!$A$2</c:f>
              <c:strCache>
                <c:ptCount val="1"/>
                <c:pt idx="0">
                  <c:v>Science subject knowledge confidence</c:v>
                </c:pt>
              </c:strCache>
            </c:strRef>
          </c:cat>
          <c:val>
            <c:numRef>
              <c:f>'All means and graphs'!$D$2</c:f>
              <c:numCache>
                <c:formatCode>General</c:formatCode>
                <c:ptCount val="1"/>
                <c:pt idx="0">
                  <c:v>7.5399999999999991</c:v>
                </c:pt>
              </c:numCache>
            </c:numRef>
          </c:val>
          <c:extLst>
            <c:ext xmlns:c16="http://schemas.microsoft.com/office/drawing/2014/chart" uri="{C3380CC4-5D6E-409C-BE32-E72D297353CC}">
              <c16:uniqueId val="{00000001-F7E5-4B6C-9605-882E93443686}"/>
            </c:ext>
          </c:extLst>
        </c:ser>
        <c:dLbls>
          <c:showLegendKey val="0"/>
          <c:showVal val="0"/>
          <c:showCatName val="0"/>
          <c:showSerName val="0"/>
          <c:showPercent val="0"/>
          <c:showBubbleSize val="0"/>
        </c:dLbls>
        <c:gapWidth val="150"/>
        <c:axId val="136336128"/>
        <c:axId val="136337664"/>
      </c:barChart>
      <c:catAx>
        <c:axId val="136336128"/>
        <c:scaling>
          <c:orientation val="minMax"/>
        </c:scaling>
        <c:delete val="0"/>
        <c:axPos val="b"/>
        <c:numFmt formatCode="General" sourceLinked="0"/>
        <c:majorTickMark val="out"/>
        <c:minorTickMark val="none"/>
        <c:tickLblPos val="nextTo"/>
        <c:txPr>
          <a:bodyPr/>
          <a:lstStyle/>
          <a:p>
            <a:pPr>
              <a:defRPr sz="2040" baseline="0"/>
            </a:pPr>
            <a:endParaRPr lang="en-US"/>
          </a:p>
        </c:txPr>
        <c:crossAx val="136337664"/>
        <c:crosses val="autoZero"/>
        <c:auto val="1"/>
        <c:lblAlgn val="ctr"/>
        <c:lblOffset val="100"/>
        <c:noMultiLvlLbl val="0"/>
      </c:catAx>
      <c:valAx>
        <c:axId val="136337664"/>
        <c:scaling>
          <c:orientation val="minMax"/>
          <c:max val="10"/>
        </c:scaling>
        <c:delete val="0"/>
        <c:axPos val="l"/>
        <c:majorGridlines/>
        <c:title>
          <c:tx>
            <c:rich>
              <a:bodyPr rot="-5400000" vert="horz"/>
              <a:lstStyle/>
              <a:p>
                <a:pPr>
                  <a:defRPr/>
                </a:pPr>
                <a:r>
                  <a:rPr lang="en-GB" sz="2000" dirty="0"/>
                  <a:t>Confidence</a:t>
                </a:r>
                <a:r>
                  <a:rPr lang="en-GB" sz="2000" baseline="0" dirty="0"/>
                  <a:t> in Science Subject Knowledge, where 1 is Not at All and 10 is Completely</a:t>
                </a:r>
                <a:endParaRPr lang="en-GB" sz="2000" dirty="0"/>
              </a:p>
            </c:rich>
          </c:tx>
          <c:overlay val="0"/>
        </c:title>
        <c:numFmt formatCode="0" sourceLinked="0"/>
        <c:majorTickMark val="out"/>
        <c:minorTickMark val="none"/>
        <c:tickLblPos val="nextTo"/>
        <c:crossAx val="136336128"/>
        <c:crosses val="autoZero"/>
        <c:crossBetween val="between"/>
        <c:minorUnit val="0.2"/>
      </c:valAx>
    </c:plotArea>
    <c:legend>
      <c:legendPos val="r"/>
      <c:overlay val="0"/>
      <c:txPr>
        <a:bodyPr/>
        <a:lstStyle/>
        <a:p>
          <a:pPr>
            <a:defRPr sz="197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'Science SE means'!$B$20</c:f>
              <c:strCache>
                <c:ptCount val="1"/>
                <c:pt idx="0">
                  <c:v>Pre</c:v>
                </c:pt>
              </c:strCache>
            </c:strRef>
          </c:tx>
          <c:spPr>
            <a:solidFill>
              <a:srgbClr val="00B0F0"/>
            </a:solidFill>
            <a:ln>
              <a:noFill/>
            </a:ln>
            <a:effectLst/>
          </c:spPr>
          <c:invertIfNegative val="0"/>
          <c:errBars>
            <c:errBarType val="both"/>
            <c:errValType val="cust"/>
            <c:noEndCap val="0"/>
            <c:plus>
              <c:numRef>
                <c:f>'Science SE means'!$C$21:$D$21</c:f>
                <c:numCache>
                  <c:formatCode>General</c:formatCode>
                  <c:ptCount val="1"/>
                  <c:pt idx="0">
                    <c:v>0.90713974317675394</c:v>
                  </c:pt>
                </c:numCache>
              </c:numRef>
            </c:plus>
            <c:minus>
              <c:numRef>
                <c:f>'Science SE means'!$C$23:$D$23</c:f>
                <c:numCache>
                  <c:formatCode>General</c:formatCode>
                  <c:ptCount val="1"/>
                  <c:pt idx="0">
                    <c:v>0.93011043530053494</c:v>
                  </c:pt>
                </c:numCache>
              </c:numRef>
            </c:minus>
            <c:spPr>
              <a:solidFill>
                <a:schemeClr val="tx1"/>
              </a:solidFill>
              <a:ln w="9525" cap="flat" cmpd="sng" algn="ctr">
                <a:solidFill>
                  <a:schemeClr val="tx1">
                    <a:shade val="95000"/>
                    <a:satMod val="105000"/>
                  </a:schemeClr>
                </a:solidFill>
                <a:prstDash val="solid"/>
                <a:round/>
              </a:ln>
              <a:effectLst/>
            </c:spPr>
          </c:errBars>
          <c:cat>
            <c:strRef>
              <c:f>'Science SE means'!$C$19:$D$19</c:f>
              <c:strCache>
                <c:ptCount val="1"/>
                <c:pt idx="0">
                  <c:v>Mean Science Teaching Self-Efficacy</c:v>
                </c:pt>
              </c:strCache>
            </c:strRef>
          </c:cat>
          <c:val>
            <c:numRef>
              <c:f>'Science SE means'!$C$20:$D$20</c:f>
              <c:numCache>
                <c:formatCode>0.00</c:formatCode>
                <c:ptCount val="1"/>
                <c:pt idx="0">
                  <c:v>6.2999999914285718</c:v>
                </c:pt>
              </c:numCache>
            </c:numRef>
          </c:val>
          <c:extLst>
            <c:ext xmlns:c16="http://schemas.microsoft.com/office/drawing/2014/chart" uri="{C3380CC4-5D6E-409C-BE32-E72D297353CC}">
              <c16:uniqueId val="{00000000-A839-4401-AEEA-516ABC2ED319}"/>
            </c:ext>
          </c:extLst>
        </c:ser>
        <c:ser>
          <c:idx val="1"/>
          <c:order val="1"/>
          <c:tx>
            <c:strRef>
              <c:f>'Science SE means'!$B$22</c:f>
              <c:strCache>
                <c:ptCount val="1"/>
                <c:pt idx="0">
                  <c:v>Post</c:v>
                </c:pt>
              </c:strCache>
            </c:strRef>
          </c:tx>
          <c:spPr>
            <a:solidFill>
              <a:srgbClr val="FFC000"/>
            </a:solidFill>
            <a:ln>
              <a:noFill/>
            </a:ln>
            <a:effectLst/>
          </c:spPr>
          <c:invertIfNegative val="0"/>
          <c:errBars>
            <c:errBarType val="both"/>
            <c:errValType val="cust"/>
            <c:noEndCap val="0"/>
            <c:plus>
              <c:numRef>
                <c:f>'Science SE means'!$C$23:$D$23</c:f>
                <c:numCache>
                  <c:formatCode>General</c:formatCode>
                  <c:ptCount val="1"/>
                  <c:pt idx="0">
                    <c:v>0.93011043530053494</c:v>
                  </c:pt>
                </c:numCache>
              </c:numRef>
            </c:plus>
            <c:minus>
              <c:numRef>
                <c:f>'Science SE means'!$C$23:$D$23</c:f>
                <c:numCache>
                  <c:formatCode>General</c:formatCode>
                  <c:ptCount val="1"/>
                  <c:pt idx="0">
                    <c:v>0.93011043530053494</c:v>
                  </c:pt>
                </c:numCache>
              </c:numRef>
            </c:minus>
            <c:spPr>
              <a:solidFill>
                <a:schemeClr val="tx1"/>
              </a:solidFill>
              <a:ln w="9525" cap="flat" cmpd="sng" algn="ctr">
                <a:solidFill>
                  <a:schemeClr val="tx1">
                    <a:shade val="95000"/>
                    <a:satMod val="105000"/>
                  </a:schemeClr>
                </a:solidFill>
                <a:prstDash val="solid"/>
                <a:round/>
              </a:ln>
              <a:effectLst/>
            </c:spPr>
          </c:errBars>
          <c:cat>
            <c:strRef>
              <c:f>'Science SE means'!$C$19:$D$19</c:f>
              <c:strCache>
                <c:ptCount val="1"/>
                <c:pt idx="0">
                  <c:v>Mean Science Teaching Self-Efficacy</c:v>
                </c:pt>
              </c:strCache>
            </c:strRef>
          </c:cat>
          <c:val>
            <c:numRef>
              <c:f>'Science SE means'!$C$22:$D$22</c:f>
              <c:numCache>
                <c:formatCode>0.00</c:formatCode>
                <c:ptCount val="1"/>
                <c:pt idx="0">
                  <c:v>8.2142857142857135</c:v>
                </c:pt>
              </c:numCache>
            </c:numRef>
          </c:val>
          <c:extLst>
            <c:ext xmlns:c16="http://schemas.microsoft.com/office/drawing/2014/chart" uri="{C3380CC4-5D6E-409C-BE32-E72D297353CC}">
              <c16:uniqueId val="{00000001-A839-4401-AEEA-516ABC2ED319}"/>
            </c:ext>
          </c:extLst>
        </c:ser>
        <c:dLbls>
          <c:showLegendKey val="0"/>
          <c:showVal val="0"/>
          <c:showCatName val="0"/>
          <c:showSerName val="0"/>
          <c:showPercent val="0"/>
          <c:showBubbleSize val="0"/>
        </c:dLbls>
        <c:gapWidth val="150"/>
        <c:axId val="136583808"/>
        <c:axId val="136593792"/>
      </c:barChart>
      <c:catAx>
        <c:axId val="13658380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2100" b="0" i="0" u="none" strike="noStrike" kern="1200" baseline="0">
                <a:solidFill>
                  <a:schemeClr val="tx1"/>
                </a:solidFill>
                <a:latin typeface="+mn-lt"/>
                <a:ea typeface="+mn-ea"/>
                <a:cs typeface="+mn-cs"/>
              </a:defRPr>
            </a:pPr>
            <a:endParaRPr lang="en-US"/>
          </a:p>
        </c:txPr>
        <c:crossAx val="136593792"/>
        <c:crosses val="autoZero"/>
        <c:auto val="1"/>
        <c:lblAlgn val="ctr"/>
        <c:lblOffset val="100"/>
        <c:noMultiLvlLbl val="0"/>
      </c:catAx>
      <c:valAx>
        <c:axId val="136593792"/>
        <c:scaling>
          <c:orientation val="minMax"/>
          <c:max val="10"/>
        </c:scaling>
        <c:delete val="0"/>
        <c:axPos val="l"/>
        <c:title>
          <c:tx>
            <c:rich>
              <a:bodyPr rot="-5400000" spcFirstLastPara="1" vertOverflow="ellipsis" vert="horz" wrap="square" anchor="ctr" anchorCtr="1"/>
              <a:lstStyle/>
              <a:p>
                <a:pPr>
                  <a:defRPr sz="2040" b="1" i="0" u="none" strike="noStrike" kern="1200" baseline="0">
                    <a:solidFill>
                      <a:schemeClr val="tx1"/>
                    </a:solidFill>
                    <a:latin typeface="+mn-lt"/>
                    <a:ea typeface="+mn-ea"/>
                    <a:cs typeface="+mn-cs"/>
                  </a:defRPr>
                </a:pPr>
                <a:r>
                  <a:rPr lang="en-GB" sz="2040" b="1" i="0" baseline="0">
                    <a:effectLst/>
                  </a:rPr>
                  <a:t>Confidence in Subject Knowledge where 1 = Not at all Confident and 10 = Totally Confident</a:t>
                </a:r>
                <a:endParaRPr lang="en-GB" sz="2040" baseline="0">
                  <a:effectLst/>
                </a:endParaRPr>
              </a:p>
            </c:rich>
          </c:tx>
          <c:overlay val="0"/>
          <c:spPr>
            <a:noFill/>
            <a:ln>
              <a:noFill/>
            </a:ln>
            <a:effectLst/>
          </c:spPr>
          <c:txPr>
            <a:bodyPr rot="-5400000" spcFirstLastPara="1" vertOverflow="ellipsis" vert="horz" wrap="square" anchor="ctr" anchorCtr="1"/>
            <a:lstStyle/>
            <a:p>
              <a:pPr>
                <a:defRPr sz="204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36583808"/>
        <c:crosses val="autoZero"/>
        <c:crossBetween val="between"/>
        <c:majorUnit val="1"/>
        <c:minorUnit val="1"/>
      </c:valAx>
      <c:spPr>
        <a:noFill/>
        <a:ln>
          <a:noFill/>
        </a:ln>
        <a:effectLst/>
      </c:spPr>
    </c:plotArea>
    <c:legend>
      <c:legendPos val="r"/>
      <c:layout>
        <c:manualLayout>
          <c:xMode val="edge"/>
          <c:yMode val="edge"/>
          <c:x val="0.811678704597107"/>
          <c:y val="0.43254273354409528"/>
          <c:w val="0.14433399316983453"/>
          <c:h val="0.21054268325766104"/>
        </c:manualLayout>
      </c:layout>
      <c:overlay val="0"/>
      <c:spPr>
        <a:noFill/>
        <a:ln>
          <a:noFill/>
        </a:ln>
        <a:effectLst/>
      </c:spPr>
      <c:txPr>
        <a:bodyPr rot="0" spcFirstLastPara="1" vertOverflow="ellipsis" vert="horz" wrap="square" anchor="ctr" anchorCtr="1"/>
        <a:lstStyle/>
        <a:p>
          <a:pPr>
            <a:defRPr sz="209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GB"/>
              <a:t>Do you like...?</a:t>
            </a:r>
          </a:p>
        </c:rich>
      </c:tx>
      <c:overlay val="0"/>
    </c:title>
    <c:autoTitleDeleted val="0"/>
    <c:plotArea>
      <c:layout/>
      <c:barChart>
        <c:barDir val="col"/>
        <c:grouping val="clustered"/>
        <c:varyColors val="0"/>
        <c:ser>
          <c:idx val="0"/>
          <c:order val="0"/>
          <c:tx>
            <c:strRef>
              <c:f>Sheet1!$A$3</c:f>
              <c:strCache>
                <c:ptCount val="1"/>
                <c:pt idx="0">
                  <c:v>Doing technology</c:v>
                </c:pt>
              </c:strCache>
            </c:strRef>
          </c:tx>
          <c:spPr>
            <a:solidFill>
              <a:srgbClr val="00B0F0"/>
            </a:solidFill>
          </c:spPr>
          <c:invertIfNegative val="0"/>
          <c:errBars>
            <c:errBarType val="both"/>
            <c:errValType val="stdDev"/>
            <c:noEndCap val="0"/>
            <c:val val="1"/>
          </c:errBars>
          <c:cat>
            <c:strRef>
              <c:f>Sheet1!$B$2:$C$2</c:f>
              <c:strCache>
                <c:ptCount val="2"/>
                <c:pt idx="0">
                  <c:v>Pre-project</c:v>
                </c:pt>
                <c:pt idx="1">
                  <c:v>Post project</c:v>
                </c:pt>
              </c:strCache>
            </c:strRef>
          </c:cat>
          <c:val>
            <c:numRef>
              <c:f>Sheet1!$B$3:$C$3</c:f>
              <c:numCache>
                <c:formatCode>General</c:formatCode>
                <c:ptCount val="2"/>
                <c:pt idx="0">
                  <c:v>4.198999999999999</c:v>
                </c:pt>
                <c:pt idx="1">
                  <c:v>4.3149999999999995</c:v>
                </c:pt>
              </c:numCache>
            </c:numRef>
          </c:val>
          <c:extLst>
            <c:ext xmlns:c16="http://schemas.microsoft.com/office/drawing/2014/chart" uri="{C3380CC4-5D6E-409C-BE32-E72D297353CC}">
              <c16:uniqueId val="{00000000-4963-41F5-95BF-6DB0B25126B5}"/>
            </c:ext>
          </c:extLst>
        </c:ser>
        <c:ser>
          <c:idx val="1"/>
          <c:order val="1"/>
          <c:tx>
            <c:strRef>
              <c:f>Sheet1!$A$4</c:f>
              <c:strCache>
                <c:ptCount val="1"/>
                <c:pt idx="0">
                  <c:v>Doing science</c:v>
                </c:pt>
              </c:strCache>
            </c:strRef>
          </c:tx>
          <c:spPr>
            <a:solidFill>
              <a:srgbClr val="FFC000"/>
            </a:solidFill>
          </c:spPr>
          <c:invertIfNegative val="0"/>
          <c:errBars>
            <c:errBarType val="both"/>
            <c:errValType val="stdDev"/>
            <c:noEndCap val="0"/>
            <c:val val="1"/>
          </c:errBars>
          <c:cat>
            <c:strRef>
              <c:f>Sheet1!$B$2:$C$2</c:f>
              <c:strCache>
                <c:ptCount val="2"/>
                <c:pt idx="0">
                  <c:v>Pre-project</c:v>
                </c:pt>
                <c:pt idx="1">
                  <c:v>Post project</c:v>
                </c:pt>
              </c:strCache>
            </c:strRef>
          </c:cat>
          <c:val>
            <c:numRef>
              <c:f>Sheet1!$B$4:$C$4</c:f>
              <c:numCache>
                <c:formatCode>General</c:formatCode>
                <c:ptCount val="2"/>
                <c:pt idx="0">
                  <c:v>4.2699999999999996</c:v>
                </c:pt>
                <c:pt idx="1">
                  <c:v>4.601</c:v>
                </c:pt>
              </c:numCache>
            </c:numRef>
          </c:val>
          <c:extLst>
            <c:ext xmlns:c16="http://schemas.microsoft.com/office/drawing/2014/chart" uri="{C3380CC4-5D6E-409C-BE32-E72D297353CC}">
              <c16:uniqueId val="{00000001-4963-41F5-95BF-6DB0B25126B5}"/>
            </c:ext>
          </c:extLst>
        </c:ser>
        <c:dLbls>
          <c:showLegendKey val="0"/>
          <c:showVal val="0"/>
          <c:showCatName val="0"/>
          <c:showSerName val="0"/>
          <c:showPercent val="0"/>
          <c:showBubbleSize val="0"/>
        </c:dLbls>
        <c:gapWidth val="150"/>
        <c:axId val="138710016"/>
        <c:axId val="138753152"/>
      </c:barChart>
      <c:catAx>
        <c:axId val="138710016"/>
        <c:scaling>
          <c:orientation val="minMax"/>
        </c:scaling>
        <c:delete val="0"/>
        <c:axPos val="b"/>
        <c:title>
          <c:tx>
            <c:rich>
              <a:bodyPr/>
              <a:lstStyle/>
              <a:p>
                <a:pPr>
                  <a:defRPr sz="2000" baseline="0"/>
                </a:pPr>
                <a:r>
                  <a:rPr lang="en-GB" sz="2000" baseline="0"/>
                  <a:t>Pre and post project</a:t>
                </a:r>
              </a:p>
            </c:rich>
          </c:tx>
          <c:overlay val="0"/>
        </c:title>
        <c:numFmt formatCode="General" sourceLinked="0"/>
        <c:majorTickMark val="none"/>
        <c:minorTickMark val="none"/>
        <c:tickLblPos val="nextTo"/>
        <c:crossAx val="138753152"/>
        <c:crosses val="autoZero"/>
        <c:auto val="1"/>
        <c:lblAlgn val="ctr"/>
        <c:lblOffset val="100"/>
        <c:noMultiLvlLbl val="0"/>
      </c:catAx>
      <c:valAx>
        <c:axId val="138753152"/>
        <c:scaling>
          <c:orientation val="minMax"/>
        </c:scaling>
        <c:delete val="0"/>
        <c:axPos val="l"/>
        <c:majorGridlines/>
        <c:title>
          <c:tx>
            <c:rich>
              <a:bodyPr/>
              <a:lstStyle/>
              <a:p>
                <a:pPr>
                  <a:defRPr sz="2000" baseline="0"/>
                </a:pPr>
                <a:r>
                  <a:rPr lang="en-GB" sz="2000" baseline="0" dirty="0"/>
                  <a:t>Agreement with statement  5=A lot 1= Not at all</a:t>
                </a:r>
              </a:p>
            </c:rich>
          </c:tx>
          <c:overlay val="0"/>
        </c:title>
        <c:numFmt formatCode="General" sourceLinked="1"/>
        <c:majorTickMark val="out"/>
        <c:minorTickMark val="none"/>
        <c:tickLblPos val="nextTo"/>
        <c:crossAx val="138710016"/>
        <c:crosses val="autoZero"/>
        <c:crossBetween val="between"/>
      </c:valAx>
    </c:plotArea>
    <c:legend>
      <c:legendPos val="r"/>
      <c:overlay val="0"/>
      <c:txPr>
        <a:bodyPr/>
        <a:lstStyle/>
        <a:p>
          <a:pPr>
            <a:defRPr sz="2000" baseline="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prints.uwe.ac.uk/37925/" TargetMode="External"/><Relationship Id="rId3" Type="http://schemas.openxmlformats.org/officeDocument/2006/relationships/hyperlink" Target="https://curiositybristol.net/" TargetMode="External"/><Relationship Id="rId7" Type="http://schemas.openxmlformats.org/officeDocument/2006/relationships/hyperlink" Target="http://eprints.uwe.ac.uk/3799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prints.uwe.ac.uk/37215" TargetMode="External"/><Relationship Id="rId11" Type="http://schemas.openxmlformats.org/officeDocument/2006/relationships/hyperlink" Target="https://blogs.uwe.ac.uk/engineering/children-as-engineers-highly-commended-at-stem-inspiration-awards/" TargetMode="External"/><Relationship Id="rId5" Type="http://schemas.openxmlformats.org/officeDocument/2006/relationships/hyperlink" Target="http://eprints.uwe.ac.uk/37215/" TargetMode="External"/><Relationship Id="rId10" Type="http://schemas.openxmlformats.org/officeDocument/2006/relationships/hyperlink" Target="https://blogs.uwe.ac.uk/engineering/laura-fogg-rogers-scoops-award-for-science-teaching-project/" TargetMode="External"/><Relationship Id="rId4" Type="http://schemas.openxmlformats.org/officeDocument/2006/relationships/hyperlink" Target="https://blogs.uwe.ac.uk/engineering/" TargetMode="External"/><Relationship Id="rId9" Type="http://schemas.openxmlformats.org/officeDocument/2006/relationships/hyperlink" Target="http://eprints.uwe.ac.uk/3799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logs.uwe.ac.uk/science-communication/engineering-in-society-new-module-for-engineering-citizenshi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Arial" charset="0"/>
                <a:ea typeface="ＭＳ Ｐゴシック" charset="0"/>
                <a:cs typeface="ＭＳ Ｐゴシック" charset="0"/>
              </a:rPr>
              <a:t>concerns over the science subject knowledge of UK primary teachers since the introduction of the National Curriculum for science in 1987 (Murphy et al</a:t>
            </a:r>
            <a:r>
              <a:rPr lang="en-GB" sz="1200" b="0" i="1" kern="1200" dirty="0" smtClean="0">
                <a:solidFill>
                  <a:schemeClr val="tx1"/>
                </a:solidFill>
                <a:effectLst/>
                <a:latin typeface="Arial" charset="0"/>
                <a:ea typeface="ＭＳ Ｐゴシック" charset="0"/>
                <a:cs typeface="ＭＳ Ｐゴシック" charset="0"/>
              </a:rPr>
              <a:t>, </a:t>
            </a:r>
            <a:r>
              <a:rPr lang="en-GB" sz="1200" b="0" kern="1200" dirty="0" smtClean="0">
                <a:solidFill>
                  <a:schemeClr val="tx1"/>
                </a:solidFill>
                <a:effectLst/>
                <a:latin typeface="Arial" charset="0"/>
                <a:ea typeface="ＭＳ Ｐゴシック" charset="0"/>
                <a:cs typeface="ＭＳ Ｐゴシック" charset="0"/>
              </a:rPr>
              <a:t>2005; The Royal Society, 2010; POST, 2003) </a:t>
            </a:r>
          </a:p>
          <a:p>
            <a:endParaRPr lang="en-GB" sz="1200" b="0" kern="1200" dirty="0" smtClean="0">
              <a:solidFill>
                <a:schemeClr val="tx1"/>
              </a:solidFill>
              <a:effectLst/>
              <a:latin typeface="Arial" charset="0"/>
              <a:ea typeface="ＭＳ Ｐゴシック" charset="0"/>
              <a:cs typeface="ＭＳ Ｐゴシック" charset="0"/>
            </a:endParaRPr>
          </a:p>
          <a:p>
            <a:r>
              <a:rPr lang="en-GB" sz="1200" b="0" kern="1200" dirty="0" smtClean="0">
                <a:solidFill>
                  <a:schemeClr val="tx1"/>
                </a:solidFill>
                <a:effectLst/>
                <a:latin typeface="Arial" charset="0"/>
                <a:ea typeface="ＭＳ Ｐゴシック" charset="0"/>
                <a:cs typeface="ＭＳ Ｐゴシック" charset="0"/>
              </a:rPr>
              <a:t>Primary teachers are seldom science or technology specialists-</a:t>
            </a:r>
            <a:r>
              <a:rPr lang="en-GB" sz="1200" b="0" kern="1200" baseline="0" dirty="0" smtClean="0">
                <a:solidFill>
                  <a:schemeClr val="tx1"/>
                </a:solidFill>
                <a:effectLst/>
                <a:latin typeface="Arial" charset="0"/>
                <a:ea typeface="ＭＳ Ｐゴシック" charset="0"/>
                <a:cs typeface="ＭＳ Ｐゴシック" charset="0"/>
              </a:rPr>
              <a:t> </a:t>
            </a:r>
            <a:r>
              <a:rPr lang="en-GB" sz="1200" b="0" kern="1200" dirty="0" smtClean="0">
                <a:solidFill>
                  <a:schemeClr val="tx1"/>
                </a:solidFill>
                <a:effectLst/>
                <a:latin typeface="Arial" charset="0"/>
                <a:ea typeface="ＭＳ Ｐゴシック" charset="0"/>
                <a:cs typeface="ＭＳ Ｐゴシック" charset="0"/>
              </a:rPr>
              <a:t>only 5% of primary school teachers in the UK holding a science related degree (</a:t>
            </a:r>
            <a:r>
              <a:rPr lang="en-GB" sz="1200" b="0" kern="1200" dirty="0" err="1" smtClean="0">
                <a:solidFill>
                  <a:schemeClr val="tx1"/>
                </a:solidFill>
                <a:effectLst/>
                <a:latin typeface="Arial" charset="0"/>
                <a:ea typeface="ＭＳ Ｐゴシック" charset="0"/>
                <a:cs typeface="ＭＳ Ｐゴシック" charset="0"/>
              </a:rPr>
              <a:t>DfE</a:t>
            </a:r>
            <a:r>
              <a:rPr lang="en-GB" sz="1200" b="0" kern="1200" dirty="0" smtClean="0">
                <a:solidFill>
                  <a:schemeClr val="tx1"/>
                </a:solidFill>
                <a:effectLst/>
                <a:latin typeface="Arial" charset="0"/>
                <a:ea typeface="ＭＳ Ｐゴシック" charset="0"/>
                <a:cs typeface="ＭＳ Ｐゴシック" charset="0"/>
              </a:rPr>
              <a:t>, 2013). </a:t>
            </a:r>
          </a:p>
          <a:p>
            <a:endParaRPr lang="en-GB" sz="1200" b="0" kern="1200" dirty="0" smtClean="0">
              <a:solidFill>
                <a:schemeClr val="tx1"/>
              </a:solidFill>
              <a:effectLst/>
              <a:latin typeface="Arial" charset="0"/>
              <a:ea typeface="ＭＳ Ｐゴシック" charset="0"/>
              <a:cs typeface="ＭＳ Ｐゴシック" charset="0"/>
            </a:endParaRPr>
          </a:p>
          <a:p>
            <a:r>
              <a:rPr lang="en-GB" sz="1200" b="0" kern="1200" dirty="0" smtClean="0">
                <a:solidFill>
                  <a:schemeClr val="tx1"/>
                </a:solidFill>
                <a:effectLst/>
                <a:latin typeface="Arial" charset="0"/>
                <a:ea typeface="ＭＳ Ｐゴシック" charset="0"/>
                <a:cs typeface="ＭＳ Ｐゴシック" charset="0"/>
              </a:rPr>
              <a:t>Welcome Trust (2013) found that in some schools there may be no teacher with a science qualification beyond GCSE (or O) level. </a:t>
            </a:r>
          </a:p>
          <a:p>
            <a:endParaRPr lang="en-GB" sz="1200" b="0" kern="1200" dirty="0" smtClean="0">
              <a:solidFill>
                <a:schemeClr val="tx1"/>
              </a:solidFill>
              <a:effectLst/>
              <a:latin typeface="Arial" charset="0"/>
              <a:ea typeface="ＭＳ Ｐゴシック" charset="0"/>
              <a:cs typeface="ＭＳ Ｐゴシック" charset="0"/>
            </a:endParaRPr>
          </a:p>
          <a:p>
            <a:r>
              <a:rPr lang="en-GB" sz="1200" b="0" kern="1200" dirty="0" smtClean="0">
                <a:solidFill>
                  <a:schemeClr val="tx1"/>
                </a:solidFill>
                <a:effectLst/>
                <a:latin typeface="Arial" charset="0"/>
                <a:ea typeface="ＭＳ Ｐゴシック" charset="0"/>
                <a:cs typeface="ＭＳ Ｐゴシック" charset="0"/>
              </a:rPr>
              <a:t>in 15 per cent of schools surveyed by the Welcome Trust the science leader’s highest science-based qualification of science lead was an A level, and in 21 per cent, a GCSE (Welcome Trust, 2013).   </a:t>
            </a:r>
          </a:p>
          <a:p>
            <a:r>
              <a:rPr lang="en-GB" sz="1200" b="0" kern="1200" dirty="0" smtClean="0">
                <a:solidFill>
                  <a:schemeClr val="tx1"/>
                </a:solidFill>
                <a:effectLst/>
                <a:latin typeface="Arial" charset="0"/>
                <a:ea typeface="ＭＳ Ｐゴシック" charset="0"/>
                <a:cs typeface="ＭＳ Ｐゴシック"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Arial" charset="0"/>
                <a:ea typeface="ＭＳ Ｐゴシック" charset="0"/>
                <a:cs typeface="ＭＳ Ｐゴシック" charset="0"/>
              </a:rPr>
              <a:t>Teachers who do not have a sound conceptual understanding of science often do not feel comfortable when teaching STEM subjects (</a:t>
            </a:r>
            <a:r>
              <a:rPr lang="en-GB" sz="1200" b="0" kern="1200" dirty="0" err="1" smtClean="0">
                <a:solidFill>
                  <a:schemeClr val="tx1"/>
                </a:solidFill>
                <a:effectLst/>
                <a:latin typeface="Arial" charset="0"/>
                <a:ea typeface="ＭＳ Ｐゴシック" charset="0"/>
                <a:cs typeface="ＭＳ Ｐゴシック" charset="0"/>
              </a:rPr>
              <a:t>Bleicher</a:t>
            </a:r>
            <a:r>
              <a:rPr lang="en-GB" sz="1200" b="0" kern="1200" dirty="0" smtClean="0">
                <a:solidFill>
                  <a:schemeClr val="tx1"/>
                </a:solidFill>
                <a:effectLst/>
                <a:latin typeface="Arial" charset="0"/>
                <a:ea typeface="ＭＳ Ｐゴシック" charset="0"/>
                <a:cs typeface="ＭＳ Ｐゴシック" charset="0"/>
              </a:rPr>
              <a:t> and Lindgren, 2005).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Arial" charset="0"/>
                <a:ea typeface="ＭＳ Ｐゴシック" charset="0"/>
                <a:cs typeface="ＭＳ Ｐゴシック" charset="0"/>
              </a:rPr>
              <a:t>Not only do some primary teachers feel that their subject knowledge is inadequate, they are also intimidated by the need to shift the focus of their teaching to more creative, practical and investigation-based science (Welcome Trust, 2013).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Arial" charset="0"/>
                <a:ea typeface="ＭＳ Ｐゴシック" charset="0"/>
                <a:cs typeface="ＭＳ Ｐゴシック" charset="0"/>
              </a:rPr>
              <a:t>This may even result in what we see so often today: a virtual absence of science teaching at the primary level in many schools. (Welcome Trust Report, 2011) </a:t>
            </a:r>
            <a:r>
              <a:rPr lang="en-US" sz="1200" b="0" dirty="0" smtClean="0"/>
              <a:t>Lack of confidence and understanding of STEM subject knowledge can result in didactic, ‘cautious’ teaching (</a:t>
            </a:r>
            <a:r>
              <a:rPr lang="en-US" sz="1200" b="0" dirty="0" err="1" smtClean="0"/>
              <a:t>Bleicher</a:t>
            </a:r>
            <a:r>
              <a:rPr lang="en-US" sz="1200" b="0" dirty="0" smtClean="0"/>
              <a:t> and Lindgren, 2005) which reduces pupils’ performance, and enjoyment of the subject (</a:t>
            </a:r>
            <a:r>
              <a:rPr lang="en-US" sz="1200" b="0" dirty="0" err="1" smtClean="0"/>
              <a:t>Ofsted</a:t>
            </a:r>
            <a:r>
              <a:rPr lang="en-US" sz="1200" b="0" dirty="0" smtClean="0"/>
              <a:t>, 2011)</a:t>
            </a:r>
            <a:endParaRPr lang="en-GB" sz="1200" b="0" dirty="0" smtClean="0"/>
          </a:p>
          <a:p>
            <a:endParaRPr lang="en-GB" sz="1200" kern="1200" dirty="0" smtClean="0">
              <a:solidFill>
                <a:schemeClr val="tx1"/>
              </a:solidFill>
              <a:effectLst/>
              <a:latin typeface="Arial" charset="0"/>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3052859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ＭＳ Ｐゴシック" charset="0"/>
                <a:cs typeface="ＭＳ Ｐゴシック" charset="0"/>
              </a:rPr>
              <a:t>Also had a positive impact on the self-efficacy skills of the engineers</a:t>
            </a:r>
          </a:p>
          <a:p>
            <a:endParaRPr lang="en-GB" sz="1200" kern="1200" dirty="0" smtClean="0">
              <a:solidFill>
                <a:schemeClr val="tx1"/>
              </a:solidFill>
              <a:effectLst/>
              <a:latin typeface="Arial" charset="0"/>
              <a:ea typeface="ＭＳ Ｐゴシック" charset="0"/>
            </a:endParaRPr>
          </a:p>
          <a:p>
            <a:r>
              <a:rPr lang="en-US" sz="1200" dirty="0" smtClean="0">
                <a:solidFill>
                  <a:srgbClr val="000000"/>
                </a:solidFill>
                <a:latin typeface="Arial" panose="020B0604020202020204" pitchFamily="34" charset="0"/>
              </a:rPr>
              <a:t>The proportion of student engineers who thought they were now ‘fairly well equipped’ to undertake public engagement rose from 45% to 64% - this is a 42% increase. </a:t>
            </a:r>
          </a:p>
          <a:p>
            <a:endParaRPr lang="en-US" sz="1200" dirty="0" smtClean="0">
              <a:solidFill>
                <a:srgbClr val="000000"/>
              </a:solidFill>
              <a:latin typeface="Arial" panose="020B0604020202020204" pitchFamily="34" charset="0"/>
            </a:endParaRPr>
          </a:p>
          <a:p>
            <a:r>
              <a:rPr lang="en-US" sz="1200" dirty="0" smtClean="0">
                <a:solidFill>
                  <a:srgbClr val="000000"/>
                </a:solidFill>
                <a:latin typeface="Arial" panose="020B0604020202020204" pitchFamily="34" charset="0"/>
              </a:rPr>
              <a:t>Additionally, 70% of the engineers indicated that they thought they are now likely to be ‘more active’ in public engagement. </a:t>
            </a:r>
            <a:endParaRPr lang="en-GB" sz="1200" dirty="0" smtClean="0"/>
          </a:p>
          <a:p>
            <a:endParaRPr lang="en-GB" dirty="0" smtClean="0"/>
          </a:p>
          <a:p>
            <a:endParaRPr lang="en-US" sz="1200" b="0" i="0" u="none" strike="noStrike" kern="1200" baseline="0" dirty="0" smtClean="0">
              <a:solidFill>
                <a:schemeClr val="tx1"/>
              </a:solidFill>
              <a:latin typeface="Arial" charset="0"/>
              <a:ea typeface="ＭＳ Ｐゴシック" charset="0"/>
              <a:cs typeface="ＭＳ Ｐゴシック" charset="0"/>
            </a:endParaRPr>
          </a:p>
          <a:p>
            <a:r>
              <a:rPr lang="en-US" sz="1200" b="0" i="0" u="none" strike="noStrike" kern="1200" baseline="0" dirty="0" smtClean="0">
                <a:solidFill>
                  <a:schemeClr val="tx1"/>
                </a:solidFill>
                <a:latin typeface="Arial" charset="0"/>
                <a:ea typeface="ＭＳ Ｐゴシック" charset="0"/>
                <a:cs typeface="ＭＳ Ｐゴシック" charset="0"/>
              </a:rPr>
              <a:t>The mean Perceived Self-Efficacy (PSE) for the student engineers undertaking education outreach before the project was 7.9 out of 10 (</a:t>
            </a:r>
            <a:r>
              <a:rPr lang="en-US" sz="1200" b="0" i="1" u="none" strike="noStrike" kern="1200" baseline="0" dirty="0" smtClean="0">
                <a:solidFill>
                  <a:schemeClr val="tx1"/>
                </a:solidFill>
                <a:latin typeface="Arial" charset="0"/>
                <a:ea typeface="ＭＳ Ｐゴシック" charset="0"/>
                <a:cs typeface="ＭＳ Ｐゴシック" charset="0"/>
              </a:rPr>
              <a:t>SD = </a:t>
            </a:r>
            <a:r>
              <a:rPr lang="en-US" sz="1200" b="0" i="0" u="none" strike="noStrike" kern="1200" baseline="0" dirty="0" smtClean="0">
                <a:solidFill>
                  <a:schemeClr val="tx1"/>
                </a:solidFill>
                <a:latin typeface="Arial" charset="0"/>
                <a:ea typeface="ＭＳ Ｐゴシック" charset="0"/>
                <a:cs typeface="ＭＳ Ｐゴシック" charset="0"/>
              </a:rPr>
              <a:t>1.2). Following the project, the mean PSE value was 8.0 (</a:t>
            </a:r>
            <a:r>
              <a:rPr lang="en-US" sz="1200" b="0" i="1" u="none" strike="noStrike" kern="1200" baseline="0" dirty="0" smtClean="0">
                <a:solidFill>
                  <a:schemeClr val="tx1"/>
                </a:solidFill>
                <a:latin typeface="Arial" charset="0"/>
                <a:ea typeface="ＭＳ Ｐゴシック" charset="0"/>
                <a:cs typeface="ＭＳ Ｐゴシック" charset="0"/>
              </a:rPr>
              <a:t>SD = </a:t>
            </a:r>
            <a:r>
              <a:rPr lang="en-US" sz="1200" b="0" i="0" u="none" strike="noStrike" kern="1200" baseline="0" dirty="0" smtClean="0">
                <a:solidFill>
                  <a:schemeClr val="tx1"/>
                </a:solidFill>
                <a:latin typeface="Arial" charset="0"/>
                <a:ea typeface="ＭＳ Ｐゴシック" charset="0"/>
                <a:cs typeface="ＭＳ Ｐゴシック" charset="0"/>
              </a:rPr>
              <a:t>1.1). There was therefore no significant difference </a:t>
            </a:r>
            <a:r>
              <a:rPr lang="en-US" sz="1200" b="0" i="1" u="none" strike="noStrike" kern="1200" baseline="0" dirty="0" smtClean="0">
                <a:solidFill>
                  <a:schemeClr val="tx1"/>
                </a:solidFill>
                <a:latin typeface="Arial" charset="0"/>
                <a:ea typeface="ＭＳ Ｐゴシック" charset="0"/>
                <a:cs typeface="ＭＳ Ｐゴシック" charset="0"/>
              </a:rPr>
              <a:t>Z </a:t>
            </a:r>
            <a:r>
              <a:rPr lang="en-US" sz="1200" b="0" i="0" u="none" strike="noStrike" kern="1200" baseline="0" dirty="0" smtClean="0">
                <a:solidFill>
                  <a:schemeClr val="tx1"/>
                </a:solidFill>
                <a:latin typeface="Arial" charset="0"/>
                <a:ea typeface="ＭＳ Ｐゴシック" charset="0"/>
                <a:cs typeface="ＭＳ Ｐゴシック" charset="0"/>
              </a:rPr>
              <a:t>= -.48, </a:t>
            </a:r>
            <a:r>
              <a:rPr lang="en-US" sz="1200" b="0" i="1" u="none" strike="noStrike" kern="1200" baseline="0" dirty="0" smtClean="0">
                <a:solidFill>
                  <a:schemeClr val="tx1"/>
                </a:solidFill>
                <a:latin typeface="Arial" charset="0"/>
                <a:ea typeface="ＭＳ Ｐゴシック" charset="0"/>
                <a:cs typeface="ＭＳ Ｐゴシック" charset="0"/>
              </a:rPr>
              <a:t>p= </a:t>
            </a:r>
            <a:r>
              <a:rPr lang="en-US" sz="1200" b="0" i="0" u="none" strike="noStrike" kern="1200" baseline="0" dirty="0" smtClean="0">
                <a:solidFill>
                  <a:schemeClr val="tx1"/>
                </a:solidFill>
                <a:latin typeface="Arial" charset="0"/>
                <a:ea typeface="ＭＳ Ｐゴシック" charset="0"/>
                <a:cs typeface="ＭＳ Ｐゴシック" charset="0"/>
              </a:rPr>
              <a:t>.64 in PSE for student engineers undertaking education outreach over the time of the project.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11</a:t>
            </a:fld>
            <a:endParaRPr lang="en-US" altLang="en-US"/>
          </a:p>
        </p:txBody>
      </p:sp>
    </p:spTree>
    <p:extLst>
      <p:ext uri="{BB962C8B-B14F-4D97-AF65-F5344CB8AC3E}">
        <p14:creationId xmlns:p14="http://schemas.microsoft.com/office/powerpoint/2010/main" val="114776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0"/>
                <a:cs typeface="ＭＳ Ｐゴシック" charset="0"/>
              </a:rPr>
              <a:t> </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195962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 </a:t>
            </a:r>
            <a:r>
              <a:rPr lang="en-GB" dirty="0" smtClean="0"/>
              <a:t>Significant impact on </a:t>
            </a:r>
            <a:r>
              <a:rPr lang="en-GB" dirty="0" err="1" smtClean="0"/>
              <a:t>childrens</a:t>
            </a:r>
            <a:r>
              <a:rPr lang="en-GB" dirty="0" smtClean="0"/>
              <a:t> enjoyment of science and technology</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13</a:t>
            </a:fld>
            <a:endParaRPr lang="en-US" altLang="en-US"/>
          </a:p>
        </p:txBody>
      </p:sp>
    </p:spTree>
    <p:extLst>
      <p:ext uri="{BB962C8B-B14F-4D97-AF65-F5344CB8AC3E}">
        <p14:creationId xmlns:p14="http://schemas.microsoft.com/office/powerpoint/2010/main" val="104247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0"/>
              </a:rPr>
              <a:t>1)</a:t>
            </a:r>
            <a:r>
              <a:rPr lang="en-GB" sz="1200" kern="1200" baseline="0" dirty="0" smtClean="0">
                <a:solidFill>
                  <a:schemeClr val="tx1"/>
                </a:solidFill>
                <a:effectLst/>
                <a:latin typeface="Arial" charset="0"/>
                <a:ea typeface="ＭＳ Ｐゴシック" charset="0"/>
              </a:rPr>
              <a:t> </a:t>
            </a:r>
            <a:r>
              <a:rPr lang="en-GB" sz="1200" dirty="0" smtClean="0"/>
              <a:t>The project also established a network for science communicators and science educators working with primary schools in the Bristol region, called Curiosity Connections Bristol. The network aims to enhance an inspirational primary science curriculum for all children. </a:t>
            </a:r>
          </a:p>
          <a:p>
            <a:endParaRPr lang="en-GB"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Curiosity Connections Bristol aims to support people who inspire primary Science, Technology, Engineering and Mathematics (STEM) learning in the Bristol region. The network aims to bring together primary school teachers, science communicators, education providers, and people working in STEM industries. We will highlight stories, activities, and events which give ideas to primary science teachers, as well as connecting science communicators to schools. </a:t>
            </a:r>
            <a:r>
              <a:rPr lang="en-GB" u="sng" dirty="0" smtClean="0">
                <a:hlinkClick r:id="rId3"/>
              </a:rPr>
              <a:t>https://curiositybristol.net/</a:t>
            </a:r>
            <a:r>
              <a:rPr lang="en-GB"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2) 10 outreach visits to schools and supporting school outreach projects (conducted alongside the Women Like Me project, and the Engineering Our Future blog). </a:t>
            </a:r>
            <a:r>
              <a:rPr lang="en-GB" u="sng" dirty="0" smtClean="0">
                <a:hlinkClick r:id="rId4"/>
              </a:rPr>
              <a:t>https://blogs.uwe.ac.uk/engineering/</a:t>
            </a:r>
            <a:r>
              <a:rPr lang="en-GB"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journal paper: </a:t>
            </a:r>
            <a:r>
              <a:rPr lang="en-GB" u="sng" dirty="0" smtClean="0">
                <a:hlinkClick r:id="rId5"/>
              </a:rPr>
              <a:t>http://eprints.uwe.ac.uk/37215/</a:t>
            </a:r>
            <a:r>
              <a:rPr lang="en-GB" dirty="0" smtClean="0"/>
              <a:t> Fogg Rogers, L. and Fowles-Sweet, W. (2018) </a:t>
            </a:r>
            <a:r>
              <a:rPr lang="en-GB" u="sng" dirty="0" smtClean="0">
                <a:hlinkClick r:id="rId6"/>
              </a:rPr>
              <a:t>Engineering and society: Embedding active service learning in undergraduate curricula</a:t>
            </a:r>
            <a:r>
              <a:rPr lang="en-GB" dirty="0" smtClean="0"/>
              <a:t>. In: Andrews, J., Clark, R., </a:t>
            </a:r>
            <a:r>
              <a:rPr lang="en-GB" dirty="0" err="1" smtClean="0"/>
              <a:t>Nortcliffe</a:t>
            </a:r>
            <a:r>
              <a:rPr lang="en-GB" dirty="0" smtClean="0"/>
              <a:t>, A. and </a:t>
            </a:r>
            <a:r>
              <a:rPr lang="en-GB" dirty="0" err="1" smtClean="0"/>
              <a:t>Penlington</a:t>
            </a:r>
            <a:r>
              <a:rPr lang="en-GB" dirty="0" smtClean="0"/>
              <a:t>, R., eds. (2018) 5TH Annual Symposium of the United Kingdom &amp; Ireland Engineering Education Research Network. Aston University, pp. 125-129. ISBN 978185449443 6</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lvl="0"/>
            <a:r>
              <a:rPr lang="en-GB" dirty="0" smtClean="0"/>
              <a:t>Journal paper under review: Fogg-Rogers, L and Moss, T. (Under review). Engineers’ perceived self-efficacy for education outreach. International Journal of Education Psychology.</a:t>
            </a:r>
          </a:p>
          <a:p>
            <a:pPr lvl="0" fontAlgn="t"/>
            <a:r>
              <a:rPr lang="en-GB" dirty="0" smtClean="0"/>
              <a:t>Dissemination reports : </a:t>
            </a:r>
            <a:br>
              <a:rPr lang="en-GB" dirty="0" smtClean="0"/>
            </a:br>
            <a:r>
              <a:rPr lang="en-GB" u="sng" dirty="0" smtClean="0">
                <a:hlinkClick r:id="rId7"/>
              </a:rPr>
              <a:t>http://eprints.uwe.ac.uk/37990/</a:t>
            </a:r>
            <a:r>
              <a:rPr lang="en-GB" dirty="0" smtClean="0"/>
              <a:t> </a:t>
            </a:r>
            <a:br>
              <a:rPr lang="en-GB" dirty="0" smtClean="0"/>
            </a:br>
            <a:r>
              <a:rPr lang="en-GB" u="sng" dirty="0" smtClean="0">
                <a:hlinkClick r:id="rId8"/>
              </a:rPr>
              <a:t>http://eprints.uwe.ac.uk/37925/</a:t>
            </a:r>
            <a:r>
              <a:rPr lang="en-GB" dirty="0" smtClean="0"/>
              <a:t> </a:t>
            </a:r>
          </a:p>
          <a:p>
            <a:r>
              <a:rPr lang="en-GB" dirty="0" smtClean="0"/>
              <a:t>Teacher focussed article: </a:t>
            </a:r>
            <a:r>
              <a:rPr lang="en-US" dirty="0" smtClean="0"/>
              <a:t>Edmonds, J., Lewis, F. and Fogg Rogers, L. (2018) </a:t>
            </a:r>
            <a:r>
              <a:rPr lang="en-US" dirty="0" smtClean="0">
                <a:hlinkClick r:id="rId9"/>
              </a:rPr>
              <a:t>Practical steps to building science capital in the primary classroom</a:t>
            </a:r>
            <a:r>
              <a:rPr lang="en-US" dirty="0" smtClean="0"/>
              <a:t>. Primary Science, 154. pp. 29-31. ISSN 0269-2465 Available from: </a:t>
            </a:r>
            <a:r>
              <a:rPr lang="en-US" dirty="0" smtClean="0">
                <a:hlinkClick r:id="rId9"/>
              </a:rPr>
              <a:t>http://eprints.uwe.ac.uk/37990</a:t>
            </a:r>
            <a:endParaRPr lang="en-US" dirty="0" smtClean="0"/>
          </a:p>
          <a:p>
            <a:r>
              <a:rPr lang="en-US" dirty="0" smtClean="0"/>
              <a:t>Teacher focused article to be published in the new year. ‘Engineering Science in the Classroom’</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The project won the Teacher Educator Advancement Network Award for Innovation </a:t>
            </a:r>
            <a:r>
              <a:rPr lang="en-GB" u="sng" dirty="0" smtClean="0">
                <a:hlinkClick r:id="rId10"/>
              </a:rPr>
              <a:t>https://blogs.uwe.ac.uk/engineering/laura-fogg-rogers-scoops-award-for-science-teaching-project/</a:t>
            </a:r>
            <a:r>
              <a:rPr lang="en-GB" dirty="0" smtClean="0"/>
              <a:t>, and was Highly Commended for the STEM Inspiration Awards. </a:t>
            </a:r>
            <a:r>
              <a:rPr lang="en-GB" u="sng" dirty="0" smtClean="0">
                <a:hlinkClick r:id="rId11"/>
              </a:rPr>
              <a:t>https://blogs.uwe.ac.uk/engineering/children-as-engineers-highly-commended-at-stem-inspiration-awards/</a:t>
            </a:r>
            <a:r>
              <a:rPr lang="en-GB" dirty="0" smtClean="0"/>
              <a:t> </a:t>
            </a:r>
          </a:p>
          <a:p>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14</a:t>
            </a:fld>
            <a:endParaRPr lang="en-US" altLang="en-US"/>
          </a:p>
        </p:txBody>
      </p:sp>
    </p:spTree>
    <p:extLst>
      <p:ext uri="{BB962C8B-B14F-4D97-AF65-F5344CB8AC3E}">
        <p14:creationId xmlns:p14="http://schemas.microsoft.com/office/powerpoint/2010/main" val="249368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 </a:t>
            </a:r>
            <a:r>
              <a:rPr lang="en-US" sz="1200" kern="1200" dirty="0" smtClean="0">
                <a:solidFill>
                  <a:schemeClr val="tx1"/>
                </a:solidFill>
                <a:effectLst/>
                <a:latin typeface="Arial" charset="0"/>
                <a:ea typeface="ＭＳ Ｐゴシック" charset="0"/>
                <a:cs typeface="ＭＳ Ｐゴシック" charset="0"/>
              </a:rPr>
              <a:t>This project is now embedded within the University system and so will continue after the HEFCE funding. The new module is now part of the degree choices for Year 3 engineering students, and is being expanded to cover other degree programmers as well</a:t>
            </a:r>
            <a:r>
              <a:rPr lang="en-US" sz="1200" kern="1200" baseline="0" dirty="0" smtClean="0">
                <a:solidFill>
                  <a:schemeClr val="tx1"/>
                </a:solidFill>
                <a:effectLst/>
                <a:latin typeface="Arial" charset="0"/>
                <a:ea typeface="ＭＳ Ｐゴシック" charset="0"/>
                <a:cs typeface="ＭＳ Ｐゴシック" charset="0"/>
              </a:rPr>
              <a:t> and has been formalized into the Year 2 ITE programmed- sustainability of approach</a:t>
            </a:r>
            <a:endParaRPr lang="en-US" sz="1200" kern="1200" dirty="0" smtClean="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charset="0"/>
              </a:rPr>
              <a:t>The Curiosity Connections network is linking up with the Association for Science Education West, STEM Ambassadors West, and Bristol Learning City, and so will continue beyond the project. The network has received new funding from the Royal Academy of Engineering Ingenious 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disseminated to other HEIs.</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15</a:t>
            </a:fld>
            <a:endParaRPr lang="en-US" altLang="en-US"/>
          </a:p>
        </p:txBody>
      </p:sp>
    </p:spTree>
    <p:extLst>
      <p:ext uri="{BB962C8B-B14F-4D97-AF65-F5344CB8AC3E}">
        <p14:creationId xmlns:p14="http://schemas.microsoft.com/office/powerpoint/2010/main" val="1259288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0"/>
                <a:cs typeface="ＭＳ Ｐゴシック" charset="0"/>
              </a:rPr>
              <a:t>Dissemination</a:t>
            </a:r>
            <a:r>
              <a:rPr lang="en-GB" sz="1200" kern="1200" baseline="0" dirty="0" smtClean="0">
                <a:solidFill>
                  <a:schemeClr val="tx1"/>
                </a:solidFill>
                <a:effectLst/>
                <a:latin typeface="Arial" charset="0"/>
                <a:ea typeface="ＭＳ Ｐゴシック" charset="0"/>
                <a:cs typeface="ＭＳ Ｐゴシック" charset="0"/>
              </a:rPr>
              <a:t> of</a:t>
            </a:r>
            <a:r>
              <a:rPr lang="en-GB" sz="1200" kern="1200" dirty="0" smtClean="0">
                <a:solidFill>
                  <a:schemeClr val="tx1"/>
                </a:solidFill>
                <a:effectLst/>
                <a:latin typeface="Arial" charset="0"/>
                <a:ea typeface="ＭＳ Ｐゴシック" charset="0"/>
                <a:cs typeface="ＭＳ Ｐゴシック" charset="0"/>
              </a:rPr>
              <a:t> </a:t>
            </a:r>
            <a:r>
              <a:rPr lang="en-GB" sz="1200" kern="1200" dirty="0" err="1" smtClean="0">
                <a:solidFill>
                  <a:schemeClr val="tx1"/>
                </a:solidFill>
                <a:effectLst/>
                <a:latin typeface="Arial" charset="0"/>
                <a:ea typeface="ＭＳ Ｐゴシック" charset="0"/>
                <a:cs typeface="ＭＳ Ｐゴシック" charset="0"/>
              </a:rPr>
              <a:t>Toolikit</a:t>
            </a:r>
            <a:r>
              <a:rPr lang="en-GB" sz="1200" kern="1200" baseline="0" dirty="0" smtClean="0">
                <a:solidFill>
                  <a:schemeClr val="tx1"/>
                </a:solidFill>
                <a:effectLst/>
                <a:latin typeface="Arial" charset="0"/>
                <a:ea typeface="ＭＳ Ｐゴシック" charset="0"/>
                <a:cs typeface="ＭＳ Ｐゴシック" charset="0"/>
              </a:rPr>
              <a:t> to other HEIs</a:t>
            </a:r>
          </a:p>
          <a:p>
            <a:endParaRPr lang="en-GB" sz="1200" kern="1200" baseline="0" dirty="0" smtClean="0">
              <a:solidFill>
                <a:schemeClr val="tx1"/>
              </a:solidFill>
              <a:effectLst/>
              <a:latin typeface="Arial" charset="0"/>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Engineers- training on public engagement, working with children in school and use of effective questioning techniques.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Pre-service teachers- training on the EDP and the roles of an engineer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Engineers + Preservice teachers</a:t>
            </a:r>
            <a:r>
              <a:rPr lang="en-GB" sz="1200" baseline="0" dirty="0" smtClean="0">
                <a:solidFill>
                  <a:schemeClr val="tx1"/>
                </a:solidFill>
              </a:rPr>
              <a:t> </a:t>
            </a:r>
            <a:r>
              <a:rPr lang="en-GB" sz="1200" dirty="0" smtClean="0">
                <a:solidFill>
                  <a:schemeClr val="tx1"/>
                </a:solidFill>
              </a:rPr>
              <a:t>Sharing of expertise through working with the materials and planning for classroom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Engineering challenges in school- delivered by the paired peers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engineering students were given training about how to support children in their learning and how to use effective questioning techniques whilst the pre-service teachers were given an introduction to engineering and the Engineering Design Process (EDP).   </a:t>
            </a:r>
          </a:p>
          <a:p>
            <a:endParaRPr lang="en-GB" dirty="0" smtClean="0"/>
          </a:p>
          <a:p>
            <a:r>
              <a:rPr lang="en-GB" dirty="0" smtClean="0"/>
              <a:t>The pairs then came together within a knowledge exchange framework to explore a variety of engineering challenges and to plan how they could jointly deliver these and support the children in school (Fig. 1).  This work utilised the EU ENGINEER design challenges which are freely available on the project website (ENGINEER 2015).  These highly successful science education programmes use EDP challenges for primary school children (aged 8-12), to raise awareness, knowledge, and attainment in STEM subjects and to engage children in hands-on, real-world engineering experiences. to develop a toolkit for other HE institutions</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16</a:t>
            </a:fld>
            <a:endParaRPr lang="en-US" altLang="en-US"/>
          </a:p>
        </p:txBody>
      </p:sp>
    </p:spTree>
    <p:extLst>
      <p:ext uri="{BB962C8B-B14F-4D97-AF65-F5344CB8AC3E}">
        <p14:creationId xmlns:p14="http://schemas.microsoft.com/office/powerpoint/2010/main" val="165434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10000"/>
              </a:lnSpc>
            </a:pPr>
            <a:r>
              <a:rPr lang="en-GB" sz="1200" b="0" kern="1200" dirty="0" smtClean="0">
                <a:solidFill>
                  <a:schemeClr val="tx1"/>
                </a:solidFill>
                <a:effectLst/>
                <a:latin typeface="Arial" charset="0"/>
                <a:ea typeface="ＭＳ Ｐゴシック" charset="0"/>
                <a:cs typeface="ＭＳ Ｐゴシック" charset="0"/>
              </a:rPr>
              <a:t>Outreach can enhance learning and engagement within these subjects but provision is often ad hoc.  This study united Science Communication and Education researchers to design a multidisciplinary toolkit to this address these issues. </a:t>
            </a:r>
            <a:r>
              <a:rPr lang="en-GB" altLang="en-US" sz="1200" b="0" dirty="0" smtClean="0"/>
              <a:t>Improving public engagement skills is a key aim for engineering professional bodies (EPC, 2014)</a:t>
            </a:r>
            <a:r>
              <a:rPr lang="en-GB" altLang="en-US" sz="1200" b="0" baseline="0" dirty="0" smtClean="0"/>
              <a:t> </a:t>
            </a:r>
            <a:r>
              <a:rPr lang="en-GB" altLang="en-US" sz="1200" b="0" dirty="0" err="1" smtClean="0"/>
              <a:t>Chartership</a:t>
            </a:r>
            <a:r>
              <a:rPr lang="en-GB" altLang="en-US" sz="1200" b="0" dirty="0" smtClean="0"/>
              <a:t>, citizenship and engineering outreach</a:t>
            </a:r>
            <a:endParaRPr lang="en-GB" sz="1200" b="0" kern="1200" dirty="0" smtClean="0">
              <a:solidFill>
                <a:schemeClr val="tx1"/>
              </a:solidFill>
              <a:effectLst/>
              <a:latin typeface="Arial" charset="0"/>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289367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Project 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developed a new undergraduate degree module for engineers, called Engineering and Society.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The module provides a broad comprehension of the importance of professional development, lifelong learning and the competencies and social responsibilities required for ‘engineering citizenship’ in order to be a professional engineer. </a:t>
            </a:r>
            <a:r>
              <a:rPr lang="en-US" sz="1200" u="sng" kern="1200" dirty="0" smtClean="0">
                <a:solidFill>
                  <a:schemeClr val="tx1"/>
                </a:solidFill>
                <a:effectLst/>
                <a:latin typeface="Arial" charset="0"/>
                <a:ea typeface="ＭＳ Ｐゴシック" charset="0"/>
                <a:cs typeface="ＭＳ Ｐゴシック" charset="0"/>
                <a:hlinkClick r:id="rId3"/>
              </a:rPr>
              <a:t>https://blogs.uwe.ac.uk/science-communication/engineering-in-society-new-module-for-engineering-citizenship/</a:t>
            </a:r>
            <a:endParaRPr lang="en-GB"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Knowledge</a:t>
            </a:r>
            <a:r>
              <a:rPr lang="en-US" baseline="0" dirty="0" smtClean="0"/>
              <a:t> exchange framework- </a:t>
            </a:r>
            <a:r>
              <a:rPr lang="en-US" dirty="0" smtClean="0"/>
              <a:t>complementary skills of the students could be shared and exchanged during collaborative work.</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Innovative engineering education outreach in primary schools. </a:t>
            </a:r>
            <a:r>
              <a:rPr lang="en-GB" sz="1200" kern="1200" dirty="0" smtClean="0">
                <a:solidFill>
                  <a:schemeClr val="tx1"/>
                </a:solidFill>
                <a:effectLst/>
                <a:latin typeface="Arial" charset="0"/>
                <a:ea typeface="ＭＳ Ｐゴシック" charset="0"/>
                <a:cs typeface="ＭＳ Ｐゴシック" charset="0"/>
              </a:rPr>
              <a:t>Each pair of students spent 1.5 days in a local primary school taking classes of up to 30 children per pair working with and supporting the children through engineering challenges.  The school work was observed by the project team and supervised by school staff.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Over 900 primary school pupils benefited from hands on sessions delivered by the students, The children, aged between eight and 11, visited UWE Bristol for a researching conference, where they learnt about the skills, challenges and excitement of engineering.</a:t>
            </a:r>
            <a:endParaRPr lang="en-US"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ＭＳ Ｐゴシック" charset="0"/>
                <a:cs typeface="ＭＳ Ｐゴシック" charset="0"/>
              </a:rPr>
              <a:t>One of the possible purposes of the research is to create a tool kit which can be rolled out to other HE institutions- vital that this is evaluated in order to produce best model possible- will discuss this in more detail later</a:t>
            </a:r>
            <a:endParaRPr lang="en-US" sz="1200" kern="1200" dirty="0" smtClean="0">
              <a:solidFill>
                <a:schemeClr val="tx1"/>
              </a:solidFill>
              <a:effectLst/>
              <a:latin typeface="Arial" charset="0"/>
              <a:ea typeface="ＭＳ Ｐゴシック" charset="0"/>
              <a:cs typeface="ＭＳ Ｐゴシック" charset="0"/>
            </a:endParaRPr>
          </a:p>
          <a:p>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4</a:t>
            </a:fld>
            <a:endParaRPr lang="en-US" altLang="en-US"/>
          </a:p>
        </p:txBody>
      </p:sp>
    </p:spTree>
    <p:extLst>
      <p:ext uri="{BB962C8B-B14F-4D97-AF65-F5344CB8AC3E}">
        <p14:creationId xmlns:p14="http://schemas.microsoft.com/office/powerpoint/2010/main" val="346759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‘Real life’ contexts and stories are used to establish a problem to be solved-</a:t>
            </a:r>
            <a:r>
              <a:rPr lang="en-GB" sz="1200" kern="1200" baseline="0" dirty="0" smtClean="0">
                <a:solidFill>
                  <a:schemeClr val="tx1"/>
                </a:solidFill>
                <a:effectLst/>
                <a:latin typeface="Arial" charset="0"/>
                <a:ea typeface="ＭＳ Ｐゴシック" charset="0"/>
                <a:cs typeface="ＭＳ Ｐゴシック" charset="0"/>
              </a:rPr>
              <a:t> links to gender</a:t>
            </a:r>
            <a:endParaRPr lang="en-GB" sz="1200" kern="1200" dirty="0" smtClean="0">
              <a:solidFill>
                <a:schemeClr val="tx1"/>
              </a:solidFill>
              <a:effectLst/>
              <a:latin typeface="Arial" charset="0"/>
              <a:ea typeface="ＭＳ Ｐゴシック" charset="0"/>
              <a:cs typeface="ＭＳ Ｐゴシック" charset="0"/>
            </a:endParaRPr>
          </a:p>
          <a:p>
            <a:endParaRPr lang="en-GB" sz="1200" kern="1200" dirty="0" smtClean="0">
              <a:solidFill>
                <a:schemeClr val="tx1"/>
              </a:solidFill>
              <a:effectLst/>
              <a:latin typeface="Arial" charset="0"/>
              <a:ea typeface="ＭＳ Ｐゴシック" charset="0"/>
              <a:cs typeface="ＭＳ Ｐゴシック" charset="0"/>
            </a:endParaRPr>
          </a:p>
          <a:p>
            <a:r>
              <a:rPr lang="en-GB" sz="1200" kern="1200" dirty="0" smtClean="0">
                <a:solidFill>
                  <a:schemeClr val="tx1"/>
                </a:solidFill>
                <a:effectLst/>
                <a:latin typeface="Arial" charset="0"/>
                <a:ea typeface="ＭＳ Ｐゴシック" charset="0"/>
                <a:cs typeface="ＭＳ Ｐゴシック" charset="0"/>
              </a:rPr>
              <a:t>Three key challenges (designing and building a floating platform for carrying items when  swimming, creating a vacuum cleaner to remove classroom debris, and building a glider to carry messages between friends) were chosen on the basis of their suitability for the curriculum requirements of the schools hosting the project.</a:t>
            </a:r>
          </a:p>
          <a:p>
            <a:endParaRPr lang="en-GB" sz="1200" kern="1200" dirty="0" smtClean="0">
              <a:solidFill>
                <a:schemeClr val="tx1"/>
              </a:solidFill>
              <a:effectLst/>
              <a:latin typeface="Arial" charset="0"/>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238612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1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0"/>
              </a:rPr>
              <a:t>E</a:t>
            </a:r>
            <a:r>
              <a:rPr lang="en-US" dirty="0" smtClean="0"/>
              <a:t>valuate the impact of participation in the project had on the attitudes of the participants towards teaching and learning STEM subjects, and public engagement.</a:t>
            </a:r>
          </a:p>
          <a:p>
            <a:pPr eaLnBrk="1" hangingPunct="1">
              <a:lnSpc>
                <a:spcPct val="110000"/>
              </a:lnSpc>
            </a:pPr>
            <a:endParaRPr lang="en-GB" sz="1200" kern="1200" dirty="0" smtClean="0">
              <a:solidFill>
                <a:schemeClr val="tx1"/>
              </a:solidFill>
              <a:effectLst/>
              <a:latin typeface="Arial" charset="0"/>
              <a:ea typeface="ＭＳ Ｐゴシック" charset="0"/>
              <a:cs typeface="ＭＳ Ｐゴシック" charset="0"/>
            </a:endParaRPr>
          </a:p>
          <a:p>
            <a:pPr eaLnBrk="1" hangingPunct="1">
              <a:lnSpc>
                <a:spcPct val="110000"/>
              </a:lnSpc>
            </a:pPr>
            <a:endParaRPr lang="en-GB" sz="1200" b="1" kern="1200" dirty="0" smtClean="0">
              <a:solidFill>
                <a:schemeClr val="tx1"/>
              </a:solidFill>
              <a:effectLst/>
              <a:latin typeface="Arial" charset="0"/>
              <a:ea typeface="ＭＳ Ｐゴシック" charset="0"/>
            </a:endParaRPr>
          </a:p>
          <a:p>
            <a:pPr eaLnBrk="1" hangingPunct="1">
              <a:lnSpc>
                <a:spcPct val="110000"/>
              </a:lnSpc>
            </a:pPr>
            <a:r>
              <a:rPr lang="en-GB" sz="1200" b="1" dirty="0" smtClean="0"/>
              <a:t>Pupils interest in science  wanes as they reach the end of primary school (Murphy et al, 2004)</a:t>
            </a:r>
          </a:p>
          <a:p>
            <a:pPr eaLnBrk="1" hangingPunct="1">
              <a:lnSpc>
                <a:spcPct val="110000"/>
              </a:lnSpc>
            </a:pPr>
            <a:r>
              <a:rPr lang="en-GB" sz="1200" b="1" dirty="0" smtClean="0"/>
              <a:t>Providing positive experiences to keep the doors open for STEM based career choices.</a:t>
            </a:r>
          </a:p>
          <a:p>
            <a:endParaRPr lang="en-GB" dirty="0" smtClean="0"/>
          </a:p>
          <a:p>
            <a:endParaRPr lang="en-GB" dirty="0" smtClean="0"/>
          </a:p>
          <a:p>
            <a:pPr marL="285750" marR="0" lvl="0" indent="-285750" algn="l" defTabSz="914400" rtl="0" eaLnBrk="1" fontAlgn="auto" latinLnBrk="0" hangingPunct="1">
              <a:lnSpc>
                <a:spcPct val="110000"/>
              </a:lnSpc>
              <a:spcBef>
                <a:spcPts val="0"/>
              </a:spcBef>
              <a:spcAft>
                <a:spcPts val="0"/>
              </a:spcAft>
              <a:buClrTx/>
              <a:buSzTx/>
              <a:buFontTx/>
              <a:buNone/>
              <a:tabLst/>
              <a:defRPr/>
            </a:pPr>
            <a:endParaRPr lang="en-US" dirty="0" smtClean="0"/>
          </a:p>
          <a:p>
            <a:pPr marL="285750" marR="0" lvl="0" indent="-285750" algn="l" defTabSz="914400" rtl="0" eaLnBrk="1" fontAlgn="auto" latinLnBrk="0" hangingPunct="1">
              <a:lnSpc>
                <a:spcPct val="11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389026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ＭＳ Ｐゴシック" charset="0"/>
                <a:cs typeface="ＭＳ Ｐゴシック" charset="0"/>
              </a:rPr>
              <a:t> teachers and engineers</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233011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 </a:t>
            </a:r>
            <a:r>
              <a:rPr lang="en-GB" dirty="0" smtClean="0"/>
              <a:t>Interpretive research</a:t>
            </a:r>
            <a:r>
              <a:rPr lang="en-GB" baseline="0" dirty="0" smtClean="0"/>
              <a:t> drawing on mixed methods.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8</a:t>
            </a:fld>
            <a:endParaRPr lang="en-US" altLang="en-US"/>
          </a:p>
        </p:txBody>
      </p:sp>
    </p:spTree>
    <p:extLst>
      <p:ext uri="{BB962C8B-B14F-4D97-AF65-F5344CB8AC3E}">
        <p14:creationId xmlns:p14="http://schemas.microsoft.com/office/powerpoint/2010/main" val="55882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smtClean="0"/>
              <a:t>A statistically significant increase in the confidence that the pre-service teachers had in their subject knowledge.</a:t>
            </a:r>
          </a:p>
          <a:p>
            <a:endParaRPr lang="en-US" sz="1200" b="0" i="0" u="none" strike="noStrike" kern="1200" baseline="0" dirty="0" smtClean="0">
              <a:solidFill>
                <a:schemeClr val="tx1"/>
              </a:solidFill>
              <a:latin typeface="Arial" charset="0"/>
              <a:ea typeface="ＭＳ Ｐゴシック" charset="0"/>
              <a:cs typeface="ＭＳ Ｐゴシック" charset="0"/>
            </a:endParaRPr>
          </a:p>
          <a:p>
            <a:r>
              <a:rPr lang="en-US" sz="1200" b="0" i="0" u="none" strike="noStrike" kern="1200" baseline="0" dirty="0" smtClean="0">
                <a:solidFill>
                  <a:schemeClr val="tx1"/>
                </a:solidFill>
                <a:latin typeface="Arial" charset="0"/>
                <a:ea typeface="ＭＳ Ｐゴシック" charset="0"/>
                <a:cs typeface="ＭＳ Ｐゴシック" charset="0"/>
              </a:rPr>
              <a:t>Quantitative data indicated that the mean level of confidence in the pre-service teachers’ Science Subject Knowledge before the project was 5.5 out of 10 (</a:t>
            </a:r>
            <a:r>
              <a:rPr lang="en-US" sz="1200" b="0" i="1" u="none" strike="noStrike" kern="1200" baseline="0" dirty="0" smtClean="0">
                <a:solidFill>
                  <a:schemeClr val="tx1"/>
                </a:solidFill>
                <a:latin typeface="Arial" charset="0"/>
                <a:ea typeface="ＭＳ Ｐゴシック" charset="0"/>
                <a:cs typeface="ＭＳ Ｐゴシック" charset="0"/>
              </a:rPr>
              <a:t>SD = </a:t>
            </a:r>
            <a:r>
              <a:rPr lang="en-US" sz="1200" b="0" i="0" u="none" strike="noStrike" kern="1200" baseline="0" dirty="0" smtClean="0">
                <a:solidFill>
                  <a:schemeClr val="tx1"/>
                </a:solidFill>
                <a:latin typeface="Arial" charset="0"/>
                <a:ea typeface="ＭＳ Ｐゴシック" charset="0"/>
                <a:cs typeface="ＭＳ Ｐゴシック" charset="0"/>
              </a:rPr>
              <a:t>1.8). Following the project, the mean Science Subject Knowledge value was 7.5 (</a:t>
            </a:r>
            <a:r>
              <a:rPr lang="en-US" sz="1200" b="0" i="1" u="none" strike="noStrike" kern="1200" baseline="0" dirty="0" smtClean="0">
                <a:solidFill>
                  <a:schemeClr val="tx1"/>
                </a:solidFill>
                <a:latin typeface="Arial" charset="0"/>
                <a:ea typeface="ＭＳ Ｐゴシック" charset="0"/>
                <a:cs typeface="ＭＳ Ｐゴシック" charset="0"/>
              </a:rPr>
              <a:t>SD = </a:t>
            </a:r>
            <a:r>
              <a:rPr lang="en-US" sz="1200" b="0" i="0" u="none" strike="noStrike" kern="1200" baseline="0" dirty="0" smtClean="0">
                <a:solidFill>
                  <a:schemeClr val="tx1"/>
                </a:solidFill>
                <a:latin typeface="Arial" charset="0"/>
                <a:ea typeface="ＭＳ Ｐゴシック" charset="0"/>
                <a:cs typeface="ＭＳ Ｐゴシック" charset="0"/>
              </a:rPr>
              <a:t>1.1). There was therefore a highly significant increase </a:t>
            </a:r>
            <a:r>
              <a:rPr lang="en-US" sz="1200" b="0" i="1" u="none" strike="noStrike" kern="1200" baseline="0" dirty="0" smtClean="0">
                <a:solidFill>
                  <a:schemeClr val="tx1"/>
                </a:solidFill>
                <a:latin typeface="Arial" charset="0"/>
                <a:ea typeface="ＭＳ Ｐゴシック" charset="0"/>
                <a:cs typeface="ＭＳ Ｐゴシック" charset="0"/>
              </a:rPr>
              <a:t>Z </a:t>
            </a:r>
            <a:r>
              <a:rPr lang="en-US" sz="1200" b="0" i="0" u="none" strike="noStrike" kern="1200" baseline="0" dirty="0" smtClean="0">
                <a:solidFill>
                  <a:schemeClr val="tx1"/>
                </a:solidFill>
                <a:latin typeface="Arial" charset="0"/>
                <a:ea typeface="ＭＳ Ｐゴシック" charset="0"/>
                <a:cs typeface="ＭＳ Ｐゴシック" charset="0"/>
              </a:rPr>
              <a:t>= -2.82, </a:t>
            </a:r>
            <a:r>
              <a:rPr lang="en-US" sz="1200" b="0" i="1" u="none" strike="noStrike" kern="1200" baseline="0" dirty="0" smtClean="0">
                <a:solidFill>
                  <a:schemeClr val="tx1"/>
                </a:solidFill>
                <a:latin typeface="Arial" charset="0"/>
                <a:ea typeface="ＭＳ Ｐゴシック" charset="0"/>
                <a:cs typeface="ＭＳ Ｐゴシック" charset="0"/>
              </a:rPr>
              <a:t>p= </a:t>
            </a:r>
            <a:r>
              <a:rPr lang="en-US" sz="1200" b="0" i="0" u="none" strike="noStrike" kern="1200" baseline="0" dirty="0" smtClean="0">
                <a:solidFill>
                  <a:schemeClr val="tx1"/>
                </a:solidFill>
                <a:latin typeface="Arial" charset="0"/>
                <a:ea typeface="ＭＳ Ｐゴシック" charset="0"/>
                <a:cs typeface="ＭＳ Ｐゴシック" charset="0"/>
              </a:rPr>
              <a:t>.005 in Science Subject Knowledge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9</a:t>
            </a:fld>
            <a:endParaRPr lang="en-US" altLang="en-US"/>
          </a:p>
        </p:txBody>
      </p:sp>
    </p:spTree>
    <p:extLst>
      <p:ext uri="{BB962C8B-B14F-4D97-AF65-F5344CB8AC3E}">
        <p14:creationId xmlns:p14="http://schemas.microsoft.com/office/powerpoint/2010/main" val="348329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0"/>
                <a:cs typeface="ＭＳ Ｐゴシック" charset="0"/>
              </a:rPr>
              <a:t> </a:t>
            </a:r>
            <a:r>
              <a:rPr lang="en-GB" sz="1200" dirty="0" smtClean="0"/>
              <a:t>Statistically significant increase in ITE students confidence in their ability to teach science</a:t>
            </a:r>
          </a:p>
          <a:p>
            <a:endParaRPr lang="en-GB" dirty="0" smtClean="0"/>
          </a:p>
          <a:p>
            <a:pPr marL="0" indent="0">
              <a:buNone/>
            </a:pPr>
            <a:r>
              <a:rPr lang="en-US" dirty="0" smtClean="0"/>
              <a:t>Quantitative data indicated that the mean PSE for the pre-service teachers to teach science before the project was 6.3 out of 10 (SD = 0.9). Following the project, the mean PSE value was 8.2 (SD = 1.0). There was therefore a highly significant increase Z = -2.81, p= .005 in PSE for pre-service teachers to teach science following the project.)</a:t>
            </a:r>
          </a:p>
          <a:p>
            <a:pPr marL="0" indent="0">
              <a:buNone/>
            </a:pPr>
            <a:endParaRPr lang="en-US" dirty="0" smtClean="0"/>
          </a:p>
          <a:p>
            <a:pPr marL="0" indent="0">
              <a:buNone/>
            </a:pPr>
            <a:endParaRPr lang="en-US" dirty="0" smtClean="0"/>
          </a:p>
          <a:p>
            <a:pPr marL="0" indent="0">
              <a:buNone/>
            </a:pPr>
            <a:r>
              <a:rPr lang="en-US" dirty="0" smtClean="0"/>
              <a:t>Significant as it has been shown that teachers who have positive attitudes and are enthusiastic about a subject, engage in research based instructional strategies, seek out growth opportunities, stay current and create connections with the subject matter that are meaningful to their students (Singh and </a:t>
            </a:r>
            <a:r>
              <a:rPr lang="en-US" dirty="0" err="1" smtClean="0"/>
              <a:t>Stoloff</a:t>
            </a:r>
            <a:r>
              <a:rPr lang="en-US" dirty="0" smtClean="0"/>
              <a:t> 2008).  </a:t>
            </a:r>
          </a:p>
          <a:p>
            <a:pPr marL="0" indent="0">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at present teacher education </a:t>
            </a:r>
            <a:r>
              <a:rPr lang="en-US" dirty="0" err="1" smtClean="0"/>
              <a:t>programmes</a:t>
            </a:r>
            <a:r>
              <a:rPr lang="en-US" dirty="0" smtClean="0"/>
              <a:t> appear to have little impact upon the way in which new and pre-service teachers view themselves as teachers. (Ballantyne, et al, 2012).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10</a:t>
            </a:fld>
            <a:endParaRPr lang="en-US" altLang="en-US"/>
          </a:p>
        </p:txBody>
      </p:sp>
    </p:spTree>
    <p:extLst>
      <p:ext uri="{BB962C8B-B14F-4D97-AF65-F5344CB8AC3E}">
        <p14:creationId xmlns:p14="http://schemas.microsoft.com/office/powerpoint/2010/main" val="2325237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C9DAC"/>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888" y="-1588"/>
            <a:ext cx="2166937"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919288"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325600" y="1886400"/>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dirty="0" smtClean="0"/>
              <a:t>Click to edit Master text styles</a:t>
            </a:r>
          </a:p>
        </p:txBody>
      </p:sp>
      <p:sp>
        <p:nvSpPr>
          <p:cNvPr id="18" name="Text Placeholder 14"/>
          <p:cNvSpPr>
            <a:spLocks noGrp="1"/>
          </p:cNvSpPr>
          <p:nvPr>
            <p:ph type="body" sz="quarter" idx="15"/>
          </p:nvPr>
        </p:nvSpPr>
        <p:spPr>
          <a:xfrm>
            <a:off x="640800" y="1972800"/>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
        <p:nvSpPr>
          <p:cNvPr id="19" name="Text Placeholder 14"/>
          <p:cNvSpPr>
            <a:spLocks noGrp="1"/>
          </p:cNvSpPr>
          <p:nvPr>
            <p:ph type="body" sz="quarter" idx="16"/>
          </p:nvPr>
        </p:nvSpPr>
        <p:spPr>
          <a:xfrm>
            <a:off x="640800" y="2332800"/>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smtClean="0"/>
              <a:t>Click to edit Master text styles</a:t>
            </a:r>
          </a:p>
        </p:txBody>
      </p:sp>
      <p:sp>
        <p:nvSpPr>
          <p:cNvPr id="20" name="Text Placeholder 14"/>
          <p:cNvSpPr>
            <a:spLocks noGrp="1"/>
          </p:cNvSpPr>
          <p:nvPr>
            <p:ph type="body" sz="quarter" idx="17"/>
          </p:nvPr>
        </p:nvSpPr>
        <p:spPr>
          <a:xfrm>
            <a:off x="640800" y="2876400"/>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smtClean="0"/>
              <a:t>Click to edit Master text styles</a:t>
            </a:r>
          </a:p>
        </p:txBody>
      </p:sp>
      <p:sp>
        <p:nvSpPr>
          <p:cNvPr id="8" name="Text Placeholder 14"/>
          <p:cNvSpPr>
            <a:spLocks noGrp="1"/>
          </p:cNvSpPr>
          <p:nvPr>
            <p:ph type="body" sz="quarter" idx="18"/>
          </p:nvPr>
        </p:nvSpPr>
        <p:spPr>
          <a:xfrm>
            <a:off x="641268" y="5503482"/>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981075"/>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a:ea typeface="Tahoma"/>
                <a:cs typeface="Tahoma"/>
              </a:defRPr>
            </a:lvl1pPr>
          </a:lstStyle>
          <a:p>
            <a:pPr lvl="0"/>
            <a:r>
              <a:rPr lang="en-GB" noProof="0" dirty="0" smtClean="0"/>
              <a:t>Drag picture to placeholder or click icon to add</a:t>
            </a:r>
            <a:endParaRPr lang="en-US" noProof="0"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6801A9-AE68-4E7F-88C7-ADDDB4A634F0}" type="datetimeFigureOut">
              <a:rPr lang="en-GB" smtClean="0"/>
              <a:t>12/12/2018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DCA46-3DB8-40DB-A005-216DC75C81C4}" type="slidenum">
              <a:rPr lang="en-GB" smtClean="0"/>
              <a:t>‹#›</a:t>
            </a:fld>
            <a:endParaRPr lang="en-GB"/>
          </a:p>
        </p:txBody>
      </p:sp>
    </p:spTree>
    <p:extLst>
      <p:ext uri="{BB962C8B-B14F-4D97-AF65-F5344CB8AC3E}">
        <p14:creationId xmlns:p14="http://schemas.microsoft.com/office/powerpoint/2010/main" val="93568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a:ea typeface="Georgia"/>
                <a:cs typeface="Georgia"/>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6" name="Text Placeholder 5"/>
          <p:cNvSpPr>
            <a:spLocks noGrp="1"/>
          </p:cNvSpPr>
          <p:nvPr>
            <p:ph type="body" sz="quarter" idx="11"/>
          </p:nvPr>
        </p:nvSpPr>
        <p:spPr>
          <a:xfrm>
            <a:off x="900113" y="1773238"/>
            <a:ext cx="6551612" cy="4608512"/>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9122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3" name="Text Placeholder 2"/>
          <p:cNvSpPr>
            <a:spLocks noGrp="1"/>
          </p:cNvSpPr>
          <p:nvPr>
            <p:ph type="body" sz="quarter" idx="11"/>
          </p:nvPr>
        </p:nvSpPr>
        <p:spPr>
          <a:xfrm>
            <a:off x="900113" y="1700213"/>
            <a:ext cx="6551612"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7" name="Text Placeholder 5"/>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spd="slow">
    <p:fade/>
  </p:transition>
  <p:timing>
    <p:tnLst>
      <p:par>
        <p:cTn id="1" dur="indefinite" restart="never" nodeType="tmRoot"/>
      </p:par>
    </p:tnLst>
  </p:timing>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curiositybristol.net/" TargetMode="External"/><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Fay.lewis@uwe.ac.uk" TargetMode="External"/><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www.wellcome.ac.uk/stellent/groups/corporatesite/@msh_peda/documents/web_document/wtvm053596.pdf"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123728" y="1728634"/>
            <a:ext cx="6912768" cy="3774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sz="5400" dirty="0" smtClean="0">
                <a:ea typeface="ＭＳ Ｐゴシック" charset="-128"/>
              </a:rPr>
              <a:t>Children as Engineers</a:t>
            </a:r>
            <a:endParaRPr lang="en-GB" altLang="en-US" sz="5400" dirty="0">
              <a:ea typeface="ＭＳ Ｐゴシック" charset="-128"/>
            </a:endParaRPr>
          </a:p>
        </p:txBody>
      </p:sp>
      <p:sp>
        <p:nvSpPr>
          <p:cNvPr id="13314" name="Text Placeholder 2"/>
          <p:cNvSpPr>
            <a:spLocks noGrp="1"/>
          </p:cNvSpPr>
          <p:nvPr>
            <p:ph type="body" sz="quarter" idx="15"/>
          </p:nvPr>
        </p:nvSpPr>
        <p:spPr bwMode="auto">
          <a:xfrm>
            <a:off x="640800" y="1728634"/>
            <a:ext cx="1219139" cy="12620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sz="2800" b="1" dirty="0" smtClean="0">
                <a:ea typeface="ＭＳ Ｐゴシック" charset="-128"/>
              </a:rPr>
              <a:t>Dr Fay</a:t>
            </a:r>
          </a:p>
          <a:p>
            <a:pPr>
              <a:spcBef>
                <a:spcPct val="0"/>
              </a:spcBef>
            </a:pPr>
            <a:endParaRPr lang="en-US" altLang="en-US" sz="2800" b="1" dirty="0">
              <a:ea typeface="ＭＳ Ｐゴシック" charset="-128"/>
            </a:endParaRPr>
          </a:p>
          <a:p>
            <a:pPr>
              <a:spcBef>
                <a:spcPct val="0"/>
              </a:spcBef>
            </a:pPr>
            <a:r>
              <a:rPr lang="en-US" altLang="en-US" sz="2800" b="1" dirty="0" smtClean="0">
                <a:ea typeface="ＭＳ Ｐゴシック" charset="-128"/>
              </a:rPr>
              <a:t>Lewis</a:t>
            </a:r>
            <a:endParaRPr lang="en-US" altLang="en-US" sz="2800" b="1" dirty="0">
              <a:ea typeface="ＭＳ Ｐゴシック" charset="-128"/>
            </a:endParaRPr>
          </a:p>
        </p:txBody>
      </p:sp>
      <p:sp>
        <p:nvSpPr>
          <p:cNvPr id="13315" name="Text Placeholder 3"/>
          <p:cNvSpPr>
            <a:spLocks noGrp="1"/>
          </p:cNvSpPr>
          <p:nvPr>
            <p:ph type="body" sz="quarter" idx="16"/>
          </p:nvPr>
        </p:nvSpPr>
        <p:spPr bwMode="auto">
          <a:xfrm>
            <a:off x="439467" y="3079658"/>
            <a:ext cx="1219139" cy="53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sz="2400" dirty="0"/>
              <a:t>PK17</a:t>
            </a:r>
            <a:endParaRPr lang="en-GB" sz="2400" dirty="0"/>
          </a:p>
          <a:p>
            <a:pPr>
              <a:spcBef>
                <a:spcPct val="0"/>
              </a:spcBef>
            </a:pPr>
            <a:endParaRPr lang="en-US" altLang="en-US" b="0" dirty="0">
              <a:ea typeface="ＭＳ Ｐゴシック" charset="-128"/>
            </a:endParaRPr>
          </a:p>
          <a:p>
            <a:pPr>
              <a:spcBef>
                <a:spcPct val="0"/>
              </a:spcBef>
            </a:pPr>
            <a:endParaRPr lang="en-US" altLang="en-US" b="0" dirty="0">
              <a:ea typeface="ＭＳ Ｐゴシック" charset="-128"/>
            </a:endParaRPr>
          </a:p>
        </p:txBody>
      </p:sp>
      <p:pic>
        <p:nvPicPr>
          <p:cNvPr id="5" name="Picture 2" descr="07852669-33fb-40bb-8a47-7372dab95f05@EURP18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01" t="34729" r="1"/>
          <a:stretch/>
        </p:blipFill>
        <p:spPr bwMode="auto">
          <a:xfrm>
            <a:off x="2436911" y="3284984"/>
            <a:ext cx="6338544" cy="30690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smtClean="0"/>
              <a:t>Teachers- </a:t>
            </a:r>
            <a:r>
              <a:rPr lang="en-GB" dirty="0"/>
              <a:t>Self-Efficacy</a:t>
            </a:r>
          </a:p>
        </p:txBody>
      </p:sp>
      <p:graphicFrame>
        <p:nvGraphicFramePr>
          <p:cNvPr id="5" name="Chart 4"/>
          <p:cNvGraphicFramePr>
            <a:graphicFrameLocks/>
          </p:cNvGraphicFramePr>
          <p:nvPr>
            <p:extLst>
              <p:ext uri="{D42A27DB-BD31-4B8C-83A1-F6EECF244321}">
                <p14:modId xmlns:p14="http://schemas.microsoft.com/office/powerpoint/2010/main" val="310906186"/>
              </p:ext>
            </p:extLst>
          </p:nvPr>
        </p:nvGraphicFramePr>
        <p:xfrm>
          <a:off x="371044" y="1406037"/>
          <a:ext cx="8219713" cy="411119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71044" y="5537867"/>
            <a:ext cx="8449427" cy="1200329"/>
          </a:xfrm>
          <a:prstGeom prst="rect">
            <a:avLst/>
          </a:prstGeom>
        </p:spPr>
        <p:txBody>
          <a:bodyPr wrap="square">
            <a:spAutoFit/>
          </a:bodyPr>
          <a:lstStyle/>
          <a:p>
            <a:r>
              <a:rPr lang="en-US" sz="2400" i="1" dirty="0" smtClean="0">
                <a:solidFill>
                  <a:srgbClr val="000000"/>
                </a:solidFill>
                <a:latin typeface="Arial" panose="020B0604020202020204" pitchFamily="34" charset="0"/>
              </a:rPr>
              <a:t>‘I </a:t>
            </a:r>
            <a:r>
              <a:rPr lang="en-US" sz="2400" i="1" dirty="0">
                <a:solidFill>
                  <a:srgbClr val="000000"/>
                </a:solidFill>
                <a:latin typeface="Arial" panose="020B0604020202020204" pitchFamily="34" charset="0"/>
              </a:rPr>
              <a:t>feel excited and much more confident. I think inquiry based learning makes it much more accessible and contextual to children's </a:t>
            </a:r>
            <a:r>
              <a:rPr lang="en-US" sz="2400" i="1" dirty="0" smtClean="0">
                <a:solidFill>
                  <a:srgbClr val="000000"/>
                </a:solidFill>
                <a:latin typeface="Arial" panose="020B0604020202020204" pitchFamily="34" charset="0"/>
              </a:rPr>
              <a:t>learning.’ </a:t>
            </a:r>
            <a:endParaRPr lang="en-GB" sz="2400" dirty="0"/>
          </a:p>
        </p:txBody>
      </p:sp>
    </p:spTree>
    <p:extLst>
      <p:ext uri="{BB962C8B-B14F-4D97-AF65-F5344CB8AC3E}">
        <p14:creationId xmlns:p14="http://schemas.microsoft.com/office/powerpoint/2010/main" val="396204689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Engineers- Public Engagement</a:t>
            </a:r>
          </a:p>
        </p:txBody>
      </p:sp>
      <p:pic>
        <p:nvPicPr>
          <p:cNvPr id="5" name="Picture 4"/>
          <p:cNvPicPr>
            <a:picLocks noChangeAspect="1"/>
          </p:cNvPicPr>
          <p:nvPr/>
        </p:nvPicPr>
        <p:blipFill>
          <a:blip r:embed="rId3"/>
          <a:stretch>
            <a:fillRect/>
          </a:stretch>
        </p:blipFill>
        <p:spPr>
          <a:xfrm>
            <a:off x="1187624" y="1772816"/>
            <a:ext cx="6941779" cy="3931532"/>
          </a:xfrm>
          <a:prstGeom prst="rect">
            <a:avLst/>
          </a:prstGeom>
        </p:spPr>
      </p:pic>
    </p:spTree>
    <p:extLst>
      <p:ext uri="{BB962C8B-B14F-4D97-AF65-F5344CB8AC3E}">
        <p14:creationId xmlns:p14="http://schemas.microsoft.com/office/powerpoint/2010/main" val="288191847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Children- Enjoyment and Attitude</a:t>
            </a:r>
          </a:p>
        </p:txBody>
      </p:sp>
      <p:sp>
        <p:nvSpPr>
          <p:cNvPr id="5" name="Content Placeholder 2"/>
          <p:cNvSpPr txBox="1">
            <a:spLocks/>
          </p:cNvSpPr>
          <p:nvPr/>
        </p:nvSpPr>
        <p:spPr>
          <a:xfrm>
            <a:off x="346348" y="1565263"/>
            <a:ext cx="3886200" cy="3528038"/>
          </a:xfrm>
        </p:spPr>
        <p:txBody>
          <a:bodyPr>
            <a:normAutofit fontScale="47500" lnSpcReduction="20000"/>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GB" sz="7700" b="1" i="1" dirty="0" smtClean="0">
                <a:solidFill>
                  <a:srgbClr val="1C9DAC"/>
                </a:solidFill>
              </a:rPr>
              <a:t>Before:</a:t>
            </a:r>
          </a:p>
          <a:p>
            <a:r>
              <a:rPr lang="en-GB" sz="5800" i="1" dirty="0" smtClean="0"/>
              <a:t>Engineers fix cars</a:t>
            </a:r>
            <a:endParaRPr lang="en-GB" sz="5800" dirty="0" smtClean="0"/>
          </a:p>
          <a:p>
            <a:r>
              <a:rPr lang="en-GB" sz="5800" i="1" dirty="0" smtClean="0"/>
              <a:t>They build bridges</a:t>
            </a:r>
            <a:endParaRPr lang="en-GB" sz="5800" dirty="0" smtClean="0"/>
          </a:p>
          <a:p>
            <a:r>
              <a:rPr lang="en-GB" sz="5800" i="1" dirty="0" smtClean="0"/>
              <a:t>They always get very oily</a:t>
            </a:r>
            <a:endParaRPr lang="en-GB" sz="5800" dirty="0" smtClean="0"/>
          </a:p>
          <a:p>
            <a:r>
              <a:rPr lang="en-GB" sz="5800" i="1" dirty="0" smtClean="0"/>
              <a:t>They use spanners</a:t>
            </a:r>
            <a:endParaRPr lang="en-GB" sz="5800" dirty="0" smtClean="0"/>
          </a:p>
          <a:p>
            <a:r>
              <a:rPr lang="en-GB" sz="5800" i="1" dirty="0" smtClean="0"/>
              <a:t>An engineer fixed my Mum’s boiler</a:t>
            </a:r>
            <a:endParaRPr lang="en-GB" sz="5800" dirty="0" smtClean="0"/>
          </a:p>
          <a:p>
            <a:endParaRPr lang="en-GB" dirty="0"/>
          </a:p>
        </p:txBody>
      </p:sp>
      <p:sp>
        <p:nvSpPr>
          <p:cNvPr id="8" name="Content Placeholder 3"/>
          <p:cNvSpPr txBox="1">
            <a:spLocks/>
          </p:cNvSpPr>
          <p:nvPr/>
        </p:nvSpPr>
        <p:spPr>
          <a:xfrm>
            <a:off x="4689990" y="1565263"/>
            <a:ext cx="3886200" cy="3268071"/>
          </a:xfrm>
        </p:spPr>
        <p:txBody>
          <a:bodyPr>
            <a:normAutofit fontScale="62500" lnSpcReduction="20000"/>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GB" sz="7000" b="1" i="1" dirty="0" smtClean="0">
                <a:solidFill>
                  <a:srgbClr val="1C9DAC"/>
                </a:solidFill>
              </a:rPr>
              <a:t>After:</a:t>
            </a:r>
          </a:p>
          <a:p>
            <a:r>
              <a:rPr lang="en-GB" i="1" dirty="0" smtClean="0"/>
              <a:t>Engineers solve problems</a:t>
            </a:r>
            <a:endParaRPr lang="en-GB" dirty="0" smtClean="0"/>
          </a:p>
          <a:p>
            <a:r>
              <a:rPr lang="en-GB" i="1" dirty="0" smtClean="0"/>
              <a:t>They design and make things we need</a:t>
            </a:r>
            <a:endParaRPr lang="en-GB" dirty="0" smtClean="0"/>
          </a:p>
          <a:p>
            <a:r>
              <a:rPr lang="en-GB" i="1" dirty="0" smtClean="0"/>
              <a:t>They make things better</a:t>
            </a:r>
            <a:endParaRPr lang="en-GB" dirty="0" smtClean="0"/>
          </a:p>
          <a:p>
            <a:r>
              <a:rPr lang="en-GB" i="1" dirty="0" smtClean="0"/>
              <a:t>They keep improving </a:t>
            </a:r>
            <a:endParaRPr lang="en-GB" dirty="0" smtClean="0"/>
          </a:p>
          <a:p>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578572"/>
            <a:ext cx="2036854" cy="20187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5695397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Children- Enjoyment and Attitude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224493628"/>
              </p:ext>
            </p:extLst>
          </p:nvPr>
        </p:nvGraphicFramePr>
        <p:xfrm>
          <a:off x="716261" y="1628800"/>
          <a:ext cx="7874496"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498323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smtClean="0"/>
              <a:t>Outputs</a:t>
            </a:r>
            <a:endParaRPr lang="en-GB" dirty="0"/>
          </a:p>
        </p:txBody>
      </p:sp>
      <p:pic>
        <p:nvPicPr>
          <p:cNvPr id="1026" name="Picture 2" descr="https://curiositybristol.files.wordpress.com/2017/04/colour-cc-logo_cropped.jpg?w=5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22" y="1844824"/>
            <a:ext cx="487680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077072"/>
            <a:ext cx="3394453" cy="25458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 Placeholder 4"/>
          <p:cNvSpPr>
            <a:spLocks noGrp="1"/>
          </p:cNvSpPr>
          <p:nvPr>
            <p:ph type="body" sz="quarter" idx="10"/>
          </p:nvPr>
        </p:nvSpPr>
        <p:spPr/>
        <p:txBody>
          <a:bodyPr/>
          <a:lstStyle/>
          <a:p>
            <a:endParaRPr lang="en-GB" dirty="0"/>
          </a:p>
        </p:txBody>
      </p:sp>
      <p:pic>
        <p:nvPicPr>
          <p:cNvPr id="11" name="Picture 10"/>
          <p:cNvPicPr>
            <a:picLocks noChangeAspect="1"/>
          </p:cNvPicPr>
          <p:nvPr/>
        </p:nvPicPr>
        <p:blipFill>
          <a:blip r:embed="rId6"/>
          <a:stretch>
            <a:fillRect/>
          </a:stretch>
        </p:blipFill>
        <p:spPr>
          <a:xfrm>
            <a:off x="4488653" y="4293387"/>
            <a:ext cx="4340260" cy="1644038"/>
          </a:xfrm>
          <a:prstGeom prst="rect">
            <a:avLst/>
          </a:prstGeom>
        </p:spPr>
      </p:pic>
      <p:pic>
        <p:nvPicPr>
          <p:cNvPr id="10" name="Picture 9"/>
          <p:cNvPicPr>
            <a:picLocks noChangeAspect="1"/>
          </p:cNvPicPr>
          <p:nvPr/>
        </p:nvPicPr>
        <p:blipFill>
          <a:blip r:embed="rId7"/>
          <a:stretch>
            <a:fillRect/>
          </a:stretch>
        </p:blipFill>
        <p:spPr>
          <a:xfrm>
            <a:off x="5579399" y="1779555"/>
            <a:ext cx="3239998" cy="1630799"/>
          </a:xfrm>
          <a:prstGeom prst="rect">
            <a:avLst/>
          </a:prstGeom>
        </p:spPr>
      </p:pic>
    </p:spTree>
    <p:extLst>
      <p:ext uri="{BB962C8B-B14F-4D97-AF65-F5344CB8AC3E}">
        <p14:creationId xmlns:p14="http://schemas.microsoft.com/office/powerpoint/2010/main" val="183835642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smtClean="0"/>
              <a:t>Sustainability</a:t>
            </a:r>
            <a:endParaRPr lang="en-GB" dirty="0"/>
          </a:p>
        </p:txBody>
      </p:sp>
      <p:sp>
        <p:nvSpPr>
          <p:cNvPr id="2" name="Rectangle 1"/>
          <p:cNvSpPr/>
          <p:nvPr/>
        </p:nvSpPr>
        <p:spPr>
          <a:xfrm>
            <a:off x="683568" y="1406037"/>
            <a:ext cx="4572000" cy="2246769"/>
          </a:xfrm>
          <a:prstGeom prst="rect">
            <a:avLst/>
          </a:prstGeom>
        </p:spPr>
        <p:txBody>
          <a:bodyPr>
            <a:spAutoFit/>
          </a:bodyPr>
          <a:lstStyle/>
          <a:p>
            <a:pPr marL="285750" indent="-285750">
              <a:buFont typeface="Arial" panose="020B0604020202020204" pitchFamily="34" charset="0"/>
              <a:buChar char="•"/>
            </a:pPr>
            <a:r>
              <a:rPr lang="en-GB" sz="2800" dirty="0"/>
              <a:t>Embedded into practice and programmes</a:t>
            </a:r>
          </a:p>
          <a:p>
            <a:pPr marL="285750" indent="-285750">
              <a:buFont typeface="Arial" panose="020B0604020202020204" pitchFamily="34" charset="0"/>
              <a:buChar char="•"/>
            </a:pPr>
            <a:r>
              <a:rPr lang="en-GB" sz="2800" dirty="0" smtClean="0"/>
              <a:t>Protected delivery</a:t>
            </a:r>
            <a:endParaRPr lang="en-GB" sz="2800" dirty="0"/>
          </a:p>
          <a:p>
            <a:pPr marL="285750" indent="-285750">
              <a:buFont typeface="Arial" panose="020B0604020202020204" pitchFamily="34" charset="0"/>
              <a:buChar char="•"/>
            </a:pPr>
            <a:r>
              <a:rPr lang="en-GB" sz="2800" dirty="0"/>
              <a:t>Embedding evidence based pedagogies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195" y="3573016"/>
            <a:ext cx="3995936" cy="29969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2730364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smtClean="0"/>
              <a:t>Ongoing objectives/ the toolkit</a:t>
            </a:r>
            <a:endParaRPr lang="en-GB" dirty="0"/>
          </a:p>
        </p:txBody>
      </p:sp>
      <p:pic>
        <p:nvPicPr>
          <p:cNvPr id="3" name="Picture 2"/>
          <p:cNvPicPr>
            <a:picLocks noChangeAspect="1"/>
          </p:cNvPicPr>
          <p:nvPr/>
        </p:nvPicPr>
        <p:blipFill>
          <a:blip r:embed="rId3"/>
          <a:stretch>
            <a:fillRect/>
          </a:stretch>
        </p:blipFill>
        <p:spPr>
          <a:xfrm>
            <a:off x="0" y="1414501"/>
            <a:ext cx="9217353" cy="5429400"/>
          </a:xfrm>
          <a:prstGeom prst="rect">
            <a:avLst/>
          </a:prstGeom>
        </p:spPr>
      </p:pic>
      <p:sp>
        <p:nvSpPr>
          <p:cNvPr id="4" name="TextBox 3"/>
          <p:cNvSpPr txBox="1"/>
          <p:nvPr/>
        </p:nvSpPr>
        <p:spPr>
          <a:xfrm>
            <a:off x="539552" y="2564904"/>
            <a:ext cx="1705372" cy="83099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smtClean="0"/>
              <a:t>Engineers’ training</a:t>
            </a:r>
            <a:endParaRPr lang="en-GB" sz="2400" dirty="0"/>
          </a:p>
        </p:txBody>
      </p:sp>
      <p:sp>
        <p:nvSpPr>
          <p:cNvPr id="8" name="TextBox 7"/>
          <p:cNvSpPr txBox="1"/>
          <p:nvPr/>
        </p:nvSpPr>
        <p:spPr>
          <a:xfrm>
            <a:off x="556111" y="4589970"/>
            <a:ext cx="1705372" cy="83099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smtClean="0"/>
              <a:t>Teachers’ training</a:t>
            </a:r>
            <a:endParaRPr lang="en-GB" sz="2400" dirty="0"/>
          </a:p>
        </p:txBody>
      </p:sp>
      <p:sp>
        <p:nvSpPr>
          <p:cNvPr id="9" name="TextBox 8"/>
          <p:cNvSpPr txBox="1"/>
          <p:nvPr/>
        </p:nvSpPr>
        <p:spPr>
          <a:xfrm>
            <a:off x="2627784" y="2594150"/>
            <a:ext cx="1705372" cy="830997"/>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smtClean="0"/>
              <a:t>Shared training</a:t>
            </a:r>
            <a:endParaRPr lang="en-GB" sz="2400" dirty="0"/>
          </a:p>
        </p:txBody>
      </p:sp>
      <p:sp>
        <p:nvSpPr>
          <p:cNvPr id="10" name="TextBox 9"/>
          <p:cNvSpPr txBox="1"/>
          <p:nvPr/>
        </p:nvSpPr>
        <p:spPr>
          <a:xfrm>
            <a:off x="2592047" y="4719025"/>
            <a:ext cx="1849388" cy="830997"/>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smtClean="0"/>
              <a:t>Engineering in school</a:t>
            </a:r>
            <a:endParaRPr lang="en-GB" sz="2400" dirty="0"/>
          </a:p>
        </p:txBody>
      </p:sp>
      <p:sp>
        <p:nvSpPr>
          <p:cNvPr id="11" name="TextBox 10"/>
          <p:cNvSpPr txBox="1"/>
          <p:nvPr/>
        </p:nvSpPr>
        <p:spPr>
          <a:xfrm>
            <a:off x="6608553" y="4719025"/>
            <a:ext cx="1849388" cy="830997"/>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smtClean="0"/>
              <a:t>Parent partnership</a:t>
            </a:r>
            <a:endParaRPr lang="en-GB" sz="2400" dirty="0"/>
          </a:p>
        </p:txBody>
      </p:sp>
      <p:sp>
        <p:nvSpPr>
          <p:cNvPr id="12" name="TextBox 11"/>
          <p:cNvSpPr txBox="1"/>
          <p:nvPr/>
        </p:nvSpPr>
        <p:spPr>
          <a:xfrm>
            <a:off x="6664710" y="2594149"/>
            <a:ext cx="1849388" cy="830997"/>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smtClean="0"/>
              <a:t>School partnership</a:t>
            </a:r>
            <a:endParaRPr lang="en-GB" sz="2400" dirty="0"/>
          </a:p>
        </p:txBody>
      </p:sp>
      <p:sp>
        <p:nvSpPr>
          <p:cNvPr id="13" name="TextBox 12"/>
          <p:cNvSpPr txBox="1"/>
          <p:nvPr/>
        </p:nvSpPr>
        <p:spPr>
          <a:xfrm>
            <a:off x="4608676" y="4719025"/>
            <a:ext cx="1849388" cy="830997"/>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smtClean="0"/>
              <a:t>Resource</a:t>
            </a:r>
          </a:p>
          <a:p>
            <a:pPr algn="ctr"/>
            <a:r>
              <a:rPr lang="en-GB" sz="2400" dirty="0" smtClean="0"/>
              <a:t>solutions</a:t>
            </a:r>
            <a:endParaRPr lang="en-GB" sz="2400" dirty="0"/>
          </a:p>
        </p:txBody>
      </p:sp>
      <p:sp>
        <p:nvSpPr>
          <p:cNvPr id="14" name="TextBox 13"/>
          <p:cNvSpPr txBox="1"/>
          <p:nvPr/>
        </p:nvSpPr>
        <p:spPr>
          <a:xfrm>
            <a:off x="4608676" y="2564903"/>
            <a:ext cx="1849388" cy="830997"/>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GB" sz="2400" dirty="0" err="1" smtClean="0"/>
              <a:t>Childrens</a:t>
            </a:r>
            <a:r>
              <a:rPr lang="en-GB" sz="2400" dirty="0" smtClean="0"/>
              <a:t>’ conference</a:t>
            </a:r>
            <a:endParaRPr lang="en-GB" sz="2400" dirty="0"/>
          </a:p>
        </p:txBody>
      </p:sp>
    </p:spTree>
    <p:extLst>
      <p:ext uri="{BB962C8B-B14F-4D97-AF65-F5344CB8AC3E}">
        <p14:creationId xmlns:p14="http://schemas.microsoft.com/office/powerpoint/2010/main" val="14656698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2"/>
          <a:srcRect t="21417" b="21417"/>
          <a:stretch>
            <a:fillRect/>
          </a:stretch>
        </p:blipFill>
        <p:spPr>
          <a:xfrm>
            <a:off x="611560" y="620688"/>
            <a:ext cx="7884740" cy="51122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467544" y="5819159"/>
            <a:ext cx="8676456" cy="923330"/>
          </a:xfrm>
          <a:prstGeom prst="rect">
            <a:avLst/>
          </a:prstGeom>
        </p:spPr>
        <p:txBody>
          <a:bodyPr wrap="square">
            <a:spAutoFit/>
          </a:bodyPr>
          <a:lstStyle/>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The copyright in this presentation is held by </a:t>
            </a:r>
            <a:r>
              <a:rPr lang="en-GB" dirty="0" smtClean="0">
                <a:latin typeface="Calibri" panose="020F0502020204030204" pitchFamily="34" charset="0"/>
                <a:ea typeface="Calibri" panose="020F0502020204030204" pitchFamily="34" charset="0"/>
                <a:cs typeface="Times New Roman" panose="02020603050405020304" pitchFamily="18" charset="0"/>
              </a:rPr>
              <a:t>Fay Lewis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Please contact </a:t>
            </a:r>
            <a:r>
              <a:rPr lang="en-GB" dirty="0" smtClean="0">
                <a:latin typeface="Calibri" panose="020F0502020204030204" pitchFamily="34" charset="0"/>
                <a:ea typeface="Calibri" panose="020F0502020204030204" pitchFamily="34" charset="0"/>
                <a:cs typeface="Times New Roman" panose="02020603050405020304" pitchFamily="18" charset="0"/>
                <a:hlinkClick r:id="rId3"/>
              </a:rPr>
              <a:t>Fay.lewis@uwe.ac.uk</a:t>
            </a:r>
            <a:r>
              <a:rPr lang="en-GB" dirty="0" smtClean="0">
                <a:latin typeface="Calibri" panose="020F0502020204030204" pitchFamily="34" charset="0"/>
                <a:ea typeface="Calibri" panose="020F0502020204030204" pitchFamily="34" charset="0"/>
                <a:cs typeface="Times New Roman" panose="02020603050405020304" pitchFamily="18" charset="0"/>
              </a:rPr>
              <a:t> for </a:t>
            </a:r>
            <a:r>
              <a:rPr lang="en-GB" dirty="0">
                <a:latin typeface="Calibri" panose="020F0502020204030204" pitchFamily="34" charset="0"/>
                <a:ea typeface="Calibri" panose="020F0502020204030204" pitchFamily="34" charset="0"/>
                <a:cs typeface="Times New Roman" panose="02020603050405020304" pitchFamily="18" charset="0"/>
              </a:rPr>
              <a:t>further information and re-use requests.</a:t>
            </a:r>
          </a:p>
        </p:txBody>
      </p:sp>
    </p:spTree>
    <p:extLst>
      <p:ext uri="{BB962C8B-B14F-4D97-AF65-F5344CB8AC3E}">
        <p14:creationId xmlns:p14="http://schemas.microsoft.com/office/powerpoint/2010/main" val="200539285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0164"/>
            <a:ext cx="8865704" cy="6231041"/>
          </a:xfrm>
        </p:spPr>
        <p:txBody>
          <a:bodyPr>
            <a:normAutofit fontScale="40000" lnSpcReduction="20000"/>
          </a:bodyPr>
          <a:lstStyle/>
          <a:p>
            <a:r>
              <a:rPr lang="en-US" dirty="0" smtClean="0"/>
              <a:t>Bandura</a:t>
            </a:r>
            <a:r>
              <a:rPr lang="en-US" dirty="0"/>
              <a:t>, A. (1997). Self-efficacy. [Article]. </a:t>
            </a:r>
            <a:r>
              <a:rPr lang="en-US" i="1" dirty="0"/>
              <a:t>Harvard Mental Health Letter, 13</a:t>
            </a:r>
            <a:r>
              <a:rPr lang="en-US" dirty="0"/>
              <a:t>(9), 4</a:t>
            </a:r>
            <a:r>
              <a:rPr lang="en-US" dirty="0" smtClean="0"/>
              <a:t>.</a:t>
            </a:r>
          </a:p>
          <a:p>
            <a:r>
              <a:rPr lang="en-US" dirty="0" err="1"/>
              <a:t>Bleicher</a:t>
            </a:r>
            <a:r>
              <a:rPr lang="en-US" dirty="0"/>
              <a:t>, R. E. &amp; Lindgren, J. (2005). Success in Science Learning and Preservice Science Teaching Self-Efficacy. </a:t>
            </a:r>
            <a:r>
              <a:rPr lang="en-US" i="1" dirty="0"/>
              <a:t>Journal of Science Teacher Education </a:t>
            </a:r>
            <a:r>
              <a:rPr lang="en-US" dirty="0"/>
              <a:t>16: 205–225 </a:t>
            </a:r>
            <a:r>
              <a:rPr lang="en-US" dirty="0" smtClean="0"/>
              <a:t> </a:t>
            </a:r>
            <a:endParaRPr lang="en-NZ" dirty="0" smtClean="0"/>
          </a:p>
          <a:p>
            <a:r>
              <a:rPr lang="en-US" dirty="0" err="1"/>
              <a:t>DfE</a:t>
            </a:r>
            <a:r>
              <a:rPr lang="en-US" dirty="0"/>
              <a:t> (2013). Reform of the National Curriculum in England. HMSO </a:t>
            </a:r>
            <a:endParaRPr lang="en-NZ" dirty="0" smtClean="0"/>
          </a:p>
          <a:p>
            <a:r>
              <a:rPr lang="en-US" dirty="0"/>
              <a:t>Engineering Professors’ Council (2014). </a:t>
            </a:r>
            <a:r>
              <a:rPr lang="en-US" i="1" dirty="0"/>
              <a:t>20th Anniversary Awards. </a:t>
            </a:r>
            <a:r>
              <a:rPr lang="en-US" dirty="0"/>
              <a:t>Available at: http://epc.ac.uk/20th-anniversary-awards-2014/ [Accessed July 13, 2015]. </a:t>
            </a:r>
            <a:endParaRPr lang="en-GB" dirty="0"/>
          </a:p>
          <a:p>
            <a:r>
              <a:rPr lang="en-NZ" dirty="0" smtClean="0"/>
              <a:t>Gonzalez</a:t>
            </a:r>
            <a:r>
              <a:rPr lang="en-NZ" dirty="0"/>
              <a:t>, V. M., </a:t>
            </a:r>
            <a:r>
              <a:rPr lang="en-NZ" dirty="0" err="1"/>
              <a:t>Goeppinger</a:t>
            </a:r>
            <a:r>
              <a:rPr lang="en-NZ" dirty="0"/>
              <a:t>, J., &amp; </a:t>
            </a:r>
            <a:r>
              <a:rPr lang="en-NZ" dirty="0" err="1"/>
              <a:t>Lorig</a:t>
            </a:r>
            <a:r>
              <a:rPr lang="en-NZ" dirty="0"/>
              <a:t>, K. (1990). Four psychosocial theories and their application to patient education and clinical practice. [Review]. </a:t>
            </a:r>
            <a:r>
              <a:rPr lang="en-NZ" i="1" dirty="0"/>
              <a:t>Arthritis Care &amp; Research, 3</a:t>
            </a:r>
            <a:r>
              <a:rPr lang="en-NZ" dirty="0"/>
              <a:t>(3), 132-143. </a:t>
            </a:r>
            <a:endParaRPr lang="en-GB" dirty="0" smtClean="0"/>
          </a:p>
          <a:p>
            <a:r>
              <a:rPr lang="en-GB" dirty="0"/>
              <a:t>McKinnon, </a:t>
            </a:r>
            <a:r>
              <a:rPr lang="en-GB" dirty="0" err="1"/>
              <a:t>Merryn</a:t>
            </a:r>
            <a:r>
              <a:rPr lang="en-GB" dirty="0"/>
              <a:t>, and Rod Lamberts. 2013. “Influencing Science Teaching Self-Efficacy Beliefs of Primary School Teachers: A Longitudinal Case Study.” </a:t>
            </a:r>
            <a:r>
              <a:rPr lang="en-GB" i="1" dirty="0"/>
              <a:t>International Journal of Science Education, Part B</a:t>
            </a:r>
            <a:r>
              <a:rPr lang="en-GB" dirty="0"/>
              <a:t>: 1–23. </a:t>
            </a:r>
            <a:endParaRPr lang="en-GB" dirty="0" smtClean="0"/>
          </a:p>
          <a:p>
            <a:r>
              <a:rPr lang="en-US" dirty="0"/>
              <a:t>Murphy, C., </a:t>
            </a:r>
            <a:r>
              <a:rPr lang="en-US" dirty="0" err="1"/>
              <a:t>Beggs</a:t>
            </a:r>
            <a:r>
              <a:rPr lang="en-US" dirty="0"/>
              <a:t>, J., Russell, H., &amp; Melton, L., (2005)</a:t>
            </a:r>
            <a:r>
              <a:rPr lang="en-US" i="1" dirty="0"/>
              <a:t>. Primary Horizons: Starting out in Science. </a:t>
            </a:r>
            <a:r>
              <a:rPr lang="en-US" dirty="0"/>
              <a:t>London: </a:t>
            </a:r>
            <a:r>
              <a:rPr lang="en-US" dirty="0" err="1"/>
              <a:t>Wellcome</a:t>
            </a:r>
            <a:r>
              <a:rPr lang="en-US" dirty="0"/>
              <a:t> Trust. </a:t>
            </a:r>
            <a:endParaRPr lang="en-US" dirty="0" smtClean="0"/>
          </a:p>
          <a:p>
            <a:r>
              <a:rPr lang="en-US" dirty="0" err="1"/>
              <a:t>Ofsted</a:t>
            </a:r>
            <a:r>
              <a:rPr lang="en-US" dirty="0"/>
              <a:t> (2011) Maintaining Curiosity. HMSO </a:t>
            </a:r>
            <a:endParaRPr lang="en-US" dirty="0" smtClean="0"/>
          </a:p>
          <a:p>
            <a:r>
              <a:rPr lang="en-GB" dirty="0"/>
              <a:t>Royal Society. (2006). </a:t>
            </a:r>
            <a:r>
              <a:rPr lang="en-GB" i="1" dirty="0"/>
              <a:t>Science communication excellence in science: Survey of factors affecting science communication by scientists and engineers.</a:t>
            </a:r>
            <a:r>
              <a:rPr lang="en-GB" dirty="0"/>
              <a:t> London. </a:t>
            </a:r>
            <a:endParaRPr lang="en-GB" dirty="0" smtClean="0"/>
          </a:p>
          <a:p>
            <a:r>
              <a:rPr lang="en-US" dirty="0"/>
              <a:t>Singh, D. &amp; </a:t>
            </a:r>
            <a:r>
              <a:rPr lang="en-US" dirty="0" err="1"/>
              <a:t>Stoloff</a:t>
            </a:r>
            <a:r>
              <a:rPr lang="en-US" dirty="0"/>
              <a:t>, D.(2008). Assessment of Teacher Dispositions: College Student Journal (44), pp 1169-1180 Van </a:t>
            </a:r>
            <a:r>
              <a:rPr lang="en-US" dirty="0" err="1"/>
              <a:t>Driel</a:t>
            </a:r>
            <a:r>
              <a:rPr lang="en-US" dirty="0"/>
              <a:t>, J.H., </a:t>
            </a:r>
            <a:r>
              <a:rPr lang="en-US" dirty="0" err="1"/>
              <a:t>Beijaard</a:t>
            </a:r>
            <a:r>
              <a:rPr lang="en-US" dirty="0"/>
              <a:t>, D. and </a:t>
            </a:r>
            <a:r>
              <a:rPr lang="en-US" dirty="0" err="1"/>
              <a:t>Verloop</a:t>
            </a:r>
            <a:r>
              <a:rPr lang="en-US" dirty="0"/>
              <a:t>, N (2001) Professional Development and Reform in Science Education: The Role of Teachers' Practical Knowledge. </a:t>
            </a:r>
            <a:r>
              <a:rPr lang="en-US" i="1" dirty="0"/>
              <a:t>Journal of Research in Science Teaching </a:t>
            </a:r>
            <a:r>
              <a:rPr lang="en-US" dirty="0"/>
              <a:t>VOL. 38, NO. 2, PP. 137-158 </a:t>
            </a:r>
            <a:endParaRPr lang="en-US" dirty="0" smtClean="0"/>
          </a:p>
          <a:p>
            <a:r>
              <a:rPr lang="en-GB" dirty="0" err="1"/>
              <a:t>Wellcome</a:t>
            </a:r>
            <a:r>
              <a:rPr lang="en-GB" dirty="0"/>
              <a:t> Trust (2011) </a:t>
            </a:r>
            <a:r>
              <a:rPr lang="en-GB" i="1" dirty="0"/>
              <a:t>Primary Science Survey Report</a:t>
            </a:r>
            <a:r>
              <a:rPr lang="en-GB" dirty="0"/>
              <a:t> [online]. London: </a:t>
            </a:r>
            <a:r>
              <a:rPr lang="en-GB" dirty="0" err="1"/>
              <a:t>Wellcome</a:t>
            </a:r>
            <a:r>
              <a:rPr lang="en-GB" dirty="0"/>
              <a:t> Trust. Available from: </a:t>
            </a:r>
            <a:r>
              <a:rPr lang="en-GB" u="sng" dirty="0">
                <a:hlinkClick r:id="rId2"/>
              </a:rPr>
              <a:t>http://www.wellcome.ac.uk/stellent/groups/corporatesite/@msh_peda/documents/web_document/wtvm053596.pdf</a:t>
            </a:r>
            <a:r>
              <a:rPr lang="en-GB" dirty="0"/>
              <a:t> [Accessed 30 October 14</a:t>
            </a:r>
          </a:p>
          <a:p>
            <a:endParaRPr lang="en-GB" dirty="0"/>
          </a:p>
        </p:txBody>
      </p:sp>
    </p:spTree>
    <p:extLst>
      <p:ext uri="{BB962C8B-B14F-4D97-AF65-F5344CB8AC3E}">
        <p14:creationId xmlns:p14="http://schemas.microsoft.com/office/powerpoint/2010/main" val="2503881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p:txBody>
          <a:bodyPr/>
          <a:lstStyle/>
          <a:p>
            <a:r>
              <a:rPr lang="en-GB" dirty="0"/>
              <a:t>Current UK </a:t>
            </a:r>
            <a:r>
              <a:rPr lang="en-GB" dirty="0" smtClean="0"/>
              <a:t>context</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420" y="1844824"/>
            <a:ext cx="5176253" cy="3209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395536" y="1556792"/>
            <a:ext cx="2952328" cy="2923877"/>
          </a:xfrm>
          <a:prstGeom prst="rect">
            <a:avLst/>
          </a:prstGeom>
        </p:spPr>
        <p:txBody>
          <a:bodyPr wrap="square">
            <a:spAutoFit/>
          </a:bodyPr>
          <a:lstStyle/>
          <a:p>
            <a:r>
              <a:rPr lang="en-GB" sz="7200" dirty="0" smtClean="0">
                <a:solidFill>
                  <a:srgbClr val="1C9DAC"/>
                </a:solidFill>
                <a:ea typeface="ＭＳ Ｐゴシック" charset="0"/>
                <a:cs typeface="ＭＳ Ｐゴシック" charset="0"/>
              </a:rPr>
              <a:t>5</a:t>
            </a:r>
            <a:r>
              <a:rPr lang="en-GB" sz="7200" dirty="0">
                <a:solidFill>
                  <a:srgbClr val="1C9DAC"/>
                </a:solidFill>
                <a:ea typeface="ＭＳ Ｐゴシック" charset="0"/>
                <a:cs typeface="ＭＳ Ｐゴシック" charset="0"/>
              </a:rPr>
              <a:t>% </a:t>
            </a:r>
            <a:endParaRPr lang="en-GB" sz="7200" dirty="0" smtClean="0">
              <a:solidFill>
                <a:srgbClr val="1C9DAC"/>
              </a:solidFill>
              <a:ea typeface="ＭＳ Ｐゴシック" charset="0"/>
              <a:cs typeface="ＭＳ Ｐゴシック" charset="0"/>
            </a:endParaRPr>
          </a:p>
          <a:p>
            <a:r>
              <a:rPr lang="en-GB" sz="2800" dirty="0" smtClean="0">
                <a:ea typeface="ＭＳ Ｐゴシック" charset="0"/>
                <a:cs typeface="ＭＳ Ｐゴシック" charset="0"/>
              </a:rPr>
              <a:t>of </a:t>
            </a:r>
            <a:r>
              <a:rPr lang="en-GB" sz="2800" dirty="0">
                <a:ea typeface="ＭＳ Ｐゴシック" charset="0"/>
                <a:cs typeface="ＭＳ Ｐゴシック" charset="0"/>
              </a:rPr>
              <a:t>primary school teachers in the UK </a:t>
            </a:r>
            <a:r>
              <a:rPr lang="en-GB" sz="2800" dirty="0" smtClean="0">
                <a:ea typeface="ＭＳ Ｐゴシック" charset="0"/>
                <a:cs typeface="ＭＳ Ｐゴシック" charset="0"/>
              </a:rPr>
              <a:t>hold </a:t>
            </a:r>
            <a:r>
              <a:rPr lang="en-GB" sz="2800" dirty="0">
                <a:ea typeface="ＭＳ Ｐゴシック" charset="0"/>
                <a:cs typeface="ＭＳ Ｐゴシック" charset="0"/>
              </a:rPr>
              <a:t>a </a:t>
            </a:r>
            <a:r>
              <a:rPr lang="en-GB" sz="2800" dirty="0" smtClean="0">
                <a:ea typeface="ＭＳ Ｐゴシック" charset="0"/>
                <a:cs typeface="ＭＳ Ｐゴシック" charset="0"/>
              </a:rPr>
              <a:t>STEM degree </a:t>
            </a:r>
            <a:endParaRPr lang="en-GB" sz="2800" dirty="0"/>
          </a:p>
        </p:txBody>
      </p:sp>
      <p:sp>
        <p:nvSpPr>
          <p:cNvPr id="6" name="Rectangle 5"/>
          <p:cNvSpPr/>
          <p:nvPr/>
        </p:nvSpPr>
        <p:spPr>
          <a:xfrm>
            <a:off x="379492" y="4782180"/>
            <a:ext cx="8389189" cy="1631216"/>
          </a:xfrm>
          <a:prstGeom prst="rect">
            <a:avLst/>
          </a:prstGeom>
        </p:spPr>
        <p:txBody>
          <a:bodyPr wrap="square">
            <a:spAutoFit/>
          </a:bodyPr>
          <a:lstStyle/>
          <a:p>
            <a:r>
              <a:rPr lang="en-GB" sz="7200" dirty="0" smtClean="0">
                <a:solidFill>
                  <a:srgbClr val="1C9DAC"/>
                </a:solidFill>
                <a:ea typeface="ＭＳ Ｐゴシック" charset="0"/>
                <a:cs typeface="ＭＳ Ｐゴシック" charset="0"/>
              </a:rPr>
              <a:t>15</a:t>
            </a:r>
            <a:r>
              <a:rPr lang="en-GB" sz="7200" dirty="0">
                <a:solidFill>
                  <a:srgbClr val="1C9DAC"/>
                </a:solidFill>
                <a:ea typeface="ＭＳ Ｐゴシック" charset="0"/>
                <a:cs typeface="ＭＳ Ｐゴシック" charset="0"/>
              </a:rPr>
              <a:t>% </a:t>
            </a:r>
            <a:endParaRPr lang="en-GB" sz="7200" dirty="0" smtClean="0">
              <a:solidFill>
                <a:srgbClr val="1C9DAC"/>
              </a:solidFill>
              <a:ea typeface="ＭＳ Ｐゴシック" charset="0"/>
              <a:cs typeface="ＭＳ Ｐゴシック" charset="0"/>
            </a:endParaRPr>
          </a:p>
          <a:p>
            <a:r>
              <a:rPr lang="en-GB" sz="2800" dirty="0" smtClean="0">
                <a:ea typeface="ＭＳ Ｐゴシック" charset="0"/>
                <a:cs typeface="ＭＳ Ｐゴシック" charset="0"/>
              </a:rPr>
              <a:t>of </a:t>
            </a:r>
            <a:r>
              <a:rPr lang="en-GB" sz="2800" dirty="0">
                <a:ea typeface="ＭＳ Ｐゴシック" charset="0"/>
                <a:cs typeface="ＭＳ Ｐゴシック" charset="0"/>
              </a:rPr>
              <a:t>primary </a:t>
            </a:r>
            <a:r>
              <a:rPr lang="en-GB" sz="2800" dirty="0" smtClean="0">
                <a:ea typeface="ＭＳ Ｐゴシック" charset="0"/>
                <a:cs typeface="ＭＳ Ｐゴシック" charset="0"/>
              </a:rPr>
              <a:t>science specialists have a STEM ‘A’ level</a:t>
            </a:r>
            <a:endParaRPr lang="en-GB" sz="2800"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smtClean="0"/>
              <a:t>Engineering has a image problem!</a:t>
            </a:r>
            <a:endParaRPr lang="en-GB" dirty="0"/>
          </a:p>
        </p:txBody>
      </p:sp>
      <p:sp>
        <p:nvSpPr>
          <p:cNvPr id="6" name="Rectangle 5"/>
          <p:cNvSpPr/>
          <p:nvPr/>
        </p:nvSpPr>
        <p:spPr>
          <a:xfrm>
            <a:off x="379492" y="4782180"/>
            <a:ext cx="8389189" cy="1631216"/>
          </a:xfrm>
          <a:prstGeom prst="rect">
            <a:avLst/>
          </a:prstGeom>
        </p:spPr>
        <p:txBody>
          <a:bodyPr wrap="square">
            <a:spAutoFit/>
          </a:bodyPr>
          <a:lstStyle/>
          <a:p>
            <a:r>
              <a:rPr lang="en-GB" sz="7200" dirty="0" smtClean="0">
                <a:solidFill>
                  <a:srgbClr val="1C9DAC"/>
                </a:solidFill>
                <a:ea typeface="ＭＳ Ｐゴシック" charset="0"/>
                <a:cs typeface="ＭＳ Ｐゴシック" charset="0"/>
              </a:rPr>
              <a:t>9% </a:t>
            </a:r>
          </a:p>
          <a:p>
            <a:r>
              <a:rPr lang="en-GB" sz="2800" dirty="0" smtClean="0">
                <a:ea typeface="ＭＳ Ｐゴシック" charset="0"/>
                <a:cs typeface="ＭＳ Ｐゴシック" charset="0"/>
              </a:rPr>
              <a:t>Is not enough!</a:t>
            </a:r>
            <a:endParaRPr lang="en-GB" sz="2800" dirty="0"/>
          </a:p>
        </p:txBody>
      </p:sp>
      <p:pic>
        <p:nvPicPr>
          <p:cNvPr id="7" name="Picture 6"/>
          <p:cNvPicPr>
            <a:picLocks noChangeAspect="1"/>
          </p:cNvPicPr>
          <p:nvPr/>
        </p:nvPicPr>
        <p:blipFill>
          <a:blip r:embed="rId3"/>
          <a:stretch>
            <a:fillRect/>
          </a:stretch>
        </p:blipFill>
        <p:spPr>
          <a:xfrm>
            <a:off x="2423512" y="1593552"/>
            <a:ext cx="6312025" cy="39745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661044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p:txBody>
          <a:bodyPr/>
          <a:lstStyle/>
          <a:p>
            <a:r>
              <a:rPr lang="en-US" altLang="en-US" dirty="0" smtClean="0"/>
              <a:t>Project Overview</a:t>
            </a:r>
            <a:endParaRPr lang="en-US" altLang="en-US" dirty="0"/>
          </a:p>
        </p:txBody>
      </p:sp>
      <p:sp>
        <p:nvSpPr>
          <p:cNvPr id="6" name="Rectangle 5"/>
          <p:cNvSpPr/>
          <p:nvPr/>
        </p:nvSpPr>
        <p:spPr>
          <a:xfrm>
            <a:off x="268560" y="1656903"/>
            <a:ext cx="2425022" cy="163111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95452" y="1656903"/>
            <a:ext cx="2425020" cy="163111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68561" y="1718362"/>
            <a:ext cx="2374489" cy="1200329"/>
          </a:xfrm>
          <a:prstGeom prst="rect">
            <a:avLst/>
          </a:prstGeom>
          <a:noFill/>
        </p:spPr>
        <p:txBody>
          <a:bodyPr wrap="square" rtlCol="0">
            <a:spAutoFit/>
          </a:bodyPr>
          <a:lstStyle/>
          <a:p>
            <a:pPr algn="ctr"/>
            <a:r>
              <a:rPr lang="en-GB" sz="2400" dirty="0" smtClean="0"/>
              <a:t>Undergraduate</a:t>
            </a:r>
          </a:p>
          <a:p>
            <a:pPr algn="ctr"/>
            <a:r>
              <a:rPr lang="en-GB" sz="2400" dirty="0" smtClean="0"/>
              <a:t>Engineering Students</a:t>
            </a:r>
            <a:endParaRPr lang="en-GB" sz="2400" dirty="0"/>
          </a:p>
        </p:txBody>
      </p:sp>
      <p:sp>
        <p:nvSpPr>
          <p:cNvPr id="9" name="TextBox 8"/>
          <p:cNvSpPr txBox="1"/>
          <p:nvPr/>
        </p:nvSpPr>
        <p:spPr>
          <a:xfrm>
            <a:off x="6445982" y="1680700"/>
            <a:ext cx="2374489" cy="1200329"/>
          </a:xfrm>
          <a:prstGeom prst="rect">
            <a:avLst/>
          </a:prstGeom>
          <a:noFill/>
        </p:spPr>
        <p:txBody>
          <a:bodyPr wrap="square" rtlCol="0">
            <a:spAutoFit/>
          </a:bodyPr>
          <a:lstStyle/>
          <a:p>
            <a:pPr algn="ctr"/>
            <a:r>
              <a:rPr lang="en-GB" sz="2400" dirty="0" smtClean="0"/>
              <a:t>Undergraduate</a:t>
            </a:r>
          </a:p>
          <a:p>
            <a:pPr algn="ctr"/>
            <a:r>
              <a:rPr lang="en-GB" sz="2400" dirty="0" smtClean="0"/>
              <a:t>Pre-service Teachers</a:t>
            </a:r>
            <a:endParaRPr lang="en-GB" sz="2400" dirty="0"/>
          </a:p>
        </p:txBody>
      </p:sp>
      <p:sp>
        <p:nvSpPr>
          <p:cNvPr id="10" name="Right Arrow 9"/>
          <p:cNvSpPr/>
          <p:nvPr/>
        </p:nvSpPr>
        <p:spPr>
          <a:xfrm>
            <a:off x="2993025" y="1492202"/>
            <a:ext cx="3043094" cy="32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2999576" y="2710817"/>
            <a:ext cx="3043094" cy="32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027267" y="1805131"/>
            <a:ext cx="3029994" cy="830997"/>
          </a:xfrm>
          <a:prstGeom prst="rect">
            <a:avLst/>
          </a:prstGeom>
          <a:noFill/>
        </p:spPr>
        <p:txBody>
          <a:bodyPr wrap="square" rtlCol="0">
            <a:spAutoFit/>
          </a:bodyPr>
          <a:lstStyle/>
          <a:p>
            <a:pPr algn="ctr"/>
            <a:r>
              <a:rPr lang="en-GB" sz="2400" dirty="0" smtClean="0"/>
              <a:t>Knowledge and Skills Exchange</a:t>
            </a:r>
            <a:endParaRPr lang="en-GB" sz="2400" dirty="0"/>
          </a:p>
        </p:txBody>
      </p:sp>
      <p:sp>
        <p:nvSpPr>
          <p:cNvPr id="14" name="Up Arrow 13"/>
          <p:cNvSpPr/>
          <p:nvPr/>
        </p:nvSpPr>
        <p:spPr>
          <a:xfrm rot="10800000">
            <a:off x="4185185" y="3106309"/>
            <a:ext cx="718664" cy="11394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719878" y="4436545"/>
            <a:ext cx="3920863" cy="1938992"/>
          </a:xfrm>
          <a:prstGeom prst="rect">
            <a:avLst/>
          </a:prstGeom>
          <a:noFill/>
        </p:spPr>
        <p:txBody>
          <a:bodyPr wrap="square" rtlCol="0">
            <a:spAutoFit/>
          </a:bodyPr>
          <a:lstStyle/>
          <a:p>
            <a:pPr algn="ctr"/>
            <a:r>
              <a:rPr lang="en-GB" sz="2400" dirty="0" smtClean="0"/>
              <a:t>Shared delivery of Enquiry based Engineering </a:t>
            </a:r>
            <a:r>
              <a:rPr lang="en-GB" sz="2400" dirty="0"/>
              <a:t>Challenges with UK Primary School Children (8-11</a:t>
            </a:r>
            <a:r>
              <a:rPr lang="en-GB" sz="2400" dirty="0" smtClean="0"/>
              <a:t>)</a:t>
            </a:r>
            <a:endParaRPr lang="en-GB" sz="2400" dirty="0"/>
          </a:p>
        </p:txBody>
      </p:sp>
      <p:sp>
        <p:nvSpPr>
          <p:cNvPr id="16" name="Rectangle 15"/>
          <p:cNvSpPr/>
          <p:nvPr/>
        </p:nvSpPr>
        <p:spPr>
          <a:xfrm>
            <a:off x="2778146" y="4346615"/>
            <a:ext cx="3804328" cy="209749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546044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Engineering Challenges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57" y="2213190"/>
            <a:ext cx="3020991" cy="2161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476" y="2213190"/>
            <a:ext cx="2503173" cy="2161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p:nvPicPr>
        <p:blipFill>
          <a:blip r:embed="rId5"/>
          <a:stretch>
            <a:fillRect/>
          </a:stretch>
        </p:blipFill>
        <p:spPr>
          <a:xfrm>
            <a:off x="3691364" y="2213190"/>
            <a:ext cx="2448083" cy="2161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p:cNvSpPr txBox="1"/>
          <p:nvPr/>
        </p:nvSpPr>
        <p:spPr>
          <a:xfrm>
            <a:off x="210000" y="4797349"/>
            <a:ext cx="2750439" cy="58477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3200" dirty="0"/>
              <a:t>High </a:t>
            </a:r>
            <a:r>
              <a:rPr lang="en-GB" sz="3200" dirty="0" smtClean="0"/>
              <a:t>flyers</a:t>
            </a:r>
            <a:endParaRPr lang="en-GB" sz="3200" dirty="0"/>
          </a:p>
        </p:txBody>
      </p:sp>
      <p:sp>
        <p:nvSpPr>
          <p:cNvPr id="11" name="TextBox 10"/>
          <p:cNvSpPr txBox="1"/>
          <p:nvPr/>
        </p:nvSpPr>
        <p:spPr>
          <a:xfrm>
            <a:off x="6509476" y="4797349"/>
            <a:ext cx="2503173" cy="58477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3200" dirty="0"/>
              <a:t>Super </a:t>
            </a:r>
            <a:r>
              <a:rPr lang="en-GB" sz="3200" dirty="0" smtClean="0"/>
              <a:t>Sucker</a:t>
            </a:r>
            <a:endParaRPr lang="en-GB" sz="3200" dirty="0"/>
          </a:p>
        </p:txBody>
      </p:sp>
      <p:sp>
        <p:nvSpPr>
          <p:cNvPr id="12" name="TextBox 11"/>
          <p:cNvSpPr txBox="1"/>
          <p:nvPr/>
        </p:nvSpPr>
        <p:spPr>
          <a:xfrm>
            <a:off x="3466171" y="4803421"/>
            <a:ext cx="2673276" cy="58477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3200" dirty="0"/>
              <a:t>High and </a:t>
            </a:r>
            <a:r>
              <a:rPr lang="en-GB" sz="3200" dirty="0" smtClean="0"/>
              <a:t>Dry</a:t>
            </a:r>
            <a:endParaRPr lang="en-GB" sz="3200" dirty="0"/>
          </a:p>
        </p:txBody>
      </p:sp>
    </p:spTree>
    <p:extLst>
      <p:ext uri="{BB962C8B-B14F-4D97-AF65-F5344CB8AC3E}">
        <p14:creationId xmlns:p14="http://schemas.microsoft.com/office/powerpoint/2010/main" val="89656386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smtClean="0"/>
              <a:t>Participants</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556793"/>
            <a:ext cx="1656184" cy="23762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p:cNvSpPr/>
          <p:nvPr/>
        </p:nvSpPr>
        <p:spPr>
          <a:xfrm>
            <a:off x="2785646" y="1406037"/>
            <a:ext cx="5805111" cy="138499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spcAft>
                <a:spcPts val="0"/>
              </a:spcAft>
            </a:pPr>
            <a:r>
              <a:rPr lang="en-US" sz="28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STEM subject knowledge confidence and teaching self-efficacy in ITE undergraduate students?</a:t>
            </a:r>
            <a:endParaRPr lang="en-GB" sz="2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785645" y="2850046"/>
            <a:ext cx="5805112" cy="138499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spcAft>
                <a:spcPts val="0"/>
              </a:spcAft>
            </a:pPr>
            <a:r>
              <a:rPr lang="en-US" sz="28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attitudes towards and confidence in public engagement in undergraduate engineering students?</a:t>
            </a:r>
            <a:endParaRPr lang="en-GB" sz="2800" dirty="0">
              <a:effectLst/>
              <a:latin typeface="Times New Roman" panose="02020603050405020304" pitchFamily="18" charset="0"/>
              <a:ea typeface="Times New Roman" panose="02020603050405020304" pitchFamily="18" charset="0"/>
            </a:endParaRPr>
          </a:p>
        </p:txBody>
      </p:sp>
      <p:pic>
        <p:nvPicPr>
          <p:cNvPr id="1026" name="Picture 2" descr="36fee695-ca26-497c-ab9b-e6fd58607be8@EURP1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86798" y="4559805"/>
            <a:ext cx="2305707"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785644" y="4695399"/>
            <a:ext cx="5805113" cy="138499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spcAft>
                <a:spcPts val="0"/>
              </a:spcAft>
            </a:pPr>
            <a:r>
              <a:rPr lang="en-US" sz="28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attitudes STEM subjects and perceptions of engineering amongst children?</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767557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smtClean="0"/>
              <a:t>Perceived Self-Efficacy</a:t>
            </a:r>
            <a:endParaRPr lang="en-GB" dirty="0"/>
          </a:p>
        </p:txBody>
      </p:sp>
      <p:sp>
        <p:nvSpPr>
          <p:cNvPr id="5" name="Content Placeholder 2"/>
          <p:cNvSpPr txBox="1">
            <a:spLocks/>
          </p:cNvSpPr>
          <p:nvPr/>
        </p:nvSpPr>
        <p:spPr>
          <a:xfrm>
            <a:off x="346348" y="1406037"/>
            <a:ext cx="6241876" cy="5119307"/>
          </a:xfrm>
          <a:prstGeom prst="rect">
            <a:avLst/>
          </a:prstGeom>
        </p:spPr>
        <p:txBody>
          <a:bodyPr>
            <a:normAutofit fontScale="92500" lnSpcReduction="10000"/>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r>
              <a:rPr lang="en-GB" sz="3200" dirty="0" smtClean="0"/>
              <a:t>A belief in your own ability to perform specific actions, and it reflects a perception of capability rather than measuring actual performance (Gonzalez, </a:t>
            </a:r>
            <a:r>
              <a:rPr lang="en-GB" sz="3200" dirty="0" err="1" smtClean="0"/>
              <a:t>Goeppinger</a:t>
            </a:r>
            <a:r>
              <a:rPr lang="en-GB" sz="3200" dirty="0" smtClean="0"/>
              <a:t>, and </a:t>
            </a:r>
            <a:r>
              <a:rPr lang="en-GB" sz="3200" dirty="0" err="1" smtClean="0"/>
              <a:t>Lorig</a:t>
            </a:r>
            <a:r>
              <a:rPr lang="en-GB" sz="3200" dirty="0" smtClean="0"/>
              <a:t> 1990; Bandura et al. 1997)</a:t>
            </a:r>
          </a:p>
          <a:p>
            <a:r>
              <a:rPr lang="en-GB" sz="3200" dirty="0" smtClean="0"/>
              <a:t>Teacher PSE in science influences pupils’ attitudes, achievement, and motivations (McKinnon and Lamberts 2013)</a:t>
            </a:r>
          </a:p>
        </p:txBody>
      </p:sp>
      <p:pic>
        <p:nvPicPr>
          <p:cNvPr id="2" name="Picture 1"/>
          <p:cNvPicPr>
            <a:picLocks noChangeAspect="1"/>
          </p:cNvPicPr>
          <p:nvPr/>
        </p:nvPicPr>
        <p:blipFill>
          <a:blip r:embed="rId3"/>
          <a:stretch>
            <a:fillRect/>
          </a:stretch>
        </p:blipFill>
        <p:spPr>
          <a:xfrm>
            <a:off x="6344806" y="1080503"/>
            <a:ext cx="2489369" cy="1657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9167769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346348" y="754969"/>
            <a:ext cx="8244409" cy="651068"/>
          </a:xfrm>
        </p:spPr>
        <p:txBody>
          <a:bodyPr/>
          <a:lstStyle/>
          <a:p>
            <a:r>
              <a:rPr lang="en-GB" dirty="0"/>
              <a:t>Methodology</a:t>
            </a:r>
          </a:p>
        </p:txBody>
      </p:sp>
      <p:sp>
        <p:nvSpPr>
          <p:cNvPr id="5" name="Content Placeholder 4"/>
          <p:cNvSpPr txBox="1">
            <a:spLocks/>
          </p:cNvSpPr>
          <p:nvPr/>
        </p:nvSpPr>
        <p:spPr>
          <a:xfrm>
            <a:off x="346348" y="1406037"/>
            <a:ext cx="6356476" cy="4664113"/>
          </a:xfrm>
          <a:prstGeom prst="rect">
            <a:avLst/>
          </a:prstGeom>
        </p:spPr>
        <p:txBody>
          <a:bodyPr>
            <a:normAutofit fontScale="92500" lnSpcReduction="10000"/>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charset="0"/>
              <a:buNone/>
            </a:pPr>
            <a:r>
              <a:rPr lang="en-GB" sz="3600" dirty="0" smtClean="0"/>
              <a:t>A pre and post longitudinal mixed methods design was employed using:- </a:t>
            </a:r>
          </a:p>
          <a:p>
            <a:r>
              <a:rPr lang="en-GB" sz="3600" dirty="0" smtClean="0"/>
              <a:t>Likert type scale and open ended questions</a:t>
            </a:r>
          </a:p>
          <a:p>
            <a:r>
              <a:rPr lang="en-GB" sz="3600" dirty="0" smtClean="0"/>
              <a:t>questionnaires </a:t>
            </a:r>
          </a:p>
          <a:p>
            <a:r>
              <a:rPr lang="en-GB" sz="3600" dirty="0" smtClean="0"/>
              <a:t>Reflective diaries</a:t>
            </a:r>
          </a:p>
          <a:p>
            <a:r>
              <a:rPr lang="en-GB" sz="3600" dirty="0" smtClean="0"/>
              <a:t>Observations of teaching activities</a:t>
            </a:r>
          </a:p>
          <a:p>
            <a:endParaRPr lang="en-GB" sz="2800" dirty="0" smtClean="0"/>
          </a:p>
          <a:p>
            <a:pPr marL="0" indent="0">
              <a:buFont typeface="Arial" charset="0"/>
              <a:buNone/>
            </a:pPr>
            <a:endParaRPr lang="en-GB"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3738093"/>
            <a:ext cx="3419872" cy="2564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4746065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a:xfrm>
            <a:off x="407629" y="644332"/>
            <a:ext cx="8244409" cy="651068"/>
          </a:xfrm>
        </p:spPr>
        <p:txBody>
          <a:bodyPr/>
          <a:lstStyle/>
          <a:p>
            <a:r>
              <a:rPr lang="en-GB" dirty="0" smtClean="0"/>
              <a:t>Teachers- </a:t>
            </a:r>
            <a:r>
              <a:rPr lang="en-GB" dirty="0"/>
              <a:t>Subject Knowledge</a:t>
            </a:r>
          </a:p>
          <a:p>
            <a:endParaRPr lang="en-GB" dirty="0"/>
          </a:p>
        </p:txBody>
      </p:sp>
      <p:graphicFrame>
        <p:nvGraphicFramePr>
          <p:cNvPr id="5" name="Chart 4"/>
          <p:cNvGraphicFramePr>
            <a:graphicFrameLocks/>
          </p:cNvGraphicFramePr>
          <p:nvPr>
            <p:extLst>
              <p:ext uri="{D42A27DB-BD31-4B8C-83A1-F6EECF244321}">
                <p14:modId xmlns:p14="http://schemas.microsoft.com/office/powerpoint/2010/main" val="401679189"/>
              </p:ext>
            </p:extLst>
          </p:nvPr>
        </p:nvGraphicFramePr>
        <p:xfrm>
          <a:off x="444191" y="1295400"/>
          <a:ext cx="7665720" cy="430887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07629" y="5544538"/>
            <a:ext cx="8484851" cy="1200329"/>
          </a:xfrm>
          <a:prstGeom prst="rect">
            <a:avLst/>
          </a:prstGeom>
        </p:spPr>
        <p:txBody>
          <a:bodyPr wrap="square">
            <a:spAutoFit/>
          </a:bodyPr>
          <a:lstStyle/>
          <a:p>
            <a:r>
              <a:rPr lang="en-US" sz="2400" i="1" dirty="0" smtClean="0">
                <a:solidFill>
                  <a:srgbClr val="000000"/>
                </a:solidFill>
                <a:latin typeface="Arial" panose="020B0604020202020204" pitchFamily="34" charset="0"/>
              </a:rPr>
              <a:t>‘I </a:t>
            </a:r>
            <a:r>
              <a:rPr lang="en-US" sz="2400" i="1" dirty="0">
                <a:solidFill>
                  <a:srgbClr val="000000"/>
                </a:solidFill>
                <a:latin typeface="Arial" panose="020B0604020202020204" pitchFamily="34" charset="0"/>
              </a:rPr>
              <a:t>feel </a:t>
            </a:r>
            <a:r>
              <a:rPr lang="en-US" sz="2400" i="1" dirty="0" smtClean="0">
                <a:solidFill>
                  <a:srgbClr val="000000"/>
                </a:solidFill>
                <a:latin typeface="Arial" panose="020B0604020202020204" pitchFamily="34" charset="0"/>
              </a:rPr>
              <a:t>much more confident about my subject knowledge in terms of science and engineering.  I will be able to answer questions from the children more confidently’</a:t>
            </a:r>
            <a:endParaRPr lang="en-GB" sz="2400" dirty="0"/>
          </a:p>
        </p:txBody>
      </p:sp>
    </p:spTree>
    <p:extLst>
      <p:ext uri="{BB962C8B-B14F-4D97-AF65-F5344CB8AC3E}">
        <p14:creationId xmlns:p14="http://schemas.microsoft.com/office/powerpoint/2010/main" val="4200369850"/>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gramme_x0020_Leader_x0020_Documents xmlns="b3f270d2-95f2-4fd8-b3b6-cd2d43f20a2d">Programme Leaders Workshop 2016</Programme_x0020_Leader_x0020_Document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C2EC716B05264EAB9D574A89CDECE4" ma:contentTypeVersion="1" ma:contentTypeDescription="Create a new document." ma:contentTypeScope="" ma:versionID="c64b50f598eef2011ff6cd79c2fa6f16">
  <xsd:schema xmlns:xsd="http://www.w3.org/2001/XMLSchema" xmlns:p="http://schemas.microsoft.com/office/2006/metadata/properties" xmlns:ns2="b3f270d2-95f2-4fd8-b3b6-cd2d43f20a2d" targetNamespace="http://schemas.microsoft.com/office/2006/metadata/properties" ma:root="true" ma:fieldsID="132bbe0531a5c0f63a2c4343e1a69605" ns2:_="">
    <xsd:import namespace="b3f270d2-95f2-4fd8-b3b6-cd2d43f20a2d"/>
    <xsd:element name="properties">
      <xsd:complexType>
        <xsd:sequence>
          <xsd:element name="documentManagement">
            <xsd:complexType>
              <xsd:all>
                <xsd:element ref="ns2:Programme_x0020_Leader_x0020_Documents" minOccurs="0"/>
              </xsd:all>
            </xsd:complexType>
          </xsd:element>
        </xsd:sequence>
      </xsd:complexType>
    </xsd:element>
  </xsd:schema>
  <xsd:schema xmlns:xsd="http://www.w3.org/2001/XMLSchema" xmlns:dms="http://schemas.microsoft.com/office/2006/documentManagement/types" targetNamespace="b3f270d2-95f2-4fd8-b3b6-cd2d43f20a2d" elementFormDefault="qualified">
    <xsd:import namespace="http://schemas.microsoft.com/office/2006/documentManagement/types"/>
    <xsd:element name="Programme_x0020_Leader_x0020_Documents" ma:index="8" nillable="true" ma:displayName="Workshop" ma:format="Dropdown" ma:internalName="Programme_x0020_Leader_x0020_Documents">
      <xsd:simpleType>
        <xsd:restriction base="dms:Choice">
          <xsd:enumeration value="Programme Leaders Workshop 2015"/>
          <xsd:enumeration value="Programme Leaders Workshop 2016"/>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09D94E-4D0D-4A09-A393-EE6A4A2B39AD}">
  <ds:schemaRefs>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schemas.openxmlformats.org/package/2006/metadata/core-properties"/>
    <ds:schemaRef ds:uri="b3f270d2-95f2-4fd8-b3b6-cd2d43f20a2d"/>
  </ds:schemaRefs>
</ds:datastoreItem>
</file>

<file path=customXml/itemProps2.xml><?xml version="1.0" encoding="utf-8"?>
<ds:datastoreItem xmlns:ds="http://schemas.openxmlformats.org/officeDocument/2006/customXml" ds:itemID="{F89F9750-0DF6-4519-ADE5-365EDA8A41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270d2-95f2-4fd8-b3b6-cd2d43f20a2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D7D0BFB-EB45-4B21-AB6A-6BA5A45A31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509</TotalTime>
  <Words>1912</Words>
  <Application>Microsoft Office PowerPoint</Application>
  <PresentationFormat>On-screen Show (4:3)</PresentationFormat>
  <Paragraphs>204</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Calibri</vt:lpstr>
      <vt:lpstr>Courier New</vt:lpstr>
      <vt:lpstr>Georgia</vt:lpstr>
      <vt:lpstr>Symbol</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Fay Lewis</cp:lastModifiedBy>
  <cp:revision>74</cp:revision>
  <cp:lastPrinted>2016-04-26T08:55:24Z</cp:lastPrinted>
  <dcterms:created xsi:type="dcterms:W3CDTF">2016-04-27T08:32:31Z</dcterms:created>
  <dcterms:modified xsi:type="dcterms:W3CDTF">2018-12-12T14:34:06Z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0x01010072C2EC716B05264EAB9D574A89CDECE4</vt:lpwstr>
  </property>
  <property fmtid="{D5CDD505-2E9C-101B-9397-08002B2CF9AE}" pid="3" name="_dlc_DocIdItemGuid">
    <vt:lpwstr>b0137ec2-5322-47b8-8799-9a0e1818de5f</vt:lpwstr>
  </property>
  <property fmtid="{D5CDD505-2E9C-101B-9397-08002B2CF9AE}" pid="4" name="_dlc_DocId">
    <vt:lpwstr>NAYYJSKVSPAS-2-507</vt:lpwstr>
  </property>
  <property fmtid="{D5CDD505-2E9C-101B-9397-08002B2CF9AE}" pid="5" name="Document Type">
    <vt:lpwstr>Main Issue</vt:lpwstr>
  </property>
  <property fmtid="{D5CDD505-2E9C-101B-9397-08002B2CF9AE}" pid="6" name="_dlc_DocIdUrl">
    <vt:lpwstr>https://docs.uwe.ac.uk/ou/Communications/_layouts/15/DocIdRedir.aspx?ID=NAYYJSKVSPAS-2-507NAYYJSKVSPAS-2-507</vt:lpwstr>
  </property>
</Properties>
</file>