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1" r:id="rId5"/>
    <p:sldId id="263" r:id="rId6"/>
    <p:sldId id="260" r:id="rId7"/>
    <p:sldId id="266" r:id="rId8"/>
    <p:sldId id="267" r:id="rId9"/>
    <p:sldId id="262" r:id="rId10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/>
    <p:restoredTop sz="94599"/>
  </p:normalViewPr>
  <p:slideViewPr>
    <p:cSldViewPr snapToGrid="0" snapToObjects="1">
      <p:cViewPr varScale="1">
        <p:scale>
          <a:sx n="80" d="100"/>
          <a:sy n="80" d="100"/>
        </p:scale>
        <p:origin x="192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DC188-0D5B-4C3A-B5C5-D19035E0C3F6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0A0F8-B86B-4F01-95BA-B7E2BF50E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796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3050B-CB3E-F74F-BB21-89776A568910}" type="datetimeFigureOut">
              <a:rPr lang="en-US" smtClean="0"/>
              <a:t>3/22/19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C114D-109E-4047-8EA5-D1B0BF128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4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Kulick and Van </a:t>
            </a:r>
            <a:r>
              <a:rPr lang="en-US" dirty="0" err="1"/>
              <a:t>Harten</a:t>
            </a:r>
            <a:r>
              <a:rPr lang="en-US" dirty="0"/>
              <a:t> rightly argue that international investment law lacks a theoretical and conceptual grounding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C114D-109E-4047-8EA5-D1B0BF1281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408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Yet lacks a conceptual understanding of this divide even though it is the key to the problems surrounding legitimacy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C114D-109E-4047-8EA5-D1B0BF1281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3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ED1BC61-956E-3B4A-AF4B-299AF9642DC7}" type="datetimeFigureOut">
              <a:rPr lang="en-US" smtClean="0"/>
              <a:t>3/22/19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D99D-F054-4747-B610-79BCD5DBEF4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238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BC61-956E-3B4A-AF4B-299AF9642DC7}" type="datetimeFigureOut">
              <a:rPr lang="en-US" smtClean="0"/>
              <a:t>3/22/19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D99D-F054-4747-B610-79BCD5DBE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32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BC61-956E-3B4A-AF4B-299AF9642DC7}" type="datetimeFigureOut">
              <a:rPr lang="en-US" smtClean="0"/>
              <a:t>3/22/19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D99D-F054-4747-B610-79BCD5DBEF4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34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BC61-956E-3B4A-AF4B-299AF9642DC7}" type="datetimeFigureOut">
              <a:rPr lang="en-US" smtClean="0"/>
              <a:t>3/22/19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D99D-F054-4747-B610-79BCD5DBE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9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BC61-956E-3B4A-AF4B-299AF9642DC7}" type="datetimeFigureOut">
              <a:rPr lang="en-US" smtClean="0"/>
              <a:t>3/22/19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D99D-F054-4747-B610-79BCD5DBEF4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24815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BC61-956E-3B4A-AF4B-299AF9642DC7}" type="datetimeFigureOut">
              <a:rPr lang="en-US" smtClean="0"/>
              <a:t>3/22/19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D99D-F054-4747-B610-79BCD5DBE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9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BC61-956E-3B4A-AF4B-299AF9642DC7}" type="datetimeFigureOut">
              <a:rPr lang="en-US" smtClean="0"/>
              <a:t>3/22/19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D99D-F054-4747-B610-79BCD5DBE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4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BC61-956E-3B4A-AF4B-299AF9642DC7}" type="datetimeFigureOut">
              <a:rPr lang="en-US" smtClean="0"/>
              <a:t>3/22/19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D99D-F054-4747-B610-79BCD5DBE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37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BC61-956E-3B4A-AF4B-299AF9642DC7}" type="datetimeFigureOut">
              <a:rPr lang="en-US" smtClean="0"/>
              <a:t>3/22/19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D99D-F054-4747-B610-79BCD5DBE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5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BC61-956E-3B4A-AF4B-299AF9642DC7}" type="datetimeFigureOut">
              <a:rPr lang="en-US" smtClean="0"/>
              <a:t>3/22/19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D99D-F054-4747-B610-79BCD5DBE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8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BC61-956E-3B4A-AF4B-299AF9642DC7}" type="datetimeFigureOut">
              <a:rPr lang="en-US" smtClean="0"/>
              <a:t>3/22/19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D99D-F054-4747-B610-79BCD5DBEF4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938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ED1BC61-956E-3B4A-AF4B-299AF9642DC7}" type="datetimeFigureOut">
              <a:rPr lang="en-US" smtClean="0"/>
              <a:t>3/22/19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A65D99D-F054-4747-B610-79BCD5DBEF4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773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0F773-3873-4449-A1F3-FA2F0E62AF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800" dirty="0"/>
              <a:t>Towards a </a:t>
            </a:r>
            <a:r>
              <a:rPr lang="en-GB" sz="3800" dirty="0"/>
              <a:t>Conceptualisation</a:t>
            </a:r>
            <a:r>
              <a:rPr lang="en-US" sz="3800" dirty="0"/>
              <a:t> of The regulatory autonomy and the public interest in International investment law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4B7C0A-D5F4-0243-8E0C-C2975C9097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10599" y="4960137"/>
            <a:ext cx="3293533" cy="1463040"/>
          </a:xfrm>
        </p:spPr>
        <p:txBody>
          <a:bodyPr/>
          <a:lstStyle/>
          <a:p>
            <a:r>
              <a:rPr lang="en-US" b="1" dirty="0"/>
              <a:t>Amy Man</a:t>
            </a:r>
          </a:p>
          <a:p>
            <a:r>
              <a:rPr lang="en-US" dirty="0"/>
              <a:t>Lecturer</a:t>
            </a:r>
          </a:p>
          <a:p>
            <a:r>
              <a:rPr lang="en-US" dirty="0"/>
              <a:t>University of the West of England</a:t>
            </a:r>
          </a:p>
        </p:txBody>
      </p:sp>
    </p:spTree>
    <p:extLst>
      <p:ext uri="{BB962C8B-B14F-4D97-AF65-F5344CB8AC3E}">
        <p14:creationId xmlns:p14="http://schemas.microsoft.com/office/powerpoint/2010/main" val="2155590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C08C0-413E-6847-9C9D-C0C909FCE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u="sng" dirty="0">
                <a:solidFill>
                  <a:schemeClr val="accent2"/>
                </a:solidFill>
              </a:rPr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89CF3-8213-9E4D-A37A-CC5C1CF72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777" y="2084832"/>
            <a:ext cx="10266724" cy="399553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700" dirty="0"/>
              <a:t>  Introduction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700" dirty="0"/>
              <a:t> International investment law as a site of contestation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700" dirty="0"/>
              <a:t>Towards </a:t>
            </a:r>
            <a:r>
              <a:rPr lang="en-US" sz="3700" dirty="0" err="1"/>
              <a:t>conceptualisation</a:t>
            </a:r>
            <a:endParaRPr lang="en-US" sz="37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700" dirty="0"/>
              <a:t> The public-private dichotomy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700" dirty="0"/>
              <a:t> Public interest, freedom and law</a:t>
            </a:r>
          </a:p>
        </p:txBody>
      </p:sp>
    </p:spTree>
    <p:extLst>
      <p:ext uri="{BB962C8B-B14F-4D97-AF65-F5344CB8AC3E}">
        <p14:creationId xmlns:p14="http://schemas.microsoft.com/office/powerpoint/2010/main" val="2008294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2B60B-1369-234C-9779-7AFF016AD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Assessing the current paradigm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20E56-567C-C840-9AF6-481603683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1856232"/>
            <a:ext cx="10753344" cy="4453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700" dirty="0"/>
              <a:t>Question the values at the heart of the framework</a:t>
            </a:r>
          </a:p>
          <a:p>
            <a:pPr marL="0" indent="0">
              <a:buNone/>
            </a:pPr>
            <a:r>
              <a:rPr lang="en-US" sz="3700" b="1" dirty="0">
                <a:solidFill>
                  <a:schemeClr val="accent2">
                    <a:lumMod val="75000"/>
                  </a:schemeClr>
                </a:solidFill>
              </a:rPr>
              <a:t>Implicit neoliberal assumption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700" dirty="0"/>
              <a:t> Developing States will conclude investment agreements to attract FDI </a:t>
            </a:r>
          </a:p>
          <a:p>
            <a:pPr marL="0" indent="0">
              <a:buNone/>
            </a:pPr>
            <a:r>
              <a:rPr lang="en-US" sz="3700" b="1" dirty="0">
                <a:solidFill>
                  <a:schemeClr val="accent2">
                    <a:lumMod val="75000"/>
                  </a:schemeClr>
                </a:solidFill>
              </a:rPr>
              <a:t>Embedded market fundamentalism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700" dirty="0"/>
              <a:t> ‘Passive’ regulation of investment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700" dirty="0"/>
              <a:t> Isolated examples of ‘resistance’</a:t>
            </a:r>
          </a:p>
        </p:txBody>
      </p:sp>
    </p:spTree>
    <p:extLst>
      <p:ext uri="{BB962C8B-B14F-4D97-AF65-F5344CB8AC3E}">
        <p14:creationId xmlns:p14="http://schemas.microsoft.com/office/powerpoint/2010/main" val="1413165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C2A89-25C1-294A-AF76-3E7608519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416" y="585216"/>
            <a:ext cx="10823315" cy="1499616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Challenges to the regulatory autonomy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C3B43-CC1C-624B-9FFD-619925CFC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511" y="2084832"/>
            <a:ext cx="10769997" cy="437560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700" dirty="0"/>
              <a:t> State as representative of the the norms within society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700" dirty="0"/>
              <a:t> States do have autonomy to regulate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700" dirty="0"/>
              <a:t> </a:t>
            </a:r>
            <a:r>
              <a:rPr lang="en-US" sz="3700" u="sng" dirty="0"/>
              <a:t>Tension</a:t>
            </a:r>
            <a:r>
              <a:rPr lang="en-US" sz="3700" dirty="0"/>
              <a:t>: When it ‘meets’ investment protection measures</a:t>
            </a:r>
          </a:p>
          <a:p>
            <a:pPr marL="595313" lvl="1" indent="-466725">
              <a:buFont typeface="Courier New" panose="02070309020205020404" pitchFamily="49" charset="0"/>
              <a:buChar char="o"/>
            </a:pPr>
            <a:r>
              <a:rPr lang="en-US" sz="3500" dirty="0"/>
              <a:t>Encroach upon the rights of foreign investors in relation to investment agreements</a:t>
            </a:r>
          </a:p>
        </p:txBody>
      </p:sp>
    </p:spTree>
    <p:extLst>
      <p:ext uri="{BB962C8B-B14F-4D97-AF65-F5344CB8AC3E}">
        <p14:creationId xmlns:p14="http://schemas.microsoft.com/office/powerpoint/2010/main" val="3058216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CF991-D526-B547-8125-97303FE75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976" y="777240"/>
            <a:ext cx="10314432" cy="1499616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chemeClr val="accent2"/>
                </a:solidFill>
              </a:rPr>
              <a:t>BRIDGING THE </a:t>
            </a:r>
            <a:r>
              <a:rPr lang="en-GB" sz="6000" dirty="0" err="1">
                <a:solidFill>
                  <a:schemeClr val="accent2"/>
                </a:solidFill>
              </a:rPr>
              <a:t>pUBLIC-pRIVATE</a:t>
            </a:r>
            <a:r>
              <a:rPr lang="en-GB" sz="6000" dirty="0">
                <a:solidFill>
                  <a:schemeClr val="accent2"/>
                </a:solidFill>
              </a:rPr>
              <a:t> DICHOTOMY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EFFFF-3E79-D64A-86C6-F6BAE43E6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7" y="1947672"/>
            <a:ext cx="10698480" cy="444398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3700" dirty="0"/>
              <a:t> Law of a </a:t>
            </a:r>
            <a:r>
              <a:rPr lang="en-GB" sz="3700" b="1" dirty="0">
                <a:solidFill>
                  <a:schemeClr val="accent2">
                    <a:lumMod val="75000"/>
                  </a:schemeClr>
                </a:solidFill>
              </a:rPr>
              <a:t>public nature </a:t>
            </a:r>
            <a:r>
              <a:rPr lang="en-GB" sz="3700" dirty="0">
                <a:sym typeface="Wingdings" pitchFamily="2" charset="2"/>
              </a:rPr>
              <a:t> Constitutionalism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700" dirty="0">
                <a:sym typeface="Wingdings" pitchFamily="2" charset="2"/>
              </a:rPr>
              <a:t> Law of a </a:t>
            </a:r>
            <a:r>
              <a:rPr lang="en-GB" sz="3700" b="1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private nature </a:t>
            </a:r>
            <a:r>
              <a:rPr lang="en-GB" sz="3700" dirty="0">
                <a:sym typeface="Wingdings" pitchFamily="2" charset="2"/>
              </a:rPr>
              <a:t> Investor protection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700" dirty="0">
                <a:sym typeface="Wingdings" pitchFamily="2" charset="2"/>
              </a:rPr>
              <a:t> </a:t>
            </a:r>
            <a:r>
              <a:rPr lang="en-GB" sz="3700" b="1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Core issue </a:t>
            </a:r>
            <a:r>
              <a:rPr lang="en-GB" sz="3700" dirty="0">
                <a:sym typeface="Wingdings" pitchFamily="2" charset="2"/>
              </a:rPr>
              <a:t> Robust framework to create security but allow modifications</a:t>
            </a:r>
          </a:p>
        </p:txBody>
      </p:sp>
    </p:spTree>
    <p:extLst>
      <p:ext uri="{BB962C8B-B14F-4D97-AF65-F5344CB8AC3E}">
        <p14:creationId xmlns:p14="http://schemas.microsoft.com/office/powerpoint/2010/main" val="3791187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1A64F-6253-0141-B9A3-68FAF4115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888" y="585216"/>
            <a:ext cx="10584777" cy="1499616"/>
          </a:xfrm>
        </p:spPr>
        <p:txBody>
          <a:bodyPr>
            <a:normAutofit/>
          </a:bodyPr>
          <a:lstStyle/>
          <a:p>
            <a:pPr algn="ctr"/>
            <a:r>
              <a:rPr lang="en-GB" sz="6000" dirty="0" err="1">
                <a:solidFill>
                  <a:schemeClr val="accent2"/>
                </a:solidFill>
              </a:rPr>
              <a:t>tOWARDS</a:t>
            </a:r>
            <a:r>
              <a:rPr lang="en-GB" sz="6000" dirty="0">
                <a:solidFill>
                  <a:schemeClr val="accent2"/>
                </a:solidFill>
              </a:rPr>
              <a:t> CONCEPTUALISATION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18B44-4278-A54A-9EC8-BA3CCA6DD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968" y="1847088"/>
            <a:ext cx="10744200" cy="432511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3700" dirty="0"/>
              <a:t> </a:t>
            </a:r>
            <a:r>
              <a:rPr lang="en-GB" sz="3700" b="1" dirty="0">
                <a:solidFill>
                  <a:schemeClr val="accent2">
                    <a:lumMod val="75000"/>
                  </a:schemeClr>
                </a:solidFill>
              </a:rPr>
              <a:t>Interrelationship</a:t>
            </a:r>
            <a:r>
              <a:rPr lang="en-GB" sz="3700" dirty="0"/>
              <a:t>: Regulatory power </a:t>
            </a:r>
            <a:r>
              <a:rPr lang="en-GB" sz="3700" dirty="0">
                <a:sym typeface="Wingdings" panose="05000000000000000000" pitchFamily="2" charset="2"/>
              </a:rPr>
              <a:t>– ability to pursue achieve policy goals (public interest)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3700" u="sng" dirty="0">
                <a:solidFill>
                  <a:schemeClr val="accent2">
                    <a:lumMod val="75000"/>
                  </a:schemeClr>
                </a:solidFill>
              </a:rPr>
              <a:t> Methanex</a:t>
            </a:r>
            <a:r>
              <a:rPr lang="en-GB" sz="3700" dirty="0"/>
              <a:t>: </a:t>
            </a:r>
            <a:r>
              <a:rPr lang="en-GB" sz="3700" dirty="0">
                <a:solidFill>
                  <a:schemeClr val="accent1">
                    <a:lumMod val="75000"/>
                  </a:schemeClr>
                </a:solidFill>
              </a:rPr>
              <a:t>‘A blanket refusal [to consider the public interest] could do positive harm.’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700" dirty="0"/>
              <a:t> In seek of balance </a:t>
            </a:r>
            <a:r>
              <a:rPr lang="en-GB" sz="3700" dirty="0">
                <a:sym typeface="Wingdings" panose="05000000000000000000" pitchFamily="2" charset="2"/>
              </a:rPr>
              <a:t> </a:t>
            </a:r>
            <a:r>
              <a:rPr lang="en-GB" sz="3700" dirty="0"/>
              <a:t>Legal rules need to be mutually reinforcing </a:t>
            </a:r>
          </a:p>
        </p:txBody>
      </p:sp>
    </p:spTree>
    <p:extLst>
      <p:ext uri="{BB962C8B-B14F-4D97-AF65-F5344CB8AC3E}">
        <p14:creationId xmlns:p14="http://schemas.microsoft.com/office/powerpoint/2010/main" val="2780792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A1431-0929-8749-855A-3A7626BFD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786384"/>
            <a:ext cx="9720072" cy="1499616"/>
          </a:xfrm>
        </p:spPr>
        <p:txBody>
          <a:bodyPr>
            <a:noAutofit/>
          </a:bodyPr>
          <a:lstStyle/>
          <a:p>
            <a:pPr algn="ctr"/>
            <a:r>
              <a:rPr lang="en-GB" sz="6000" dirty="0">
                <a:solidFill>
                  <a:schemeClr val="accent2"/>
                </a:solidFill>
              </a:rPr>
              <a:t>Emerging recognition of the public interest AND REGULATORY AUTONOMY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728BA-9126-0841-A456-BE0A9A7EE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655651"/>
            <a:ext cx="9720073" cy="360896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3700" dirty="0"/>
              <a:t> Starting point – ‘Carve out’ provisions in IIAs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3300" dirty="0"/>
              <a:t> Within </a:t>
            </a:r>
            <a:r>
              <a:rPr lang="en-GB" sz="3300"/>
              <a:t>investment arbitration</a:t>
            </a:r>
            <a:endParaRPr lang="en-GB" sz="33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3700" dirty="0"/>
              <a:t> National level – Proactive States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700" dirty="0"/>
              <a:t> Conceptualisation that bridges the public-private divide </a:t>
            </a:r>
            <a:r>
              <a:rPr lang="en-GB" sz="3700" dirty="0">
                <a:sym typeface="Wingdings" pitchFamily="2" charset="2"/>
              </a:rPr>
              <a:t> View through a capabilities lens</a:t>
            </a:r>
            <a:endParaRPr lang="en-GB" sz="3700" dirty="0"/>
          </a:p>
          <a:p>
            <a:pPr>
              <a:buFont typeface="Arial" panose="020B0604020202020204" pitchFamily="34" charset="0"/>
              <a:buChar char="•"/>
            </a:pPr>
            <a:endParaRPr lang="en-GB" sz="3700" dirty="0"/>
          </a:p>
        </p:txBody>
      </p:sp>
    </p:spTree>
    <p:extLst>
      <p:ext uri="{BB962C8B-B14F-4D97-AF65-F5344CB8AC3E}">
        <p14:creationId xmlns:p14="http://schemas.microsoft.com/office/powerpoint/2010/main" val="1646089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A1431-0929-8749-855A-3A7626BFD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786384"/>
            <a:ext cx="9720072" cy="1499616"/>
          </a:xfrm>
        </p:spPr>
        <p:txBody>
          <a:bodyPr>
            <a:noAutofit/>
          </a:bodyPr>
          <a:lstStyle/>
          <a:p>
            <a:pPr algn="ctr"/>
            <a:r>
              <a:rPr lang="en-GB" sz="6000" dirty="0">
                <a:solidFill>
                  <a:schemeClr val="accent2"/>
                </a:solidFill>
              </a:rPr>
              <a:t>THE Capabilities AND </a:t>
            </a:r>
            <a:r>
              <a:rPr lang="en-GB" sz="6000" dirty="0" err="1">
                <a:solidFill>
                  <a:schemeClr val="accent2"/>
                </a:solidFill>
              </a:rPr>
              <a:t>vALUES</a:t>
            </a:r>
            <a:endParaRPr lang="en-GB" sz="6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728BA-9126-0841-A456-BE0A9A7EE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104" y="2655651"/>
            <a:ext cx="10552176" cy="3608962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3700" dirty="0"/>
              <a:t> Shift away from the dominant paradigm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3300" dirty="0"/>
              <a:t> Economic facilities</a:t>
            </a:r>
          </a:p>
          <a:p>
            <a:pPr marL="0" indent="0">
              <a:buNone/>
            </a:pPr>
            <a:r>
              <a:rPr lang="en-GB" sz="3700" b="1" dirty="0">
                <a:solidFill>
                  <a:schemeClr val="accent1">
                    <a:lumMod val="75000"/>
                  </a:schemeClr>
                </a:solidFill>
              </a:rPr>
              <a:t>Amartya Sen: 5 freedoms: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700" dirty="0"/>
              <a:t> Freedom and social constructs</a:t>
            </a:r>
          </a:p>
          <a:p>
            <a:pPr marL="357188" indent="-357188">
              <a:buFont typeface="Arial" panose="020B0604020202020204" pitchFamily="34" charset="0"/>
              <a:buChar char="•"/>
            </a:pPr>
            <a:r>
              <a:rPr lang="en-GB" sz="3700" dirty="0"/>
              <a:t>Reframing of the values – ground these norms from a public interest perspective</a:t>
            </a:r>
          </a:p>
        </p:txBody>
      </p:sp>
    </p:spTree>
    <p:extLst>
      <p:ext uri="{BB962C8B-B14F-4D97-AF65-F5344CB8AC3E}">
        <p14:creationId xmlns:p14="http://schemas.microsoft.com/office/powerpoint/2010/main" val="4088499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EDEED-34A3-4547-BCF6-05B2D5A80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3DC5D-9571-1A4F-8665-381BE4ACB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975" y="1810871"/>
            <a:ext cx="10307260" cy="402336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3700" dirty="0"/>
              <a:t> Challenges to the regulatory autonomy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700" dirty="0"/>
              <a:t> Need for the framework to evolve beyond the neoliberal assumption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700" dirty="0"/>
              <a:t> Law is instrumental in the recognition of the public interest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700" dirty="0"/>
              <a:t> Bridging the public-private divide through capabilities</a:t>
            </a:r>
          </a:p>
        </p:txBody>
      </p:sp>
    </p:spTree>
    <p:extLst>
      <p:ext uri="{BB962C8B-B14F-4D97-AF65-F5344CB8AC3E}">
        <p14:creationId xmlns:p14="http://schemas.microsoft.com/office/powerpoint/2010/main" val="30467857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{85BEC4AE-D27A-0946-9218-BC826C022495}tf10001061</Template>
  <TotalTime>266</TotalTime>
  <Words>374</Words>
  <Application>Microsoft Macintosh PowerPoint</Application>
  <PresentationFormat>Widescreen</PresentationFormat>
  <Paragraphs>50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Tw Cen MT</vt:lpstr>
      <vt:lpstr>Tw Cen MT Condensed</vt:lpstr>
      <vt:lpstr>Wingdings</vt:lpstr>
      <vt:lpstr>Wingdings 3</vt:lpstr>
      <vt:lpstr>Integral</vt:lpstr>
      <vt:lpstr>Towards a Conceptualisation of The regulatory autonomy and the public interest in International investment law</vt:lpstr>
      <vt:lpstr>Outline</vt:lpstr>
      <vt:lpstr>Assessing the current paradigm</vt:lpstr>
      <vt:lpstr>Challenges to the regulatory autonomy</vt:lpstr>
      <vt:lpstr>BRIDGING THE pUBLIC-pRIVATE DICHOTOMY</vt:lpstr>
      <vt:lpstr>tOWARDS CONCEPTUALISATION</vt:lpstr>
      <vt:lpstr>Emerging recognition of the public interest AND REGULATORY AUTONOMY</vt:lpstr>
      <vt:lpstr>THE Capabilities AND vALUES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a Conceptualisation of regulatory autonomy and the public interest in International investment law</dc:title>
  <dc:creator>Amy Man</dc:creator>
  <cp:lastModifiedBy>Amy Man</cp:lastModifiedBy>
  <cp:revision>38</cp:revision>
  <cp:lastPrinted>2018-11-13T13:22:11Z</cp:lastPrinted>
  <dcterms:created xsi:type="dcterms:W3CDTF">2018-10-29T17:31:16Z</dcterms:created>
  <dcterms:modified xsi:type="dcterms:W3CDTF">2019-03-22T22:42:23Z</dcterms:modified>
</cp:coreProperties>
</file>