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5" r:id="rId4"/>
  </p:sldMasterIdLst>
  <p:notesMasterIdLst>
    <p:notesMasterId r:id="rId36"/>
  </p:notesMasterIdLst>
  <p:sldIdLst>
    <p:sldId id="256" r:id="rId5"/>
    <p:sldId id="302" r:id="rId6"/>
    <p:sldId id="310" r:id="rId7"/>
    <p:sldId id="297" r:id="rId8"/>
    <p:sldId id="328" r:id="rId9"/>
    <p:sldId id="343" r:id="rId10"/>
    <p:sldId id="312" r:id="rId11"/>
    <p:sldId id="305" r:id="rId12"/>
    <p:sldId id="339" r:id="rId13"/>
    <p:sldId id="313" r:id="rId14"/>
    <p:sldId id="296" r:id="rId15"/>
    <p:sldId id="265" r:id="rId16"/>
    <p:sldId id="268" r:id="rId17"/>
    <p:sldId id="348" r:id="rId18"/>
    <p:sldId id="318" r:id="rId19"/>
    <p:sldId id="336" r:id="rId20"/>
    <p:sldId id="325" r:id="rId21"/>
    <p:sldId id="323" r:id="rId22"/>
    <p:sldId id="335" r:id="rId23"/>
    <p:sldId id="283" r:id="rId24"/>
    <p:sldId id="264" r:id="rId25"/>
    <p:sldId id="322" r:id="rId26"/>
    <p:sldId id="324" r:id="rId27"/>
    <p:sldId id="266" r:id="rId28"/>
    <p:sldId id="353" r:id="rId29"/>
    <p:sldId id="354" r:id="rId30"/>
    <p:sldId id="351" r:id="rId31"/>
    <p:sldId id="350" r:id="rId32"/>
    <p:sldId id="298" r:id="rId33"/>
    <p:sldId id="257" r:id="rId34"/>
    <p:sldId id="2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AC"/>
    <a:srgbClr val="D0FA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B10E0-B4AF-4B0B-AB18-2BAA77A39779}" type="datetimeFigureOut">
              <a:rPr lang="en-GB" smtClean="0"/>
              <a:t>14/12/2021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B9E84-1B0E-4172-8B7D-1DF2DE3CF35A}" type="slidenum">
              <a:rPr lang="en-GB" smtClean="0"/>
              <a:t>‹#›</a:t>
            </a:fld>
            <a:endParaRPr lang="en-GB"/>
          </a:p>
        </p:txBody>
      </p:sp>
    </p:spTree>
    <p:extLst>
      <p:ext uri="{BB962C8B-B14F-4D97-AF65-F5344CB8AC3E}">
        <p14:creationId xmlns:p14="http://schemas.microsoft.com/office/powerpoint/2010/main" val="1170304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6F62-5BE9-44A1-96D4-1697E5C85E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E04310-72FC-454C-A9AD-985B1E9F81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64C9E89-9E63-40E6-93BD-08A9E3D96615}"/>
              </a:ext>
            </a:extLst>
          </p:cNvPr>
          <p:cNvSpPr>
            <a:spLocks noGrp="1"/>
          </p:cNvSpPr>
          <p:nvPr>
            <p:ph type="dt" sz="half" idx="10"/>
          </p:nvPr>
        </p:nvSpPr>
        <p:spPr/>
        <p:txBody>
          <a:bodyPr/>
          <a:lstStyle/>
          <a:p>
            <a:fld id="{F593231C-607A-43D8-87F2-C889FD69074A}" type="datetime1">
              <a:rPr lang="en-GB" smtClean="0"/>
              <a:t>14/12/2021</a:t>
            </a:fld>
            <a:endParaRPr lang="en-GB"/>
          </a:p>
        </p:txBody>
      </p:sp>
      <p:sp>
        <p:nvSpPr>
          <p:cNvPr id="5" name="Footer Placeholder 4">
            <a:extLst>
              <a:ext uri="{FF2B5EF4-FFF2-40B4-BE49-F238E27FC236}">
                <a16:creationId xmlns:a16="http://schemas.microsoft.com/office/drawing/2014/main" id="{CBA1B2FB-30ED-4E7B-BA60-E940775D28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4E3CEE-20F1-4FF1-B971-13F83F0DBEA5}"/>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190013712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AC2-F9CA-4AC4-AC9C-FD9F7F9465C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31E25E-4B1C-49ED-A0AD-41B937F1CCA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4FAF63-DD3F-4A1D-9004-41D51EC93F25}"/>
              </a:ext>
            </a:extLst>
          </p:cNvPr>
          <p:cNvSpPr>
            <a:spLocks noGrp="1"/>
          </p:cNvSpPr>
          <p:nvPr>
            <p:ph type="dt" sz="half" idx="10"/>
          </p:nvPr>
        </p:nvSpPr>
        <p:spPr/>
        <p:txBody>
          <a:bodyPr/>
          <a:lstStyle/>
          <a:p>
            <a:fld id="{6AA034FA-90ED-44EC-B408-294BEB9349C1}" type="datetime1">
              <a:rPr lang="en-GB" smtClean="0"/>
              <a:t>14/12/2021</a:t>
            </a:fld>
            <a:endParaRPr lang="en-GB"/>
          </a:p>
        </p:txBody>
      </p:sp>
      <p:sp>
        <p:nvSpPr>
          <p:cNvPr id="5" name="Footer Placeholder 4">
            <a:extLst>
              <a:ext uri="{FF2B5EF4-FFF2-40B4-BE49-F238E27FC236}">
                <a16:creationId xmlns:a16="http://schemas.microsoft.com/office/drawing/2014/main" id="{2B1333AE-3641-4838-9FEB-7A4E3E682F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9D7890-544B-4203-8EEC-9B3C7A1F66BA}"/>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136630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614F44-2A6F-498C-A49E-322682BEEF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F309AE-2BC2-4221-95C9-23CE694694B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326035-D1F1-48BA-942C-634E0E55F78C}"/>
              </a:ext>
            </a:extLst>
          </p:cNvPr>
          <p:cNvSpPr>
            <a:spLocks noGrp="1"/>
          </p:cNvSpPr>
          <p:nvPr>
            <p:ph type="dt" sz="half" idx="10"/>
          </p:nvPr>
        </p:nvSpPr>
        <p:spPr/>
        <p:txBody>
          <a:bodyPr/>
          <a:lstStyle/>
          <a:p>
            <a:fld id="{2650F33E-08B6-42FC-A829-7EC12C052908}" type="datetime1">
              <a:rPr lang="en-GB" smtClean="0"/>
              <a:t>14/12/2021</a:t>
            </a:fld>
            <a:endParaRPr lang="en-GB"/>
          </a:p>
        </p:txBody>
      </p:sp>
      <p:sp>
        <p:nvSpPr>
          <p:cNvPr id="5" name="Footer Placeholder 4">
            <a:extLst>
              <a:ext uri="{FF2B5EF4-FFF2-40B4-BE49-F238E27FC236}">
                <a16:creationId xmlns:a16="http://schemas.microsoft.com/office/drawing/2014/main" id="{D1AE666F-D7C2-48AD-BA51-D69EE0695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68273E-F9ED-4E9F-9B64-5CB54383C6E9}"/>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3488825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3D56-80FE-49C1-A27C-C5E7C30384D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AF2AA6-228C-4CE8-A51F-2DAC64DC5B4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0BA61F-219F-4471-8447-D7765D55E66E}"/>
              </a:ext>
            </a:extLst>
          </p:cNvPr>
          <p:cNvSpPr>
            <a:spLocks noGrp="1"/>
          </p:cNvSpPr>
          <p:nvPr>
            <p:ph type="dt" sz="half" idx="10"/>
          </p:nvPr>
        </p:nvSpPr>
        <p:spPr/>
        <p:txBody>
          <a:bodyPr/>
          <a:lstStyle/>
          <a:p>
            <a:fld id="{AC734504-1897-4078-80BB-53D064D3532B}" type="datetime1">
              <a:rPr lang="en-GB" smtClean="0"/>
              <a:t>14/12/2021</a:t>
            </a:fld>
            <a:endParaRPr lang="en-GB"/>
          </a:p>
        </p:txBody>
      </p:sp>
      <p:sp>
        <p:nvSpPr>
          <p:cNvPr id="5" name="Footer Placeholder 4">
            <a:extLst>
              <a:ext uri="{FF2B5EF4-FFF2-40B4-BE49-F238E27FC236}">
                <a16:creationId xmlns:a16="http://schemas.microsoft.com/office/drawing/2014/main" id="{D8AA889D-2578-44AF-834A-B9B48F2FEB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EAB0F0-92A8-42B2-8471-73F9E41A41BE}"/>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98031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ACC9C-6873-4A90-961E-3EF0022142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744B8B3-FF5E-4A5C-825F-D6073E3070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B71DEDE-BA17-4118-81B8-7C8133C7EAF5}"/>
              </a:ext>
            </a:extLst>
          </p:cNvPr>
          <p:cNvSpPr>
            <a:spLocks noGrp="1"/>
          </p:cNvSpPr>
          <p:nvPr>
            <p:ph type="dt" sz="half" idx="10"/>
          </p:nvPr>
        </p:nvSpPr>
        <p:spPr/>
        <p:txBody>
          <a:bodyPr/>
          <a:lstStyle/>
          <a:p>
            <a:fld id="{E4D95A1F-CFC7-4E0C-BA67-FC039F24669B}" type="datetime1">
              <a:rPr lang="en-GB" smtClean="0"/>
              <a:t>14/12/2021</a:t>
            </a:fld>
            <a:endParaRPr lang="en-GB"/>
          </a:p>
        </p:txBody>
      </p:sp>
      <p:sp>
        <p:nvSpPr>
          <p:cNvPr id="5" name="Footer Placeholder 4">
            <a:extLst>
              <a:ext uri="{FF2B5EF4-FFF2-40B4-BE49-F238E27FC236}">
                <a16:creationId xmlns:a16="http://schemas.microsoft.com/office/drawing/2014/main" id="{7F29F85D-4F57-4139-B02E-AE2626C5EA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456E98-4CA7-4F97-8871-ED05A500AD53}"/>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2926776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EDA4-D56E-48EE-AB5F-46A28DF10F5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172DDB-6E43-4BED-88BB-B95DB32777A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08630A2-C1B6-40AA-95FE-5843F4B906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526B29-23A5-4057-8593-C1A7D356F938}"/>
              </a:ext>
            </a:extLst>
          </p:cNvPr>
          <p:cNvSpPr>
            <a:spLocks noGrp="1"/>
          </p:cNvSpPr>
          <p:nvPr>
            <p:ph type="dt" sz="half" idx="10"/>
          </p:nvPr>
        </p:nvSpPr>
        <p:spPr/>
        <p:txBody>
          <a:bodyPr/>
          <a:lstStyle/>
          <a:p>
            <a:fld id="{7F0E8A2C-4897-4BBC-8440-F44861F369B7}" type="datetime1">
              <a:rPr lang="en-GB" smtClean="0"/>
              <a:t>14/12/2021</a:t>
            </a:fld>
            <a:endParaRPr lang="en-GB"/>
          </a:p>
        </p:txBody>
      </p:sp>
      <p:sp>
        <p:nvSpPr>
          <p:cNvPr id="6" name="Footer Placeholder 5">
            <a:extLst>
              <a:ext uri="{FF2B5EF4-FFF2-40B4-BE49-F238E27FC236}">
                <a16:creationId xmlns:a16="http://schemas.microsoft.com/office/drawing/2014/main" id="{C370868A-2E28-4D74-9B74-2DD63638F5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DECF37-327C-4AF4-90BF-E263DE449FC6}"/>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1913926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5E93-78D3-401F-AA55-83A90549F7F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36A192-72D2-42CA-B1CC-C5185263DF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4D4BBE-F935-4308-8DAC-CD5747510A4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04C014F-4378-478B-950A-631778BE14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C134AA-5B50-4D05-B6F4-A75E675C71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4FFCB13-5D76-4DDE-9264-6B7E7836AD12}"/>
              </a:ext>
            </a:extLst>
          </p:cNvPr>
          <p:cNvSpPr>
            <a:spLocks noGrp="1"/>
          </p:cNvSpPr>
          <p:nvPr>
            <p:ph type="dt" sz="half" idx="10"/>
          </p:nvPr>
        </p:nvSpPr>
        <p:spPr/>
        <p:txBody>
          <a:bodyPr/>
          <a:lstStyle/>
          <a:p>
            <a:fld id="{09E9B6E5-F7D2-45C4-B0E1-362050EF3209}" type="datetime1">
              <a:rPr lang="en-GB" smtClean="0"/>
              <a:t>14/12/2021</a:t>
            </a:fld>
            <a:endParaRPr lang="en-GB"/>
          </a:p>
        </p:txBody>
      </p:sp>
      <p:sp>
        <p:nvSpPr>
          <p:cNvPr id="8" name="Footer Placeholder 7">
            <a:extLst>
              <a:ext uri="{FF2B5EF4-FFF2-40B4-BE49-F238E27FC236}">
                <a16:creationId xmlns:a16="http://schemas.microsoft.com/office/drawing/2014/main" id="{40E328AB-0E32-47E2-B9E9-D61D454C6D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F7BE16-8A61-4BFE-8E2D-9049AEB996E2}"/>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123410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EB1F-C6D8-4B7E-B4AB-8F3F8285D01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4A5BB6E-31DA-4ADC-9F24-F08165B92585}"/>
              </a:ext>
            </a:extLst>
          </p:cNvPr>
          <p:cNvSpPr>
            <a:spLocks noGrp="1"/>
          </p:cNvSpPr>
          <p:nvPr>
            <p:ph type="dt" sz="half" idx="10"/>
          </p:nvPr>
        </p:nvSpPr>
        <p:spPr/>
        <p:txBody>
          <a:bodyPr/>
          <a:lstStyle/>
          <a:p>
            <a:fld id="{69A53735-3D13-4CEB-BBC0-4112FF95D6A7}" type="datetime1">
              <a:rPr lang="en-GB" smtClean="0"/>
              <a:t>14/12/2021</a:t>
            </a:fld>
            <a:endParaRPr lang="en-GB"/>
          </a:p>
        </p:txBody>
      </p:sp>
      <p:sp>
        <p:nvSpPr>
          <p:cNvPr id="4" name="Footer Placeholder 3">
            <a:extLst>
              <a:ext uri="{FF2B5EF4-FFF2-40B4-BE49-F238E27FC236}">
                <a16:creationId xmlns:a16="http://schemas.microsoft.com/office/drawing/2014/main" id="{DA46ED1D-EA3F-4D11-B446-48C1FE14D47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D7AC96-7182-4FCC-87AC-7B4D8BDF7884}"/>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365072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D46ADB-5AD5-450F-9744-79601AF93BC3}"/>
              </a:ext>
            </a:extLst>
          </p:cNvPr>
          <p:cNvSpPr>
            <a:spLocks noGrp="1"/>
          </p:cNvSpPr>
          <p:nvPr>
            <p:ph type="dt" sz="half" idx="10"/>
          </p:nvPr>
        </p:nvSpPr>
        <p:spPr/>
        <p:txBody>
          <a:bodyPr/>
          <a:lstStyle/>
          <a:p>
            <a:fld id="{7D7AE0F6-B3D8-4540-A0BC-99C3C124F959}" type="datetime1">
              <a:rPr lang="en-GB" smtClean="0"/>
              <a:t>14/12/2021</a:t>
            </a:fld>
            <a:endParaRPr lang="en-GB"/>
          </a:p>
        </p:txBody>
      </p:sp>
      <p:sp>
        <p:nvSpPr>
          <p:cNvPr id="3" name="Footer Placeholder 2">
            <a:extLst>
              <a:ext uri="{FF2B5EF4-FFF2-40B4-BE49-F238E27FC236}">
                <a16:creationId xmlns:a16="http://schemas.microsoft.com/office/drawing/2014/main" id="{2DB5946A-4447-48C9-A549-C32F43AE6AD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E2B3741-598A-4289-87C0-06F4DB49C54A}"/>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319191269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F2E3-5F97-48B1-8F7F-53EBF7A09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E6C8E6-ECA2-4ED4-8D92-D7FF3D088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AC6E7AE-FC42-4B9E-A70A-103AF17E0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9613C5-1F20-41C3-8F75-E217C9C33017}"/>
              </a:ext>
            </a:extLst>
          </p:cNvPr>
          <p:cNvSpPr>
            <a:spLocks noGrp="1"/>
          </p:cNvSpPr>
          <p:nvPr>
            <p:ph type="dt" sz="half" idx="10"/>
          </p:nvPr>
        </p:nvSpPr>
        <p:spPr/>
        <p:txBody>
          <a:bodyPr/>
          <a:lstStyle/>
          <a:p>
            <a:fld id="{23E0A5B6-4017-4EF4-8062-3FAA0BDB4BBF}" type="datetime1">
              <a:rPr lang="en-GB" smtClean="0"/>
              <a:t>14/12/2021</a:t>
            </a:fld>
            <a:endParaRPr lang="en-GB"/>
          </a:p>
        </p:txBody>
      </p:sp>
      <p:sp>
        <p:nvSpPr>
          <p:cNvPr id="6" name="Footer Placeholder 5">
            <a:extLst>
              <a:ext uri="{FF2B5EF4-FFF2-40B4-BE49-F238E27FC236}">
                <a16:creationId xmlns:a16="http://schemas.microsoft.com/office/drawing/2014/main" id="{576FF269-17A3-488C-90CF-DFB2D52803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F8CEFC-07AE-4000-A234-9BBAC2380964}"/>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180004775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A63A3-07B5-4BD4-A451-63269A5F44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AC4C603-DD27-407C-9510-DC07F1521C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C48E4F4-14AD-4948-BEF4-665B886F43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2CF91F-263C-41B0-B72F-C3BF7A8DA1E2}"/>
              </a:ext>
            </a:extLst>
          </p:cNvPr>
          <p:cNvSpPr>
            <a:spLocks noGrp="1"/>
          </p:cNvSpPr>
          <p:nvPr>
            <p:ph type="dt" sz="half" idx="10"/>
          </p:nvPr>
        </p:nvSpPr>
        <p:spPr/>
        <p:txBody>
          <a:bodyPr/>
          <a:lstStyle/>
          <a:p>
            <a:fld id="{6FD6CBEC-1560-4599-863C-A5A5BE70F431}" type="datetime1">
              <a:rPr lang="en-GB" smtClean="0"/>
              <a:t>14/12/2021</a:t>
            </a:fld>
            <a:endParaRPr lang="en-GB"/>
          </a:p>
        </p:txBody>
      </p:sp>
      <p:sp>
        <p:nvSpPr>
          <p:cNvPr id="6" name="Footer Placeholder 5">
            <a:extLst>
              <a:ext uri="{FF2B5EF4-FFF2-40B4-BE49-F238E27FC236}">
                <a16:creationId xmlns:a16="http://schemas.microsoft.com/office/drawing/2014/main" id="{66FE31D0-2622-4047-B8F8-6A02BE812D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DF0D26-8D9A-45A4-9108-87D74872B855}"/>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2073929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5061ED-ADEE-45E9-9AD3-16BE185DF0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A7E826-66F9-4FC8-8179-C9264C3AF3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6F72F0-8B08-49D5-A598-AB058470D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A9F1E-5D4B-4EA6-B212-2EB4E79637E0}" type="datetime1">
              <a:rPr lang="en-GB" smtClean="0"/>
              <a:t>14/12/2021</a:t>
            </a:fld>
            <a:endParaRPr lang="en-GB"/>
          </a:p>
        </p:txBody>
      </p:sp>
      <p:sp>
        <p:nvSpPr>
          <p:cNvPr id="5" name="Footer Placeholder 4">
            <a:extLst>
              <a:ext uri="{FF2B5EF4-FFF2-40B4-BE49-F238E27FC236}">
                <a16:creationId xmlns:a16="http://schemas.microsoft.com/office/drawing/2014/main" id="{A623BEB2-6DF8-4958-A60D-40E7F85D61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5D5B2A-BF91-4755-8F32-D1789E4ED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2CC64-61C9-4E9F-B9D2-AE206B069F0C}" type="slidenum">
              <a:rPr lang="en-GB" smtClean="0"/>
              <a:t>‹#›</a:t>
            </a:fld>
            <a:endParaRPr lang="en-GB"/>
          </a:p>
        </p:txBody>
      </p:sp>
    </p:spTree>
    <p:extLst>
      <p:ext uri="{BB962C8B-B14F-4D97-AF65-F5344CB8AC3E}">
        <p14:creationId xmlns:p14="http://schemas.microsoft.com/office/powerpoint/2010/main" val="155001076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www.niamhfahy.com/" TargetMode="External"/><Relationship Id="rId7" Type="http://schemas.openxmlformats.org/officeDocument/2006/relationships/hyperlink" Target="https://cfpr.uwe.ac.uk/" TargetMode="External"/><Relationship Id="rId12" Type="http://schemas.openxmlformats.org/officeDocument/2006/relationships/image" Target="../media/image44.svg"/><Relationship Id="rId2" Type="http://schemas.openxmlformats.org/officeDocument/2006/relationships/hyperlink" Target="mailto:Niamh.Fahy@uwe.ac.uk" TargetMode="Externa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43.png"/><Relationship Id="rId5" Type="http://schemas.openxmlformats.org/officeDocument/2006/relationships/image" Target="../media/image3.jpeg"/><Relationship Id="rId10" Type="http://schemas.openxmlformats.org/officeDocument/2006/relationships/image" Target="../media/image42.png"/><Relationship Id="rId4" Type="http://schemas.openxmlformats.org/officeDocument/2006/relationships/image" Target="../media/image1.jpeg"/><Relationship Id="rId9" Type="http://schemas.openxmlformats.org/officeDocument/2006/relationships/image" Target="../media/image41.sv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15A023-D010-4C39-BB3A-8C06B9653B8C}"/>
              </a:ext>
            </a:extLst>
          </p:cNvPr>
          <p:cNvSpPr/>
          <p:nvPr/>
        </p:nvSpPr>
        <p:spPr>
          <a:xfrm>
            <a:off x="1" y="0"/>
            <a:ext cx="12192000" cy="68742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26A517F-4E06-413B-A483-AB4F3942BFF1}"/>
              </a:ext>
            </a:extLst>
          </p:cNvPr>
          <p:cNvSpPr>
            <a:spLocks noGrp="1"/>
          </p:cNvSpPr>
          <p:nvPr>
            <p:ph type="ctrTitle"/>
          </p:nvPr>
        </p:nvSpPr>
        <p:spPr>
          <a:xfrm>
            <a:off x="1524000" y="32433"/>
            <a:ext cx="9144000" cy="2387600"/>
          </a:xfrm>
        </p:spPr>
        <p:txBody>
          <a:bodyPr>
            <a:normAutofit/>
          </a:bodyPr>
          <a:lstStyle/>
          <a:p>
            <a:r>
              <a:rPr lang="en-GB" sz="3200" spc="3000" dirty="0">
                <a:solidFill>
                  <a:srgbClr val="009DAC"/>
                </a:solidFill>
                <a:latin typeface="Open Sans Semibold" panose="020B0706030804020204" pitchFamily="34" charset="0"/>
                <a:ea typeface="Open Sans Semibold" panose="020B0706030804020204" pitchFamily="34" charset="0"/>
                <a:cs typeface="Open Sans Semibold" panose="020B0706030804020204" pitchFamily="34" charset="0"/>
              </a:rPr>
              <a:t>Violent Impressions</a:t>
            </a:r>
            <a:br>
              <a:rPr lang="en-GB" sz="1800" spc="3000" dirty="0">
                <a:solidFill>
                  <a:srgbClr val="009DAC"/>
                </a:solidFill>
                <a:latin typeface="Open Sans Semibold" panose="020B0706030804020204" pitchFamily="34" charset="0"/>
                <a:ea typeface="Open Sans Semibold" panose="020B0706030804020204" pitchFamily="34" charset="0"/>
                <a:cs typeface="Open Sans Semibold" panose="020B0706030804020204" pitchFamily="34" charset="0"/>
              </a:rPr>
            </a:br>
            <a:br>
              <a:rPr lang="en-GB" sz="1800" spc="3000" dirty="0">
                <a:solidFill>
                  <a:srgbClr val="009DAC"/>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GB" sz="1800" dirty="0">
                <a:solidFill>
                  <a:srgbClr val="009D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GB" sz="18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t>An investigation of slow violence in landscape through printmaking and photography</a:t>
            </a:r>
            <a:r>
              <a:rPr lang="en-GB" sz="1800" spc="30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t> </a:t>
            </a:r>
            <a:br>
              <a:rPr lang="en-US" sz="1800" spc="30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br>
            <a:endParaRPr lang="en-GB" sz="1800" dirty="0">
              <a:solidFill>
                <a:schemeClr val="bg1"/>
              </a:solidFill>
              <a:latin typeface="Sitka Heading" panose="02000505000000020004" pitchFamily="2" charset="0"/>
            </a:endParaRPr>
          </a:p>
        </p:txBody>
      </p:sp>
      <p:sp>
        <p:nvSpPr>
          <p:cNvPr id="3" name="Subtitle 2">
            <a:extLst>
              <a:ext uri="{FF2B5EF4-FFF2-40B4-BE49-F238E27FC236}">
                <a16:creationId xmlns:a16="http://schemas.microsoft.com/office/drawing/2014/main" id="{BB6CF622-9F94-4CBE-9399-22BF1E2D6BC3}"/>
              </a:ext>
            </a:extLst>
          </p:cNvPr>
          <p:cNvSpPr>
            <a:spLocks noGrp="1"/>
          </p:cNvSpPr>
          <p:nvPr>
            <p:ph type="subTitle" idx="1"/>
          </p:nvPr>
        </p:nvSpPr>
        <p:spPr>
          <a:xfrm>
            <a:off x="1524000" y="2681441"/>
            <a:ext cx="8711953" cy="3799792"/>
          </a:xfrm>
        </p:spPr>
        <p:txBody>
          <a:bodyPr>
            <a:normAutofit/>
          </a:bodyPr>
          <a:lstStyle/>
          <a:p>
            <a:r>
              <a:rPr lang="en-GB" sz="18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t>Niamh Fahy</a:t>
            </a:r>
          </a:p>
          <a:p>
            <a:r>
              <a:rPr lang="en-GB" sz="18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t>16/12/21</a:t>
            </a:r>
          </a:p>
          <a:p>
            <a:r>
              <a:rPr lang="en-GB" sz="18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t>Visual Culture Research Group</a:t>
            </a:r>
          </a:p>
          <a:p>
            <a:r>
              <a:rPr lang="en-GB" sz="18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t>Research Associate &amp; PhD candidate</a:t>
            </a:r>
          </a:p>
          <a:p>
            <a:r>
              <a:rPr lang="en-GB" sz="18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t>Centre for Print Research</a:t>
            </a:r>
          </a:p>
          <a:p>
            <a:r>
              <a:rPr lang="en-GB" sz="18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t>University of the West of England </a:t>
            </a:r>
          </a:p>
          <a:p>
            <a:endParaRPr lang="en-GB" sz="1800" dirty="0">
              <a:solidFill>
                <a:srgbClr val="009DAC"/>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GB" dirty="0"/>
          </a:p>
          <a:p>
            <a:endParaRPr lang="en-GB" dirty="0"/>
          </a:p>
        </p:txBody>
      </p:sp>
      <p:sp>
        <p:nvSpPr>
          <p:cNvPr id="4" name="Slide Number Placeholder 3">
            <a:extLst>
              <a:ext uri="{FF2B5EF4-FFF2-40B4-BE49-F238E27FC236}">
                <a16:creationId xmlns:a16="http://schemas.microsoft.com/office/drawing/2014/main" id="{03F29CAA-D483-403B-B01A-F0C10C25BEB4}"/>
              </a:ext>
            </a:extLst>
          </p:cNvPr>
          <p:cNvSpPr>
            <a:spLocks noGrp="1"/>
          </p:cNvSpPr>
          <p:nvPr>
            <p:ph type="sldNum" sz="quarter" idx="12"/>
          </p:nvPr>
        </p:nvSpPr>
        <p:spPr/>
        <p:txBody>
          <a:bodyPr>
            <a:normAutofit/>
          </a:bodyPr>
          <a:lstStyle/>
          <a:p>
            <a:fld id="{7FC2CC64-61C9-4E9F-B9D2-AE206B069F0C}" type="slidenum">
              <a:rPr lang="en-GB" smtClean="0"/>
              <a:t>1</a:t>
            </a:fld>
            <a:endParaRPr lang="en-GB"/>
          </a:p>
        </p:txBody>
      </p:sp>
      <p:sp>
        <p:nvSpPr>
          <p:cNvPr id="6" name="Rectangle 5">
            <a:extLst>
              <a:ext uri="{FF2B5EF4-FFF2-40B4-BE49-F238E27FC236}">
                <a16:creationId xmlns:a16="http://schemas.microsoft.com/office/drawing/2014/main" id="{C646674C-DA50-4C1D-B6A9-B666FFF7514B}"/>
              </a:ext>
            </a:extLst>
          </p:cNvPr>
          <p:cNvSpPr/>
          <p:nvPr/>
        </p:nvSpPr>
        <p:spPr>
          <a:xfrm>
            <a:off x="649549" y="2279916"/>
            <a:ext cx="10892901" cy="106532"/>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solidFill>
                <a:srgbClr val="009DAC"/>
              </a:solidFill>
              <a:highlight>
                <a:srgbClr val="009DAC"/>
              </a:highlight>
            </a:endParaRPr>
          </a:p>
        </p:txBody>
      </p:sp>
      <p:pic>
        <p:nvPicPr>
          <p:cNvPr id="11" name="Picture 10">
            <a:extLst>
              <a:ext uri="{FF2B5EF4-FFF2-40B4-BE49-F238E27FC236}">
                <a16:creationId xmlns:a16="http://schemas.microsoft.com/office/drawing/2014/main" id="{5827177E-761A-4C07-B994-CF6F43DC11E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22346" y="5086052"/>
            <a:ext cx="1679064" cy="1452860"/>
          </a:xfrm>
          <a:prstGeom prst="rect">
            <a:avLst/>
          </a:prstGeom>
        </p:spPr>
      </p:pic>
      <p:pic>
        <p:nvPicPr>
          <p:cNvPr id="13" name="Picture 12">
            <a:extLst>
              <a:ext uri="{FF2B5EF4-FFF2-40B4-BE49-F238E27FC236}">
                <a16:creationId xmlns:a16="http://schemas.microsoft.com/office/drawing/2014/main" id="{CA305675-B11B-4FBF-AC2E-8DCFEE0D0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5698" y="5627818"/>
            <a:ext cx="2478357" cy="785000"/>
          </a:xfrm>
          <a:prstGeom prst="rect">
            <a:avLst/>
          </a:prstGeom>
        </p:spPr>
      </p:pic>
      <p:pic>
        <p:nvPicPr>
          <p:cNvPr id="14" name="Picture 13">
            <a:extLst>
              <a:ext uri="{FF2B5EF4-FFF2-40B4-BE49-F238E27FC236}">
                <a16:creationId xmlns:a16="http://schemas.microsoft.com/office/drawing/2014/main" id="{D1C42024-E071-4112-8E7E-58017B5F08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5" r="455" b="25888"/>
          <a:stretch/>
        </p:blipFill>
        <p:spPr>
          <a:xfrm>
            <a:off x="157945" y="5648714"/>
            <a:ext cx="2118421" cy="785000"/>
          </a:xfrm>
          <a:prstGeom prst="rect">
            <a:avLst/>
          </a:prstGeom>
        </p:spPr>
      </p:pic>
    </p:spTree>
    <p:extLst>
      <p:ext uri="{BB962C8B-B14F-4D97-AF65-F5344CB8AC3E}">
        <p14:creationId xmlns:p14="http://schemas.microsoft.com/office/powerpoint/2010/main" val="4065032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10</a:t>
            </a:fld>
            <a:endParaRPr lang="en-GB"/>
          </a:p>
        </p:txBody>
      </p:sp>
      <p:sp>
        <p:nvSpPr>
          <p:cNvPr id="7" name="Title 1">
            <a:extLst>
              <a:ext uri="{FF2B5EF4-FFF2-40B4-BE49-F238E27FC236}">
                <a16:creationId xmlns:a16="http://schemas.microsoft.com/office/drawing/2014/main" id="{8B2E5A0D-0CE4-44F9-A86A-AF6537ABCF98}"/>
              </a:ext>
            </a:extLst>
          </p:cNvPr>
          <p:cNvSpPr txBox="1">
            <a:spLocks/>
          </p:cNvSpPr>
          <p:nvPr/>
        </p:nvSpPr>
        <p:spPr>
          <a:xfrm>
            <a:off x="189391" y="62144"/>
            <a:ext cx="11724442" cy="16285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chemeClr val="bg1"/>
                </a:solidFill>
                <a:latin typeface="Sitka Heading" panose="02000505000000020004" pitchFamily="2" charset="0"/>
              </a:rPr>
              <a:t>Deep Mapping, Slow Residencies &amp; Fieldwork </a:t>
            </a:r>
          </a:p>
        </p:txBody>
      </p:sp>
      <p:sp>
        <p:nvSpPr>
          <p:cNvPr id="9" name="Rectangle 8">
            <a:extLst>
              <a:ext uri="{FF2B5EF4-FFF2-40B4-BE49-F238E27FC236}">
                <a16:creationId xmlns:a16="http://schemas.microsoft.com/office/drawing/2014/main" id="{EAA6B0BB-5215-497C-9626-3BD7E610D754}"/>
              </a:ext>
            </a:extLst>
          </p:cNvPr>
          <p:cNvSpPr/>
          <p:nvPr/>
        </p:nvSpPr>
        <p:spPr>
          <a:xfrm>
            <a:off x="406723"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128E23B-AED9-4BE3-8927-6E1BD7400EF3}"/>
              </a:ext>
            </a:extLst>
          </p:cNvPr>
          <p:cNvSpPr/>
          <p:nvPr/>
        </p:nvSpPr>
        <p:spPr>
          <a:xfrm>
            <a:off x="931986" y="1837678"/>
            <a:ext cx="10981848" cy="3785652"/>
          </a:xfrm>
          <a:prstGeom prst="rect">
            <a:avLst/>
          </a:prstGeom>
        </p:spPr>
        <p:txBody>
          <a:bodyPr wrap="square">
            <a:spAutoFit/>
          </a:bodyPr>
          <a:lstStyle/>
          <a:p>
            <a:r>
              <a:rPr lang="en-GB" sz="2400" dirty="0">
                <a:solidFill>
                  <a:schemeClr val="bg1"/>
                </a:solidFill>
                <a:latin typeface="Sitka Heading" panose="02000505000000020004" pitchFamily="2" charset="0"/>
              </a:rPr>
              <a:t>The term ‘deep mapping’ resists disciplinary definitions or academic boundaries. It concerns the “quality of attention” (Modeen and Biggs, 2020, p.55) that is required to care for and respond to the landscapes we inhabit.</a:t>
            </a:r>
          </a:p>
          <a:p>
            <a:r>
              <a:rPr lang="en-GB" sz="2400" dirty="0">
                <a:solidFill>
                  <a:schemeClr val="bg1"/>
                </a:solidFill>
                <a:latin typeface="Sitka Heading" panose="02000505000000020004" pitchFamily="2" charset="0"/>
              </a:rPr>
              <a:t>Pr0posed as “an embodied and reflexive immersion in a life that is lived and preformed spatially. A cartography of depth. A diving within” ( Roberts 2016 cited by Modeen and Biggs, 2020, p.53). </a:t>
            </a:r>
          </a:p>
          <a:p>
            <a:endParaRPr lang="en-GB" sz="2400" dirty="0">
              <a:solidFill>
                <a:schemeClr val="bg1"/>
              </a:solidFill>
              <a:latin typeface="Sitka Heading" panose="02000505000000020004" pitchFamily="2" charset="0"/>
            </a:endParaRPr>
          </a:p>
          <a:p>
            <a:r>
              <a:rPr lang="en-GB" sz="2400" dirty="0">
                <a:solidFill>
                  <a:schemeClr val="bg1"/>
                </a:solidFill>
                <a:latin typeface="Sitka Heading" panose="02000505000000020004" pitchFamily="2" charset="0"/>
              </a:rPr>
              <a:t>Within this research fieldwork is adapted as a practice of “anti conclusion” where periods of immersion and reflection are applied as an attentive practice which answers to the qualities of the landscape it explores.</a:t>
            </a:r>
          </a:p>
        </p:txBody>
      </p:sp>
    </p:spTree>
    <p:extLst>
      <p:ext uri="{BB962C8B-B14F-4D97-AF65-F5344CB8AC3E}">
        <p14:creationId xmlns:p14="http://schemas.microsoft.com/office/powerpoint/2010/main" val="778996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5724619-1FF7-4433-B953-DA80DA2FD2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0375" y="770320"/>
            <a:ext cx="3724020" cy="5586030"/>
          </a:xfrm>
        </p:spPr>
      </p:pic>
      <p:sp>
        <p:nvSpPr>
          <p:cNvPr id="6" name="Slide Number Placeholder 5">
            <a:extLst>
              <a:ext uri="{FF2B5EF4-FFF2-40B4-BE49-F238E27FC236}">
                <a16:creationId xmlns:a16="http://schemas.microsoft.com/office/drawing/2014/main" id="{EAEECF7B-A20C-498A-9CBC-30D4F687882B}"/>
              </a:ext>
            </a:extLst>
          </p:cNvPr>
          <p:cNvSpPr>
            <a:spLocks noGrp="1"/>
          </p:cNvSpPr>
          <p:nvPr>
            <p:ph type="sldNum" sz="quarter" idx="12"/>
          </p:nvPr>
        </p:nvSpPr>
        <p:spPr/>
        <p:txBody>
          <a:bodyPr>
            <a:normAutofit/>
          </a:bodyPr>
          <a:lstStyle/>
          <a:p>
            <a:fld id="{7FC2CC64-61C9-4E9F-B9D2-AE206B069F0C}" type="slidenum">
              <a:rPr lang="en-GB" smtClean="0"/>
              <a:t>11</a:t>
            </a:fld>
            <a:endParaRPr lang="en-GB"/>
          </a:p>
        </p:txBody>
      </p:sp>
      <p:pic>
        <p:nvPicPr>
          <p:cNvPr id="4" name="Picture 3">
            <a:extLst>
              <a:ext uri="{FF2B5EF4-FFF2-40B4-BE49-F238E27FC236}">
                <a16:creationId xmlns:a16="http://schemas.microsoft.com/office/drawing/2014/main" id="{C849AB56-A09C-4E1B-87B6-8F11EC6A3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15" y="770320"/>
            <a:ext cx="3724021" cy="5586030"/>
          </a:xfrm>
          <a:prstGeom prst="rect">
            <a:avLst/>
          </a:prstGeom>
        </p:spPr>
      </p:pic>
      <p:sp>
        <p:nvSpPr>
          <p:cNvPr id="7" name="TextBox 6">
            <a:extLst>
              <a:ext uri="{FF2B5EF4-FFF2-40B4-BE49-F238E27FC236}">
                <a16:creationId xmlns:a16="http://schemas.microsoft.com/office/drawing/2014/main" id="{A7294BF3-DC2F-49A5-9E79-14D57A6D0753}"/>
              </a:ext>
            </a:extLst>
          </p:cNvPr>
          <p:cNvSpPr txBox="1"/>
          <p:nvPr/>
        </p:nvSpPr>
        <p:spPr>
          <a:xfrm>
            <a:off x="1340528" y="6500202"/>
            <a:ext cx="8975324" cy="276999"/>
          </a:xfrm>
          <a:prstGeom prst="rect">
            <a:avLst/>
          </a:prstGeom>
          <a:noFill/>
        </p:spPr>
        <p:txBody>
          <a:bodyPr wrap="square" rtlCol="0">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Currach, Slieve Aughty Mountains, photograph, 2021</a:t>
            </a:r>
          </a:p>
        </p:txBody>
      </p:sp>
      <p:sp>
        <p:nvSpPr>
          <p:cNvPr id="8" name="Rectangle 7">
            <a:extLst>
              <a:ext uri="{FF2B5EF4-FFF2-40B4-BE49-F238E27FC236}">
                <a16:creationId xmlns:a16="http://schemas.microsoft.com/office/drawing/2014/main" id="{EB3E4CAE-B050-4B29-9EC9-4AFC21D1AD9A}"/>
              </a:ext>
            </a:extLst>
          </p:cNvPr>
          <p:cNvSpPr/>
          <p:nvPr/>
        </p:nvSpPr>
        <p:spPr>
          <a:xfrm>
            <a:off x="351615"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E1611935-8772-4E9E-9FC1-4A9873171E36}"/>
              </a:ext>
            </a:extLst>
          </p:cNvPr>
          <p:cNvSpPr/>
          <p:nvPr/>
        </p:nvSpPr>
        <p:spPr>
          <a:xfrm>
            <a:off x="564679" y="-306898"/>
            <a:ext cx="11488769" cy="1077218"/>
          </a:xfrm>
          <a:prstGeom prst="rect">
            <a:avLst/>
          </a:prstGeom>
        </p:spPr>
        <p:txBody>
          <a:bodyPr wrap="square">
            <a:spAutoFit/>
          </a:bodyPr>
          <a:lstStyle/>
          <a:p>
            <a:endParaRPr lang="en-GB" sz="3200" dirty="0">
              <a:solidFill>
                <a:srgbClr val="009DAC"/>
              </a:solidFill>
              <a:latin typeface="Sitka Heading" panose="02000505000000020004" pitchFamily="2" charset="0"/>
            </a:endParaRPr>
          </a:p>
          <a:p>
            <a:r>
              <a:rPr lang="en-GB" sz="3200" dirty="0">
                <a:latin typeface="Sitka Heading" panose="02000505000000020004" pitchFamily="2" charset="0"/>
              </a:rPr>
              <a:t>How does Slow Violence manifest in the Slieve Aughty Mountains?</a:t>
            </a:r>
          </a:p>
        </p:txBody>
      </p:sp>
    </p:spTree>
    <p:extLst>
      <p:ext uri="{BB962C8B-B14F-4D97-AF65-F5344CB8AC3E}">
        <p14:creationId xmlns:p14="http://schemas.microsoft.com/office/powerpoint/2010/main" val="2152394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14FBB55-98ED-44ED-B230-937704A016D3}"/>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7757" y="242240"/>
            <a:ext cx="8891686" cy="5768441"/>
          </a:xfrm>
          <a:prstGeom prst="rect">
            <a:avLst/>
          </a:prstGeom>
        </p:spPr>
      </p:pic>
      <p:sp>
        <p:nvSpPr>
          <p:cNvPr id="8" name="Slide Number Placeholder 7">
            <a:extLst>
              <a:ext uri="{FF2B5EF4-FFF2-40B4-BE49-F238E27FC236}">
                <a16:creationId xmlns:a16="http://schemas.microsoft.com/office/drawing/2014/main" id="{1845DC68-2F2B-4558-8B91-7E6AC9B0059E}"/>
              </a:ext>
            </a:extLst>
          </p:cNvPr>
          <p:cNvSpPr>
            <a:spLocks noGrp="1"/>
          </p:cNvSpPr>
          <p:nvPr>
            <p:ph type="sldNum" sz="quarter" idx="12"/>
          </p:nvPr>
        </p:nvSpPr>
        <p:spPr/>
        <p:txBody>
          <a:bodyPr>
            <a:normAutofit/>
          </a:bodyPr>
          <a:lstStyle/>
          <a:p>
            <a:fld id="{7FC2CC64-61C9-4E9F-B9D2-AE206B069F0C}" type="slidenum">
              <a:rPr lang="en-GB" smtClean="0"/>
              <a:t>12</a:t>
            </a:fld>
            <a:endParaRPr lang="en-GB"/>
          </a:p>
        </p:txBody>
      </p:sp>
      <p:sp>
        <p:nvSpPr>
          <p:cNvPr id="5" name="Rectangle 4">
            <a:extLst>
              <a:ext uri="{FF2B5EF4-FFF2-40B4-BE49-F238E27FC236}">
                <a16:creationId xmlns:a16="http://schemas.microsoft.com/office/drawing/2014/main" id="{962ABE93-66DA-476A-84B8-7B1AC7E25325}"/>
              </a:ext>
            </a:extLst>
          </p:cNvPr>
          <p:cNvSpPr/>
          <p:nvPr/>
        </p:nvSpPr>
        <p:spPr>
          <a:xfrm>
            <a:off x="4021585" y="6143348"/>
            <a:ext cx="3844031" cy="276999"/>
          </a:xfrm>
          <a:prstGeom prst="rect">
            <a:avLst/>
          </a:prstGeom>
        </p:spPr>
        <p:txBody>
          <a:bodyPr wrap="squar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Slieve Aughty Mountains, 2021</a:t>
            </a:r>
          </a:p>
        </p:txBody>
      </p:sp>
      <p:sp>
        <p:nvSpPr>
          <p:cNvPr id="9" name="Rectangle 8">
            <a:extLst>
              <a:ext uri="{FF2B5EF4-FFF2-40B4-BE49-F238E27FC236}">
                <a16:creationId xmlns:a16="http://schemas.microsoft.com/office/drawing/2014/main" id="{9ABB68A4-E094-4588-BCC8-65BBB5C58870}"/>
              </a:ext>
            </a:extLst>
          </p:cNvPr>
          <p:cNvSpPr/>
          <p:nvPr/>
        </p:nvSpPr>
        <p:spPr>
          <a:xfrm>
            <a:off x="435006"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4269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455A8BF-4CD0-4143-8B75-D0B4B61D333B}"/>
              </a:ext>
            </a:extLst>
          </p:cNvPr>
          <p:cNvSpPr/>
          <p:nvPr/>
        </p:nvSpPr>
        <p:spPr>
          <a:xfrm>
            <a:off x="361520"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096EF1E-5CA7-4CF8-B0C9-33B6A61E18D8}"/>
              </a:ext>
            </a:extLst>
          </p:cNvPr>
          <p:cNvSpPr/>
          <p:nvPr/>
        </p:nvSpPr>
        <p:spPr>
          <a:xfrm>
            <a:off x="1389294" y="5315934"/>
            <a:ext cx="4354000" cy="276999"/>
          </a:xfrm>
          <a:prstGeom prst="rect">
            <a:avLst/>
          </a:prstGeom>
        </p:spPr>
        <p:txBody>
          <a:bodyPr wrap="squar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illegal dumping, 2021</a:t>
            </a:r>
          </a:p>
        </p:txBody>
      </p:sp>
      <p:pic>
        <p:nvPicPr>
          <p:cNvPr id="8" name="Picture 7">
            <a:extLst>
              <a:ext uri="{FF2B5EF4-FFF2-40B4-BE49-F238E27FC236}">
                <a16:creationId xmlns:a16="http://schemas.microsoft.com/office/drawing/2014/main" id="{DCA67877-464C-49D3-977C-C154936CC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56" y="136525"/>
            <a:ext cx="7657495" cy="5104996"/>
          </a:xfrm>
          <a:prstGeom prst="rect">
            <a:avLst/>
          </a:prstGeom>
        </p:spPr>
      </p:pic>
      <p:sp>
        <p:nvSpPr>
          <p:cNvPr id="16" name="Slide Number Placeholder 15">
            <a:extLst>
              <a:ext uri="{FF2B5EF4-FFF2-40B4-BE49-F238E27FC236}">
                <a16:creationId xmlns:a16="http://schemas.microsoft.com/office/drawing/2014/main" id="{D0780293-CEDF-4922-8127-3E701E9A141D}"/>
              </a:ext>
            </a:extLst>
          </p:cNvPr>
          <p:cNvSpPr>
            <a:spLocks noGrp="1"/>
          </p:cNvSpPr>
          <p:nvPr>
            <p:ph type="sldNum" sz="quarter" idx="12"/>
          </p:nvPr>
        </p:nvSpPr>
        <p:spPr/>
        <p:txBody>
          <a:bodyPr>
            <a:normAutofit/>
          </a:bodyPr>
          <a:lstStyle/>
          <a:p>
            <a:fld id="{7FC2CC64-61C9-4E9F-B9D2-AE206B069F0C}" type="slidenum">
              <a:rPr lang="en-GB" smtClean="0"/>
              <a:t>13</a:t>
            </a:fld>
            <a:endParaRPr lang="en-GB"/>
          </a:p>
        </p:txBody>
      </p:sp>
      <p:pic>
        <p:nvPicPr>
          <p:cNvPr id="9" name="Picture 8">
            <a:extLst>
              <a:ext uri="{FF2B5EF4-FFF2-40B4-BE49-F238E27FC236}">
                <a16:creationId xmlns:a16="http://schemas.microsoft.com/office/drawing/2014/main" id="{8A2C34D7-26EA-40C2-82B1-3B66AE87F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0318" y="136525"/>
            <a:ext cx="4083763" cy="6006781"/>
          </a:xfrm>
          <a:prstGeom prst="rect">
            <a:avLst/>
          </a:prstGeom>
        </p:spPr>
      </p:pic>
    </p:spTree>
    <p:extLst>
      <p:ext uri="{BB962C8B-B14F-4D97-AF65-F5344CB8AC3E}">
        <p14:creationId xmlns:p14="http://schemas.microsoft.com/office/powerpoint/2010/main" val="2836591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Sitka Heading" panose="02000505000000020004" pitchFamily="2" charset="0"/>
            </a:endParaRPr>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945793" y="459000"/>
            <a:ext cx="11316070" cy="1183529"/>
          </a:xfrm>
        </p:spPr>
        <p:txBody>
          <a:bodyPr>
            <a:normAutofit fontScale="90000"/>
          </a:bodyPr>
          <a:lstStyle/>
          <a:p>
            <a:pPr algn="ctr"/>
            <a:br>
              <a:rPr lang="en-GB" dirty="0">
                <a:solidFill>
                  <a:srgbClr val="009DAC"/>
                </a:solidFill>
              </a:rPr>
            </a:br>
            <a:endParaRPr lang="en-GB" dirty="0">
              <a:solidFill>
                <a:schemeClr val="bg1"/>
              </a:solidFill>
              <a:latin typeface="Sitka Heading" panose="02000505000000020004" pitchFamily="2" charset="0"/>
            </a:endParaRP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14</a:t>
            </a:fld>
            <a:endParaRPr lang="en-GB"/>
          </a:p>
        </p:txBody>
      </p:sp>
      <p:sp>
        <p:nvSpPr>
          <p:cNvPr id="9" name="Rectangle 8">
            <a:extLst>
              <a:ext uri="{FF2B5EF4-FFF2-40B4-BE49-F238E27FC236}">
                <a16:creationId xmlns:a16="http://schemas.microsoft.com/office/drawing/2014/main" id="{98135CB4-7404-43E4-908C-3D6F2F215048}"/>
              </a:ext>
            </a:extLst>
          </p:cNvPr>
          <p:cNvSpPr/>
          <p:nvPr/>
        </p:nvSpPr>
        <p:spPr>
          <a:xfrm>
            <a:off x="397844"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5DE914C-A175-40CF-AD91-48E85E0D9B66}"/>
              </a:ext>
            </a:extLst>
          </p:cNvPr>
          <p:cNvSpPr/>
          <p:nvPr/>
        </p:nvSpPr>
        <p:spPr>
          <a:xfrm>
            <a:off x="4318051" y="175447"/>
            <a:ext cx="2641495" cy="461665"/>
          </a:xfrm>
          <a:prstGeom prst="rect">
            <a:avLst/>
          </a:prstGeom>
        </p:spPr>
        <p:txBody>
          <a:bodyPr wrap="square">
            <a:spAutoFit/>
          </a:bodyPr>
          <a:lstStyle/>
          <a:p>
            <a:r>
              <a:rPr lang="en-GB" sz="2400" dirty="0">
                <a:solidFill>
                  <a:schemeClr val="bg1"/>
                </a:solidFill>
              </a:rPr>
              <a:t> </a:t>
            </a:r>
          </a:p>
        </p:txBody>
      </p:sp>
      <p:sp>
        <p:nvSpPr>
          <p:cNvPr id="6" name="TextBox 5">
            <a:extLst>
              <a:ext uri="{FF2B5EF4-FFF2-40B4-BE49-F238E27FC236}">
                <a16:creationId xmlns:a16="http://schemas.microsoft.com/office/drawing/2014/main" id="{2FB64C2E-FC17-4610-BF64-2321773A4D44}"/>
              </a:ext>
            </a:extLst>
          </p:cNvPr>
          <p:cNvSpPr txBox="1"/>
          <p:nvPr/>
        </p:nvSpPr>
        <p:spPr>
          <a:xfrm>
            <a:off x="1018309" y="1277162"/>
            <a:ext cx="10076421" cy="1015663"/>
          </a:xfrm>
          <a:prstGeom prst="rect">
            <a:avLst/>
          </a:prstGeom>
          <a:noFill/>
        </p:spPr>
        <p:txBody>
          <a:bodyPr wrap="square" rtlCol="0">
            <a:spAutoFit/>
          </a:bodyPr>
          <a:lstStyle/>
          <a:p>
            <a:endParaRPr lang="en-GB" sz="2000" dirty="0">
              <a:solidFill>
                <a:schemeClr val="bg1"/>
              </a:solidFill>
              <a:latin typeface="Sitka Heading" panose="02000505000000020004" pitchFamily="2" charset="0"/>
            </a:endParaRPr>
          </a:p>
          <a:p>
            <a:endParaRPr lang="en-GB" sz="2000" dirty="0">
              <a:solidFill>
                <a:schemeClr val="bg1"/>
              </a:solidFill>
              <a:latin typeface="Sitka Heading" panose="02000505000000020004" pitchFamily="2" charset="0"/>
            </a:endParaRPr>
          </a:p>
          <a:p>
            <a:endParaRPr lang="en-GB" sz="2000" dirty="0">
              <a:solidFill>
                <a:schemeClr val="bg1"/>
              </a:solidFill>
              <a:latin typeface="Sitka Heading" panose="02000505000000020004" pitchFamily="2" charset="0"/>
            </a:endParaRPr>
          </a:p>
        </p:txBody>
      </p:sp>
      <p:sp>
        <p:nvSpPr>
          <p:cNvPr id="3" name="TextBox 2">
            <a:extLst>
              <a:ext uri="{FF2B5EF4-FFF2-40B4-BE49-F238E27FC236}">
                <a16:creationId xmlns:a16="http://schemas.microsoft.com/office/drawing/2014/main" id="{9F1079FE-80C2-4ABC-8A4D-354CD5A4D9C5}"/>
              </a:ext>
            </a:extLst>
          </p:cNvPr>
          <p:cNvSpPr txBox="1"/>
          <p:nvPr/>
        </p:nvSpPr>
        <p:spPr>
          <a:xfrm>
            <a:off x="1488500" y="813516"/>
            <a:ext cx="10942092" cy="769441"/>
          </a:xfrm>
          <a:prstGeom prst="rect">
            <a:avLst/>
          </a:prstGeom>
          <a:noFill/>
        </p:spPr>
        <p:txBody>
          <a:bodyPr wrap="square" rtlCol="0">
            <a:spAutoFit/>
          </a:bodyPr>
          <a:lstStyle/>
          <a:p>
            <a:r>
              <a:rPr lang="en-GB" sz="4400" dirty="0">
                <a:solidFill>
                  <a:schemeClr val="bg1"/>
                </a:solidFill>
                <a:latin typeface="Sitka Heading" panose="02000505000000020004" pitchFamily="2" charset="0"/>
              </a:rPr>
              <a:t>  Intimacy through situational ethics</a:t>
            </a:r>
          </a:p>
        </p:txBody>
      </p:sp>
      <p:sp>
        <p:nvSpPr>
          <p:cNvPr id="10" name="TextBox 9">
            <a:extLst>
              <a:ext uri="{FF2B5EF4-FFF2-40B4-BE49-F238E27FC236}">
                <a16:creationId xmlns:a16="http://schemas.microsoft.com/office/drawing/2014/main" id="{39EE6325-08F9-4C07-9D88-5385B8745F27}"/>
              </a:ext>
            </a:extLst>
          </p:cNvPr>
          <p:cNvSpPr txBox="1"/>
          <p:nvPr/>
        </p:nvSpPr>
        <p:spPr>
          <a:xfrm>
            <a:off x="1018309" y="2027250"/>
            <a:ext cx="10335491" cy="4801314"/>
          </a:xfrm>
          <a:prstGeom prst="rect">
            <a:avLst/>
          </a:prstGeom>
          <a:noFill/>
        </p:spPr>
        <p:txBody>
          <a:bodyPr wrap="square" rtlCol="0">
            <a:spAutoFit/>
          </a:bodyPr>
          <a:lstStyle/>
          <a:p>
            <a:pPr algn="ctr"/>
            <a:endParaRPr lang="en-GB" dirty="0">
              <a:solidFill>
                <a:schemeClr val="bg1"/>
              </a:solidFill>
              <a:latin typeface="Sitka Heading" panose="02000505000000020004" pitchFamily="2" charset="0"/>
            </a:endParaRPr>
          </a:p>
          <a:p>
            <a:pPr algn="ctr"/>
            <a:r>
              <a:rPr lang="en-GB" dirty="0">
                <a:solidFill>
                  <a:schemeClr val="bg1"/>
                </a:solidFill>
                <a:latin typeface="Sitka Heading" panose="02000505000000020004" pitchFamily="2" charset="0"/>
              </a:rPr>
              <a:t>“Situational ethics : the ability to respond to what’s right in front of you. If we can begin to see that ethical responsiveness has everything to do with our attentiveness and our ability to let go of fixed views, we can start to see how ethics are an expression of interconnectedness or intimacy.”</a:t>
            </a:r>
          </a:p>
          <a:p>
            <a:pPr algn="ctr"/>
            <a:endParaRPr lang="en-GB" dirty="0">
              <a:solidFill>
                <a:schemeClr val="bg1"/>
              </a:solidFill>
              <a:latin typeface="Sitka Heading" panose="02000505000000020004" pitchFamily="2" charset="0"/>
            </a:endParaRPr>
          </a:p>
          <a:p>
            <a:pPr algn="ctr"/>
            <a:endParaRPr lang="en-GB" dirty="0">
              <a:solidFill>
                <a:schemeClr val="bg1"/>
              </a:solidFill>
              <a:latin typeface="Sitka Heading" panose="02000505000000020004" pitchFamily="2" charset="0"/>
            </a:endParaRPr>
          </a:p>
          <a:p>
            <a:pPr algn="ctr"/>
            <a:r>
              <a:rPr lang="en-GB" dirty="0">
                <a:solidFill>
                  <a:schemeClr val="bg1"/>
                </a:solidFill>
                <a:latin typeface="Sitka Heading" panose="02000505000000020004" pitchFamily="2" charset="0"/>
              </a:rPr>
              <a:t>Intimacy means opening to what is without necessarily acting it out or turning it in.</a:t>
            </a:r>
          </a:p>
          <a:p>
            <a:pPr algn="ctr"/>
            <a:endParaRPr lang="en-GB" dirty="0">
              <a:solidFill>
                <a:schemeClr val="bg1"/>
              </a:solidFill>
              <a:latin typeface="Sitka Heading" panose="02000505000000020004" pitchFamily="2" charset="0"/>
            </a:endParaRPr>
          </a:p>
          <a:p>
            <a:pPr algn="ctr"/>
            <a:endParaRPr lang="en-GB" dirty="0">
              <a:solidFill>
                <a:schemeClr val="bg1"/>
              </a:solidFill>
              <a:latin typeface="Sitka Heading" panose="02000505000000020004" pitchFamily="2" charset="0"/>
            </a:endParaRPr>
          </a:p>
          <a:p>
            <a:pPr algn="ctr"/>
            <a:endParaRPr lang="en-GB" dirty="0">
              <a:solidFill>
                <a:schemeClr val="bg1"/>
              </a:solidFill>
              <a:latin typeface="Sitka Heading" panose="02000505000000020004" pitchFamily="2" charset="0"/>
            </a:endParaRPr>
          </a:p>
          <a:p>
            <a:pPr algn="ctr"/>
            <a:r>
              <a:rPr lang="en-GB" dirty="0">
                <a:solidFill>
                  <a:schemeClr val="bg1"/>
                </a:solidFill>
                <a:latin typeface="Sitka Heading" panose="02000505000000020004" pitchFamily="2" charset="0"/>
              </a:rPr>
              <a:t>(Stone, 2011. pp.89- 113) </a:t>
            </a:r>
          </a:p>
          <a:p>
            <a:pPr algn="ctr"/>
            <a:endParaRPr lang="en-GB" dirty="0">
              <a:solidFill>
                <a:schemeClr val="bg1"/>
              </a:solidFill>
              <a:latin typeface="Sitka Heading" panose="02000505000000020004" pitchFamily="2" charset="0"/>
            </a:endParaRPr>
          </a:p>
          <a:p>
            <a:pPr algn="ctr"/>
            <a:endParaRPr lang="en-GB" dirty="0">
              <a:solidFill>
                <a:schemeClr val="bg1"/>
              </a:solidFill>
              <a:latin typeface="Sitka Heading" panose="02000505000000020004" pitchFamily="2" charset="0"/>
            </a:endParaRPr>
          </a:p>
          <a:p>
            <a:pPr algn="ctr"/>
            <a:endParaRPr lang="en-GB" dirty="0">
              <a:solidFill>
                <a:schemeClr val="bg1"/>
              </a:solidFill>
              <a:latin typeface="Sitka Heading" panose="02000505000000020004" pitchFamily="2" charset="0"/>
            </a:endParaRPr>
          </a:p>
          <a:p>
            <a:pPr algn="ctr"/>
            <a:endParaRPr lang="en-GB" dirty="0">
              <a:solidFill>
                <a:schemeClr val="bg1"/>
              </a:solidFill>
              <a:latin typeface="Sitka Heading" panose="02000505000000020004" pitchFamily="2" charset="0"/>
            </a:endParaRPr>
          </a:p>
          <a:p>
            <a:pPr algn="ctr"/>
            <a:endParaRPr lang="en-GB" dirty="0">
              <a:solidFill>
                <a:schemeClr val="bg1"/>
              </a:solidFill>
              <a:latin typeface="Sitka Heading" panose="02000505000000020004" pitchFamily="2" charset="0"/>
            </a:endParaRPr>
          </a:p>
          <a:p>
            <a:pPr algn="ctr"/>
            <a:endParaRPr lang="en-GB" dirty="0">
              <a:solidFill>
                <a:schemeClr val="bg1"/>
              </a:solidFill>
              <a:latin typeface="Sitka Heading" panose="02000505000000020004" pitchFamily="2" charset="0"/>
            </a:endParaRPr>
          </a:p>
        </p:txBody>
      </p:sp>
    </p:spTree>
    <p:extLst>
      <p:ext uri="{BB962C8B-B14F-4D97-AF65-F5344CB8AC3E}">
        <p14:creationId xmlns:p14="http://schemas.microsoft.com/office/powerpoint/2010/main" val="2012244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17CA8D-03F5-470E-85E9-F5A547DFCCE1}"/>
              </a:ext>
            </a:extLst>
          </p:cNvPr>
          <p:cNvSpPr>
            <a:spLocks noGrp="1"/>
          </p:cNvSpPr>
          <p:nvPr>
            <p:ph type="sldNum" sz="quarter" idx="12"/>
          </p:nvPr>
        </p:nvSpPr>
        <p:spPr/>
        <p:txBody>
          <a:bodyPr>
            <a:normAutofit/>
          </a:bodyPr>
          <a:lstStyle/>
          <a:p>
            <a:fld id="{7FC2CC64-61C9-4E9F-B9D2-AE206B069F0C}" type="slidenum">
              <a:rPr lang="en-GB" smtClean="0"/>
              <a:t>15</a:t>
            </a:fld>
            <a:endParaRPr lang="en-GB" dirty="0"/>
          </a:p>
        </p:txBody>
      </p:sp>
      <p:sp>
        <p:nvSpPr>
          <p:cNvPr id="6" name="Rectangle 5">
            <a:extLst>
              <a:ext uri="{FF2B5EF4-FFF2-40B4-BE49-F238E27FC236}">
                <a16:creationId xmlns:a16="http://schemas.microsoft.com/office/drawing/2014/main" id="{398A6223-1D7B-4F73-BBCB-18E1DDF70CA6}"/>
              </a:ext>
            </a:extLst>
          </p:cNvPr>
          <p:cNvSpPr/>
          <p:nvPr/>
        </p:nvSpPr>
        <p:spPr>
          <a:xfrm>
            <a:off x="358140"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6A14B34C-B8AE-4C42-9777-4816C28E0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203" y="31071"/>
            <a:ext cx="4518108" cy="6795856"/>
          </a:xfrm>
          <a:prstGeom prst="rect">
            <a:avLst/>
          </a:prstGeom>
        </p:spPr>
      </p:pic>
      <p:pic>
        <p:nvPicPr>
          <p:cNvPr id="9" name="Content Placeholder 5">
            <a:extLst>
              <a:ext uri="{FF2B5EF4-FFF2-40B4-BE49-F238E27FC236}">
                <a16:creationId xmlns:a16="http://schemas.microsoft.com/office/drawing/2014/main" id="{40F74212-D2AA-45DE-A333-F7E05F867B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68261"/>
            <a:ext cx="4420293" cy="6721475"/>
          </a:xfrm>
        </p:spPr>
      </p:pic>
    </p:spTree>
    <p:extLst>
      <p:ext uri="{BB962C8B-B14F-4D97-AF65-F5344CB8AC3E}">
        <p14:creationId xmlns:p14="http://schemas.microsoft.com/office/powerpoint/2010/main" val="4013946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EDB2EC9-1C29-408E-AA55-A8DAF2FF83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8780" y="101407"/>
            <a:ext cx="4332824" cy="6756593"/>
          </a:xfrm>
        </p:spPr>
      </p:pic>
      <p:sp>
        <p:nvSpPr>
          <p:cNvPr id="4" name="Slide Number Placeholder 3">
            <a:extLst>
              <a:ext uri="{FF2B5EF4-FFF2-40B4-BE49-F238E27FC236}">
                <a16:creationId xmlns:a16="http://schemas.microsoft.com/office/drawing/2014/main" id="{23A79F2C-F9E2-4236-B50C-46C9C4B1E058}"/>
              </a:ext>
            </a:extLst>
          </p:cNvPr>
          <p:cNvSpPr>
            <a:spLocks noGrp="1"/>
          </p:cNvSpPr>
          <p:nvPr>
            <p:ph type="sldNum" sz="quarter" idx="12"/>
          </p:nvPr>
        </p:nvSpPr>
        <p:spPr/>
        <p:txBody>
          <a:bodyPr/>
          <a:lstStyle/>
          <a:p>
            <a:fld id="{7FC2CC64-61C9-4E9F-B9D2-AE206B069F0C}" type="slidenum">
              <a:rPr lang="en-GB" smtClean="0"/>
              <a:t>16</a:t>
            </a:fld>
            <a:endParaRPr lang="en-GB"/>
          </a:p>
        </p:txBody>
      </p:sp>
      <p:pic>
        <p:nvPicPr>
          <p:cNvPr id="8" name="Picture 7">
            <a:extLst>
              <a:ext uri="{FF2B5EF4-FFF2-40B4-BE49-F238E27FC236}">
                <a16:creationId xmlns:a16="http://schemas.microsoft.com/office/drawing/2014/main" id="{11D85F8E-8A99-4A01-9E21-6C934DEA8B3F}"/>
              </a:ext>
            </a:extLst>
          </p:cNvPr>
          <p:cNvPicPr>
            <a:picLocks noChangeAspect="1"/>
          </p:cNvPicPr>
          <p:nvPr/>
        </p:nvPicPr>
        <p:blipFill rotWithShape="1">
          <a:blip r:embed="rId3">
            <a:extLst>
              <a:ext uri="{28A0092B-C50C-407E-A947-70E740481C1C}">
                <a14:useLocalDpi xmlns:a14="http://schemas.microsoft.com/office/drawing/2010/main" val="0"/>
              </a:ext>
            </a:extLst>
          </a:blip>
          <a:srcRect l="875" t="-5111" r="-63" b="5111"/>
          <a:stretch/>
        </p:blipFill>
        <p:spPr>
          <a:xfrm>
            <a:off x="5910574" y="-207081"/>
            <a:ext cx="4448873" cy="7065081"/>
          </a:xfrm>
          <a:prstGeom prst="rect">
            <a:avLst/>
          </a:prstGeom>
        </p:spPr>
      </p:pic>
    </p:spTree>
    <p:extLst>
      <p:ext uri="{BB962C8B-B14F-4D97-AF65-F5344CB8AC3E}">
        <p14:creationId xmlns:p14="http://schemas.microsoft.com/office/powerpoint/2010/main" val="2415716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845DC68-2F2B-4558-8B91-7E6AC9B0059E}"/>
              </a:ext>
            </a:extLst>
          </p:cNvPr>
          <p:cNvSpPr>
            <a:spLocks noGrp="1"/>
          </p:cNvSpPr>
          <p:nvPr>
            <p:ph type="sldNum" sz="quarter" idx="12"/>
          </p:nvPr>
        </p:nvSpPr>
        <p:spPr/>
        <p:txBody>
          <a:bodyPr>
            <a:normAutofit/>
          </a:bodyPr>
          <a:lstStyle/>
          <a:p>
            <a:fld id="{7FC2CC64-61C9-4E9F-B9D2-AE206B069F0C}" type="slidenum">
              <a:rPr lang="en-GB" smtClean="0"/>
              <a:t>17</a:t>
            </a:fld>
            <a:endParaRPr lang="en-GB"/>
          </a:p>
        </p:txBody>
      </p:sp>
      <p:sp>
        <p:nvSpPr>
          <p:cNvPr id="9" name="Rectangle 8">
            <a:extLst>
              <a:ext uri="{FF2B5EF4-FFF2-40B4-BE49-F238E27FC236}">
                <a16:creationId xmlns:a16="http://schemas.microsoft.com/office/drawing/2014/main" id="{9ABB68A4-E094-4588-BCC8-65BBB5C58870}"/>
              </a:ext>
            </a:extLst>
          </p:cNvPr>
          <p:cNvSpPr/>
          <p:nvPr/>
        </p:nvSpPr>
        <p:spPr>
          <a:xfrm>
            <a:off x="435006"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02729EE2-F916-4AB2-9CF0-A0402675F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283" y="146014"/>
            <a:ext cx="4336295" cy="6575461"/>
          </a:xfrm>
          <a:prstGeom prst="rect">
            <a:avLst/>
          </a:prstGeom>
        </p:spPr>
      </p:pic>
      <p:pic>
        <p:nvPicPr>
          <p:cNvPr id="7" name="Picture 6">
            <a:extLst>
              <a:ext uri="{FF2B5EF4-FFF2-40B4-BE49-F238E27FC236}">
                <a16:creationId xmlns:a16="http://schemas.microsoft.com/office/drawing/2014/main" id="{8B7AE438-159F-43B3-A5EF-091B0F935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032" y="146014"/>
            <a:ext cx="4440661" cy="6575461"/>
          </a:xfrm>
          <a:prstGeom prst="rect">
            <a:avLst/>
          </a:prstGeom>
        </p:spPr>
      </p:pic>
    </p:spTree>
    <p:extLst>
      <p:ext uri="{BB962C8B-B14F-4D97-AF65-F5344CB8AC3E}">
        <p14:creationId xmlns:p14="http://schemas.microsoft.com/office/powerpoint/2010/main" val="1518910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845DC68-2F2B-4558-8B91-7E6AC9B0059E}"/>
              </a:ext>
            </a:extLst>
          </p:cNvPr>
          <p:cNvSpPr>
            <a:spLocks noGrp="1"/>
          </p:cNvSpPr>
          <p:nvPr>
            <p:ph type="sldNum" sz="quarter" idx="12"/>
          </p:nvPr>
        </p:nvSpPr>
        <p:spPr/>
        <p:txBody>
          <a:bodyPr>
            <a:normAutofit/>
          </a:bodyPr>
          <a:lstStyle/>
          <a:p>
            <a:fld id="{7FC2CC64-61C9-4E9F-B9D2-AE206B069F0C}" type="slidenum">
              <a:rPr lang="en-GB" smtClean="0"/>
              <a:t>18</a:t>
            </a:fld>
            <a:endParaRPr lang="en-GB" dirty="0"/>
          </a:p>
        </p:txBody>
      </p:sp>
      <p:sp>
        <p:nvSpPr>
          <p:cNvPr id="9" name="Rectangle 8">
            <a:extLst>
              <a:ext uri="{FF2B5EF4-FFF2-40B4-BE49-F238E27FC236}">
                <a16:creationId xmlns:a16="http://schemas.microsoft.com/office/drawing/2014/main" id="{9ABB68A4-E094-4588-BCC8-65BBB5C58870}"/>
              </a:ext>
            </a:extLst>
          </p:cNvPr>
          <p:cNvSpPr/>
          <p:nvPr/>
        </p:nvSpPr>
        <p:spPr>
          <a:xfrm>
            <a:off x="435006"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DDB1671-B866-4845-99BC-7705E742B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241" y="103772"/>
            <a:ext cx="4303979" cy="6400886"/>
          </a:xfrm>
          <a:prstGeom prst="rect">
            <a:avLst/>
          </a:prstGeom>
        </p:spPr>
      </p:pic>
      <p:pic>
        <p:nvPicPr>
          <p:cNvPr id="12" name="Picture 11">
            <a:extLst>
              <a:ext uri="{FF2B5EF4-FFF2-40B4-BE49-F238E27FC236}">
                <a16:creationId xmlns:a16="http://schemas.microsoft.com/office/drawing/2014/main" id="{74662A22-ED27-4A64-AE70-E9885B8D4A9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127283" y="103771"/>
            <a:ext cx="4503372" cy="6356094"/>
          </a:xfrm>
          <a:prstGeom prst="rect">
            <a:avLst/>
          </a:prstGeom>
        </p:spPr>
      </p:pic>
      <p:sp>
        <p:nvSpPr>
          <p:cNvPr id="13" name="Rectangle 12">
            <a:extLst>
              <a:ext uri="{FF2B5EF4-FFF2-40B4-BE49-F238E27FC236}">
                <a16:creationId xmlns:a16="http://schemas.microsoft.com/office/drawing/2014/main" id="{8F6EBEBC-DB90-4A1A-AA03-162C5CC37CC2}"/>
              </a:ext>
            </a:extLst>
          </p:cNvPr>
          <p:cNvSpPr/>
          <p:nvPr/>
        </p:nvSpPr>
        <p:spPr>
          <a:xfrm>
            <a:off x="2342680" y="6538912"/>
            <a:ext cx="6355080" cy="261610"/>
          </a:xfrm>
          <a:prstGeom prst="rect">
            <a:avLst/>
          </a:prstGeom>
        </p:spPr>
        <p:txBody>
          <a:bodyPr wrap="square">
            <a:spAutoFit/>
          </a:bodyPr>
          <a:lstStyle/>
          <a:p>
            <a:pPr algn="ctr">
              <a:spcAft>
                <a:spcPts val="1000"/>
              </a:spcAft>
            </a:pPr>
            <a:r>
              <a:rPr lang="en-GB" sz="11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Found Creature, Slieve Aughty Mountains, 2021</a:t>
            </a:r>
          </a:p>
        </p:txBody>
      </p:sp>
    </p:spTree>
    <p:extLst>
      <p:ext uri="{BB962C8B-B14F-4D97-AF65-F5344CB8AC3E}">
        <p14:creationId xmlns:p14="http://schemas.microsoft.com/office/powerpoint/2010/main" val="2446675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Sitka Heading" panose="02000505000000020004" pitchFamily="2" charset="0"/>
            </a:endParaRPr>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945793" y="459000"/>
            <a:ext cx="11316070" cy="1183529"/>
          </a:xfrm>
        </p:spPr>
        <p:txBody>
          <a:bodyPr>
            <a:normAutofit fontScale="90000"/>
          </a:bodyPr>
          <a:lstStyle/>
          <a:p>
            <a:pPr algn="ctr"/>
            <a:br>
              <a:rPr lang="en-GB" dirty="0">
                <a:solidFill>
                  <a:srgbClr val="009DAC"/>
                </a:solidFill>
              </a:rPr>
            </a:br>
            <a:endParaRPr lang="en-GB" dirty="0">
              <a:solidFill>
                <a:schemeClr val="bg1"/>
              </a:solidFill>
              <a:latin typeface="Sitka Heading" panose="02000505000000020004" pitchFamily="2" charset="0"/>
            </a:endParaRP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19</a:t>
            </a:fld>
            <a:endParaRPr lang="en-GB"/>
          </a:p>
        </p:txBody>
      </p:sp>
      <p:sp>
        <p:nvSpPr>
          <p:cNvPr id="9" name="Rectangle 8">
            <a:extLst>
              <a:ext uri="{FF2B5EF4-FFF2-40B4-BE49-F238E27FC236}">
                <a16:creationId xmlns:a16="http://schemas.microsoft.com/office/drawing/2014/main" id="{98135CB4-7404-43E4-908C-3D6F2F215048}"/>
              </a:ext>
            </a:extLst>
          </p:cNvPr>
          <p:cNvSpPr/>
          <p:nvPr/>
        </p:nvSpPr>
        <p:spPr>
          <a:xfrm>
            <a:off x="397844"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5DE914C-A175-40CF-AD91-48E85E0D9B66}"/>
              </a:ext>
            </a:extLst>
          </p:cNvPr>
          <p:cNvSpPr/>
          <p:nvPr/>
        </p:nvSpPr>
        <p:spPr>
          <a:xfrm>
            <a:off x="4318051" y="175447"/>
            <a:ext cx="2641495" cy="461665"/>
          </a:xfrm>
          <a:prstGeom prst="rect">
            <a:avLst/>
          </a:prstGeom>
        </p:spPr>
        <p:txBody>
          <a:bodyPr wrap="square">
            <a:spAutoFit/>
          </a:bodyPr>
          <a:lstStyle/>
          <a:p>
            <a:r>
              <a:rPr lang="en-GB" sz="2400" dirty="0">
                <a:solidFill>
                  <a:schemeClr val="bg1"/>
                </a:solidFill>
              </a:rPr>
              <a:t> </a:t>
            </a:r>
          </a:p>
        </p:txBody>
      </p:sp>
      <p:sp>
        <p:nvSpPr>
          <p:cNvPr id="6" name="TextBox 5">
            <a:extLst>
              <a:ext uri="{FF2B5EF4-FFF2-40B4-BE49-F238E27FC236}">
                <a16:creationId xmlns:a16="http://schemas.microsoft.com/office/drawing/2014/main" id="{2FB64C2E-FC17-4610-BF64-2321773A4D44}"/>
              </a:ext>
            </a:extLst>
          </p:cNvPr>
          <p:cNvSpPr txBox="1"/>
          <p:nvPr/>
        </p:nvSpPr>
        <p:spPr>
          <a:xfrm>
            <a:off x="1018309" y="1277162"/>
            <a:ext cx="10076421" cy="1015663"/>
          </a:xfrm>
          <a:prstGeom prst="rect">
            <a:avLst/>
          </a:prstGeom>
          <a:noFill/>
        </p:spPr>
        <p:txBody>
          <a:bodyPr wrap="square" rtlCol="0">
            <a:spAutoFit/>
          </a:bodyPr>
          <a:lstStyle/>
          <a:p>
            <a:endParaRPr lang="en-GB" sz="2000" dirty="0">
              <a:solidFill>
                <a:schemeClr val="bg1"/>
              </a:solidFill>
              <a:latin typeface="Sitka Heading" panose="02000505000000020004" pitchFamily="2" charset="0"/>
            </a:endParaRPr>
          </a:p>
          <a:p>
            <a:endParaRPr lang="en-GB" sz="2000" dirty="0">
              <a:solidFill>
                <a:schemeClr val="bg1"/>
              </a:solidFill>
              <a:latin typeface="Sitka Heading" panose="02000505000000020004" pitchFamily="2" charset="0"/>
            </a:endParaRPr>
          </a:p>
          <a:p>
            <a:endParaRPr lang="en-GB" sz="2000" dirty="0">
              <a:solidFill>
                <a:schemeClr val="bg1"/>
              </a:solidFill>
              <a:latin typeface="Sitka Heading" panose="02000505000000020004" pitchFamily="2" charset="0"/>
            </a:endParaRPr>
          </a:p>
        </p:txBody>
      </p:sp>
      <p:sp>
        <p:nvSpPr>
          <p:cNvPr id="3" name="TextBox 2">
            <a:extLst>
              <a:ext uri="{FF2B5EF4-FFF2-40B4-BE49-F238E27FC236}">
                <a16:creationId xmlns:a16="http://schemas.microsoft.com/office/drawing/2014/main" id="{9F1079FE-80C2-4ABC-8A4D-354CD5A4D9C5}"/>
              </a:ext>
            </a:extLst>
          </p:cNvPr>
          <p:cNvSpPr txBox="1"/>
          <p:nvPr/>
        </p:nvSpPr>
        <p:spPr>
          <a:xfrm>
            <a:off x="1488500" y="920665"/>
            <a:ext cx="10942092" cy="769441"/>
          </a:xfrm>
          <a:prstGeom prst="rect">
            <a:avLst/>
          </a:prstGeom>
          <a:noFill/>
        </p:spPr>
        <p:txBody>
          <a:bodyPr wrap="square" rtlCol="0">
            <a:spAutoFit/>
          </a:bodyPr>
          <a:lstStyle/>
          <a:p>
            <a:r>
              <a:rPr lang="en-GB" sz="4400" dirty="0">
                <a:solidFill>
                  <a:schemeClr val="bg1"/>
                </a:solidFill>
                <a:latin typeface="Sitka Heading" panose="02000505000000020004" pitchFamily="2" charset="0"/>
              </a:rPr>
              <a:t>  Creating  Pluriverse through Print ?</a:t>
            </a:r>
          </a:p>
        </p:txBody>
      </p:sp>
      <p:sp>
        <p:nvSpPr>
          <p:cNvPr id="10" name="TextBox 9">
            <a:extLst>
              <a:ext uri="{FF2B5EF4-FFF2-40B4-BE49-F238E27FC236}">
                <a16:creationId xmlns:a16="http://schemas.microsoft.com/office/drawing/2014/main" id="{39EE6325-08F9-4C07-9D88-5385B8745F27}"/>
              </a:ext>
            </a:extLst>
          </p:cNvPr>
          <p:cNvSpPr txBox="1"/>
          <p:nvPr/>
        </p:nvSpPr>
        <p:spPr>
          <a:xfrm>
            <a:off x="1315981" y="2697240"/>
            <a:ext cx="10076421" cy="2031325"/>
          </a:xfrm>
          <a:prstGeom prst="rect">
            <a:avLst/>
          </a:prstGeom>
          <a:noFill/>
        </p:spPr>
        <p:txBody>
          <a:bodyPr wrap="square" rtlCol="0">
            <a:spAutoFit/>
          </a:bodyPr>
          <a:lstStyle/>
          <a:p>
            <a:pPr algn="ctr"/>
            <a:r>
              <a:rPr lang="en-GB" dirty="0">
                <a:solidFill>
                  <a:schemeClr val="bg1"/>
                </a:solidFill>
                <a:latin typeface="Sitka Heading" panose="02000505000000020004" pitchFamily="2" charset="0"/>
              </a:rPr>
              <a:t>Pluriverse is the proposal for recognising the plural perspectives, heterogenous practices and diverse life forms that compose a world of many worlds. Pluriverse imagines and magnifies the multiple, open- ended practices that co-exist within an interconnected meshwork that allows for a multitude of worlds to emerge.</a:t>
            </a:r>
          </a:p>
          <a:p>
            <a:pPr algn="ctr"/>
            <a:endParaRPr lang="en-GB" dirty="0">
              <a:solidFill>
                <a:schemeClr val="bg1"/>
              </a:solidFill>
              <a:latin typeface="Sitka Heading" panose="02000505000000020004" pitchFamily="2" charset="0"/>
            </a:endParaRPr>
          </a:p>
          <a:p>
            <a:pPr algn="ctr"/>
            <a:endParaRPr lang="en-GB" dirty="0">
              <a:solidFill>
                <a:schemeClr val="bg1"/>
              </a:solidFill>
              <a:latin typeface="Sitka Heading" panose="02000505000000020004" pitchFamily="2" charset="0"/>
            </a:endParaRPr>
          </a:p>
          <a:p>
            <a:pPr algn="ctr"/>
            <a:r>
              <a:rPr lang="en-GB" dirty="0">
                <a:solidFill>
                  <a:schemeClr val="bg1"/>
                </a:solidFill>
                <a:latin typeface="Sitka Heading" panose="02000505000000020004" pitchFamily="2" charset="0"/>
              </a:rPr>
              <a:t>(Cadena &amp; Blaser, 2018.p.4).</a:t>
            </a:r>
          </a:p>
        </p:txBody>
      </p:sp>
    </p:spTree>
    <p:extLst>
      <p:ext uri="{BB962C8B-B14F-4D97-AF65-F5344CB8AC3E}">
        <p14:creationId xmlns:p14="http://schemas.microsoft.com/office/powerpoint/2010/main" val="4236414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740E42-DEBB-45B5-BD22-EAD77D0A04AD}"/>
              </a:ext>
            </a:extLst>
          </p:cNvPr>
          <p:cNvSpPr/>
          <p:nvPr/>
        </p:nvSpPr>
        <p:spPr>
          <a:xfrm>
            <a:off x="6165541" y="-26151"/>
            <a:ext cx="5992426" cy="6884151"/>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F61AB13-EC5D-47AD-9A1B-A60116813F19}"/>
              </a:ext>
            </a:extLst>
          </p:cNvPr>
          <p:cNvSpPr>
            <a:spLocks noGrp="1"/>
          </p:cNvSpPr>
          <p:nvPr>
            <p:ph type="title"/>
          </p:nvPr>
        </p:nvSpPr>
        <p:spPr>
          <a:xfrm>
            <a:off x="837459" y="151522"/>
            <a:ext cx="5308848" cy="1325563"/>
          </a:xfrm>
        </p:spPr>
        <p:txBody>
          <a:bodyPr>
            <a:normAutofit/>
          </a:bodyPr>
          <a:lstStyle/>
          <a:p>
            <a:pPr algn="ctr"/>
            <a:r>
              <a:rPr lang="en-GB" sz="3600" dirty="0">
                <a:latin typeface="Sitka Heading" panose="02000505000000020004" pitchFamily="2" charset="0"/>
                <a:ea typeface="Open Sans Semibold" panose="020B0706030804020204" pitchFamily="34" charset="0"/>
                <a:cs typeface="Open Sans Semibold" panose="020B0706030804020204" pitchFamily="34" charset="0"/>
              </a:rPr>
              <a:t>Research Question &amp; Aims</a:t>
            </a:r>
          </a:p>
        </p:txBody>
      </p:sp>
      <p:sp>
        <p:nvSpPr>
          <p:cNvPr id="4" name="Rectangle 1">
            <a:extLst>
              <a:ext uri="{FF2B5EF4-FFF2-40B4-BE49-F238E27FC236}">
                <a16:creationId xmlns:a16="http://schemas.microsoft.com/office/drawing/2014/main" id="{E0179638-EB3E-4B1A-A078-BE8B8BCB8CDD}"/>
              </a:ext>
            </a:extLst>
          </p:cNvPr>
          <p:cNvSpPr>
            <a:spLocks noGrp="1" noChangeArrowheads="1"/>
          </p:cNvSpPr>
          <p:nvPr>
            <p:ph idx="1"/>
          </p:nvPr>
        </p:nvSpPr>
        <p:spPr bwMode="auto">
          <a:xfrm>
            <a:off x="446474" y="2199701"/>
            <a:ext cx="5579986" cy="283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24525" algn="r"/>
              </a:tabLst>
              <a:defRPr>
                <a:solidFill>
                  <a:schemeClr val="tx1"/>
                </a:solidFill>
                <a:latin typeface="Arial" panose="020B0604020202020204" pitchFamily="34" charset="0"/>
              </a:defRPr>
            </a:lvl1pPr>
            <a:lvl2pPr eaLnBrk="0" fontAlgn="base" hangingPunct="0">
              <a:spcBef>
                <a:spcPct val="0"/>
              </a:spcBef>
              <a:spcAft>
                <a:spcPct val="0"/>
              </a:spcAft>
              <a:tabLst>
                <a:tab pos="5724525" algn="r"/>
              </a:tabLst>
              <a:defRPr>
                <a:solidFill>
                  <a:schemeClr val="tx1"/>
                </a:solidFill>
                <a:latin typeface="Arial" panose="020B0604020202020204" pitchFamily="34" charset="0"/>
              </a:defRPr>
            </a:lvl2pPr>
            <a:lvl3pPr eaLnBrk="0" fontAlgn="base" hangingPunct="0">
              <a:spcBef>
                <a:spcPct val="0"/>
              </a:spcBef>
              <a:spcAft>
                <a:spcPct val="0"/>
              </a:spcAft>
              <a:tabLst>
                <a:tab pos="5724525" algn="r"/>
              </a:tabLst>
              <a:defRPr>
                <a:solidFill>
                  <a:schemeClr val="tx1"/>
                </a:solidFill>
                <a:latin typeface="Arial" panose="020B0604020202020204" pitchFamily="34" charset="0"/>
              </a:defRPr>
            </a:lvl3pPr>
            <a:lvl4pPr eaLnBrk="0" fontAlgn="base" hangingPunct="0">
              <a:spcBef>
                <a:spcPct val="0"/>
              </a:spcBef>
              <a:spcAft>
                <a:spcPct val="0"/>
              </a:spcAft>
              <a:tabLst>
                <a:tab pos="5724525" algn="r"/>
              </a:tabLst>
              <a:defRPr>
                <a:solidFill>
                  <a:schemeClr val="tx1"/>
                </a:solidFill>
                <a:latin typeface="Arial" panose="020B0604020202020204" pitchFamily="34" charset="0"/>
              </a:defRPr>
            </a:lvl4pPr>
            <a:lvl5pPr eaLnBrk="0" fontAlgn="base" hangingPunct="0">
              <a:spcBef>
                <a:spcPct val="0"/>
              </a:spcBef>
              <a:spcAft>
                <a:spcPct val="0"/>
              </a:spcAft>
              <a:tabLst>
                <a:tab pos="5724525" algn="r"/>
              </a:tabLst>
              <a:defRPr>
                <a:solidFill>
                  <a:schemeClr val="tx1"/>
                </a:solidFill>
                <a:latin typeface="Arial" panose="020B0604020202020204" pitchFamily="34" charset="0"/>
              </a:defRPr>
            </a:lvl5pPr>
            <a:lvl6pPr eaLnBrk="0" fontAlgn="base" hangingPunct="0">
              <a:spcBef>
                <a:spcPct val="0"/>
              </a:spcBef>
              <a:spcAft>
                <a:spcPct val="0"/>
              </a:spcAft>
              <a:tabLst>
                <a:tab pos="5724525" algn="r"/>
              </a:tabLst>
              <a:defRPr>
                <a:solidFill>
                  <a:schemeClr val="tx1"/>
                </a:solidFill>
                <a:latin typeface="Arial" panose="020B0604020202020204" pitchFamily="34" charset="0"/>
              </a:defRPr>
            </a:lvl6pPr>
            <a:lvl7pPr eaLnBrk="0" fontAlgn="base" hangingPunct="0">
              <a:spcBef>
                <a:spcPct val="0"/>
              </a:spcBef>
              <a:spcAft>
                <a:spcPct val="0"/>
              </a:spcAft>
              <a:tabLst>
                <a:tab pos="5724525" algn="r"/>
              </a:tabLst>
              <a:defRPr>
                <a:solidFill>
                  <a:schemeClr val="tx1"/>
                </a:solidFill>
                <a:latin typeface="Arial" panose="020B0604020202020204" pitchFamily="34" charset="0"/>
              </a:defRPr>
            </a:lvl7pPr>
            <a:lvl8pPr eaLnBrk="0" fontAlgn="base" hangingPunct="0">
              <a:spcBef>
                <a:spcPct val="0"/>
              </a:spcBef>
              <a:spcAft>
                <a:spcPct val="0"/>
              </a:spcAft>
              <a:tabLst>
                <a:tab pos="5724525" algn="r"/>
              </a:tabLst>
              <a:defRPr>
                <a:solidFill>
                  <a:schemeClr val="tx1"/>
                </a:solidFill>
                <a:latin typeface="Arial" panose="020B0604020202020204" pitchFamily="34" charset="0"/>
              </a:defRPr>
            </a:lvl8pPr>
            <a:lvl9pPr eaLnBrk="0" fontAlgn="base" hangingPunct="0">
              <a:spcBef>
                <a:spcPct val="0"/>
              </a:spcBef>
              <a:spcAft>
                <a:spcPct val="0"/>
              </a:spcAft>
              <a:tabLst>
                <a:tab pos="5724525" algn="r"/>
              </a:tabLst>
              <a:defRPr>
                <a:solidFill>
                  <a:schemeClr val="tx1"/>
                </a:solidFill>
                <a:latin typeface="Arial" panose="020B0604020202020204" pitchFamily="34" charset="0"/>
              </a:defRPr>
            </a:lvl9pPr>
          </a:lstStyle>
          <a:p>
            <a:pPr marL="0" indent="0" algn="ctr">
              <a:lnSpc>
                <a:spcPct val="100000"/>
              </a:lnSpc>
              <a:buClr>
                <a:schemeClr val="accent6"/>
              </a:buClr>
              <a:buNone/>
            </a:pPr>
            <a:r>
              <a:rPr lang="en-GB" sz="2400" dirty="0">
                <a:latin typeface="Sitka Heading" panose="02000505000000020004" pitchFamily="2" charset="0"/>
                <a:ea typeface="Open Sans" panose="020B0606030504020204" pitchFamily="34" charset="0"/>
                <a:cs typeface="Open Sans" panose="020B0606030504020204" pitchFamily="34" charset="0"/>
              </a:rPr>
              <a:t>Without the overt implication of a trace such as the evidenced in extracted landscapes, how can slow violence be recognised by the print artist ?</a:t>
            </a:r>
          </a:p>
          <a:p>
            <a:pPr marL="0" indent="0" algn="ctr">
              <a:lnSpc>
                <a:spcPct val="100000"/>
              </a:lnSpc>
              <a:buClr>
                <a:schemeClr val="accent6"/>
              </a:buClr>
              <a:buNone/>
            </a:pPr>
            <a:endParaRPr lang="en-GB" sz="1600" dirty="0">
              <a:latin typeface="Sitka Heading" panose="02000505000000020004" pitchFamily="2" charset="0"/>
              <a:ea typeface="Open Sans" panose="020B0606030504020204" pitchFamily="34" charset="0"/>
              <a:cs typeface="Open Sans" panose="020B0606030504020204" pitchFamily="34" charset="0"/>
            </a:endParaRPr>
          </a:p>
          <a:p>
            <a:pPr marL="0" indent="0" algn="ctr">
              <a:lnSpc>
                <a:spcPct val="100000"/>
              </a:lnSpc>
              <a:buClr>
                <a:schemeClr val="accent6"/>
              </a:buClr>
              <a:buNone/>
            </a:pPr>
            <a:endParaRPr lang="en-GB" sz="1600" dirty="0">
              <a:latin typeface="Sitka Heading" panose="02000505000000020004" pitchFamily="2" charset="0"/>
              <a:ea typeface="Open Sans" panose="020B0606030504020204" pitchFamily="34" charset="0"/>
              <a:cs typeface="Open Sans" panose="020B0606030504020204" pitchFamily="34" charset="0"/>
            </a:endParaRPr>
          </a:p>
          <a:p>
            <a:pPr algn="just">
              <a:buClr>
                <a:schemeClr val="accent6"/>
              </a:buClr>
              <a:buFont typeface="Wingdings" panose="05000000000000000000" pitchFamily="2" charset="2"/>
              <a:buChar char="v"/>
            </a:pPr>
            <a:endParaRPr lang="en-GB" sz="1600" dirty="0"/>
          </a:p>
          <a:p>
            <a:pPr marL="0" indent="0">
              <a:buNone/>
            </a:pPr>
            <a:endParaRPr lang="en-GB" sz="1600" dirty="0"/>
          </a:p>
          <a:p>
            <a:pPr marL="0" indent="0" algn="just">
              <a:buNone/>
            </a:pPr>
            <a:endParaRPr lang="en-GB" sz="2400" dirty="0">
              <a:latin typeface="Sitka Heading" panose="02000505000000020004" pitchFamily="2" charset="0"/>
            </a:endParaRPr>
          </a:p>
        </p:txBody>
      </p:sp>
      <p:sp>
        <p:nvSpPr>
          <p:cNvPr id="3" name="Slide Number Placeholder 2">
            <a:extLst>
              <a:ext uri="{FF2B5EF4-FFF2-40B4-BE49-F238E27FC236}">
                <a16:creationId xmlns:a16="http://schemas.microsoft.com/office/drawing/2014/main" id="{DDC0FD06-E3BA-423E-A7FA-88C078EE089D}"/>
              </a:ext>
            </a:extLst>
          </p:cNvPr>
          <p:cNvSpPr>
            <a:spLocks noGrp="1"/>
          </p:cNvSpPr>
          <p:nvPr>
            <p:ph type="sldNum" sz="quarter" idx="12"/>
          </p:nvPr>
        </p:nvSpPr>
        <p:spPr/>
        <p:txBody>
          <a:bodyPr>
            <a:normAutofit/>
          </a:bodyPr>
          <a:lstStyle/>
          <a:p>
            <a:fld id="{7FC2CC64-61C9-4E9F-B9D2-AE206B069F0C}" type="slidenum">
              <a:rPr lang="en-GB" smtClean="0"/>
              <a:t>2</a:t>
            </a:fld>
            <a:endParaRPr lang="en-GB"/>
          </a:p>
        </p:txBody>
      </p:sp>
      <p:sp>
        <p:nvSpPr>
          <p:cNvPr id="6" name="Rectangle 5">
            <a:extLst>
              <a:ext uri="{FF2B5EF4-FFF2-40B4-BE49-F238E27FC236}">
                <a16:creationId xmlns:a16="http://schemas.microsoft.com/office/drawing/2014/main" id="{4A309D46-1025-4C78-AEB1-AAFAFDCD128C}"/>
              </a:ext>
            </a:extLst>
          </p:cNvPr>
          <p:cNvSpPr/>
          <p:nvPr/>
        </p:nvSpPr>
        <p:spPr>
          <a:xfrm>
            <a:off x="870042" y="1119276"/>
            <a:ext cx="10892901" cy="106532"/>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09F7971-9D29-4C44-8ED3-7DA03EF32AA8}"/>
              </a:ext>
            </a:extLst>
          </p:cNvPr>
          <p:cNvSpPr/>
          <p:nvPr/>
        </p:nvSpPr>
        <p:spPr>
          <a:xfrm>
            <a:off x="837459" y="2671039"/>
            <a:ext cx="6096000" cy="369332"/>
          </a:xfrm>
          <a:prstGeom prst="rect">
            <a:avLst/>
          </a:prstGeom>
        </p:spPr>
        <p:txBody>
          <a:bodyPr>
            <a:spAutoFit/>
          </a:bodyPr>
          <a:lstStyle/>
          <a:p>
            <a:pPr lvl="0"/>
            <a:endParaRPr lang="en-GB" dirty="0">
              <a:effectLst/>
            </a:endParaRPr>
          </a:p>
        </p:txBody>
      </p:sp>
      <p:pic>
        <p:nvPicPr>
          <p:cNvPr id="12" name="Picture 11">
            <a:extLst>
              <a:ext uri="{FF2B5EF4-FFF2-40B4-BE49-F238E27FC236}">
                <a16:creationId xmlns:a16="http://schemas.microsoft.com/office/drawing/2014/main" id="{5EDFFFEB-BB61-43F9-A3FD-ABD911FE6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6114" y="1300621"/>
            <a:ext cx="3669797" cy="5482565"/>
          </a:xfrm>
          <a:prstGeom prst="rect">
            <a:avLst/>
          </a:prstGeom>
        </p:spPr>
      </p:pic>
    </p:spTree>
    <p:extLst>
      <p:ext uri="{BB962C8B-B14F-4D97-AF65-F5344CB8AC3E}">
        <p14:creationId xmlns:p14="http://schemas.microsoft.com/office/powerpoint/2010/main" val="199770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BC383B5-CE25-4E6B-87AE-EA6CE7028AB1}"/>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0641" y="138499"/>
            <a:ext cx="11250713" cy="6053122"/>
          </a:xfrm>
          <a:prstGeom prst="rect">
            <a:avLst/>
          </a:prstGeom>
        </p:spPr>
      </p:pic>
      <p:sp>
        <p:nvSpPr>
          <p:cNvPr id="2" name="Slide Number Placeholder 1">
            <a:extLst>
              <a:ext uri="{FF2B5EF4-FFF2-40B4-BE49-F238E27FC236}">
                <a16:creationId xmlns:a16="http://schemas.microsoft.com/office/drawing/2014/main" id="{3F2A7C71-AE91-452A-BB30-65055A157081}"/>
              </a:ext>
            </a:extLst>
          </p:cNvPr>
          <p:cNvSpPr>
            <a:spLocks noGrp="1"/>
          </p:cNvSpPr>
          <p:nvPr>
            <p:ph type="sldNum" sz="quarter" idx="12"/>
          </p:nvPr>
        </p:nvSpPr>
        <p:spPr/>
        <p:txBody>
          <a:bodyPr>
            <a:normAutofit/>
          </a:bodyPr>
          <a:lstStyle/>
          <a:p>
            <a:fld id="{7FC2CC64-61C9-4E9F-B9D2-AE206B069F0C}" type="slidenum">
              <a:rPr lang="en-GB" smtClean="0"/>
              <a:t>20</a:t>
            </a:fld>
            <a:endParaRPr lang="en-GB"/>
          </a:p>
        </p:txBody>
      </p:sp>
      <p:sp>
        <p:nvSpPr>
          <p:cNvPr id="5" name="Rectangle 4">
            <a:extLst>
              <a:ext uri="{FF2B5EF4-FFF2-40B4-BE49-F238E27FC236}">
                <a16:creationId xmlns:a16="http://schemas.microsoft.com/office/drawing/2014/main" id="{EEAD073C-4607-43C5-9BA1-CA249CC7E869}"/>
              </a:ext>
            </a:extLst>
          </p:cNvPr>
          <p:cNvSpPr/>
          <p:nvPr/>
        </p:nvSpPr>
        <p:spPr>
          <a:xfrm>
            <a:off x="4409479" y="6053122"/>
            <a:ext cx="3373039"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 Niamh Fahy, Polaroid tests, photo etching, 2021</a:t>
            </a:r>
          </a:p>
        </p:txBody>
      </p:sp>
      <p:sp>
        <p:nvSpPr>
          <p:cNvPr id="6" name="Rectangle 5">
            <a:extLst>
              <a:ext uri="{FF2B5EF4-FFF2-40B4-BE49-F238E27FC236}">
                <a16:creationId xmlns:a16="http://schemas.microsoft.com/office/drawing/2014/main" id="{B72BF05A-FBA4-4FAE-9916-51DDE67B2240}"/>
              </a:ext>
            </a:extLst>
          </p:cNvPr>
          <p:cNvSpPr/>
          <p:nvPr/>
        </p:nvSpPr>
        <p:spPr>
          <a:xfrm>
            <a:off x="358140"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1772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DADA8D9-32AE-4774-8300-895BB4552612}"/>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67545" y="826144"/>
            <a:ext cx="4200834" cy="5205711"/>
          </a:xfrm>
          <a:prstGeom prst="rect">
            <a:avLst/>
          </a:prstGeom>
        </p:spPr>
      </p:pic>
      <p:sp>
        <p:nvSpPr>
          <p:cNvPr id="2" name="Slide Number Placeholder 1">
            <a:extLst>
              <a:ext uri="{FF2B5EF4-FFF2-40B4-BE49-F238E27FC236}">
                <a16:creationId xmlns:a16="http://schemas.microsoft.com/office/drawing/2014/main" id="{FE8890F9-BC67-4802-8D05-D779B34B34EA}"/>
              </a:ext>
            </a:extLst>
          </p:cNvPr>
          <p:cNvSpPr>
            <a:spLocks noGrp="1"/>
          </p:cNvSpPr>
          <p:nvPr>
            <p:ph type="sldNum" sz="quarter" idx="12"/>
          </p:nvPr>
        </p:nvSpPr>
        <p:spPr/>
        <p:txBody>
          <a:bodyPr>
            <a:normAutofit/>
          </a:bodyPr>
          <a:lstStyle/>
          <a:p>
            <a:fld id="{7FC2CC64-61C9-4E9F-B9D2-AE206B069F0C}" type="slidenum">
              <a:rPr lang="en-GB" smtClean="0"/>
              <a:t>21</a:t>
            </a:fld>
            <a:endParaRPr lang="en-GB"/>
          </a:p>
        </p:txBody>
      </p:sp>
      <p:pic>
        <p:nvPicPr>
          <p:cNvPr id="5" name="Picture 4">
            <a:extLst>
              <a:ext uri="{FF2B5EF4-FFF2-40B4-BE49-F238E27FC236}">
                <a16:creationId xmlns:a16="http://schemas.microsoft.com/office/drawing/2014/main" id="{7EC1CCFD-EB37-4BAE-BD3D-FD39CF5A6FF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668379" y="826144"/>
            <a:ext cx="4711269" cy="5205711"/>
          </a:xfrm>
          <a:prstGeom prst="rect">
            <a:avLst/>
          </a:prstGeom>
        </p:spPr>
      </p:pic>
      <p:sp>
        <p:nvSpPr>
          <p:cNvPr id="6" name="Rectangle 5">
            <a:extLst>
              <a:ext uri="{FF2B5EF4-FFF2-40B4-BE49-F238E27FC236}">
                <a16:creationId xmlns:a16="http://schemas.microsoft.com/office/drawing/2014/main" id="{A2BE64A9-AE8E-4A66-A2F2-BDC210C27C2C}"/>
              </a:ext>
            </a:extLst>
          </p:cNvPr>
          <p:cNvSpPr/>
          <p:nvPr/>
        </p:nvSpPr>
        <p:spPr>
          <a:xfrm>
            <a:off x="4017927" y="6217850"/>
            <a:ext cx="3300904"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Polaroid tests in Photo etching,2021</a:t>
            </a:r>
          </a:p>
        </p:txBody>
      </p:sp>
      <p:sp>
        <p:nvSpPr>
          <p:cNvPr id="7" name="Rectangle 6">
            <a:extLst>
              <a:ext uri="{FF2B5EF4-FFF2-40B4-BE49-F238E27FC236}">
                <a16:creationId xmlns:a16="http://schemas.microsoft.com/office/drawing/2014/main" id="{FFC483C2-9EED-496D-A69A-82CCE3C00EFA}"/>
              </a:ext>
            </a:extLst>
          </p:cNvPr>
          <p:cNvSpPr/>
          <p:nvPr/>
        </p:nvSpPr>
        <p:spPr>
          <a:xfrm>
            <a:off x="358140"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15755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AA9F57D-7D0B-4229-AD10-70DD5F8403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743" y="0"/>
            <a:ext cx="6252538" cy="3055135"/>
          </a:xfrm>
        </p:spPr>
      </p:pic>
      <p:sp>
        <p:nvSpPr>
          <p:cNvPr id="4" name="Slide Number Placeholder 3">
            <a:extLst>
              <a:ext uri="{FF2B5EF4-FFF2-40B4-BE49-F238E27FC236}">
                <a16:creationId xmlns:a16="http://schemas.microsoft.com/office/drawing/2014/main" id="{E54D6DB3-48AB-447E-ABC5-5E8C6E99A70D}"/>
              </a:ext>
            </a:extLst>
          </p:cNvPr>
          <p:cNvSpPr>
            <a:spLocks noGrp="1"/>
          </p:cNvSpPr>
          <p:nvPr>
            <p:ph type="sldNum" sz="quarter" idx="12"/>
          </p:nvPr>
        </p:nvSpPr>
        <p:spPr/>
        <p:txBody>
          <a:bodyPr/>
          <a:lstStyle/>
          <a:p>
            <a:fld id="{7FC2CC64-61C9-4E9F-B9D2-AE206B069F0C}" type="slidenum">
              <a:rPr lang="en-GB" smtClean="0"/>
              <a:t>22</a:t>
            </a:fld>
            <a:endParaRPr lang="en-GB"/>
          </a:p>
        </p:txBody>
      </p:sp>
      <p:pic>
        <p:nvPicPr>
          <p:cNvPr id="8" name="Picture 7">
            <a:extLst>
              <a:ext uri="{FF2B5EF4-FFF2-40B4-BE49-F238E27FC236}">
                <a16:creationId xmlns:a16="http://schemas.microsoft.com/office/drawing/2014/main" id="{36723B23-6204-4B17-A367-6AD9C8E96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46342" y="3335624"/>
            <a:ext cx="4026716" cy="3287177"/>
          </a:xfrm>
          <a:prstGeom prst="rect">
            <a:avLst/>
          </a:prstGeom>
        </p:spPr>
      </p:pic>
      <p:pic>
        <p:nvPicPr>
          <p:cNvPr id="11" name="Picture 10">
            <a:extLst>
              <a:ext uri="{FF2B5EF4-FFF2-40B4-BE49-F238E27FC236}">
                <a16:creationId xmlns:a16="http://schemas.microsoft.com/office/drawing/2014/main" id="{077EA87E-E786-4BEA-B066-E8439F006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4024" y="109356"/>
            <a:ext cx="4962573" cy="3429000"/>
          </a:xfrm>
          <a:prstGeom prst="rect">
            <a:avLst/>
          </a:prstGeom>
        </p:spPr>
      </p:pic>
      <p:pic>
        <p:nvPicPr>
          <p:cNvPr id="15" name="Picture 14">
            <a:extLst>
              <a:ext uri="{FF2B5EF4-FFF2-40B4-BE49-F238E27FC236}">
                <a16:creationId xmlns:a16="http://schemas.microsoft.com/office/drawing/2014/main" id="{31746E9C-8145-4757-A823-F096016FD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2744" y="3712719"/>
            <a:ext cx="4099456" cy="2910082"/>
          </a:xfrm>
          <a:prstGeom prst="rect">
            <a:avLst/>
          </a:prstGeom>
        </p:spPr>
      </p:pic>
    </p:spTree>
    <p:extLst>
      <p:ext uri="{BB962C8B-B14F-4D97-AF65-F5344CB8AC3E}">
        <p14:creationId xmlns:p14="http://schemas.microsoft.com/office/powerpoint/2010/main" val="2293611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845DC68-2F2B-4558-8B91-7E6AC9B0059E}"/>
              </a:ext>
            </a:extLst>
          </p:cNvPr>
          <p:cNvSpPr>
            <a:spLocks noGrp="1"/>
          </p:cNvSpPr>
          <p:nvPr>
            <p:ph type="sldNum" sz="quarter" idx="12"/>
          </p:nvPr>
        </p:nvSpPr>
        <p:spPr/>
        <p:txBody>
          <a:bodyPr>
            <a:normAutofit/>
          </a:bodyPr>
          <a:lstStyle/>
          <a:p>
            <a:fld id="{7FC2CC64-61C9-4E9F-B9D2-AE206B069F0C}" type="slidenum">
              <a:rPr lang="en-GB" smtClean="0"/>
              <a:t>23</a:t>
            </a:fld>
            <a:endParaRPr lang="en-GB"/>
          </a:p>
        </p:txBody>
      </p:sp>
      <p:sp>
        <p:nvSpPr>
          <p:cNvPr id="9" name="Rectangle 8">
            <a:extLst>
              <a:ext uri="{FF2B5EF4-FFF2-40B4-BE49-F238E27FC236}">
                <a16:creationId xmlns:a16="http://schemas.microsoft.com/office/drawing/2014/main" id="{9ABB68A4-E094-4588-BCC8-65BBB5C58870}"/>
              </a:ext>
            </a:extLst>
          </p:cNvPr>
          <p:cNvSpPr/>
          <p:nvPr/>
        </p:nvSpPr>
        <p:spPr>
          <a:xfrm>
            <a:off x="435006"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6FA2DD5-8366-439B-B90F-9E49B3DB1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726" y="160266"/>
            <a:ext cx="6686964" cy="3088961"/>
          </a:xfrm>
          <a:prstGeom prst="rect">
            <a:avLst/>
          </a:prstGeom>
        </p:spPr>
      </p:pic>
      <p:pic>
        <p:nvPicPr>
          <p:cNvPr id="12" name="Picture 11">
            <a:extLst>
              <a:ext uri="{FF2B5EF4-FFF2-40B4-BE49-F238E27FC236}">
                <a16:creationId xmlns:a16="http://schemas.microsoft.com/office/drawing/2014/main" id="{48D439A2-F867-4724-8662-45221466B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86693" y="1925169"/>
            <a:ext cx="6492705" cy="2999225"/>
          </a:xfrm>
          <a:prstGeom prst="rect">
            <a:avLst/>
          </a:prstGeom>
        </p:spPr>
      </p:pic>
      <p:pic>
        <p:nvPicPr>
          <p:cNvPr id="13" name="Picture 12">
            <a:extLst>
              <a:ext uri="{FF2B5EF4-FFF2-40B4-BE49-F238E27FC236}">
                <a16:creationId xmlns:a16="http://schemas.microsoft.com/office/drawing/2014/main" id="{EC777593-B06C-4518-8701-45A77A65A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26" y="3508979"/>
            <a:ext cx="6686966" cy="3088962"/>
          </a:xfrm>
          <a:prstGeom prst="rect">
            <a:avLst/>
          </a:prstGeom>
        </p:spPr>
      </p:pic>
    </p:spTree>
    <p:extLst>
      <p:ext uri="{BB962C8B-B14F-4D97-AF65-F5344CB8AC3E}">
        <p14:creationId xmlns:p14="http://schemas.microsoft.com/office/powerpoint/2010/main" val="138297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17CA8D-03F5-470E-85E9-F5A547DFCCE1}"/>
              </a:ext>
            </a:extLst>
          </p:cNvPr>
          <p:cNvSpPr>
            <a:spLocks noGrp="1"/>
          </p:cNvSpPr>
          <p:nvPr>
            <p:ph type="sldNum" sz="quarter" idx="12"/>
          </p:nvPr>
        </p:nvSpPr>
        <p:spPr/>
        <p:txBody>
          <a:bodyPr>
            <a:normAutofit/>
          </a:bodyPr>
          <a:lstStyle/>
          <a:p>
            <a:fld id="{7FC2CC64-61C9-4E9F-B9D2-AE206B069F0C}" type="slidenum">
              <a:rPr lang="en-GB" smtClean="0"/>
              <a:t>24</a:t>
            </a:fld>
            <a:endParaRPr lang="en-GB" dirty="0"/>
          </a:p>
        </p:txBody>
      </p:sp>
      <p:sp>
        <p:nvSpPr>
          <p:cNvPr id="6" name="Rectangle 5">
            <a:extLst>
              <a:ext uri="{FF2B5EF4-FFF2-40B4-BE49-F238E27FC236}">
                <a16:creationId xmlns:a16="http://schemas.microsoft.com/office/drawing/2014/main" id="{398A6223-1D7B-4F73-BBCB-18E1DDF70CA6}"/>
              </a:ext>
            </a:extLst>
          </p:cNvPr>
          <p:cNvSpPr/>
          <p:nvPr/>
        </p:nvSpPr>
        <p:spPr>
          <a:xfrm>
            <a:off x="358140"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F470A87B-82DA-4483-9EE1-CF1CBF810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6943" y="101462"/>
            <a:ext cx="4897663" cy="3232138"/>
          </a:xfrm>
          <a:prstGeom prst="rect">
            <a:avLst/>
          </a:prstGeom>
        </p:spPr>
      </p:pic>
      <p:pic>
        <p:nvPicPr>
          <p:cNvPr id="25" name="Picture 24">
            <a:extLst>
              <a:ext uri="{FF2B5EF4-FFF2-40B4-BE49-F238E27FC236}">
                <a16:creationId xmlns:a16="http://schemas.microsoft.com/office/drawing/2014/main" id="{569F905D-AC11-4BAB-9352-944AF1E73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42" y="95402"/>
            <a:ext cx="4896113" cy="3273262"/>
          </a:xfrm>
          <a:prstGeom prst="rect">
            <a:avLst/>
          </a:prstGeom>
        </p:spPr>
      </p:pic>
      <p:pic>
        <p:nvPicPr>
          <p:cNvPr id="26" name="Picture 25">
            <a:extLst>
              <a:ext uri="{FF2B5EF4-FFF2-40B4-BE49-F238E27FC236}">
                <a16:creationId xmlns:a16="http://schemas.microsoft.com/office/drawing/2014/main" id="{0F838A9B-E848-410A-A6D0-403DA451A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504" y="3489336"/>
            <a:ext cx="4353622" cy="3273262"/>
          </a:xfrm>
          <a:prstGeom prst="rect">
            <a:avLst/>
          </a:prstGeom>
        </p:spPr>
      </p:pic>
      <p:pic>
        <p:nvPicPr>
          <p:cNvPr id="27" name="Picture 26">
            <a:extLst>
              <a:ext uri="{FF2B5EF4-FFF2-40B4-BE49-F238E27FC236}">
                <a16:creationId xmlns:a16="http://schemas.microsoft.com/office/drawing/2014/main" id="{1A4AFAFC-2CAB-44AF-8B80-F58ED9B791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1668" y="3509897"/>
            <a:ext cx="4848211" cy="3232139"/>
          </a:xfrm>
          <a:prstGeom prst="rect">
            <a:avLst/>
          </a:prstGeom>
        </p:spPr>
      </p:pic>
    </p:spTree>
    <p:extLst>
      <p:ext uri="{BB962C8B-B14F-4D97-AF65-F5344CB8AC3E}">
        <p14:creationId xmlns:p14="http://schemas.microsoft.com/office/powerpoint/2010/main" val="447454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latin typeface="Sitka Heading" panose="02000505000000020004" pitchFamily="2" charset="0"/>
            </a:endParaRPr>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945793" y="459000"/>
            <a:ext cx="11316070" cy="1183529"/>
          </a:xfrm>
        </p:spPr>
        <p:txBody>
          <a:bodyPr>
            <a:normAutofit fontScale="90000"/>
          </a:bodyPr>
          <a:lstStyle/>
          <a:p>
            <a:pPr algn="ctr"/>
            <a:br>
              <a:rPr lang="en-GB" dirty="0">
                <a:solidFill>
                  <a:srgbClr val="009DAC"/>
                </a:solidFill>
              </a:rPr>
            </a:br>
            <a:endParaRPr lang="en-GB" dirty="0">
              <a:solidFill>
                <a:schemeClr val="bg1"/>
              </a:solidFill>
              <a:latin typeface="Sitka Heading" panose="02000505000000020004" pitchFamily="2" charset="0"/>
            </a:endParaRP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25</a:t>
            </a:fld>
            <a:endParaRPr lang="en-GB"/>
          </a:p>
        </p:txBody>
      </p:sp>
      <p:sp>
        <p:nvSpPr>
          <p:cNvPr id="9" name="Rectangle 8">
            <a:extLst>
              <a:ext uri="{FF2B5EF4-FFF2-40B4-BE49-F238E27FC236}">
                <a16:creationId xmlns:a16="http://schemas.microsoft.com/office/drawing/2014/main" id="{98135CB4-7404-43E4-908C-3D6F2F215048}"/>
              </a:ext>
            </a:extLst>
          </p:cNvPr>
          <p:cNvSpPr/>
          <p:nvPr/>
        </p:nvSpPr>
        <p:spPr>
          <a:xfrm>
            <a:off x="397844"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5DE914C-A175-40CF-AD91-48E85E0D9B66}"/>
              </a:ext>
            </a:extLst>
          </p:cNvPr>
          <p:cNvSpPr/>
          <p:nvPr/>
        </p:nvSpPr>
        <p:spPr>
          <a:xfrm>
            <a:off x="4318051" y="175447"/>
            <a:ext cx="2641495" cy="461665"/>
          </a:xfrm>
          <a:prstGeom prst="rect">
            <a:avLst/>
          </a:prstGeom>
        </p:spPr>
        <p:txBody>
          <a:bodyPr wrap="square">
            <a:spAutoFit/>
          </a:bodyPr>
          <a:lstStyle/>
          <a:p>
            <a:r>
              <a:rPr lang="en-GB" sz="2400" dirty="0">
                <a:solidFill>
                  <a:schemeClr val="bg1"/>
                </a:solidFill>
              </a:rPr>
              <a:t> </a:t>
            </a:r>
          </a:p>
        </p:txBody>
      </p:sp>
      <p:sp>
        <p:nvSpPr>
          <p:cNvPr id="6" name="TextBox 5">
            <a:extLst>
              <a:ext uri="{FF2B5EF4-FFF2-40B4-BE49-F238E27FC236}">
                <a16:creationId xmlns:a16="http://schemas.microsoft.com/office/drawing/2014/main" id="{2FB64C2E-FC17-4610-BF64-2321773A4D44}"/>
              </a:ext>
            </a:extLst>
          </p:cNvPr>
          <p:cNvSpPr txBox="1"/>
          <p:nvPr/>
        </p:nvSpPr>
        <p:spPr>
          <a:xfrm>
            <a:off x="600587" y="252391"/>
            <a:ext cx="10076421" cy="769441"/>
          </a:xfrm>
          <a:prstGeom prst="rect">
            <a:avLst/>
          </a:prstGeom>
          <a:noFill/>
        </p:spPr>
        <p:txBody>
          <a:bodyPr wrap="square" rtlCol="0">
            <a:spAutoFit/>
          </a:bodyPr>
          <a:lstStyle/>
          <a:p>
            <a:pPr algn="ctr"/>
            <a:r>
              <a:rPr lang="en-GB" sz="4400" dirty="0">
                <a:solidFill>
                  <a:schemeClr val="bg1"/>
                </a:solidFill>
                <a:latin typeface="Sitka Heading" panose="02000505000000020004" pitchFamily="2" charset="0"/>
              </a:rPr>
              <a:t>Boundary &amp; Porosity</a:t>
            </a:r>
          </a:p>
        </p:txBody>
      </p:sp>
      <p:sp>
        <p:nvSpPr>
          <p:cNvPr id="11" name="TextBox 10">
            <a:extLst>
              <a:ext uri="{FF2B5EF4-FFF2-40B4-BE49-F238E27FC236}">
                <a16:creationId xmlns:a16="http://schemas.microsoft.com/office/drawing/2014/main" id="{93535665-8E94-426A-923F-B531D1180C73}"/>
              </a:ext>
            </a:extLst>
          </p:cNvPr>
          <p:cNvSpPr txBox="1"/>
          <p:nvPr/>
        </p:nvSpPr>
        <p:spPr>
          <a:xfrm>
            <a:off x="1514992" y="2164360"/>
            <a:ext cx="8308516" cy="2308324"/>
          </a:xfrm>
          <a:prstGeom prst="rect">
            <a:avLst/>
          </a:prstGeom>
          <a:noFill/>
        </p:spPr>
        <p:txBody>
          <a:bodyPr wrap="square" rtlCol="0">
            <a:spAutoFit/>
          </a:bodyPr>
          <a:lstStyle/>
          <a:p>
            <a:pPr algn="ctr"/>
            <a:r>
              <a:rPr lang="en-GB" dirty="0">
                <a:solidFill>
                  <a:schemeClr val="bg1"/>
                </a:solidFill>
                <a:latin typeface="Sitka Heading" panose="02000505000000020004" pitchFamily="2" charset="0"/>
              </a:rPr>
              <a:t> “There are ‘ spatial porosities’ and these are instances where there is an overlapping or permeation of barriers and boundaries. In fact, in these instances, it is difficult to determine boundaries at all, and instead one must experientially note qualities rather by </a:t>
            </a:r>
            <a:r>
              <a:rPr lang="en-GB" i="1" dirty="0">
                <a:solidFill>
                  <a:schemeClr val="bg1"/>
                </a:solidFill>
                <a:latin typeface="Sitka Heading" panose="02000505000000020004" pitchFamily="2" charset="0"/>
              </a:rPr>
              <a:t>transitions </a:t>
            </a:r>
            <a:r>
              <a:rPr lang="en-GB" dirty="0">
                <a:solidFill>
                  <a:schemeClr val="bg1"/>
                </a:solidFill>
                <a:latin typeface="Sitka Heading" panose="02000505000000020004" pitchFamily="2" charset="0"/>
              </a:rPr>
              <a:t>instead of boundary lines.” </a:t>
            </a:r>
          </a:p>
          <a:p>
            <a:pPr algn="ctr"/>
            <a:endParaRPr lang="en-GB" dirty="0">
              <a:solidFill>
                <a:schemeClr val="bg1"/>
              </a:solidFill>
              <a:latin typeface="Sitka Heading" panose="02000505000000020004" pitchFamily="2" charset="0"/>
            </a:endParaRPr>
          </a:p>
          <a:p>
            <a:pPr algn="ctr"/>
            <a:endParaRPr lang="en-GB" dirty="0">
              <a:solidFill>
                <a:schemeClr val="bg1"/>
              </a:solidFill>
              <a:latin typeface="Sitka Heading" panose="02000505000000020004" pitchFamily="2" charset="0"/>
            </a:endParaRPr>
          </a:p>
          <a:p>
            <a:pPr algn="ctr"/>
            <a:endParaRPr lang="en-GB" dirty="0">
              <a:solidFill>
                <a:schemeClr val="bg1"/>
              </a:solidFill>
              <a:latin typeface="Sitka Heading" panose="02000505000000020004" pitchFamily="2" charset="0"/>
            </a:endParaRPr>
          </a:p>
          <a:p>
            <a:pPr algn="ctr"/>
            <a:r>
              <a:rPr lang="en-GB" dirty="0">
                <a:solidFill>
                  <a:schemeClr val="bg1"/>
                </a:solidFill>
                <a:latin typeface="Sitka Heading" panose="02000505000000020004" pitchFamily="2" charset="0"/>
              </a:rPr>
              <a:t> (Benjamin and </a:t>
            </a:r>
            <a:r>
              <a:rPr lang="en-GB" dirty="0" err="1">
                <a:solidFill>
                  <a:schemeClr val="bg1"/>
                </a:solidFill>
                <a:latin typeface="Sitka Heading" panose="02000505000000020004" pitchFamily="2" charset="0"/>
              </a:rPr>
              <a:t>Lacis</a:t>
            </a:r>
            <a:r>
              <a:rPr lang="en-GB" dirty="0">
                <a:solidFill>
                  <a:schemeClr val="bg1"/>
                </a:solidFill>
                <a:latin typeface="Sitka Heading" panose="02000505000000020004" pitchFamily="2" charset="0"/>
              </a:rPr>
              <a:t>, 1925)</a:t>
            </a:r>
          </a:p>
        </p:txBody>
      </p:sp>
    </p:spTree>
    <p:extLst>
      <p:ext uri="{BB962C8B-B14F-4D97-AF65-F5344CB8AC3E}">
        <p14:creationId xmlns:p14="http://schemas.microsoft.com/office/powerpoint/2010/main" val="1782551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17CA8D-03F5-470E-85E9-F5A547DFCCE1}"/>
              </a:ext>
            </a:extLst>
          </p:cNvPr>
          <p:cNvSpPr>
            <a:spLocks noGrp="1"/>
          </p:cNvSpPr>
          <p:nvPr>
            <p:ph type="sldNum" sz="quarter" idx="12"/>
          </p:nvPr>
        </p:nvSpPr>
        <p:spPr/>
        <p:txBody>
          <a:bodyPr>
            <a:normAutofit/>
          </a:bodyPr>
          <a:lstStyle/>
          <a:p>
            <a:fld id="{7FC2CC64-61C9-4E9F-B9D2-AE206B069F0C}" type="slidenum">
              <a:rPr lang="en-GB" smtClean="0"/>
              <a:t>26</a:t>
            </a:fld>
            <a:endParaRPr lang="en-GB" dirty="0"/>
          </a:p>
        </p:txBody>
      </p:sp>
      <p:sp>
        <p:nvSpPr>
          <p:cNvPr id="6" name="Rectangle 5">
            <a:extLst>
              <a:ext uri="{FF2B5EF4-FFF2-40B4-BE49-F238E27FC236}">
                <a16:creationId xmlns:a16="http://schemas.microsoft.com/office/drawing/2014/main" id="{398A6223-1D7B-4F73-BBCB-18E1DDF70CA6}"/>
              </a:ext>
            </a:extLst>
          </p:cNvPr>
          <p:cNvSpPr/>
          <p:nvPr/>
        </p:nvSpPr>
        <p:spPr>
          <a:xfrm>
            <a:off x="358140"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B70F5EA-DF66-44DF-B3B5-CC4FBD338AA5}"/>
              </a:ext>
            </a:extLst>
          </p:cNvPr>
          <p:cNvSpPr/>
          <p:nvPr/>
        </p:nvSpPr>
        <p:spPr>
          <a:xfrm>
            <a:off x="5466581" y="1887523"/>
            <a:ext cx="6288038" cy="1915909"/>
          </a:xfrm>
          <a:prstGeom prst="rect">
            <a:avLst/>
          </a:prstGeom>
        </p:spPr>
        <p:txBody>
          <a:bodyPr wrap="square">
            <a:spAutoFit/>
          </a:bodyPr>
          <a:lstStyle/>
          <a:p>
            <a:endParaRPr lang="en-GB" sz="1050" dirty="0">
              <a:solidFill>
                <a:srgbClr val="000000"/>
              </a:solidFill>
              <a:latin typeface="Sitka Banner" panose="02000505000000020004" pitchFamily="2" charset="0"/>
            </a:endParaRPr>
          </a:p>
          <a:p>
            <a:pPr marR="12010" algn="just"/>
            <a:endParaRPr lang="en-GB" i="1" dirty="0">
              <a:latin typeface="Sitka Banner" panose="02000505000000020004" pitchFamily="2" charset="0"/>
            </a:endParaRPr>
          </a:p>
          <a:p>
            <a:pPr marR="12010" algn="just"/>
            <a:r>
              <a:rPr lang="en-GB" i="1" dirty="0">
                <a:latin typeface="Sitka Banner" panose="02000505000000020004" pitchFamily="2" charset="0"/>
              </a:rPr>
              <a:t>Rotting corpse, invisible bacteria, aliens carried down stream, making their way back through river and stream, to be consumed, invading ,integrating bodies, that discard such creatures. Blood and facia formed from spoiled water, an invisible line traced from one body to the next.</a:t>
            </a:r>
            <a:endParaRPr lang="en-GB" dirty="0"/>
          </a:p>
        </p:txBody>
      </p:sp>
      <p:pic>
        <p:nvPicPr>
          <p:cNvPr id="8" name="Picture 7">
            <a:extLst>
              <a:ext uri="{FF2B5EF4-FFF2-40B4-BE49-F238E27FC236}">
                <a16:creationId xmlns:a16="http://schemas.microsoft.com/office/drawing/2014/main" id="{7A21026B-0DA9-4EEB-BD8B-521B412A8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536" y="404564"/>
            <a:ext cx="4211274" cy="6316911"/>
          </a:xfrm>
          <a:prstGeom prst="rect">
            <a:avLst/>
          </a:prstGeom>
        </p:spPr>
      </p:pic>
    </p:spTree>
    <p:extLst>
      <p:ext uri="{BB962C8B-B14F-4D97-AF65-F5344CB8AC3E}">
        <p14:creationId xmlns:p14="http://schemas.microsoft.com/office/powerpoint/2010/main" val="2297119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845DC68-2F2B-4558-8B91-7E6AC9B0059E}"/>
              </a:ext>
            </a:extLst>
          </p:cNvPr>
          <p:cNvSpPr>
            <a:spLocks noGrp="1"/>
          </p:cNvSpPr>
          <p:nvPr>
            <p:ph type="sldNum" sz="quarter" idx="12"/>
          </p:nvPr>
        </p:nvSpPr>
        <p:spPr/>
        <p:txBody>
          <a:bodyPr>
            <a:normAutofit/>
          </a:bodyPr>
          <a:lstStyle/>
          <a:p>
            <a:fld id="{7FC2CC64-61C9-4E9F-B9D2-AE206B069F0C}" type="slidenum">
              <a:rPr lang="en-GB" smtClean="0"/>
              <a:t>27</a:t>
            </a:fld>
            <a:endParaRPr lang="en-GB" dirty="0"/>
          </a:p>
        </p:txBody>
      </p:sp>
      <p:sp>
        <p:nvSpPr>
          <p:cNvPr id="9" name="Rectangle 8">
            <a:extLst>
              <a:ext uri="{FF2B5EF4-FFF2-40B4-BE49-F238E27FC236}">
                <a16:creationId xmlns:a16="http://schemas.microsoft.com/office/drawing/2014/main" id="{9ABB68A4-E094-4588-BCC8-65BBB5C58870}"/>
              </a:ext>
            </a:extLst>
          </p:cNvPr>
          <p:cNvSpPr/>
          <p:nvPr/>
        </p:nvSpPr>
        <p:spPr>
          <a:xfrm>
            <a:off x="435006"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7074E695-3822-4496-AC6E-EC1359838590}"/>
              </a:ext>
            </a:extLst>
          </p:cNvPr>
          <p:cNvPicPr>
            <a:picLocks noChangeAspect="1"/>
          </p:cNvPicPr>
          <p:nvPr/>
        </p:nvPicPr>
        <p:blipFill rotWithShape="1">
          <a:blip r:embed="rId2">
            <a:extLst>
              <a:ext uri="{28A0092B-C50C-407E-A947-70E740481C1C}">
                <a14:useLocalDpi xmlns:a14="http://schemas.microsoft.com/office/drawing/2010/main" val="0"/>
              </a:ext>
            </a:extLst>
          </a:blip>
          <a:srcRect l="823" r="232"/>
          <a:stretch/>
        </p:blipFill>
        <p:spPr>
          <a:xfrm>
            <a:off x="838200" y="289542"/>
            <a:ext cx="10681512" cy="6066808"/>
          </a:xfrm>
          <a:prstGeom prst="rect">
            <a:avLst/>
          </a:prstGeom>
        </p:spPr>
      </p:pic>
      <p:sp>
        <p:nvSpPr>
          <p:cNvPr id="4" name="Rectangle 3">
            <a:extLst>
              <a:ext uri="{FF2B5EF4-FFF2-40B4-BE49-F238E27FC236}">
                <a16:creationId xmlns:a16="http://schemas.microsoft.com/office/drawing/2014/main" id="{42108748-A15D-42EC-8681-E5526177147F}"/>
              </a:ext>
            </a:extLst>
          </p:cNvPr>
          <p:cNvSpPr/>
          <p:nvPr/>
        </p:nvSpPr>
        <p:spPr>
          <a:xfrm>
            <a:off x="3486233" y="6400413"/>
            <a:ext cx="4958455" cy="276999"/>
          </a:xfrm>
          <a:prstGeom prst="rect">
            <a:avLst/>
          </a:prstGeom>
        </p:spPr>
        <p:txBody>
          <a:bodyPr wrap="squar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Lithograph, 2021</a:t>
            </a:r>
          </a:p>
        </p:txBody>
      </p:sp>
    </p:spTree>
    <p:extLst>
      <p:ext uri="{BB962C8B-B14F-4D97-AF65-F5344CB8AC3E}">
        <p14:creationId xmlns:p14="http://schemas.microsoft.com/office/powerpoint/2010/main" val="3469052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845DC68-2F2B-4558-8B91-7E6AC9B0059E}"/>
              </a:ext>
            </a:extLst>
          </p:cNvPr>
          <p:cNvSpPr>
            <a:spLocks noGrp="1"/>
          </p:cNvSpPr>
          <p:nvPr>
            <p:ph type="sldNum" sz="quarter" idx="12"/>
          </p:nvPr>
        </p:nvSpPr>
        <p:spPr/>
        <p:txBody>
          <a:bodyPr>
            <a:normAutofit/>
          </a:bodyPr>
          <a:lstStyle/>
          <a:p>
            <a:fld id="{7FC2CC64-61C9-4E9F-B9D2-AE206B069F0C}" type="slidenum">
              <a:rPr lang="en-GB" smtClean="0"/>
              <a:t>28</a:t>
            </a:fld>
            <a:endParaRPr lang="en-GB" dirty="0"/>
          </a:p>
        </p:txBody>
      </p:sp>
      <p:sp>
        <p:nvSpPr>
          <p:cNvPr id="9" name="Rectangle 8">
            <a:extLst>
              <a:ext uri="{FF2B5EF4-FFF2-40B4-BE49-F238E27FC236}">
                <a16:creationId xmlns:a16="http://schemas.microsoft.com/office/drawing/2014/main" id="{9ABB68A4-E094-4588-BCC8-65BBB5C58870}"/>
              </a:ext>
            </a:extLst>
          </p:cNvPr>
          <p:cNvSpPr/>
          <p:nvPr/>
        </p:nvSpPr>
        <p:spPr>
          <a:xfrm>
            <a:off x="435006"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F5593DA-E971-4323-9F5B-F8EEC48B2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106" y="495451"/>
            <a:ext cx="10245788" cy="5735064"/>
          </a:xfrm>
          <a:prstGeom prst="rect">
            <a:avLst/>
          </a:prstGeom>
        </p:spPr>
      </p:pic>
      <p:sp>
        <p:nvSpPr>
          <p:cNvPr id="6" name="Rectangle 5">
            <a:extLst>
              <a:ext uri="{FF2B5EF4-FFF2-40B4-BE49-F238E27FC236}">
                <a16:creationId xmlns:a16="http://schemas.microsoft.com/office/drawing/2014/main" id="{FB1B3757-161D-4EA8-9693-1EC0C60B0722}"/>
              </a:ext>
            </a:extLst>
          </p:cNvPr>
          <p:cNvSpPr/>
          <p:nvPr/>
        </p:nvSpPr>
        <p:spPr>
          <a:xfrm>
            <a:off x="4672749" y="6356350"/>
            <a:ext cx="2108269"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Lithograph, 2021</a:t>
            </a:r>
          </a:p>
        </p:txBody>
      </p:sp>
    </p:spTree>
    <p:extLst>
      <p:ext uri="{BB962C8B-B14F-4D97-AF65-F5344CB8AC3E}">
        <p14:creationId xmlns:p14="http://schemas.microsoft.com/office/powerpoint/2010/main" val="2016512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E00C0DD-1D57-4C48-B73A-84EB7F84E4CF}"/>
              </a:ext>
            </a:extLst>
          </p:cNvPr>
          <p:cNvSpPr>
            <a:spLocks noGrp="1"/>
          </p:cNvSpPr>
          <p:nvPr>
            <p:ph idx="1"/>
          </p:nvPr>
        </p:nvSpPr>
        <p:spPr>
          <a:xfrm>
            <a:off x="5170503" y="1282825"/>
            <a:ext cx="6880194" cy="6027936"/>
          </a:xfrm>
        </p:spPr>
        <p:txBody>
          <a:bodyPr>
            <a:normAutofit/>
          </a:bodyPr>
          <a:lstStyle/>
          <a:p>
            <a:pPr marL="0" indent="0" algn="ctr">
              <a:buNone/>
            </a:pPr>
            <a:r>
              <a:rPr lang="en-GB" sz="2400" dirty="0">
                <a:latin typeface="Sitka Heading" panose="02000505000000020004" pitchFamily="2" charset="0"/>
              </a:rPr>
              <a:t>In order to carefully attend to the landscapes examined within this research it is important to reframe the notion of fieldwork as reflecting ourselves (our cells) as a component of a dynamic meshwork that exists across landscape, to recognise not only why we engage in fieldwork but “to what extent we are the fieldwork” (Modeen and Biggs, 2020, p.214). In this recognition, a responsiveness can develop that corresponds to the complex, fluid and unfolding environments that we are part of (Modeen and Biggs, 2020, p.215).</a:t>
            </a:r>
          </a:p>
          <a:p>
            <a:pPr algn="ctr"/>
            <a:endParaRPr lang="en-GB" dirty="0"/>
          </a:p>
        </p:txBody>
      </p:sp>
      <p:sp>
        <p:nvSpPr>
          <p:cNvPr id="7" name="Slide Number Placeholder 6">
            <a:extLst>
              <a:ext uri="{FF2B5EF4-FFF2-40B4-BE49-F238E27FC236}">
                <a16:creationId xmlns:a16="http://schemas.microsoft.com/office/drawing/2014/main" id="{95D6E6BC-0055-421A-BAD3-1ACB20E9114F}"/>
              </a:ext>
            </a:extLst>
          </p:cNvPr>
          <p:cNvSpPr>
            <a:spLocks noGrp="1"/>
          </p:cNvSpPr>
          <p:nvPr>
            <p:ph type="sldNum" sz="quarter" idx="12"/>
          </p:nvPr>
        </p:nvSpPr>
        <p:spPr/>
        <p:txBody>
          <a:bodyPr>
            <a:normAutofit/>
          </a:bodyPr>
          <a:lstStyle/>
          <a:p>
            <a:fld id="{7FC2CC64-61C9-4E9F-B9D2-AE206B069F0C}" type="slidenum">
              <a:rPr lang="en-GB" smtClean="0"/>
              <a:t>29</a:t>
            </a:fld>
            <a:endParaRPr lang="en-GB"/>
          </a:p>
        </p:txBody>
      </p:sp>
      <p:sp>
        <p:nvSpPr>
          <p:cNvPr id="13" name="Rectangle 12">
            <a:extLst>
              <a:ext uri="{FF2B5EF4-FFF2-40B4-BE49-F238E27FC236}">
                <a16:creationId xmlns:a16="http://schemas.microsoft.com/office/drawing/2014/main" id="{D86DB692-EE58-4723-9B40-B8DACC5F1A61}"/>
              </a:ext>
            </a:extLst>
          </p:cNvPr>
          <p:cNvSpPr/>
          <p:nvPr/>
        </p:nvSpPr>
        <p:spPr>
          <a:xfrm>
            <a:off x="241003"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67E59820-AF66-49DE-9465-3E017120A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47" y="545284"/>
            <a:ext cx="4177331" cy="5221257"/>
          </a:xfrm>
          <a:prstGeom prst="rect">
            <a:avLst/>
          </a:prstGeom>
        </p:spPr>
      </p:pic>
      <p:sp>
        <p:nvSpPr>
          <p:cNvPr id="2" name="Rectangle 1">
            <a:extLst>
              <a:ext uri="{FF2B5EF4-FFF2-40B4-BE49-F238E27FC236}">
                <a16:creationId xmlns:a16="http://schemas.microsoft.com/office/drawing/2014/main" id="{FAE8B39A-F2FE-480D-B35A-E07A5892482F}"/>
              </a:ext>
            </a:extLst>
          </p:cNvPr>
          <p:cNvSpPr/>
          <p:nvPr/>
        </p:nvSpPr>
        <p:spPr>
          <a:xfrm>
            <a:off x="932538" y="5766541"/>
            <a:ext cx="3027066" cy="261610"/>
          </a:xfrm>
          <a:prstGeom prst="rect">
            <a:avLst/>
          </a:prstGeom>
        </p:spPr>
        <p:txBody>
          <a:bodyPr wrap="square">
            <a:spAutoFit/>
          </a:bodyPr>
          <a:lstStyle/>
          <a:p>
            <a:pPr algn="ctr">
              <a:spcAft>
                <a:spcPts val="1000"/>
              </a:spcAft>
            </a:pPr>
            <a:r>
              <a:rPr lang="en-GB" sz="11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Photo etching, 2021</a:t>
            </a:r>
          </a:p>
        </p:txBody>
      </p:sp>
    </p:spTree>
    <p:extLst>
      <p:ext uri="{BB962C8B-B14F-4D97-AF65-F5344CB8AC3E}">
        <p14:creationId xmlns:p14="http://schemas.microsoft.com/office/powerpoint/2010/main" val="4213252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latin typeface="Sitka Heading" panose="02000505000000020004" pitchFamily="2" charset="0"/>
            </a:endParaRPr>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491971" y="218327"/>
            <a:ext cx="10515600" cy="1325563"/>
          </a:xfrm>
        </p:spPr>
        <p:txBody>
          <a:bodyPr/>
          <a:lstStyle/>
          <a:p>
            <a:pPr algn="ctr"/>
            <a:r>
              <a:rPr lang="en-GB" dirty="0">
                <a:solidFill>
                  <a:schemeClr val="bg1"/>
                </a:solidFill>
                <a:latin typeface="Sitka Heading" panose="02000505000000020004" pitchFamily="2" charset="0"/>
              </a:rPr>
              <a:t>Slow Violence</a:t>
            </a: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3</a:t>
            </a:fld>
            <a:endParaRPr lang="en-GB"/>
          </a:p>
        </p:txBody>
      </p:sp>
      <p:sp>
        <p:nvSpPr>
          <p:cNvPr id="7" name="Rectangle 6">
            <a:extLst>
              <a:ext uri="{FF2B5EF4-FFF2-40B4-BE49-F238E27FC236}">
                <a16:creationId xmlns:a16="http://schemas.microsoft.com/office/drawing/2014/main" id="{79C639D3-E7ED-421C-AAF2-25162865D3D8}"/>
              </a:ext>
            </a:extLst>
          </p:cNvPr>
          <p:cNvSpPr/>
          <p:nvPr/>
        </p:nvSpPr>
        <p:spPr>
          <a:xfrm>
            <a:off x="656409"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rgbClr val="009DAC"/>
              </a:solidFill>
            </a:endParaRPr>
          </a:p>
        </p:txBody>
      </p:sp>
      <p:sp>
        <p:nvSpPr>
          <p:cNvPr id="9" name="TextBox 8">
            <a:extLst>
              <a:ext uri="{FF2B5EF4-FFF2-40B4-BE49-F238E27FC236}">
                <a16:creationId xmlns:a16="http://schemas.microsoft.com/office/drawing/2014/main" id="{47B5957B-A2FE-438C-A371-7E98F6EA5BCD}"/>
              </a:ext>
            </a:extLst>
          </p:cNvPr>
          <p:cNvSpPr txBox="1"/>
          <p:nvPr/>
        </p:nvSpPr>
        <p:spPr>
          <a:xfrm>
            <a:off x="774948" y="2539403"/>
            <a:ext cx="11097086" cy="2677656"/>
          </a:xfrm>
          <a:prstGeom prst="rect">
            <a:avLst/>
          </a:prstGeom>
          <a:noFill/>
        </p:spPr>
        <p:txBody>
          <a:bodyPr wrap="square" rtlCol="0">
            <a:spAutoFit/>
          </a:bodyPr>
          <a:lstStyle/>
          <a:p>
            <a:pPr algn="ctr"/>
            <a:r>
              <a:rPr lang="en-GB" sz="2400" dirty="0">
                <a:solidFill>
                  <a:schemeClr val="bg1"/>
                </a:solidFill>
                <a:latin typeface="Sitka Heading" panose="02000505000000020004" pitchFamily="2" charset="0"/>
              </a:rPr>
              <a:t>The term slow violence refers to environmental destruction that takes places over a gradual period, frequently concealed, imperceptible and devoid of immediate spectacle commonly associated with notions of violence. Slow violence is often perceived as inevitable. It is too consistent to warrant the immediate scrutiny associated with disaster, presented by an image centric media.</a:t>
            </a:r>
          </a:p>
          <a:p>
            <a:pPr algn="ctr"/>
            <a:endParaRPr lang="en-GB" sz="2400" dirty="0">
              <a:solidFill>
                <a:schemeClr val="bg1"/>
              </a:solidFill>
              <a:latin typeface="Sitka Heading" panose="02000505000000020004" pitchFamily="2" charset="0"/>
            </a:endParaRPr>
          </a:p>
          <a:p>
            <a:pPr algn="ctr"/>
            <a:r>
              <a:rPr lang="en-GB" sz="2400" dirty="0">
                <a:solidFill>
                  <a:schemeClr val="bg1"/>
                </a:solidFill>
                <a:latin typeface="Sitka Heading" panose="02000505000000020004" pitchFamily="2" charset="0"/>
              </a:rPr>
              <a:t>(Nixon, 2013)</a:t>
            </a:r>
          </a:p>
        </p:txBody>
      </p:sp>
    </p:spTree>
    <p:extLst>
      <p:ext uri="{BB962C8B-B14F-4D97-AF65-F5344CB8AC3E}">
        <p14:creationId xmlns:p14="http://schemas.microsoft.com/office/powerpoint/2010/main" val="994822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8297-1B88-4400-9903-73C2840DC2EB}"/>
              </a:ext>
            </a:extLst>
          </p:cNvPr>
          <p:cNvSpPr>
            <a:spLocks noGrp="1"/>
          </p:cNvSpPr>
          <p:nvPr>
            <p:ph type="title"/>
          </p:nvPr>
        </p:nvSpPr>
        <p:spPr>
          <a:xfrm>
            <a:off x="872417" y="284086"/>
            <a:ext cx="9906000" cy="866266"/>
          </a:xfrm>
        </p:spPr>
        <p:txBody>
          <a:bodyPr>
            <a:normAutofit/>
          </a:bodyPr>
          <a:lstStyle/>
          <a:p>
            <a:pPr algn="ctr"/>
            <a:r>
              <a:rPr lang="en-GB" dirty="0">
                <a:latin typeface="Sitka Display" panose="02000505000000020004" pitchFamily="2" charset="0"/>
                <a:ea typeface="Open Sans Semibold" panose="020B0706030804020204" pitchFamily="34" charset="0"/>
                <a:cs typeface="Open Sans Semibold" panose="020B0706030804020204" pitchFamily="34" charset="0"/>
              </a:rPr>
              <a:t>Bibliography</a:t>
            </a:r>
          </a:p>
        </p:txBody>
      </p:sp>
      <p:sp>
        <p:nvSpPr>
          <p:cNvPr id="3" name="Content Placeholder 2">
            <a:extLst>
              <a:ext uri="{FF2B5EF4-FFF2-40B4-BE49-F238E27FC236}">
                <a16:creationId xmlns:a16="http://schemas.microsoft.com/office/drawing/2014/main" id="{E8ED1190-5EAD-4C74-A9A1-5F2AD04D503F}"/>
              </a:ext>
            </a:extLst>
          </p:cNvPr>
          <p:cNvSpPr>
            <a:spLocks noGrp="1"/>
          </p:cNvSpPr>
          <p:nvPr>
            <p:ph idx="1"/>
          </p:nvPr>
        </p:nvSpPr>
        <p:spPr>
          <a:xfrm>
            <a:off x="486561" y="1350628"/>
            <a:ext cx="11553039" cy="5331161"/>
          </a:xfrm>
        </p:spPr>
        <p:txBody>
          <a:bodyPr>
            <a:normAutofit fontScale="55000" lnSpcReduction="20000"/>
          </a:bodyPr>
          <a:lstStyle/>
          <a:p>
            <a:pPr marL="0" indent="0">
              <a:buNone/>
            </a:pPr>
            <a:r>
              <a:rPr lang="en-GB" sz="2500" dirty="0">
                <a:latin typeface="Sitka Heading" panose="02000505000000020004" pitchFamily="2" charset="0"/>
              </a:rPr>
              <a:t>Bennett, J. (2005) </a:t>
            </a:r>
            <a:r>
              <a:rPr lang="en-GB" sz="2500" i="1" dirty="0">
                <a:latin typeface="Sitka Heading" panose="02000505000000020004" pitchFamily="2" charset="0"/>
              </a:rPr>
              <a:t>Empathic vision: affect, trauma, and contemporary art </a:t>
            </a:r>
            <a:r>
              <a:rPr lang="en-GB" sz="2500" dirty="0">
                <a:latin typeface="Sitka Heading" panose="02000505000000020004" pitchFamily="2" charset="0"/>
              </a:rPr>
              <a:t>Cultural memory in the present. Stanford, California: Stanford University Press.</a:t>
            </a:r>
          </a:p>
          <a:p>
            <a:pPr marL="0" indent="0">
              <a:buNone/>
            </a:pPr>
            <a:r>
              <a:rPr lang="en-GB" sz="2500" dirty="0">
                <a:latin typeface="Sitka Heading" panose="02000505000000020004" pitchFamily="2" charset="0"/>
              </a:rPr>
              <a:t>Butler, J. (2021) </a:t>
            </a:r>
            <a:r>
              <a:rPr lang="en-GB" sz="2500" i="1" dirty="0">
                <a:latin typeface="Sitka Heading" panose="02000505000000020004" pitchFamily="2" charset="0"/>
              </a:rPr>
              <a:t>The Force of Nonviolence: An </a:t>
            </a:r>
            <a:r>
              <a:rPr lang="en-GB" sz="2500" i="1" dirty="0" err="1">
                <a:latin typeface="Sitka Heading" panose="02000505000000020004" pitchFamily="2" charset="0"/>
              </a:rPr>
              <a:t>Ethico</a:t>
            </a:r>
            <a:r>
              <a:rPr lang="en-GB" sz="2500" i="1" dirty="0">
                <a:latin typeface="Sitka Heading" panose="02000505000000020004" pitchFamily="2" charset="0"/>
              </a:rPr>
              <a:t>-Political Bind</a:t>
            </a:r>
            <a:r>
              <a:rPr lang="en-GB" sz="2500" dirty="0">
                <a:latin typeface="Sitka Heading" panose="02000505000000020004" pitchFamily="2" charset="0"/>
              </a:rPr>
              <a:t>.  London, UK: Verso.	</a:t>
            </a:r>
          </a:p>
          <a:p>
            <a:pPr marL="0" indent="0">
              <a:buNone/>
            </a:pPr>
            <a:r>
              <a:rPr lang="en-GB" sz="2500" dirty="0">
                <a:latin typeface="Sitka Heading" panose="02000505000000020004" pitchFamily="2" charset="0"/>
              </a:rPr>
              <a:t>Cadena, M. de la and Blaser, M. (2018) </a:t>
            </a:r>
            <a:r>
              <a:rPr lang="en-GB" sz="2500" i="1" dirty="0">
                <a:latin typeface="Sitka Heading" panose="02000505000000020004" pitchFamily="2" charset="0"/>
              </a:rPr>
              <a:t>A world of many worlds</a:t>
            </a:r>
            <a:r>
              <a:rPr lang="en-GB" sz="2500" dirty="0">
                <a:latin typeface="Sitka Heading" panose="02000505000000020004" pitchFamily="2" charset="0"/>
              </a:rPr>
              <a:t>.  Durham: Duke University Press.</a:t>
            </a:r>
          </a:p>
          <a:p>
            <a:pPr marL="0" indent="0">
              <a:buNone/>
            </a:pPr>
            <a:r>
              <a:rPr lang="en-GB" sz="2500" dirty="0">
                <a:latin typeface="Sitka Heading" panose="02000505000000020004" pitchFamily="2" charset="0"/>
              </a:rPr>
              <a:t>Deleuze, G. and F. </a:t>
            </a:r>
            <a:r>
              <a:rPr lang="en-GB" sz="2500" dirty="0" err="1">
                <a:latin typeface="Sitka Heading" panose="02000505000000020004" pitchFamily="2" charset="0"/>
              </a:rPr>
              <a:t>Guattari</a:t>
            </a:r>
            <a:r>
              <a:rPr lang="en-GB" sz="2500" dirty="0">
                <a:latin typeface="Sitka Heading" panose="02000505000000020004" pitchFamily="2" charset="0"/>
              </a:rPr>
              <a:t> 2004. </a:t>
            </a:r>
            <a:r>
              <a:rPr lang="en-GB" sz="2500" i="1" dirty="0">
                <a:latin typeface="Sitka Heading" panose="02000505000000020004" pitchFamily="2" charset="0"/>
              </a:rPr>
              <a:t>A Thousand Plateaus: Capitalism and Schizophrenia</a:t>
            </a:r>
            <a:r>
              <a:rPr lang="en-GB" sz="2500" dirty="0">
                <a:latin typeface="Sitka Heading" panose="02000505000000020004" pitchFamily="2" charset="0"/>
              </a:rPr>
              <a:t>, trans. B. </a:t>
            </a:r>
            <a:r>
              <a:rPr lang="en-GB" sz="2500" dirty="0" err="1">
                <a:latin typeface="Sitka Heading" panose="02000505000000020004" pitchFamily="2" charset="0"/>
              </a:rPr>
              <a:t>Massumi.London</a:t>
            </a:r>
            <a:r>
              <a:rPr lang="en-GB" sz="2500" dirty="0">
                <a:latin typeface="Sitka Heading" panose="02000505000000020004" pitchFamily="2" charset="0"/>
              </a:rPr>
              <a:t>: Continuum [originally published as </a:t>
            </a:r>
            <a:r>
              <a:rPr lang="en-GB" sz="2500" i="1" dirty="0">
                <a:latin typeface="Sitka Heading" panose="02000505000000020004" pitchFamily="2" charset="0"/>
              </a:rPr>
              <a:t>Mille Plateaux</a:t>
            </a:r>
            <a:r>
              <a:rPr lang="en-GB" sz="2500" dirty="0">
                <a:latin typeface="Sitka Heading" panose="02000505000000020004" pitchFamily="2" charset="0"/>
              </a:rPr>
              <a:t>, vol. 2 of </a:t>
            </a:r>
            <a:r>
              <a:rPr lang="en-GB" sz="2500" i="1" dirty="0" err="1">
                <a:latin typeface="Sitka Heading" panose="02000505000000020004" pitchFamily="2" charset="0"/>
              </a:rPr>
              <a:t>Capitalisme</a:t>
            </a:r>
            <a:r>
              <a:rPr lang="en-GB" sz="2500" i="1" dirty="0">
                <a:latin typeface="Sitka Heading" panose="02000505000000020004" pitchFamily="2" charset="0"/>
              </a:rPr>
              <a:t> et </a:t>
            </a:r>
            <a:r>
              <a:rPr lang="en-GB" sz="2500" i="1" dirty="0" err="1">
                <a:latin typeface="Sitka Heading" panose="02000505000000020004" pitchFamily="2" charset="0"/>
              </a:rPr>
              <a:t>Schizophrénie</a:t>
            </a:r>
            <a:r>
              <a:rPr lang="en-GB" sz="2500" dirty="0">
                <a:latin typeface="Sitka Heading" panose="02000505000000020004" pitchFamily="2" charset="0"/>
              </a:rPr>
              <a:t>, Paris: Minuit, 1980.</a:t>
            </a:r>
            <a:endParaRPr lang="en-GB" sz="2500" dirty="0"/>
          </a:p>
          <a:p>
            <a:pPr marL="0" indent="0">
              <a:buNone/>
            </a:pPr>
            <a:r>
              <a:rPr lang="en-GB" sz="2500" dirty="0">
                <a:latin typeface="Sitka Heading" panose="02000505000000020004" pitchFamily="2" charset="0"/>
              </a:rPr>
              <a:t>Haraway, D.J. (2016) </a:t>
            </a:r>
            <a:r>
              <a:rPr lang="en-GB" sz="2500" i="1" dirty="0">
                <a:latin typeface="Sitka Heading" panose="02000505000000020004" pitchFamily="2" charset="0"/>
              </a:rPr>
              <a:t>Staying with the trouble: making kin in the </a:t>
            </a:r>
            <a:r>
              <a:rPr lang="en-GB" sz="2500" i="1" dirty="0" err="1">
                <a:latin typeface="Sitka Heading" panose="02000505000000020004" pitchFamily="2" charset="0"/>
              </a:rPr>
              <a:t>Chthulucene</a:t>
            </a:r>
            <a:r>
              <a:rPr lang="en-GB" sz="2500" i="1" dirty="0">
                <a:latin typeface="Sitka Heading" panose="02000505000000020004" pitchFamily="2" charset="0"/>
              </a:rPr>
              <a:t> </a:t>
            </a:r>
            <a:r>
              <a:rPr lang="en-GB" sz="2500" dirty="0">
                <a:latin typeface="Sitka Heading" panose="02000505000000020004" pitchFamily="2" charset="0"/>
              </a:rPr>
              <a:t>Experimental futures: technological lives, scientific arts, anthropological voices. Durham: Duke University Press.</a:t>
            </a:r>
          </a:p>
          <a:p>
            <a:pPr marL="0" indent="0">
              <a:buNone/>
            </a:pPr>
            <a:r>
              <a:rPr lang="en-GB" sz="2500" dirty="0">
                <a:latin typeface="Sitka Heading" panose="02000505000000020004" pitchFamily="2" charset="0"/>
              </a:rPr>
              <a:t>Latour, B. (2018) </a:t>
            </a:r>
            <a:r>
              <a:rPr lang="en-GB" sz="2500" i="1" dirty="0">
                <a:latin typeface="Sitka Heading" panose="02000505000000020004" pitchFamily="2" charset="0"/>
              </a:rPr>
              <a:t>Down to earth: politics in the new climatic regime</a:t>
            </a:r>
            <a:r>
              <a:rPr lang="en-GB" sz="2500" dirty="0">
                <a:latin typeface="Sitka Heading" panose="02000505000000020004" pitchFamily="2" charset="0"/>
              </a:rPr>
              <a:t>. English edition. Cambridge, UK; Medford, MA: Polity.</a:t>
            </a:r>
          </a:p>
          <a:p>
            <a:pPr marL="0" indent="0">
              <a:buNone/>
            </a:pPr>
            <a:r>
              <a:rPr lang="en-GB" sz="2500" dirty="0">
                <a:latin typeface="Sitka Heading" panose="02000505000000020004" pitchFamily="2" charset="0"/>
              </a:rPr>
              <a:t>Modeen, M. and Biggs, I. (2020) </a:t>
            </a:r>
            <a:r>
              <a:rPr lang="en-GB" sz="2500" i="1" dirty="0">
                <a:latin typeface="Sitka Heading" panose="02000505000000020004" pitchFamily="2" charset="0"/>
              </a:rPr>
              <a:t>Creative Engagements with Ecologies of Place: </a:t>
            </a:r>
            <a:r>
              <a:rPr lang="en-GB" sz="2500" i="1" dirty="0" err="1">
                <a:latin typeface="Sitka Heading" panose="02000505000000020004" pitchFamily="2" charset="0"/>
              </a:rPr>
              <a:t>Geopoetics</a:t>
            </a:r>
            <a:r>
              <a:rPr lang="en-GB" sz="2500" i="1" dirty="0">
                <a:latin typeface="Sitka Heading" panose="02000505000000020004" pitchFamily="2" charset="0"/>
              </a:rPr>
              <a:t>, Deep Mapping and Slow Residencies</a:t>
            </a:r>
            <a:r>
              <a:rPr lang="en-GB" sz="2500" dirty="0">
                <a:latin typeface="Sitka Heading" panose="02000505000000020004" pitchFamily="2" charset="0"/>
              </a:rPr>
              <a:t> [online]. London&amp; New York: Routledge. [Accessed 3 May 2021].</a:t>
            </a:r>
          </a:p>
          <a:p>
            <a:pPr marL="0" indent="0">
              <a:buNone/>
            </a:pPr>
            <a:r>
              <a:rPr lang="en-GB" sz="2500" dirty="0">
                <a:latin typeface="Sitka Heading" panose="02000505000000020004" pitchFamily="2" charset="0"/>
              </a:rPr>
              <a:t>Murray, D. (2016) </a:t>
            </a:r>
            <a:r>
              <a:rPr lang="en-GB" sz="2500" i="1" dirty="0">
                <a:latin typeface="Sitka Heading" panose="02000505000000020004" pitchFamily="2" charset="0"/>
              </a:rPr>
              <a:t>South Galway Floods</a:t>
            </a:r>
            <a:r>
              <a:rPr lang="en-GB" sz="2500" dirty="0">
                <a:latin typeface="Sitka Heading" panose="02000505000000020004" pitchFamily="2" charset="0"/>
              </a:rPr>
              <a:t>. Available from : https://southgalwayfloods.wordpress.com/[ Accessed 20 September 2021]</a:t>
            </a:r>
          </a:p>
          <a:p>
            <a:pPr marL="0" indent="0">
              <a:buNone/>
            </a:pPr>
            <a:r>
              <a:rPr lang="en-GB" sz="2500" dirty="0">
                <a:latin typeface="Sitka Heading" panose="02000505000000020004" pitchFamily="2" charset="0"/>
              </a:rPr>
              <a:t>Kupfer, P. (2019) One World for Staying and One for Going </a:t>
            </a:r>
            <a:r>
              <a:rPr lang="en-GB" sz="2500" i="1" dirty="0">
                <a:latin typeface="Sitka Heading" panose="02000505000000020004" pitchFamily="2" charset="0"/>
              </a:rPr>
              <a:t>In</a:t>
            </a:r>
            <a:r>
              <a:rPr lang="en-GB" sz="2500" dirty="0">
                <a:latin typeface="Sitka Heading" panose="02000505000000020004" pitchFamily="2" charset="0"/>
              </a:rPr>
              <a:t>: Nikonowicz, D.</a:t>
            </a:r>
            <a:r>
              <a:rPr lang="en-GB" sz="2500" i="1" dirty="0">
                <a:latin typeface="Sitka Heading" panose="02000505000000020004" pitchFamily="2" charset="0"/>
              </a:rPr>
              <a:t> This world and others like it</a:t>
            </a:r>
            <a:r>
              <a:rPr lang="en-GB" sz="2500" dirty="0">
                <a:latin typeface="Sitka Heading" panose="02000505000000020004" pitchFamily="2" charset="0"/>
              </a:rPr>
              <a:t>. Amsterdam, The Netherlands: </a:t>
            </a:r>
            <a:r>
              <a:rPr lang="en-GB" sz="2500" dirty="0" err="1">
                <a:latin typeface="Sitka Heading" panose="02000505000000020004" pitchFamily="2" charset="0"/>
              </a:rPr>
              <a:t>Yoffy</a:t>
            </a:r>
            <a:r>
              <a:rPr lang="en-GB" sz="2500" dirty="0">
                <a:latin typeface="Sitka Heading" panose="02000505000000020004" pitchFamily="2" charset="0"/>
              </a:rPr>
              <a:t> Press and </a:t>
            </a:r>
            <a:r>
              <a:rPr lang="en-GB" sz="2500" dirty="0" err="1">
                <a:latin typeface="Sitka Heading" panose="02000505000000020004" pitchFamily="2" charset="0"/>
              </a:rPr>
              <a:t>Fw</a:t>
            </a:r>
            <a:r>
              <a:rPr lang="en-GB" sz="2500" dirty="0">
                <a:latin typeface="Sitka Heading" panose="02000505000000020004" pitchFamily="2" charset="0"/>
              </a:rPr>
              <a:t>: Books. pp. 34-41.</a:t>
            </a:r>
          </a:p>
          <a:p>
            <a:pPr marL="0" indent="0">
              <a:buNone/>
            </a:pPr>
            <a:r>
              <a:rPr lang="en-GB" sz="2500" dirty="0">
                <a:latin typeface="Sitka Heading" panose="02000505000000020004" pitchFamily="2" charset="0"/>
              </a:rPr>
              <a:t>Nixon, R. (2013) </a:t>
            </a:r>
            <a:r>
              <a:rPr lang="en-GB" sz="2500" i="1" dirty="0">
                <a:latin typeface="Sitka Heading" panose="02000505000000020004" pitchFamily="2" charset="0"/>
              </a:rPr>
              <a:t>Slow violence and the environmentalism of the poor</a:t>
            </a:r>
            <a:r>
              <a:rPr lang="en-GB" sz="2500" dirty="0">
                <a:latin typeface="Sitka Heading" panose="02000505000000020004" pitchFamily="2" charset="0"/>
              </a:rPr>
              <a:t>. Harvard Univ. Press paperback ed. Cambridge, Mass.: Harvard Univ. Press.</a:t>
            </a:r>
          </a:p>
          <a:p>
            <a:pPr marL="0" indent="0">
              <a:buNone/>
            </a:pPr>
            <a:r>
              <a:rPr lang="en-GB" sz="2500" dirty="0">
                <a:latin typeface="Sitka Heading" panose="02000505000000020004" pitchFamily="2" charset="0"/>
              </a:rPr>
              <a:t>Nugent, </a:t>
            </a:r>
            <a:r>
              <a:rPr lang="en-GB" sz="2500" dirty="0" err="1">
                <a:latin typeface="Sitka Heading" panose="02000505000000020004" pitchFamily="2" charset="0"/>
              </a:rPr>
              <a:t>Dr.P</a:t>
            </a:r>
            <a:r>
              <a:rPr lang="en-GB" sz="2500" dirty="0">
                <a:latin typeface="Sitka Heading" panose="02000505000000020004" pitchFamily="2" charset="0"/>
              </a:rPr>
              <a:t>. (2006) </a:t>
            </a:r>
            <a:r>
              <a:rPr lang="en-GB" sz="2500" i="1" dirty="0">
                <a:latin typeface="Sitka Heading" panose="02000505000000020004" pitchFamily="2" charset="0"/>
              </a:rPr>
              <a:t>aughty.org - history/heritage</a:t>
            </a:r>
            <a:r>
              <a:rPr lang="en-GB" sz="2500" dirty="0">
                <a:latin typeface="Sitka Heading" panose="02000505000000020004" pitchFamily="2" charset="0"/>
              </a:rPr>
              <a:t>. Available from: http://www.aughty.org/heritage.htm [Accessed 3 May 2021].</a:t>
            </a:r>
          </a:p>
          <a:p>
            <a:pPr marL="0" indent="0">
              <a:buNone/>
            </a:pPr>
            <a:r>
              <a:rPr lang="en-GB" sz="2500" dirty="0">
                <a:latin typeface="Sitka Heading" panose="02000505000000020004" pitchFamily="2" charset="0"/>
              </a:rPr>
              <a:t>Stone, M. (2011) </a:t>
            </a:r>
            <a:r>
              <a:rPr lang="en-GB" sz="2500" i="1" dirty="0">
                <a:latin typeface="Sitka Heading" panose="02000505000000020004" pitchFamily="2" charset="0"/>
              </a:rPr>
              <a:t>Awake in the World, Teachings from Yoga and Buddhism for Living an Engaged Life</a:t>
            </a:r>
            <a:r>
              <a:rPr lang="en-GB" sz="2500" dirty="0">
                <a:latin typeface="Sitka Heading" panose="02000505000000020004" pitchFamily="2" charset="0"/>
              </a:rPr>
              <a:t>. Boulder Colorado, United States: Shambala Publications Inc.</a:t>
            </a:r>
          </a:p>
          <a:p>
            <a:pPr marL="0" indent="0">
              <a:buNone/>
            </a:pPr>
            <a:r>
              <a:rPr lang="en-GB" sz="2500" dirty="0">
                <a:latin typeface="Sitka Heading" panose="02000505000000020004" pitchFamily="2" charset="0"/>
              </a:rPr>
              <a:t>Talmor, D., </a:t>
            </a:r>
            <a:r>
              <a:rPr lang="en-GB" sz="2500" dirty="0" err="1">
                <a:latin typeface="Sitka Heading" panose="02000505000000020004" pitchFamily="2" charset="0"/>
              </a:rPr>
              <a:t>Mavlian</a:t>
            </a:r>
            <a:r>
              <a:rPr lang="en-GB" sz="2500" dirty="0">
                <a:latin typeface="Sitka Heading" panose="02000505000000020004" pitchFamily="2" charset="0"/>
              </a:rPr>
              <a:t>, S., Smyth, C., Smith, O. and Padley, G.(Eds.) (2020) </a:t>
            </a:r>
            <a:r>
              <a:rPr lang="en-GB" sz="2500" i="1" dirty="0">
                <a:latin typeface="Sitka Heading" panose="02000505000000020004" pitchFamily="2" charset="0"/>
              </a:rPr>
              <a:t>Constructed Landscapes</a:t>
            </a:r>
            <a:r>
              <a:rPr lang="en-GB" sz="2500" dirty="0">
                <a:latin typeface="Sitka Heading" panose="02000505000000020004" pitchFamily="2" charset="0"/>
              </a:rPr>
              <a:t>.  Amsterdam, The Netherlands: </a:t>
            </a:r>
            <a:r>
              <a:rPr lang="en-GB" sz="2500" dirty="0" err="1">
                <a:latin typeface="Sitka Heading" panose="02000505000000020004" pitchFamily="2" charset="0"/>
              </a:rPr>
              <a:t>Fw</a:t>
            </a:r>
            <a:r>
              <a:rPr lang="en-GB" sz="2500" dirty="0">
                <a:latin typeface="Sitka Heading" panose="02000505000000020004" pitchFamily="2" charset="0"/>
              </a:rPr>
              <a:t>-Books.</a:t>
            </a:r>
          </a:p>
          <a:p>
            <a:pPr marL="0" indent="0">
              <a:buNone/>
            </a:pPr>
            <a:r>
              <a:rPr lang="en-GB" sz="2500" dirty="0">
                <a:latin typeface="Sitka Heading" panose="02000505000000020004" pitchFamily="2" charset="0"/>
              </a:rPr>
              <a:t>Tsing, A., Swanson, H., Gan, E., &amp; </a:t>
            </a:r>
            <a:r>
              <a:rPr lang="en-GB" sz="2500" dirty="0" err="1">
                <a:latin typeface="Sitka Heading" panose="02000505000000020004" pitchFamily="2" charset="0"/>
              </a:rPr>
              <a:t>Bubandt</a:t>
            </a:r>
            <a:r>
              <a:rPr lang="en-GB" sz="2500" dirty="0">
                <a:latin typeface="Sitka Heading" panose="02000505000000020004" pitchFamily="2" charset="0"/>
              </a:rPr>
              <a:t>, N. (Eds.). (2017). </a:t>
            </a:r>
            <a:r>
              <a:rPr lang="en-GB" sz="2500" i="1" dirty="0">
                <a:latin typeface="Sitka Heading" panose="02000505000000020004" pitchFamily="2" charset="0"/>
              </a:rPr>
              <a:t>Arts of Living on a Damaged Planet: Ghosts and Monsters of the Anthropocene</a:t>
            </a:r>
            <a:r>
              <a:rPr lang="en-GB" sz="2500" dirty="0">
                <a:latin typeface="Sitka Heading" panose="02000505000000020004" pitchFamily="2" charset="0"/>
              </a:rPr>
              <a:t>. Minneapolis: University of Minnesota Press.</a:t>
            </a:r>
          </a:p>
          <a:p>
            <a:endParaRPr lang="en-GB" dirty="0"/>
          </a:p>
        </p:txBody>
      </p:sp>
      <p:sp>
        <p:nvSpPr>
          <p:cNvPr id="4" name="Slide Number Placeholder 3">
            <a:extLst>
              <a:ext uri="{FF2B5EF4-FFF2-40B4-BE49-F238E27FC236}">
                <a16:creationId xmlns:a16="http://schemas.microsoft.com/office/drawing/2014/main" id="{1ACCB231-BFBC-4F32-B07A-B5AD27ED6098}"/>
              </a:ext>
            </a:extLst>
          </p:cNvPr>
          <p:cNvSpPr>
            <a:spLocks noGrp="1"/>
          </p:cNvSpPr>
          <p:nvPr>
            <p:ph type="sldNum" sz="quarter" idx="12"/>
          </p:nvPr>
        </p:nvSpPr>
        <p:spPr/>
        <p:txBody>
          <a:bodyPr>
            <a:normAutofit/>
          </a:bodyPr>
          <a:lstStyle/>
          <a:p>
            <a:fld id="{7FC2CC64-61C9-4E9F-B9D2-AE206B069F0C}" type="slidenum">
              <a:rPr lang="en-GB" smtClean="0"/>
              <a:t>30</a:t>
            </a:fld>
            <a:endParaRPr lang="en-GB" dirty="0"/>
          </a:p>
        </p:txBody>
      </p:sp>
    </p:spTree>
    <p:extLst>
      <p:ext uri="{BB962C8B-B14F-4D97-AF65-F5344CB8AC3E}">
        <p14:creationId xmlns:p14="http://schemas.microsoft.com/office/powerpoint/2010/main" val="3290849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38488A-789C-4225-B897-C349E3D48E56}"/>
              </a:ext>
            </a:extLst>
          </p:cNvPr>
          <p:cNvSpPr/>
          <p:nvPr/>
        </p:nvSpPr>
        <p:spPr>
          <a:xfrm>
            <a:off x="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7DE7A9E-BC34-4B9A-A93A-F964169348D1}"/>
              </a:ext>
            </a:extLst>
          </p:cNvPr>
          <p:cNvSpPr/>
          <p:nvPr/>
        </p:nvSpPr>
        <p:spPr>
          <a:xfrm>
            <a:off x="649549" y="2893615"/>
            <a:ext cx="10892901" cy="106532"/>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5CD4567-B6AF-4758-B79C-CCC7C20C6B20}"/>
              </a:ext>
            </a:extLst>
          </p:cNvPr>
          <p:cNvSpPr>
            <a:spLocks noGrp="1"/>
          </p:cNvSpPr>
          <p:nvPr>
            <p:ph type="title"/>
          </p:nvPr>
        </p:nvSpPr>
        <p:spPr>
          <a:xfrm>
            <a:off x="523875" y="1087437"/>
            <a:ext cx="11668125" cy="738188"/>
          </a:xfrm>
        </p:spPr>
        <p:txBody>
          <a:bodyPr>
            <a:normAutofit fontScale="90000"/>
          </a:bodyPr>
          <a:lstStyle/>
          <a:p>
            <a:pPr algn="ctr"/>
            <a:br>
              <a:rPr lang="en-GB" dirty="0"/>
            </a:br>
            <a:br>
              <a:rPr lang="en-GB" dirty="0"/>
            </a:br>
            <a:endParaRPr lang="en-GB" dirty="0"/>
          </a:p>
        </p:txBody>
      </p:sp>
      <p:sp>
        <p:nvSpPr>
          <p:cNvPr id="3" name="Slide Number Placeholder 2">
            <a:extLst>
              <a:ext uri="{FF2B5EF4-FFF2-40B4-BE49-F238E27FC236}">
                <a16:creationId xmlns:a16="http://schemas.microsoft.com/office/drawing/2014/main" id="{80634D4B-BEBA-463B-8683-412F6D1E25FE}"/>
              </a:ext>
            </a:extLst>
          </p:cNvPr>
          <p:cNvSpPr>
            <a:spLocks noGrp="1"/>
          </p:cNvSpPr>
          <p:nvPr>
            <p:ph type="sldNum" sz="quarter" idx="12"/>
          </p:nvPr>
        </p:nvSpPr>
        <p:spPr/>
        <p:txBody>
          <a:bodyPr>
            <a:normAutofit/>
          </a:bodyPr>
          <a:lstStyle/>
          <a:p>
            <a:fld id="{7FC2CC64-61C9-4E9F-B9D2-AE206B069F0C}" type="slidenum">
              <a:rPr lang="en-GB" smtClean="0"/>
              <a:t>31</a:t>
            </a:fld>
            <a:endParaRPr lang="en-GB"/>
          </a:p>
        </p:txBody>
      </p:sp>
      <p:sp>
        <p:nvSpPr>
          <p:cNvPr id="4" name="TextBox 3">
            <a:extLst>
              <a:ext uri="{FF2B5EF4-FFF2-40B4-BE49-F238E27FC236}">
                <a16:creationId xmlns:a16="http://schemas.microsoft.com/office/drawing/2014/main" id="{5790F7FC-6CB9-460F-AB34-014947F8C1E3}"/>
              </a:ext>
            </a:extLst>
          </p:cNvPr>
          <p:cNvSpPr txBox="1"/>
          <p:nvPr/>
        </p:nvSpPr>
        <p:spPr>
          <a:xfrm>
            <a:off x="2181225" y="726430"/>
            <a:ext cx="7800975" cy="5663089"/>
          </a:xfrm>
          <a:prstGeom prst="rect">
            <a:avLst/>
          </a:prstGeom>
          <a:noFill/>
        </p:spPr>
        <p:txBody>
          <a:bodyPr wrap="square" rtlCol="0">
            <a:spAutoFit/>
          </a:bodyPr>
          <a:lstStyle/>
          <a:p>
            <a:pPr algn="ctr"/>
            <a:r>
              <a:rPr lang="en-GB" sz="5400" dirty="0">
                <a:solidFill>
                  <a:srgbClr val="009DAC"/>
                </a:solidFill>
              </a:rPr>
              <a:t> </a:t>
            </a:r>
            <a:r>
              <a:rPr lang="en-GB" sz="5400" dirty="0">
                <a:solidFill>
                  <a:srgbClr val="009DAC"/>
                </a:solidFill>
                <a:latin typeface="Sitka Display" panose="02000505000000020004" pitchFamily="2" charset="0"/>
                <a:ea typeface="Open Sans Semibold" panose="020B0706030804020204" pitchFamily="34" charset="0"/>
                <a:cs typeface="Open Sans Semibold" panose="020B0706030804020204" pitchFamily="34" charset="0"/>
              </a:rPr>
              <a:t>Thank you for listening </a:t>
            </a:r>
            <a:r>
              <a:rPr lang="en-GB" sz="5400" dirty="0">
                <a:solidFill>
                  <a:srgbClr val="009DAC"/>
                </a:solidFill>
                <a:latin typeface="Sitka Heading" panose="02000505000000020004" pitchFamily="2" charset="0"/>
              </a:rPr>
              <a:t>!</a:t>
            </a:r>
          </a:p>
          <a:p>
            <a:pPr algn="ctr"/>
            <a:endParaRPr lang="en-GB" dirty="0">
              <a:solidFill>
                <a:srgbClr val="009DAC"/>
              </a:solidFill>
              <a:latin typeface="Sitka Heading" panose="02000505000000020004" pitchFamily="2" charset="0"/>
            </a:endParaRPr>
          </a:p>
          <a:p>
            <a:pPr algn="ctr"/>
            <a:endParaRPr lang="en-GB" dirty="0">
              <a:solidFill>
                <a:srgbClr val="009DAC"/>
              </a:solidFill>
              <a:latin typeface="Sitka Heading" panose="02000505000000020004" pitchFamily="2" charset="0"/>
            </a:endParaRPr>
          </a:p>
          <a:p>
            <a:pPr algn="ctr"/>
            <a:endParaRPr lang="en-GB" dirty="0">
              <a:solidFill>
                <a:srgbClr val="009DAC"/>
              </a:solidFill>
              <a:latin typeface="Sitka Heading" panose="02000505000000020004" pitchFamily="2" charset="0"/>
            </a:endParaRPr>
          </a:p>
          <a:p>
            <a:pPr algn="ctr"/>
            <a:endParaRPr lang="en-GB" dirty="0">
              <a:solidFill>
                <a:srgbClr val="009DAC"/>
              </a:solidFill>
              <a:latin typeface="Sitka Heading" panose="02000505000000020004" pitchFamily="2" charset="0"/>
            </a:endParaRPr>
          </a:p>
          <a:p>
            <a:pPr algn="ctr"/>
            <a:endParaRPr lang="en-GB" dirty="0">
              <a:solidFill>
                <a:srgbClr val="009DAC"/>
              </a:solidFill>
              <a:latin typeface="Sitka Heading" panose="02000505000000020004" pitchFamily="2" charset="0"/>
            </a:endParaRPr>
          </a:p>
          <a:p>
            <a:pPr algn="ctr"/>
            <a:endParaRPr lang="en-GB" dirty="0">
              <a:solidFill>
                <a:srgbClr val="009DAC"/>
              </a:solidFill>
              <a:latin typeface="Sitka Heading" panose="02000505000000020004" pitchFamily="2" charset="0"/>
              <a:hlinkClick r:id="rId2">
                <a:extLst>
                  <a:ext uri="{A12FA001-AC4F-418D-AE19-62706E023703}">
                    <ahyp:hlinkClr xmlns:ahyp="http://schemas.microsoft.com/office/drawing/2018/hyperlinkcolor" val="tx"/>
                  </a:ext>
                </a:extLst>
              </a:hlinkClick>
            </a:endParaRPr>
          </a:p>
          <a:p>
            <a:pPr algn="ctr"/>
            <a:r>
              <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Niamh.Fahy@uwe.ac.uk</a:t>
            </a:r>
            <a:endPar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endParaRPr>
          </a:p>
          <a:p>
            <a:pPr algn="ctr"/>
            <a:endPar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endParaRPr>
          </a:p>
          <a:p>
            <a:pPr algn="ctr"/>
            <a:endPar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endParaRPr>
          </a:p>
          <a:p>
            <a:pPr algn="ctr"/>
            <a:r>
              <a:rPr lang="en-GB" sz="1600" u="sng" dirty="0">
                <a:solidFill>
                  <a:srgbClr val="009DAC"/>
                </a:solidFill>
                <a:latin typeface="Sitka Display" panose="02000505000000020004" pitchFamily="2"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www.niamhfahy.com</a:t>
            </a:r>
            <a:endParaRPr lang="en-GB" sz="1600" u="sng" dirty="0">
              <a:solidFill>
                <a:srgbClr val="009DAC"/>
              </a:solidFill>
              <a:latin typeface="Sitka Display" panose="02000505000000020004" pitchFamily="2" charset="0"/>
              <a:ea typeface="Open Sans" panose="020B0606030504020204" pitchFamily="34" charset="0"/>
              <a:cs typeface="Open Sans" panose="020B0606030504020204" pitchFamily="34" charset="0"/>
            </a:endParaRPr>
          </a:p>
          <a:p>
            <a:pPr algn="ctr"/>
            <a:endParaRPr lang="en-GB" sz="1600" u="sng" dirty="0">
              <a:solidFill>
                <a:srgbClr val="009DAC"/>
              </a:solidFill>
              <a:latin typeface="Sitka Display" panose="02000505000000020004" pitchFamily="2" charset="0"/>
              <a:ea typeface="Open Sans" panose="020B0606030504020204" pitchFamily="34" charset="0"/>
              <a:cs typeface="Open Sans" panose="020B0606030504020204" pitchFamily="34" charset="0"/>
            </a:endParaRPr>
          </a:p>
          <a:p>
            <a:pPr algn="ctr"/>
            <a:r>
              <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rPr>
              <a:t> </a:t>
            </a:r>
            <a:r>
              <a:rPr lang="tr-TR" sz="1600" dirty="0">
                <a:solidFill>
                  <a:srgbClr val="009DAC"/>
                </a:solidFill>
                <a:latin typeface="Sitka Display" panose="02000505000000020004" pitchFamily="2" charset="0"/>
                <a:ea typeface="Open Sans" panose="020B0606030504020204" pitchFamily="34" charset="0"/>
                <a:cs typeface="Open Sans" panose="020B0606030504020204" pitchFamily="34" charset="0"/>
              </a:rPr>
              <a:t>https://cfpr.uwe.ac.uk</a:t>
            </a:r>
            <a:endPar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endParaRPr>
          </a:p>
          <a:p>
            <a:r>
              <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rPr>
              <a:t>                                      </a:t>
            </a:r>
          </a:p>
          <a:p>
            <a:r>
              <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rPr>
              <a:t>                                                          </a:t>
            </a:r>
            <a:r>
              <a:rPr lang="tr-TR" sz="1600" dirty="0">
                <a:solidFill>
                  <a:srgbClr val="009DAC"/>
                </a:solidFill>
                <a:latin typeface="Sitka Display" panose="02000505000000020004" pitchFamily="2" charset="0"/>
                <a:ea typeface="Open Sans" panose="020B0606030504020204" pitchFamily="34" charset="0"/>
                <a:cs typeface="Open Sans" panose="020B0606030504020204" pitchFamily="34" charset="0"/>
              </a:rPr>
              <a:t>INSTAGRAM / </a:t>
            </a:r>
            <a:r>
              <a:rPr lang="en-GB" sz="1600" dirty="0" err="1">
                <a:solidFill>
                  <a:srgbClr val="009DAC"/>
                </a:solidFill>
                <a:latin typeface="Sitka Display" panose="02000505000000020004" pitchFamily="2" charset="0"/>
                <a:ea typeface="Open Sans" panose="020B0606030504020204" pitchFamily="34" charset="0"/>
                <a:cs typeface="Open Sans" panose="020B0606030504020204" pitchFamily="34" charset="0"/>
              </a:rPr>
              <a:t>niamhfahyart</a:t>
            </a:r>
            <a:endPar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endParaRPr>
          </a:p>
          <a:p>
            <a:pPr algn="ctr"/>
            <a:endParaRPr lang="en-GB" dirty="0">
              <a:latin typeface="Sitka Heading" panose="02000505000000020004" pitchFamily="2" charset="0"/>
            </a:endParaRPr>
          </a:p>
          <a:p>
            <a:pPr algn="ctr"/>
            <a:endParaRPr lang="en-GB" dirty="0">
              <a:latin typeface="Sitka Heading" panose="02000505000000020004" pitchFamily="2" charset="0"/>
            </a:endParaRPr>
          </a:p>
          <a:p>
            <a:pPr algn="ctr"/>
            <a:endParaRPr lang="en-GB" dirty="0">
              <a:latin typeface="Sitka Heading" panose="02000505000000020004" pitchFamily="2" charset="0"/>
            </a:endParaRPr>
          </a:p>
          <a:p>
            <a:pPr algn="ctr"/>
            <a:endParaRPr lang="en-GB" dirty="0">
              <a:latin typeface="Sitka Heading" panose="02000505000000020004" pitchFamily="2" charset="0"/>
            </a:endParaRPr>
          </a:p>
        </p:txBody>
      </p:sp>
      <p:pic>
        <p:nvPicPr>
          <p:cNvPr id="11" name="Picture 10">
            <a:extLst>
              <a:ext uri="{FF2B5EF4-FFF2-40B4-BE49-F238E27FC236}">
                <a16:creationId xmlns:a16="http://schemas.microsoft.com/office/drawing/2014/main" id="{3EE2F7BD-816B-4320-BF45-5811DF14D8C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 y="0"/>
            <a:ext cx="1679064" cy="1452860"/>
          </a:xfrm>
          <a:prstGeom prst="rect">
            <a:avLst/>
          </a:prstGeom>
        </p:spPr>
      </p:pic>
      <p:pic>
        <p:nvPicPr>
          <p:cNvPr id="12" name="Picture 11">
            <a:extLst>
              <a:ext uri="{FF2B5EF4-FFF2-40B4-BE49-F238E27FC236}">
                <a16:creationId xmlns:a16="http://schemas.microsoft.com/office/drawing/2014/main" id="{3EEC5476-5844-49C2-B70A-D84B61B39B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5" r="455" b="25888"/>
          <a:stretch/>
        </p:blipFill>
        <p:spPr>
          <a:xfrm>
            <a:off x="0" y="5770563"/>
            <a:ext cx="2118421" cy="785000"/>
          </a:xfrm>
          <a:prstGeom prst="rect">
            <a:avLst/>
          </a:prstGeom>
        </p:spPr>
      </p:pic>
      <p:pic>
        <p:nvPicPr>
          <p:cNvPr id="13" name="Picture 12">
            <a:extLst>
              <a:ext uri="{FF2B5EF4-FFF2-40B4-BE49-F238E27FC236}">
                <a16:creationId xmlns:a16="http://schemas.microsoft.com/office/drawing/2014/main" id="{B93E43B2-0FF1-4C4D-934C-6A283892D6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4093" y="5434825"/>
            <a:ext cx="2478357" cy="785000"/>
          </a:xfrm>
          <a:prstGeom prst="rect">
            <a:avLst/>
          </a:prstGeom>
        </p:spPr>
      </p:pic>
      <p:sp>
        <p:nvSpPr>
          <p:cNvPr id="14" name="TextBox 13">
            <a:extLst>
              <a:ext uri="{FF2B5EF4-FFF2-40B4-BE49-F238E27FC236}">
                <a16:creationId xmlns:a16="http://schemas.microsoft.com/office/drawing/2014/main" id="{F819511F-7818-4DF0-A4AF-373B14790E83}"/>
              </a:ext>
            </a:extLst>
          </p:cNvPr>
          <p:cNvSpPr txBox="1"/>
          <p:nvPr/>
        </p:nvSpPr>
        <p:spPr>
          <a:xfrm>
            <a:off x="4888682" y="4516304"/>
            <a:ext cx="2938509" cy="1376664"/>
          </a:xfrm>
          <a:prstGeom prst="rect">
            <a:avLst/>
          </a:prstGeom>
          <a:noFill/>
        </p:spPr>
        <p:txBody>
          <a:bodyPr wrap="square" rtlCol="0">
            <a:spAutoFit/>
          </a:bodyPr>
          <a:lstStyle/>
          <a:p>
            <a:r>
              <a:rPr lang="en-GB" dirty="0">
                <a:solidFill>
                  <a:srgbClr val="009DAC"/>
                </a:solidFill>
                <a:latin typeface="Open Sans" panose="020B0606030504020204" pitchFamily="34" charset="0"/>
                <a:ea typeface="Open Sans" panose="020B0606030504020204" pitchFamily="34" charset="0"/>
                <a:cs typeface="Open Sans" panose="020B0606030504020204" pitchFamily="34" charset="0"/>
              </a:rPr>
              <a:t>  </a:t>
            </a:r>
          </a:p>
          <a:p>
            <a:endParaRPr lang="en-GB" sz="1600" dirty="0">
              <a:solidFill>
                <a:srgbClr val="009DAC"/>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endParaRPr>
          </a:p>
          <a:p>
            <a:endParaRPr lang="en-GB" sz="1600" dirty="0">
              <a:solidFill>
                <a:srgbClr val="009DAC"/>
              </a:solidFill>
              <a:latin typeface="Open Sans" panose="020B0606030504020204" pitchFamily="34" charset="0"/>
              <a:ea typeface="Open Sans" panose="020B0606030504020204" pitchFamily="34" charset="0"/>
              <a:cs typeface="Open Sans" panose="020B0606030504020204" pitchFamily="34" charset="0"/>
            </a:endParaRPr>
          </a:p>
          <a:p>
            <a:r>
              <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rPr>
              <a:t> </a:t>
            </a:r>
            <a:r>
              <a:rPr lang="tr-TR" sz="1600" dirty="0">
                <a:solidFill>
                  <a:srgbClr val="009DAC"/>
                </a:solidFill>
                <a:latin typeface="Sitka Display" panose="02000505000000020004" pitchFamily="2" charset="0"/>
                <a:ea typeface="Open Sans" panose="020B0606030504020204" pitchFamily="34" charset="0"/>
                <a:cs typeface="Open Sans" panose="020B0606030504020204" pitchFamily="34" charset="0"/>
              </a:rPr>
              <a:t>INSTAGRAM / Cfpr_research</a:t>
            </a:r>
          </a:p>
          <a:p>
            <a:endParaRPr lang="tr-TR" dirty="0">
              <a:solidFill>
                <a:srgbClr val="009D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Internet">
            <a:extLst>
              <a:ext uri="{FF2B5EF4-FFF2-40B4-BE49-F238E27FC236}">
                <a16:creationId xmlns:a16="http://schemas.microsoft.com/office/drawing/2014/main" id="{906DB75E-08A1-488B-82B6-EDEF055804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6975" y="3862467"/>
            <a:ext cx="565400" cy="565400"/>
          </a:xfrm>
          <a:prstGeom prst="rect">
            <a:avLst/>
          </a:prstGeom>
        </p:spPr>
      </p:pic>
      <p:pic>
        <p:nvPicPr>
          <p:cNvPr id="16" name="Picture 15">
            <a:extLst>
              <a:ext uri="{FF2B5EF4-FFF2-40B4-BE49-F238E27FC236}">
                <a16:creationId xmlns:a16="http://schemas.microsoft.com/office/drawing/2014/main" id="{74D8B0E4-D9FF-4367-8EF2-4C429D0EB5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6725" y="4883633"/>
            <a:ext cx="350040" cy="350040"/>
          </a:xfrm>
          <a:prstGeom prst="rect">
            <a:avLst/>
          </a:prstGeom>
          <a:solidFill>
            <a:srgbClr val="009DAC"/>
          </a:solidFill>
          <a:ln>
            <a:solidFill>
              <a:srgbClr val="009DAC"/>
            </a:solidFill>
          </a:ln>
        </p:spPr>
      </p:pic>
      <p:pic>
        <p:nvPicPr>
          <p:cNvPr id="17" name="Graphic 16" descr="Envelope">
            <a:extLst>
              <a:ext uri="{FF2B5EF4-FFF2-40B4-BE49-F238E27FC236}">
                <a16:creationId xmlns:a16="http://schemas.microsoft.com/office/drawing/2014/main" id="{1BB0A7D3-4694-464F-82D7-A7AF9D16F6D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43920" y="3146161"/>
            <a:ext cx="495650" cy="495650"/>
          </a:xfrm>
          <a:prstGeom prst="rect">
            <a:avLst/>
          </a:prstGeom>
        </p:spPr>
      </p:pic>
    </p:spTree>
    <p:extLst>
      <p:ext uri="{BB962C8B-B14F-4D97-AF65-F5344CB8AC3E}">
        <p14:creationId xmlns:p14="http://schemas.microsoft.com/office/powerpoint/2010/main" val="4117604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03D40-B284-434E-9ADD-6419CAA36EBB}"/>
              </a:ext>
            </a:extLst>
          </p:cNvPr>
          <p:cNvSpPr>
            <a:spLocks noGrp="1"/>
          </p:cNvSpPr>
          <p:nvPr>
            <p:ph type="title"/>
          </p:nvPr>
        </p:nvSpPr>
        <p:spPr>
          <a:xfrm>
            <a:off x="2198807" y="136525"/>
            <a:ext cx="7274835" cy="1235205"/>
          </a:xfrm>
        </p:spPr>
        <p:txBody>
          <a:bodyPr>
            <a:normAutofit fontScale="90000"/>
          </a:bodyPr>
          <a:lstStyle/>
          <a:p>
            <a:pPr algn="ctr"/>
            <a:br>
              <a:rPr lang="en-GB" dirty="0">
                <a:latin typeface="Sitka Heading" panose="02000505000000020004" pitchFamily="2" charset="0"/>
              </a:rPr>
            </a:br>
            <a:r>
              <a:rPr lang="en-GB" dirty="0">
                <a:latin typeface="Sitka Heading" panose="02000505000000020004" pitchFamily="2" charset="0"/>
              </a:rPr>
              <a:t>Violent Traces</a:t>
            </a:r>
            <a:br>
              <a:rPr lang="en-GB" dirty="0">
                <a:latin typeface="Sitka Heading" panose="02000505000000020004" pitchFamily="2" charset="0"/>
              </a:rPr>
            </a:br>
            <a:r>
              <a:rPr lang="en-GB" dirty="0">
                <a:latin typeface="Sitka Heading" panose="02000505000000020004" pitchFamily="2" charset="0"/>
              </a:rPr>
              <a:t>The Slieve Aughty Mountains</a:t>
            </a:r>
            <a:br>
              <a:rPr lang="en-GB" dirty="0">
                <a:latin typeface="Sitka Heading" panose="02000505000000020004" pitchFamily="2" charset="0"/>
              </a:rPr>
            </a:br>
            <a:endParaRPr lang="en-GB" dirty="0">
              <a:latin typeface="Sitka Heading" panose="02000505000000020004" pitchFamily="2" charset="0"/>
            </a:endParaRPr>
          </a:p>
        </p:txBody>
      </p:sp>
      <p:pic>
        <p:nvPicPr>
          <p:cNvPr id="5" name="Content Placeholder 4">
            <a:extLst>
              <a:ext uri="{FF2B5EF4-FFF2-40B4-BE49-F238E27FC236}">
                <a16:creationId xmlns:a16="http://schemas.microsoft.com/office/drawing/2014/main" id="{AC587EAD-0F7F-4297-AE22-7035F915D7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8580" y="1593616"/>
            <a:ext cx="6527007" cy="4351338"/>
          </a:xfrm>
        </p:spPr>
      </p:pic>
      <p:sp>
        <p:nvSpPr>
          <p:cNvPr id="6" name="Slide Number Placeholder 5">
            <a:extLst>
              <a:ext uri="{FF2B5EF4-FFF2-40B4-BE49-F238E27FC236}">
                <a16:creationId xmlns:a16="http://schemas.microsoft.com/office/drawing/2014/main" id="{1D4E384D-CE24-48A2-8B03-0A6042CF2347}"/>
              </a:ext>
            </a:extLst>
          </p:cNvPr>
          <p:cNvSpPr>
            <a:spLocks noGrp="1"/>
          </p:cNvSpPr>
          <p:nvPr>
            <p:ph type="sldNum" sz="quarter" idx="12"/>
          </p:nvPr>
        </p:nvSpPr>
        <p:spPr/>
        <p:txBody>
          <a:bodyPr>
            <a:normAutofit/>
          </a:bodyPr>
          <a:lstStyle/>
          <a:p>
            <a:fld id="{7FC2CC64-61C9-4E9F-B9D2-AE206B069F0C}" type="slidenum">
              <a:rPr lang="en-GB" smtClean="0"/>
              <a:t>4</a:t>
            </a:fld>
            <a:endParaRPr lang="en-GB" dirty="0"/>
          </a:p>
        </p:txBody>
      </p:sp>
      <p:sp>
        <p:nvSpPr>
          <p:cNvPr id="9" name="Rectangle 8">
            <a:extLst>
              <a:ext uri="{FF2B5EF4-FFF2-40B4-BE49-F238E27FC236}">
                <a16:creationId xmlns:a16="http://schemas.microsoft.com/office/drawing/2014/main" id="{2733C3FE-9EB1-4AF5-88DB-46B9290723A1}"/>
              </a:ext>
            </a:extLst>
          </p:cNvPr>
          <p:cNvSpPr/>
          <p:nvPr/>
        </p:nvSpPr>
        <p:spPr>
          <a:xfrm>
            <a:off x="2943666" y="6012152"/>
            <a:ext cx="5291833"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Slieve Aughty Mountain, Galway, Ireland, digital photograph, 2020</a:t>
            </a:r>
          </a:p>
        </p:txBody>
      </p:sp>
      <p:sp>
        <p:nvSpPr>
          <p:cNvPr id="10" name="Rectangle 9">
            <a:extLst>
              <a:ext uri="{FF2B5EF4-FFF2-40B4-BE49-F238E27FC236}">
                <a16:creationId xmlns:a16="http://schemas.microsoft.com/office/drawing/2014/main" id="{1530DA18-7F49-432C-804E-6967378D621D}"/>
              </a:ext>
            </a:extLst>
          </p:cNvPr>
          <p:cNvSpPr/>
          <p:nvPr/>
        </p:nvSpPr>
        <p:spPr>
          <a:xfrm>
            <a:off x="479395"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7427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1"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solidFill>
            </a:endParaRPr>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685430" y="406280"/>
            <a:ext cx="10821139" cy="1903436"/>
          </a:xfrm>
        </p:spPr>
        <p:txBody>
          <a:bodyPr>
            <a:normAutofit/>
          </a:bodyPr>
          <a:lstStyle/>
          <a:p>
            <a:pPr algn="ctr"/>
            <a:br>
              <a:rPr lang="en-GB" dirty="0">
                <a:solidFill>
                  <a:schemeClr val="bg1"/>
                </a:solidFill>
                <a:latin typeface="Sitka Heading" panose="02000505000000020004" pitchFamily="2" charset="0"/>
              </a:rPr>
            </a:br>
            <a:endParaRPr lang="en-GB" dirty="0">
              <a:solidFill>
                <a:schemeClr val="bg1"/>
              </a:solidFill>
              <a:latin typeface="Sitka Heading" panose="02000505000000020004" pitchFamily="2" charset="0"/>
            </a:endParaRP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5</a:t>
            </a:fld>
            <a:endParaRPr lang="en-GB" dirty="0"/>
          </a:p>
        </p:txBody>
      </p:sp>
      <p:sp>
        <p:nvSpPr>
          <p:cNvPr id="9" name="Rectangle 8">
            <a:extLst>
              <a:ext uri="{FF2B5EF4-FFF2-40B4-BE49-F238E27FC236}">
                <a16:creationId xmlns:a16="http://schemas.microsoft.com/office/drawing/2014/main" id="{98135CB4-7404-43E4-908C-3D6F2F215048}"/>
              </a:ext>
            </a:extLst>
          </p:cNvPr>
          <p:cNvSpPr/>
          <p:nvPr/>
        </p:nvSpPr>
        <p:spPr>
          <a:xfrm>
            <a:off x="397844"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5DE914C-A175-40CF-AD91-48E85E0D9B66}"/>
              </a:ext>
            </a:extLst>
          </p:cNvPr>
          <p:cNvSpPr/>
          <p:nvPr/>
        </p:nvSpPr>
        <p:spPr>
          <a:xfrm>
            <a:off x="4318051" y="175447"/>
            <a:ext cx="2641495" cy="461665"/>
          </a:xfrm>
          <a:prstGeom prst="rect">
            <a:avLst/>
          </a:prstGeom>
        </p:spPr>
        <p:txBody>
          <a:bodyPr wrap="square">
            <a:spAutoFit/>
          </a:bodyPr>
          <a:lstStyle/>
          <a:p>
            <a:r>
              <a:rPr lang="en-GB" sz="2400" dirty="0">
                <a:solidFill>
                  <a:schemeClr val="bg1"/>
                </a:solidFill>
              </a:rPr>
              <a:t> </a:t>
            </a:r>
          </a:p>
        </p:txBody>
      </p:sp>
      <p:sp>
        <p:nvSpPr>
          <p:cNvPr id="3" name="TextBox 2">
            <a:extLst>
              <a:ext uri="{FF2B5EF4-FFF2-40B4-BE49-F238E27FC236}">
                <a16:creationId xmlns:a16="http://schemas.microsoft.com/office/drawing/2014/main" id="{CAF0F0A9-BE63-457E-A3F1-0C3458392979}"/>
              </a:ext>
            </a:extLst>
          </p:cNvPr>
          <p:cNvSpPr txBox="1"/>
          <p:nvPr/>
        </p:nvSpPr>
        <p:spPr>
          <a:xfrm>
            <a:off x="4318051" y="1076409"/>
            <a:ext cx="7086970" cy="4524315"/>
          </a:xfrm>
          <a:prstGeom prst="rect">
            <a:avLst/>
          </a:prstGeom>
          <a:noFill/>
        </p:spPr>
        <p:txBody>
          <a:bodyPr wrap="square" rtlCol="0">
            <a:spAutoFit/>
          </a:bodyPr>
          <a:lstStyle/>
          <a:p>
            <a:pPr marL="285750" indent="-285750">
              <a:buClr>
                <a:srgbClr val="009DAC"/>
              </a:buClr>
              <a:buFont typeface="Wingdings" panose="05000000000000000000" pitchFamily="2" charset="2"/>
              <a:buChar char="v"/>
            </a:pPr>
            <a:r>
              <a:rPr lang="en-GB" dirty="0">
                <a:solidFill>
                  <a:schemeClr val="bg1"/>
                </a:solidFill>
              </a:rPr>
              <a:t>Dramatic Increase in flooding within the lowlands.</a:t>
            </a:r>
          </a:p>
          <a:p>
            <a:pPr>
              <a:buClr>
                <a:srgbClr val="009DAC"/>
              </a:buClr>
            </a:pPr>
            <a:endParaRPr lang="en-GB" dirty="0">
              <a:solidFill>
                <a:schemeClr val="bg1"/>
              </a:solidFill>
            </a:endParaRPr>
          </a:p>
          <a:p>
            <a:pPr marL="285750" indent="-285750">
              <a:buClr>
                <a:srgbClr val="009DAC"/>
              </a:buClr>
              <a:buFont typeface="Wingdings" panose="05000000000000000000" pitchFamily="2" charset="2"/>
              <a:buChar char="v"/>
            </a:pPr>
            <a:endParaRPr lang="en-GB" dirty="0">
              <a:solidFill>
                <a:schemeClr val="bg1"/>
              </a:solidFill>
            </a:endParaRPr>
          </a:p>
          <a:p>
            <a:pPr marL="285750" indent="-285750">
              <a:buClr>
                <a:srgbClr val="009DAC"/>
              </a:buClr>
              <a:buFont typeface="Wingdings" panose="05000000000000000000" pitchFamily="2" charset="2"/>
              <a:buChar char="v"/>
            </a:pPr>
            <a:r>
              <a:rPr lang="en-GB" dirty="0">
                <a:solidFill>
                  <a:schemeClr val="bg1"/>
                </a:solidFill>
              </a:rPr>
              <a:t>Significant changes of land use over a fifty year period.</a:t>
            </a:r>
          </a:p>
          <a:p>
            <a:pPr marL="285750" indent="-285750">
              <a:buClr>
                <a:srgbClr val="009DAC"/>
              </a:buClr>
              <a:buFont typeface="Wingdings" panose="05000000000000000000" pitchFamily="2" charset="2"/>
              <a:buChar char="v"/>
            </a:pPr>
            <a:endParaRPr lang="en-GB" dirty="0">
              <a:solidFill>
                <a:schemeClr val="bg1"/>
              </a:solidFill>
            </a:endParaRPr>
          </a:p>
          <a:p>
            <a:pPr>
              <a:buClr>
                <a:srgbClr val="009DAC"/>
              </a:buClr>
            </a:pPr>
            <a:endParaRPr lang="en-GB" dirty="0">
              <a:solidFill>
                <a:schemeClr val="bg1"/>
              </a:solidFill>
            </a:endParaRPr>
          </a:p>
          <a:p>
            <a:pPr marL="285750" indent="-285750">
              <a:buClr>
                <a:srgbClr val="009DAC"/>
              </a:buClr>
              <a:buFont typeface="Wingdings" panose="05000000000000000000" pitchFamily="2" charset="2"/>
              <a:buChar char="v"/>
            </a:pPr>
            <a:r>
              <a:rPr lang="en-GB" dirty="0">
                <a:solidFill>
                  <a:schemeClr val="bg1"/>
                </a:solidFill>
              </a:rPr>
              <a:t>Activity on Slieve Aughty Mountains impacts surrounding rivers and lowlands in South Galway.</a:t>
            </a:r>
          </a:p>
          <a:p>
            <a:pPr marL="285750" indent="-285750">
              <a:buClr>
                <a:srgbClr val="009DAC"/>
              </a:buClr>
              <a:buFont typeface="Wingdings" panose="05000000000000000000" pitchFamily="2" charset="2"/>
              <a:buChar char="v"/>
            </a:pPr>
            <a:endParaRPr lang="en-GB" dirty="0">
              <a:solidFill>
                <a:schemeClr val="bg1"/>
              </a:solidFill>
            </a:endParaRPr>
          </a:p>
          <a:p>
            <a:pPr marL="285750" indent="-285750">
              <a:buClr>
                <a:srgbClr val="009DAC"/>
              </a:buClr>
              <a:buFont typeface="Wingdings" panose="05000000000000000000" pitchFamily="2" charset="2"/>
              <a:buChar char="v"/>
            </a:pPr>
            <a:endParaRPr lang="en-GB" dirty="0">
              <a:solidFill>
                <a:schemeClr val="bg1"/>
              </a:solidFill>
            </a:endParaRPr>
          </a:p>
          <a:p>
            <a:pPr marL="285750" indent="-285750">
              <a:buClr>
                <a:srgbClr val="009DAC"/>
              </a:buClr>
              <a:buFont typeface="Wingdings" panose="05000000000000000000" pitchFamily="2" charset="2"/>
              <a:buChar char="v"/>
            </a:pPr>
            <a:r>
              <a:rPr lang="en-GB" dirty="0">
                <a:solidFill>
                  <a:schemeClr val="bg1"/>
                </a:solidFill>
              </a:rPr>
              <a:t>3 key Stakeholders Responsible: </a:t>
            </a:r>
            <a:r>
              <a:rPr lang="en-GB" dirty="0" err="1">
                <a:solidFill>
                  <a:schemeClr val="bg1"/>
                </a:solidFill>
              </a:rPr>
              <a:t>Coillte</a:t>
            </a:r>
            <a:r>
              <a:rPr lang="en-GB" dirty="0">
                <a:solidFill>
                  <a:schemeClr val="bg1"/>
                </a:solidFill>
              </a:rPr>
              <a:t> Forestry Commission, ESB Windfarm development , Local land users engaged in land reclamation.</a:t>
            </a:r>
          </a:p>
          <a:p>
            <a:pPr marL="285750" indent="-285750">
              <a:buClr>
                <a:srgbClr val="009DAC"/>
              </a:buClr>
              <a:buFont typeface="Wingdings" panose="05000000000000000000" pitchFamily="2" charset="2"/>
              <a:buChar char="v"/>
            </a:pPr>
            <a:endParaRPr lang="en-GB" dirty="0">
              <a:solidFill>
                <a:schemeClr val="bg1"/>
              </a:solidFill>
            </a:endParaRPr>
          </a:p>
          <a:p>
            <a:pPr marL="285750" indent="-285750">
              <a:buClr>
                <a:srgbClr val="009DAC"/>
              </a:buClr>
              <a:buFont typeface="Wingdings" panose="05000000000000000000" pitchFamily="2" charset="2"/>
              <a:buChar char="v"/>
            </a:pPr>
            <a:endParaRPr lang="en-GB" dirty="0">
              <a:solidFill>
                <a:schemeClr val="bg1"/>
              </a:solidFill>
            </a:endParaRPr>
          </a:p>
          <a:p>
            <a:pPr marL="285750" indent="-285750">
              <a:buClr>
                <a:srgbClr val="009DAC"/>
              </a:buClr>
              <a:buFont typeface="Wingdings" panose="05000000000000000000" pitchFamily="2" charset="2"/>
              <a:buChar char="v"/>
            </a:pPr>
            <a:r>
              <a:rPr lang="en-GB" dirty="0">
                <a:solidFill>
                  <a:schemeClr val="bg1"/>
                </a:solidFill>
              </a:rPr>
              <a:t>Changes in planting practices, flawed environmental impact assessment, non-holistic approach to commercial processes .</a:t>
            </a:r>
          </a:p>
        </p:txBody>
      </p:sp>
      <p:sp>
        <p:nvSpPr>
          <p:cNvPr id="6" name="TextBox 5">
            <a:extLst>
              <a:ext uri="{FF2B5EF4-FFF2-40B4-BE49-F238E27FC236}">
                <a16:creationId xmlns:a16="http://schemas.microsoft.com/office/drawing/2014/main" id="{2FB64C2E-FC17-4610-BF64-2321773A4D44}"/>
              </a:ext>
            </a:extLst>
          </p:cNvPr>
          <p:cNvSpPr txBox="1"/>
          <p:nvPr/>
        </p:nvSpPr>
        <p:spPr>
          <a:xfrm>
            <a:off x="2373608" y="182258"/>
            <a:ext cx="8590314" cy="646331"/>
          </a:xfrm>
          <a:prstGeom prst="rect">
            <a:avLst/>
          </a:prstGeom>
          <a:noFill/>
        </p:spPr>
        <p:txBody>
          <a:bodyPr wrap="square" rtlCol="0">
            <a:spAutoFit/>
          </a:bodyPr>
          <a:lstStyle/>
          <a:p>
            <a:r>
              <a:rPr lang="en-GB" sz="3600" dirty="0"/>
              <a:t> </a:t>
            </a:r>
            <a:r>
              <a:rPr lang="en-GB" sz="3600" dirty="0">
                <a:solidFill>
                  <a:schemeClr val="bg1"/>
                </a:solidFill>
                <a:latin typeface="Sitka Heading" panose="02000505000000020004" pitchFamily="2" charset="0"/>
              </a:rPr>
              <a:t>WHAT ? HOW ? WHERE ? WHO ? WHY ?</a:t>
            </a:r>
            <a:endParaRPr lang="en-GB" sz="3600" dirty="0">
              <a:solidFill>
                <a:schemeClr val="bg1"/>
              </a:solidFill>
            </a:endParaRPr>
          </a:p>
        </p:txBody>
      </p:sp>
      <p:pic>
        <p:nvPicPr>
          <p:cNvPr id="10" name="Picture 9">
            <a:extLst>
              <a:ext uri="{FF2B5EF4-FFF2-40B4-BE49-F238E27FC236}">
                <a16:creationId xmlns:a16="http://schemas.microsoft.com/office/drawing/2014/main" id="{DB9EEA4A-5FDC-4AD9-9F75-B44FF25B93CF}"/>
              </a:ext>
            </a:extLst>
          </p:cNvPr>
          <p:cNvPicPr>
            <a:picLocks noChangeAspect="1"/>
          </p:cNvPicPr>
          <p:nvPr/>
        </p:nvPicPr>
        <p:blipFill rotWithShape="1">
          <a:blip r:embed="rId2">
            <a:extLst>
              <a:ext uri="{28A0092B-C50C-407E-A947-70E740481C1C}">
                <a14:useLocalDpi xmlns:a14="http://schemas.microsoft.com/office/drawing/2010/main" val="0"/>
              </a:ext>
            </a:extLst>
          </a:blip>
          <a:srcRect l="2556" t="3427" r="3940"/>
          <a:stretch/>
        </p:blipFill>
        <p:spPr>
          <a:xfrm>
            <a:off x="636082" y="915477"/>
            <a:ext cx="3580422" cy="5440873"/>
          </a:xfrm>
          <a:prstGeom prst="rect">
            <a:avLst/>
          </a:prstGeom>
        </p:spPr>
      </p:pic>
    </p:spTree>
    <p:extLst>
      <p:ext uri="{BB962C8B-B14F-4D97-AF65-F5344CB8AC3E}">
        <p14:creationId xmlns:p14="http://schemas.microsoft.com/office/powerpoint/2010/main" val="792519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1"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dirty="0">
                <a:latin typeface="Sitka Heading" panose="02000505000000020004" pitchFamily="2" charset="0"/>
              </a:rPr>
              <a:t>                </a:t>
            </a:r>
          </a:p>
          <a:p>
            <a:endParaRPr lang="en-GB" dirty="0">
              <a:latin typeface="Sitka Heading" panose="02000505000000020004" pitchFamily="2" charset="0"/>
            </a:endParaRPr>
          </a:p>
          <a:p>
            <a:pPr marL="285750" indent="-285750">
              <a:buFont typeface="Arial" panose="020B0604020202020204" pitchFamily="34" charset="0"/>
              <a:buChar char="•"/>
            </a:pPr>
            <a:endParaRPr lang="en-GB" dirty="0">
              <a:latin typeface="Sitka Heading" panose="02000505000000020004" pitchFamily="2" charset="0"/>
            </a:endParaRPr>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685430" y="406280"/>
            <a:ext cx="10821139" cy="1903436"/>
          </a:xfrm>
        </p:spPr>
        <p:txBody>
          <a:bodyPr>
            <a:normAutofit/>
          </a:bodyPr>
          <a:lstStyle/>
          <a:p>
            <a:pPr algn="ctr"/>
            <a:br>
              <a:rPr lang="en-GB" dirty="0">
                <a:solidFill>
                  <a:schemeClr val="bg1"/>
                </a:solidFill>
                <a:latin typeface="Sitka Heading" panose="02000505000000020004" pitchFamily="2" charset="0"/>
              </a:rPr>
            </a:br>
            <a:endParaRPr lang="en-GB" dirty="0">
              <a:solidFill>
                <a:schemeClr val="bg1"/>
              </a:solidFill>
              <a:latin typeface="Sitka Heading" panose="02000505000000020004" pitchFamily="2" charset="0"/>
            </a:endParaRP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6</a:t>
            </a:fld>
            <a:endParaRPr lang="en-GB" dirty="0"/>
          </a:p>
        </p:txBody>
      </p:sp>
      <p:sp>
        <p:nvSpPr>
          <p:cNvPr id="9" name="Rectangle 8">
            <a:extLst>
              <a:ext uri="{FF2B5EF4-FFF2-40B4-BE49-F238E27FC236}">
                <a16:creationId xmlns:a16="http://schemas.microsoft.com/office/drawing/2014/main" id="{98135CB4-7404-43E4-908C-3D6F2F215048}"/>
              </a:ext>
            </a:extLst>
          </p:cNvPr>
          <p:cNvSpPr/>
          <p:nvPr/>
        </p:nvSpPr>
        <p:spPr>
          <a:xfrm>
            <a:off x="397844"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5DE914C-A175-40CF-AD91-48E85E0D9B66}"/>
              </a:ext>
            </a:extLst>
          </p:cNvPr>
          <p:cNvSpPr/>
          <p:nvPr/>
        </p:nvSpPr>
        <p:spPr>
          <a:xfrm>
            <a:off x="4318051" y="175447"/>
            <a:ext cx="2641495" cy="461665"/>
          </a:xfrm>
          <a:prstGeom prst="rect">
            <a:avLst/>
          </a:prstGeom>
        </p:spPr>
        <p:txBody>
          <a:bodyPr wrap="square">
            <a:spAutoFit/>
          </a:bodyPr>
          <a:lstStyle/>
          <a:p>
            <a:r>
              <a:rPr lang="en-GB" sz="2400" dirty="0">
                <a:solidFill>
                  <a:schemeClr val="bg1"/>
                </a:solidFill>
              </a:rPr>
              <a:t> </a:t>
            </a:r>
          </a:p>
        </p:txBody>
      </p:sp>
      <p:pic>
        <p:nvPicPr>
          <p:cNvPr id="11" name="Picture 10">
            <a:extLst>
              <a:ext uri="{FF2B5EF4-FFF2-40B4-BE49-F238E27FC236}">
                <a16:creationId xmlns:a16="http://schemas.microsoft.com/office/drawing/2014/main" id="{9AC1A197-5A26-48AF-9719-A147A74AC64B}"/>
              </a:ext>
            </a:extLst>
          </p:cNvPr>
          <p:cNvPicPr>
            <a:picLocks noChangeAspect="1"/>
          </p:cNvPicPr>
          <p:nvPr/>
        </p:nvPicPr>
        <p:blipFill rotWithShape="1">
          <a:blip r:embed="rId2">
            <a:extLst>
              <a:ext uri="{28A0092B-C50C-407E-A947-70E740481C1C}">
                <a14:useLocalDpi xmlns:a14="http://schemas.microsoft.com/office/drawing/2010/main" val="0"/>
              </a:ext>
            </a:extLst>
          </a:blip>
          <a:srcRect l="18363"/>
          <a:stretch/>
        </p:blipFill>
        <p:spPr>
          <a:xfrm>
            <a:off x="656948" y="406279"/>
            <a:ext cx="5797858" cy="5278702"/>
          </a:xfrm>
          <a:prstGeom prst="rect">
            <a:avLst/>
          </a:prstGeom>
          <a:ln>
            <a:solidFill>
              <a:schemeClr val="tx1"/>
            </a:solidFill>
          </a:ln>
        </p:spPr>
      </p:pic>
      <p:sp>
        <p:nvSpPr>
          <p:cNvPr id="12" name="TextBox 11">
            <a:extLst>
              <a:ext uri="{FF2B5EF4-FFF2-40B4-BE49-F238E27FC236}">
                <a16:creationId xmlns:a16="http://schemas.microsoft.com/office/drawing/2014/main" id="{D5235486-D720-4348-8AFD-63A92ADAADF4}"/>
              </a:ext>
            </a:extLst>
          </p:cNvPr>
          <p:cNvSpPr txBox="1"/>
          <p:nvPr/>
        </p:nvSpPr>
        <p:spPr>
          <a:xfrm>
            <a:off x="656948" y="6098898"/>
            <a:ext cx="6578353" cy="261610"/>
          </a:xfrm>
          <a:prstGeom prst="rect">
            <a:avLst/>
          </a:prstGeom>
          <a:noFill/>
        </p:spPr>
        <p:txBody>
          <a:bodyPr wrap="square" rtlCol="0">
            <a:spAutoFit/>
          </a:bodyPr>
          <a:lstStyle/>
          <a:p>
            <a:r>
              <a:rPr lang="en-GB" sz="1100" i="1" dirty="0">
                <a:solidFill>
                  <a:schemeClr val="bg1"/>
                </a:solidFill>
                <a:latin typeface="Sitka Heading" panose="02000505000000020004" pitchFamily="2" charset="0"/>
              </a:rPr>
              <a:t>David Murray,  Screenshot of South Galway Floods blog, September 2021</a:t>
            </a:r>
          </a:p>
        </p:txBody>
      </p:sp>
      <p:sp>
        <p:nvSpPr>
          <p:cNvPr id="15" name="TextBox 14">
            <a:extLst>
              <a:ext uri="{FF2B5EF4-FFF2-40B4-BE49-F238E27FC236}">
                <a16:creationId xmlns:a16="http://schemas.microsoft.com/office/drawing/2014/main" id="{DC0AEF58-8B7F-430C-8A60-0D32CC01DBF9}"/>
              </a:ext>
            </a:extLst>
          </p:cNvPr>
          <p:cNvSpPr txBox="1"/>
          <p:nvPr/>
        </p:nvSpPr>
        <p:spPr>
          <a:xfrm>
            <a:off x="7050570" y="1109709"/>
            <a:ext cx="4484481" cy="4801314"/>
          </a:xfrm>
          <a:prstGeom prst="rect">
            <a:avLst/>
          </a:prstGeom>
          <a:noFill/>
        </p:spPr>
        <p:txBody>
          <a:bodyPr wrap="square" rtlCol="0">
            <a:spAutoFit/>
          </a:bodyPr>
          <a:lstStyle/>
          <a:p>
            <a:pPr marL="285750" indent="-285750">
              <a:buClr>
                <a:srgbClr val="009DAC"/>
              </a:buClr>
              <a:buFont typeface="Wingdings" panose="05000000000000000000" pitchFamily="2" charset="2"/>
              <a:buChar char="v"/>
            </a:pPr>
            <a:r>
              <a:rPr lang="en-GB" dirty="0">
                <a:solidFill>
                  <a:schemeClr val="bg1"/>
                </a:solidFill>
                <a:latin typeface="Sitka Heading" panose="02000505000000020004" pitchFamily="2" charset="0"/>
              </a:rPr>
              <a:t>European Court issued Irish government five million euro fine for failure to carry out environmental impact assessment (EIA) necessary for the construction of </a:t>
            </a:r>
            <a:r>
              <a:rPr lang="en-GB" dirty="0" err="1">
                <a:solidFill>
                  <a:schemeClr val="bg1"/>
                </a:solidFill>
                <a:latin typeface="Sitka Heading" panose="02000505000000020004" pitchFamily="2" charset="0"/>
              </a:rPr>
              <a:t>Derrybrien</a:t>
            </a:r>
            <a:r>
              <a:rPr lang="en-GB" dirty="0">
                <a:solidFill>
                  <a:schemeClr val="bg1"/>
                </a:solidFill>
                <a:latin typeface="Sitka Heading" panose="02000505000000020004" pitchFamily="2" charset="0"/>
              </a:rPr>
              <a:t> Windfarm</a:t>
            </a:r>
            <a:r>
              <a:rPr lang="en-GB" dirty="0">
                <a:latin typeface="Sitka Heading" panose="02000505000000020004" pitchFamily="2" charset="0"/>
              </a:rPr>
              <a:t>.</a:t>
            </a:r>
          </a:p>
          <a:p>
            <a:pPr marL="285750" indent="-285750">
              <a:buClr>
                <a:srgbClr val="009DAC"/>
              </a:buClr>
              <a:buFont typeface="Wingdings" panose="05000000000000000000" pitchFamily="2" charset="2"/>
              <a:buChar char="v"/>
            </a:pPr>
            <a:endParaRPr lang="en-GB" dirty="0">
              <a:latin typeface="Sitka Heading" panose="02000505000000020004" pitchFamily="2" charset="0"/>
            </a:endParaRPr>
          </a:p>
          <a:p>
            <a:pPr>
              <a:buClr>
                <a:srgbClr val="009DAC"/>
              </a:buClr>
            </a:pPr>
            <a:endParaRPr lang="en-GB" dirty="0">
              <a:latin typeface="Sitka Heading" panose="02000505000000020004" pitchFamily="2" charset="0"/>
            </a:endParaRPr>
          </a:p>
          <a:p>
            <a:pPr>
              <a:buClr>
                <a:srgbClr val="009DAC"/>
              </a:buClr>
            </a:pPr>
            <a:endParaRPr lang="en-GB" dirty="0">
              <a:latin typeface="Sitka Heading" panose="02000505000000020004" pitchFamily="2" charset="0"/>
            </a:endParaRPr>
          </a:p>
          <a:p>
            <a:pPr marL="285750" indent="-285750">
              <a:buClr>
                <a:srgbClr val="009DAC"/>
              </a:buClr>
              <a:buFont typeface="Wingdings" panose="05000000000000000000" pitchFamily="2" charset="2"/>
              <a:buChar char="v"/>
            </a:pPr>
            <a:r>
              <a:rPr lang="en-GB" dirty="0">
                <a:solidFill>
                  <a:schemeClr val="bg1"/>
                </a:solidFill>
                <a:latin typeface="Sitka Heading" panose="02000505000000020004" pitchFamily="2" charset="0"/>
              </a:rPr>
              <a:t>With an additional order to a pay €15,000 daily fine, as long as the Irish government remains non-compliant. This fine continues to accrue today.</a:t>
            </a:r>
          </a:p>
          <a:p>
            <a:pPr marL="285750" indent="-285750">
              <a:buClr>
                <a:srgbClr val="009DAC"/>
              </a:buClr>
              <a:buFont typeface="Wingdings" panose="05000000000000000000" pitchFamily="2" charset="2"/>
              <a:buChar char="v"/>
            </a:pPr>
            <a:endParaRPr lang="en-GB" dirty="0">
              <a:latin typeface="Sitka Heading" panose="02000505000000020004" pitchFamily="2" charset="0"/>
            </a:endParaRPr>
          </a:p>
          <a:p>
            <a:pPr marL="285750" indent="-285750">
              <a:buClr>
                <a:srgbClr val="009DAC"/>
              </a:buClr>
              <a:buFont typeface="Wingdings" panose="05000000000000000000" pitchFamily="2" charset="2"/>
              <a:buChar char="v"/>
            </a:pPr>
            <a:endParaRPr lang="en-GB" dirty="0">
              <a:latin typeface="Sitka Heading" panose="02000505000000020004" pitchFamily="2" charset="0"/>
            </a:endParaRPr>
          </a:p>
          <a:p>
            <a:pPr marL="285750" indent="-285750">
              <a:buClr>
                <a:srgbClr val="009DAC"/>
              </a:buClr>
              <a:buFont typeface="Wingdings" panose="05000000000000000000" pitchFamily="2" charset="2"/>
              <a:buChar char="v"/>
            </a:pPr>
            <a:endParaRPr lang="en-GB" dirty="0">
              <a:latin typeface="Sitka Heading" panose="02000505000000020004" pitchFamily="2" charset="0"/>
            </a:endParaRPr>
          </a:p>
          <a:p>
            <a:pPr marL="285750" indent="-285750">
              <a:buClr>
                <a:srgbClr val="009DAC"/>
              </a:buClr>
              <a:buFont typeface="Wingdings" panose="05000000000000000000" pitchFamily="2" charset="2"/>
              <a:buChar char="v"/>
            </a:pPr>
            <a:endParaRPr lang="en-GB" dirty="0">
              <a:latin typeface="Sitka Heading" panose="02000505000000020004" pitchFamily="2" charset="0"/>
            </a:endParaRPr>
          </a:p>
          <a:p>
            <a:pPr marL="285750" indent="-285750">
              <a:buClr>
                <a:srgbClr val="009DAC"/>
              </a:buClr>
              <a:buFont typeface="Wingdings" panose="05000000000000000000" pitchFamily="2" charset="2"/>
              <a:buChar char="v"/>
            </a:pPr>
            <a:endParaRPr lang="en-GB" dirty="0">
              <a:latin typeface="Sitka Heading" panose="02000505000000020004" pitchFamily="2" charset="0"/>
            </a:endParaRPr>
          </a:p>
        </p:txBody>
      </p:sp>
    </p:spTree>
    <p:extLst>
      <p:ext uri="{BB962C8B-B14F-4D97-AF65-F5344CB8AC3E}">
        <p14:creationId xmlns:p14="http://schemas.microsoft.com/office/powerpoint/2010/main" val="18501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95DC21-C710-4752-9B2A-5359503103EA}"/>
              </a:ext>
            </a:extLst>
          </p:cNvPr>
          <p:cNvSpPr/>
          <p:nvPr/>
        </p:nvSpPr>
        <p:spPr>
          <a:xfrm>
            <a:off x="719092"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solidFill>
            </a:endParaRPr>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685430" y="406280"/>
            <a:ext cx="10821139" cy="1903436"/>
          </a:xfrm>
        </p:spPr>
        <p:txBody>
          <a:bodyPr>
            <a:normAutofit/>
          </a:bodyPr>
          <a:lstStyle/>
          <a:p>
            <a:pPr algn="ctr"/>
            <a:r>
              <a:rPr lang="en-GB" sz="4900" dirty="0">
                <a:solidFill>
                  <a:schemeClr val="bg1"/>
                </a:solidFill>
                <a:latin typeface="Sitka Heading" panose="02000505000000020004" pitchFamily="2" charset="0"/>
              </a:rPr>
              <a:t>Slow Violence shaping</a:t>
            </a:r>
            <a:br>
              <a:rPr lang="en-GB" dirty="0">
                <a:latin typeface="Sitka Heading" panose="02000505000000020004" pitchFamily="2" charset="0"/>
              </a:rPr>
            </a:br>
            <a:r>
              <a:rPr lang="en-GB" sz="3600" dirty="0">
                <a:solidFill>
                  <a:schemeClr val="bg1"/>
                </a:solidFill>
                <a:latin typeface="Sitka Heading" panose="02000505000000020004" pitchFamily="2" charset="0"/>
              </a:rPr>
              <a:t>A one-world-world?</a:t>
            </a:r>
            <a:br>
              <a:rPr lang="en-GB" dirty="0">
                <a:solidFill>
                  <a:schemeClr val="bg1"/>
                </a:solidFill>
                <a:latin typeface="Sitka Heading" panose="02000505000000020004" pitchFamily="2" charset="0"/>
              </a:rPr>
            </a:br>
            <a:endParaRPr lang="en-GB" dirty="0">
              <a:solidFill>
                <a:schemeClr val="bg1"/>
              </a:solidFill>
              <a:latin typeface="Sitka Heading" panose="02000505000000020004" pitchFamily="2" charset="0"/>
            </a:endParaRP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7</a:t>
            </a:fld>
            <a:endParaRPr lang="en-GB"/>
          </a:p>
        </p:txBody>
      </p:sp>
      <p:sp>
        <p:nvSpPr>
          <p:cNvPr id="9" name="Rectangle 8">
            <a:extLst>
              <a:ext uri="{FF2B5EF4-FFF2-40B4-BE49-F238E27FC236}">
                <a16:creationId xmlns:a16="http://schemas.microsoft.com/office/drawing/2014/main" id="{98135CB4-7404-43E4-908C-3D6F2F215048}"/>
              </a:ext>
            </a:extLst>
          </p:cNvPr>
          <p:cNvSpPr/>
          <p:nvPr/>
        </p:nvSpPr>
        <p:spPr>
          <a:xfrm>
            <a:off x="397844"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5DE914C-A175-40CF-AD91-48E85E0D9B66}"/>
              </a:ext>
            </a:extLst>
          </p:cNvPr>
          <p:cNvSpPr/>
          <p:nvPr/>
        </p:nvSpPr>
        <p:spPr>
          <a:xfrm>
            <a:off x="516383" y="2095131"/>
            <a:ext cx="11425561" cy="3785652"/>
          </a:xfrm>
          <a:prstGeom prst="rect">
            <a:avLst/>
          </a:prstGeom>
        </p:spPr>
        <p:txBody>
          <a:bodyPr wrap="square">
            <a:spAutoFit/>
          </a:bodyPr>
          <a:lstStyle/>
          <a:p>
            <a:r>
              <a:rPr lang="en-GB" sz="2400" dirty="0">
                <a:solidFill>
                  <a:schemeClr val="bg1"/>
                </a:solidFill>
                <a:latin typeface="Sitka Banner" panose="02000505000000020004" pitchFamily="2" charset="0"/>
                <a:ea typeface="Times New Roman" panose="02020603050405020304" pitchFamily="18" charset="0"/>
                <a:cs typeface="Calibri Light" panose="020F0302020204030204" pitchFamily="34" charset="0"/>
              </a:rPr>
              <a:t>John Law refers to a  “One -world -world, a world that has granted itself the right to assimilate all other worlds and by presenting itself as exclusive, cancels possibilities for what lies beyond its limits.</a:t>
            </a:r>
            <a:r>
              <a:rPr lang="en-GB" sz="2400" i="1" dirty="0">
                <a:solidFill>
                  <a:schemeClr val="bg1"/>
                </a:solidFill>
                <a:latin typeface="Sitka Banner" panose="02000505000000020004" pitchFamily="2" charset="0"/>
                <a:ea typeface="Times New Roman" panose="02020603050405020304" pitchFamily="18" charset="0"/>
                <a:cs typeface="Calibri Light" panose="020F0302020204030204" pitchFamily="34" charset="0"/>
              </a:rPr>
              <a:t>”</a:t>
            </a:r>
            <a:r>
              <a:rPr lang="en-GB" sz="2400" dirty="0">
                <a:solidFill>
                  <a:schemeClr val="bg1"/>
                </a:solidFill>
                <a:latin typeface="Sitka Banner" panose="02000505000000020004" pitchFamily="2" charset="0"/>
                <a:ea typeface="Times New Roman" panose="02020603050405020304" pitchFamily="18" charset="0"/>
                <a:cs typeface="Calibri Light" panose="020F0302020204030204" pitchFamily="34" charset="0"/>
              </a:rPr>
              <a:t> </a:t>
            </a:r>
            <a:r>
              <a:rPr lang="en-GB" sz="2400" dirty="0">
                <a:solidFill>
                  <a:schemeClr val="bg1"/>
                </a:solidFill>
                <a:latin typeface="Sitka Banner" panose="02000505000000020004" pitchFamily="2" charset="0"/>
                <a:ea typeface="Calibri" panose="020F0502020204030204" pitchFamily="34" charset="0"/>
                <a:cs typeface="Calibri Light" panose="020F0302020204030204" pitchFamily="34" charset="0"/>
              </a:rPr>
              <a:t>( Law cited by Cadena and Blaser, 2018, p.3)</a:t>
            </a:r>
          </a:p>
          <a:p>
            <a:endParaRPr lang="en-GB" sz="2400" dirty="0">
              <a:solidFill>
                <a:schemeClr val="bg1"/>
              </a:solidFill>
              <a:latin typeface="Sitka Banner" panose="02000505000000020004" pitchFamily="2" charset="0"/>
              <a:ea typeface="Calibri" panose="020F0502020204030204" pitchFamily="34" charset="0"/>
              <a:cs typeface="Calibri Light" panose="020F0302020204030204" pitchFamily="34" charset="0"/>
            </a:endParaRPr>
          </a:p>
          <a:p>
            <a:endParaRPr lang="en-GB" sz="2400" dirty="0">
              <a:solidFill>
                <a:schemeClr val="bg1"/>
              </a:solidFill>
              <a:latin typeface="Sitka Banner" panose="02000505000000020004" pitchFamily="2" charset="0"/>
              <a:ea typeface="Calibri" panose="020F0502020204030204" pitchFamily="34" charset="0"/>
              <a:cs typeface="Calibri Light" panose="020F0302020204030204" pitchFamily="34" charset="0"/>
            </a:endParaRPr>
          </a:p>
          <a:p>
            <a:r>
              <a:rPr lang="en-GB" sz="2400" dirty="0">
                <a:solidFill>
                  <a:schemeClr val="bg1"/>
                </a:solidFill>
                <a:latin typeface="Sitka Banner" panose="02000505000000020004" pitchFamily="2" charset="0"/>
                <a:ea typeface="Calibri" panose="020F0502020204030204" pitchFamily="34" charset="0"/>
                <a:cs typeface="Calibri Light" panose="020F0302020204030204" pitchFamily="34" charset="0"/>
              </a:rPr>
              <a:t>Through expanding one world we diminish another, tipping the scale of balance, we abandon an abundance of diversity that supports the majority in favour of a limited and exclusive wealth available to few. The eradication of such worlds raises questions within my own practice, what ghosts do absent worlds create and what does it do to make them visible them through artist practice.</a:t>
            </a:r>
            <a:r>
              <a:rPr lang="en-GB" sz="2400" dirty="0">
                <a:solidFill>
                  <a:schemeClr val="bg1"/>
                </a:solidFill>
                <a:latin typeface="Sitka Banner" panose="02000505000000020004" pitchFamily="2" charset="0"/>
                <a:ea typeface="Calibri" panose="020F0502020204030204" pitchFamily="34" charset="0"/>
                <a:cs typeface="Times New Roman" panose="02020603050405020304" pitchFamily="18" charset="0"/>
              </a:rPr>
              <a:t>(Tsing, 2017)</a:t>
            </a:r>
            <a:endParaRPr lang="en-GB" sz="2400" dirty="0">
              <a:solidFill>
                <a:schemeClr val="bg1"/>
              </a:solidFill>
            </a:endParaRPr>
          </a:p>
        </p:txBody>
      </p:sp>
    </p:spTree>
    <p:extLst>
      <p:ext uri="{BB962C8B-B14F-4D97-AF65-F5344CB8AC3E}">
        <p14:creationId xmlns:p14="http://schemas.microsoft.com/office/powerpoint/2010/main" val="3531676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1"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1583520" y="1002931"/>
            <a:ext cx="8785194" cy="1866088"/>
          </a:xfrm>
          <a:ln>
            <a:noFill/>
          </a:ln>
        </p:spPr>
        <p:txBody>
          <a:bodyPr>
            <a:normAutofit fontScale="90000"/>
          </a:bodyPr>
          <a:lstStyle/>
          <a:p>
            <a:pPr algn="ctr"/>
            <a:r>
              <a:rPr lang="en-GB" dirty="0">
                <a:solidFill>
                  <a:schemeClr val="bg1"/>
                </a:solidFill>
                <a:latin typeface="Sitka Heading" panose="02000505000000020004" pitchFamily="2" charset="0"/>
              </a:rPr>
              <a:t>Slow Violence as Hydro-Morphological change</a:t>
            </a:r>
            <a:br>
              <a:rPr lang="en-GB" dirty="0">
                <a:solidFill>
                  <a:schemeClr val="bg1"/>
                </a:solidFill>
                <a:latin typeface="Sitka Heading" panose="02000505000000020004" pitchFamily="2" charset="0"/>
              </a:rPr>
            </a:br>
            <a:br>
              <a:rPr lang="en-GB" dirty="0">
                <a:solidFill>
                  <a:schemeClr val="bg1"/>
                </a:solidFill>
                <a:latin typeface="Sitka Heading" panose="02000505000000020004" pitchFamily="2" charset="0"/>
              </a:rPr>
            </a:br>
            <a:br>
              <a:rPr lang="en-GB" dirty="0">
                <a:solidFill>
                  <a:schemeClr val="bg1"/>
                </a:solidFill>
                <a:latin typeface="Sitka Heading" panose="02000505000000020004" pitchFamily="2" charset="0"/>
              </a:rPr>
            </a:br>
            <a:endParaRPr lang="en-GB" dirty="0">
              <a:solidFill>
                <a:schemeClr val="bg1"/>
              </a:solidFill>
              <a:latin typeface="Sitka Heading" panose="02000505000000020004" pitchFamily="2" charset="0"/>
            </a:endParaRP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8</a:t>
            </a:fld>
            <a:endParaRPr lang="en-GB"/>
          </a:p>
        </p:txBody>
      </p:sp>
      <p:sp>
        <p:nvSpPr>
          <p:cNvPr id="6" name="Rectangle 5">
            <a:extLst>
              <a:ext uri="{FF2B5EF4-FFF2-40B4-BE49-F238E27FC236}">
                <a16:creationId xmlns:a16="http://schemas.microsoft.com/office/drawing/2014/main" id="{A874983E-D9E9-40D9-9CE7-F435C991A4A5}"/>
              </a:ext>
            </a:extLst>
          </p:cNvPr>
          <p:cNvSpPr/>
          <p:nvPr/>
        </p:nvSpPr>
        <p:spPr>
          <a:xfrm>
            <a:off x="1823286" y="488944"/>
            <a:ext cx="8665310" cy="1208616"/>
          </a:xfrm>
          <a:prstGeom prst="rect">
            <a:avLst/>
          </a:prstGeom>
          <a:noFill/>
          <a:ln w="76200">
            <a:solidFill>
              <a:srgbClr val="009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9DAC"/>
              </a:solidFill>
            </a:endParaRPr>
          </a:p>
        </p:txBody>
      </p:sp>
      <p:pic>
        <p:nvPicPr>
          <p:cNvPr id="8" name="Picture 7">
            <a:extLst>
              <a:ext uri="{FF2B5EF4-FFF2-40B4-BE49-F238E27FC236}">
                <a16:creationId xmlns:a16="http://schemas.microsoft.com/office/drawing/2014/main" id="{37B13EF0-5EA7-4615-98FF-9346F20F8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554" y="1935975"/>
            <a:ext cx="7219392" cy="4773091"/>
          </a:xfrm>
          <a:prstGeom prst="rect">
            <a:avLst/>
          </a:prstGeom>
        </p:spPr>
      </p:pic>
      <p:sp>
        <p:nvSpPr>
          <p:cNvPr id="7" name="Rectangle 6">
            <a:extLst>
              <a:ext uri="{FF2B5EF4-FFF2-40B4-BE49-F238E27FC236}">
                <a16:creationId xmlns:a16="http://schemas.microsoft.com/office/drawing/2014/main" id="{D35000BB-028A-4F3B-AEDE-C50F53D8CF2B}"/>
              </a:ext>
            </a:extLst>
          </p:cNvPr>
          <p:cNvSpPr/>
          <p:nvPr/>
        </p:nvSpPr>
        <p:spPr>
          <a:xfrm>
            <a:off x="397844"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6297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55BA6A-3C45-44F7-AF4A-C54B1D212F7D}"/>
              </a:ext>
            </a:extLst>
          </p:cNvPr>
          <p:cNvSpPr>
            <a:spLocks noGrp="1"/>
          </p:cNvSpPr>
          <p:nvPr>
            <p:ph type="sldNum" sz="quarter" idx="12"/>
          </p:nvPr>
        </p:nvSpPr>
        <p:spPr/>
        <p:txBody>
          <a:bodyPr/>
          <a:lstStyle/>
          <a:p>
            <a:fld id="{7FC2CC64-61C9-4E9F-B9D2-AE206B069F0C}" type="slidenum">
              <a:rPr lang="en-GB" smtClean="0"/>
              <a:t>9</a:t>
            </a:fld>
            <a:endParaRPr lang="en-GB"/>
          </a:p>
        </p:txBody>
      </p:sp>
      <p:sp>
        <p:nvSpPr>
          <p:cNvPr id="3" name="Rectangle 2">
            <a:extLst>
              <a:ext uri="{FF2B5EF4-FFF2-40B4-BE49-F238E27FC236}">
                <a16:creationId xmlns:a16="http://schemas.microsoft.com/office/drawing/2014/main" id="{661C2F90-1E46-4877-AA9A-BC33AD917D2F}"/>
              </a:ext>
            </a:extLst>
          </p:cNvPr>
          <p:cNvSpPr/>
          <p:nvPr/>
        </p:nvSpPr>
        <p:spPr>
          <a:xfrm>
            <a:off x="2183843" y="288899"/>
            <a:ext cx="7411004" cy="769441"/>
          </a:xfrm>
          <a:prstGeom prst="rect">
            <a:avLst/>
          </a:prstGeom>
        </p:spPr>
        <p:txBody>
          <a:bodyPr wrap="none">
            <a:spAutoFit/>
          </a:bodyPr>
          <a:lstStyle/>
          <a:p>
            <a:pPr algn="ctr"/>
            <a:r>
              <a:rPr lang="en-GB" sz="4400" dirty="0">
                <a:latin typeface="Sitka Heading" panose="02000505000000020004" pitchFamily="2" charset="0"/>
              </a:rPr>
              <a:t>The scope &amp; scape of the Land </a:t>
            </a:r>
            <a:endParaRPr lang="en-GB" sz="4400" dirty="0"/>
          </a:p>
        </p:txBody>
      </p:sp>
      <p:sp>
        <p:nvSpPr>
          <p:cNvPr id="4" name="TextBox 3">
            <a:extLst>
              <a:ext uri="{FF2B5EF4-FFF2-40B4-BE49-F238E27FC236}">
                <a16:creationId xmlns:a16="http://schemas.microsoft.com/office/drawing/2014/main" id="{A444E3F9-6BE5-44C9-BD36-BB57B6ADAA72}"/>
              </a:ext>
            </a:extLst>
          </p:cNvPr>
          <p:cNvSpPr txBox="1"/>
          <p:nvPr/>
        </p:nvSpPr>
        <p:spPr>
          <a:xfrm>
            <a:off x="497149" y="1340589"/>
            <a:ext cx="11381173" cy="369332"/>
          </a:xfrm>
          <a:prstGeom prst="rect">
            <a:avLst/>
          </a:prstGeom>
          <a:noFill/>
        </p:spPr>
        <p:txBody>
          <a:bodyPr wrap="square" rtlCol="0">
            <a:spAutoFit/>
          </a:bodyPr>
          <a:lstStyle/>
          <a:p>
            <a:endParaRPr lang="en-GB" dirty="0"/>
          </a:p>
        </p:txBody>
      </p:sp>
      <p:sp>
        <p:nvSpPr>
          <p:cNvPr id="5" name="TextBox 4">
            <a:extLst>
              <a:ext uri="{FF2B5EF4-FFF2-40B4-BE49-F238E27FC236}">
                <a16:creationId xmlns:a16="http://schemas.microsoft.com/office/drawing/2014/main" id="{2802C649-661E-4C73-944F-197E5CB76E13}"/>
              </a:ext>
            </a:extLst>
          </p:cNvPr>
          <p:cNvSpPr txBox="1"/>
          <p:nvPr/>
        </p:nvSpPr>
        <p:spPr>
          <a:xfrm>
            <a:off x="580178" y="1901719"/>
            <a:ext cx="11532094" cy="2862322"/>
          </a:xfrm>
          <a:prstGeom prst="rect">
            <a:avLst/>
          </a:prstGeom>
          <a:noFill/>
        </p:spPr>
        <p:txBody>
          <a:bodyPr wrap="square" rtlCol="0">
            <a:spAutoFit/>
          </a:bodyPr>
          <a:lstStyle/>
          <a:p>
            <a:r>
              <a:rPr lang="en-GB" dirty="0">
                <a:latin typeface="Sitka Heading" panose="02000505000000020004" pitchFamily="2" charset="0"/>
              </a:rPr>
              <a:t>“Scope comes from the classical Greek </a:t>
            </a:r>
            <a:r>
              <a:rPr lang="en-GB" i="1" dirty="0" err="1">
                <a:latin typeface="Sitka Heading" panose="02000505000000020004" pitchFamily="2" charset="0"/>
              </a:rPr>
              <a:t>Skopos</a:t>
            </a:r>
            <a:r>
              <a:rPr lang="en-GB" i="1" dirty="0">
                <a:latin typeface="Sitka Heading" panose="02000505000000020004" pitchFamily="2" charset="0"/>
              </a:rPr>
              <a:t>- </a:t>
            </a:r>
            <a:r>
              <a:rPr lang="en-GB" dirty="0">
                <a:latin typeface="Sitka Heading" panose="02000505000000020004" pitchFamily="2" charset="0"/>
              </a:rPr>
              <a:t>literally ‘the target of the bowman, the mark towards which he gazes as he aims’(Carruthers 1998:79),- from which is derived the verb </a:t>
            </a:r>
            <a:r>
              <a:rPr lang="en-GB" i="1" dirty="0" err="1">
                <a:latin typeface="Sitka Heading" panose="02000505000000020004" pitchFamily="2" charset="0"/>
              </a:rPr>
              <a:t>skopein</a:t>
            </a:r>
            <a:r>
              <a:rPr lang="en-GB" dirty="0">
                <a:latin typeface="Sitka Heading" panose="02000505000000020004" pitchFamily="2" charset="0"/>
              </a:rPr>
              <a:t>, ‘to look ‘. ‘Scape’. Quite to the contrary, comes from Old English </a:t>
            </a:r>
            <a:r>
              <a:rPr lang="en-GB" i="1" dirty="0" err="1">
                <a:latin typeface="Sitka Heading" panose="02000505000000020004" pitchFamily="2" charset="0"/>
              </a:rPr>
              <a:t>sceppan</a:t>
            </a:r>
            <a:r>
              <a:rPr lang="en-GB" dirty="0">
                <a:latin typeface="Sitka Heading" panose="02000505000000020004" pitchFamily="2" charset="0"/>
              </a:rPr>
              <a:t> or </a:t>
            </a:r>
            <a:r>
              <a:rPr lang="en-GB" i="1" dirty="0" err="1">
                <a:latin typeface="Sitka Heading" panose="02000505000000020004" pitchFamily="2" charset="0"/>
              </a:rPr>
              <a:t>skyppan</a:t>
            </a:r>
            <a:r>
              <a:rPr lang="en-GB" dirty="0">
                <a:latin typeface="Sitka Heading" panose="02000505000000020004" pitchFamily="2" charset="0"/>
              </a:rPr>
              <a:t>, meaning ‘to shape’ ” (</a:t>
            </a:r>
            <a:r>
              <a:rPr lang="en-GB" dirty="0" err="1">
                <a:latin typeface="Sitka Heading" panose="02000505000000020004" pitchFamily="2" charset="0"/>
              </a:rPr>
              <a:t>Olwig</a:t>
            </a:r>
            <a:r>
              <a:rPr lang="en-GB" dirty="0">
                <a:latin typeface="Sitka Heading" panose="02000505000000020004" pitchFamily="2" charset="0"/>
              </a:rPr>
              <a:t> cited in Ingold, 2008)</a:t>
            </a:r>
          </a:p>
          <a:p>
            <a:endParaRPr lang="en-GB" dirty="0">
              <a:latin typeface="Sitka Heading" panose="02000505000000020004" pitchFamily="2" charset="0"/>
            </a:endParaRPr>
          </a:p>
          <a:p>
            <a:endParaRPr lang="en-GB" dirty="0">
              <a:latin typeface="Sitka Heading" panose="02000505000000020004" pitchFamily="2" charset="0"/>
            </a:endParaRPr>
          </a:p>
          <a:p>
            <a:r>
              <a:rPr lang="en-GB" dirty="0">
                <a:latin typeface="Sitka Heading" panose="02000505000000020004" pitchFamily="2" charset="0"/>
              </a:rPr>
              <a:t>“Between the haptic and the optical lies all the difference between the perspective of the farmer who shapes the land close-up and that of the painter who views the resulting scene from a distance, or – as Deleuze and </a:t>
            </a:r>
            <a:r>
              <a:rPr lang="en-GB" dirty="0" err="1">
                <a:latin typeface="Sitka Heading" panose="02000505000000020004" pitchFamily="2" charset="0"/>
              </a:rPr>
              <a:t>Guattari</a:t>
            </a:r>
            <a:endParaRPr lang="en-GB" dirty="0">
              <a:latin typeface="Sitka Heading" panose="02000505000000020004" pitchFamily="2" charset="0"/>
            </a:endParaRPr>
          </a:p>
          <a:p>
            <a:r>
              <a:rPr lang="en-GB" dirty="0">
                <a:latin typeface="Sitka Heading" panose="02000505000000020004" pitchFamily="2" charset="0"/>
              </a:rPr>
              <a:t>themselves observe – between ‘the ground-level plane of the Gothic journeyman’ and ‘the</a:t>
            </a:r>
          </a:p>
          <a:p>
            <a:r>
              <a:rPr lang="en-GB" dirty="0">
                <a:latin typeface="Sitka Heading" panose="02000505000000020004" pitchFamily="2" charset="0"/>
              </a:rPr>
              <a:t>metric plane of the architect, which is on paper and off site’ ” (2004: 406)</a:t>
            </a:r>
          </a:p>
          <a:p>
            <a:endParaRPr lang="en-GB" b="1" dirty="0"/>
          </a:p>
        </p:txBody>
      </p:sp>
      <p:sp>
        <p:nvSpPr>
          <p:cNvPr id="6" name="Rectangle 5">
            <a:extLst>
              <a:ext uri="{FF2B5EF4-FFF2-40B4-BE49-F238E27FC236}">
                <a16:creationId xmlns:a16="http://schemas.microsoft.com/office/drawing/2014/main" id="{3D11AADB-7687-4808-8A06-8DF391B9FBE1}"/>
              </a:ext>
            </a:extLst>
          </p:cNvPr>
          <p:cNvSpPr/>
          <p:nvPr/>
        </p:nvSpPr>
        <p:spPr>
          <a:xfrm>
            <a:off x="378610"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2277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49E4F10C9CC748B0CB84D7ED7E2AF6" ma:contentTypeVersion="14" ma:contentTypeDescription="Create a new document." ma:contentTypeScope="" ma:versionID="5a5c2236461a35f1599f501ca79fb592">
  <xsd:schema xmlns:xsd="http://www.w3.org/2001/XMLSchema" xmlns:xs="http://www.w3.org/2001/XMLSchema" xmlns:p="http://schemas.microsoft.com/office/2006/metadata/properties" xmlns:ns3="a7881d18-4b97-481f-982e-de34dea5993c" xmlns:ns4="b1fd7795-bf9f-4aa7-b5ea-3d4a12684a45" targetNamespace="http://schemas.microsoft.com/office/2006/metadata/properties" ma:root="true" ma:fieldsID="0af0dc5bc7f392dd2a0acbd1970d2605" ns3:_="" ns4:_="">
    <xsd:import namespace="a7881d18-4b97-481f-982e-de34dea5993c"/>
    <xsd:import namespace="b1fd7795-bf9f-4aa7-b5ea-3d4a12684a4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81d18-4b97-481f-982e-de34dea599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1fd7795-bf9f-4aa7-b5ea-3d4a12684a4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241D876-F31E-4701-A678-94073C81C1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881d18-4b97-481f-982e-de34dea5993c"/>
    <ds:schemaRef ds:uri="b1fd7795-bf9f-4aa7-b5ea-3d4a12684a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8E89B3-651A-4233-A800-C50A10ADB08E}">
  <ds:schemaRefs>
    <ds:schemaRef ds:uri="http://schemas.microsoft.com/sharepoint/v3/contenttype/forms"/>
  </ds:schemaRefs>
</ds:datastoreItem>
</file>

<file path=customXml/itemProps3.xml><?xml version="1.0" encoding="utf-8"?>
<ds:datastoreItem xmlns:ds="http://schemas.openxmlformats.org/officeDocument/2006/customXml" ds:itemID="{3C6AC557-77C7-40DB-BEC5-01D831DCD688}">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b1fd7795-bf9f-4aa7-b5ea-3d4a12684a45"/>
    <ds:schemaRef ds:uri="http://schemas.openxmlformats.org/package/2006/metadata/core-properties"/>
    <ds:schemaRef ds:uri="a7881d18-4b97-481f-982e-de34dea5993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25875</TotalTime>
  <Words>1787</Words>
  <Application>Microsoft Office PowerPoint</Application>
  <PresentationFormat>Widescreen</PresentationFormat>
  <Paragraphs>181</Paragraphs>
  <Slides>31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Calibri</vt:lpstr>
      <vt:lpstr>Calibri Light</vt:lpstr>
      <vt:lpstr>Open Sans</vt:lpstr>
      <vt:lpstr>Open Sans Semibold</vt:lpstr>
      <vt:lpstr>Sitka Banner</vt:lpstr>
      <vt:lpstr>Sitka Display</vt:lpstr>
      <vt:lpstr>Sitka Heading</vt:lpstr>
      <vt:lpstr>Times New Roman</vt:lpstr>
      <vt:lpstr>Wingdings</vt:lpstr>
      <vt:lpstr>Office Theme</vt:lpstr>
      <vt:lpstr>Violent Impressions   An investigation of slow violence in landscape through printmaking and photography  </vt:lpstr>
      <vt:lpstr>Research Question &amp; Aims</vt:lpstr>
      <vt:lpstr>Slow Violence</vt:lpstr>
      <vt:lpstr> Violent Traces The Slieve Aughty Mountains </vt:lpstr>
      <vt:lpstr> </vt:lpstr>
      <vt:lpstr> </vt:lpstr>
      <vt:lpstr>Slow Violence shaping A one-world-world? </vt:lpstr>
      <vt:lpstr>Slow Violence as Hydro-Morphological change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Bibliography</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(De)constructing the Anthropocene</dc:title>
  <dc:creator>Niamh Fahy</dc:creator>
  <cp:lastModifiedBy>Niamh Fahy</cp:lastModifiedBy>
  <cp:revision>171</cp:revision>
  <dcterms:created xsi:type="dcterms:W3CDTF">2021-05-28T09:28:39Z</dcterms:created>
  <dcterms:modified xsi:type="dcterms:W3CDTF">2021-12-15T20:30:02Z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0x010100BB49E4F10C9CC748B0CB84D7ED7E2AF6</vt:lpwstr>
  </property>
</Properties>
</file>